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190" y="-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2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24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3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9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1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3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5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90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8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02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E647C-88DD-4508-831B-A80C659DA5A5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9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KOEFISIEN VARIASI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276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DEFINISI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 (KV)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simpangan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rata-rata yang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persentase</a:t>
            </a:r>
            <a:r>
              <a:rPr lang="en-US" dirty="0"/>
              <a:t>.</a:t>
            </a:r>
          </a:p>
          <a:p>
            <a:pPr algn="just"/>
            <a:r>
              <a:rPr lang="en-US" dirty="0" err="1" smtClean="0"/>
              <a:t>Koefisien</a:t>
            </a:r>
            <a:r>
              <a:rPr lang="en-US" dirty="0" smtClean="0"/>
              <a:t> </a:t>
            </a:r>
            <a:r>
              <a:rPr lang="en-US" dirty="0" err="1"/>
              <a:t>variasi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mengamati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 data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sebaran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rata-rata </a:t>
            </a:r>
            <a:r>
              <a:rPr lang="en-US" dirty="0" err="1"/>
              <a:t>hitungnya</a:t>
            </a:r>
            <a:r>
              <a:rPr lang="en-US" dirty="0"/>
              <a:t>;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variasinya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datanya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seragam</a:t>
            </a:r>
            <a:r>
              <a:rPr lang="en-US" dirty="0"/>
              <a:t> (</a:t>
            </a:r>
            <a:r>
              <a:rPr lang="en-US" dirty="0" err="1"/>
              <a:t>homogen</a:t>
            </a:r>
            <a:r>
              <a:rPr lang="en-US" dirty="0"/>
              <a:t>). </a:t>
            </a:r>
            <a:r>
              <a:rPr lang="en-US" dirty="0" err="1"/>
              <a:t>Sebalikny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variasinya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,  </a:t>
            </a:r>
            <a:r>
              <a:rPr lang="en-US" dirty="0" err="1"/>
              <a:t>datanya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heterogen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07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 </a:t>
            </a:r>
            <a:r>
              <a:rPr lang="en-US" dirty="0" err="1"/>
              <a:t>memiliki</a:t>
            </a:r>
            <a:r>
              <a:rPr lang="en-US" dirty="0"/>
              <a:t> </a:t>
            </a:r>
            <a:r>
              <a:rPr lang="en-US" dirty="0" err="1"/>
              <a:t>rumus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               KV = </a:t>
            </a:r>
            <a:r>
              <a:rPr lang="en-US" dirty="0" smtClean="0"/>
              <a:t> </a:t>
            </a:r>
            <a:r>
              <a:rPr lang="vi-VN" dirty="0" smtClean="0"/>
              <a:t>ơ</a:t>
            </a:r>
            <a:r>
              <a:rPr lang="en-US" dirty="0" smtClean="0"/>
              <a:t>/µ</a:t>
            </a:r>
            <a:r>
              <a:rPr lang="en-US" dirty="0"/>
              <a:t> X 100 %,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populasi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             </a:t>
            </a:r>
            <a:r>
              <a:rPr lang="en-US" dirty="0" err="1"/>
              <a:t>Kv</a:t>
            </a:r>
            <a:r>
              <a:rPr lang="en-US" dirty="0"/>
              <a:t>  = </a:t>
            </a:r>
            <a:r>
              <a:rPr lang="en-US" dirty="0" smtClean="0"/>
              <a:t> </a:t>
            </a:r>
            <a:r>
              <a:rPr lang="en-US" dirty="0" smtClean="0"/>
              <a:t>S/X </a:t>
            </a:r>
            <a:r>
              <a:rPr lang="en-US" dirty="0"/>
              <a:t> X 100 %,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sampel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               KV      =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             S          = </a:t>
            </a:r>
            <a:r>
              <a:rPr lang="en-US" dirty="0" err="1"/>
              <a:t>Simpangan</a:t>
            </a:r>
            <a:r>
              <a:rPr lang="en-US" dirty="0"/>
              <a:t> </a:t>
            </a:r>
            <a:r>
              <a:rPr lang="en-US" dirty="0" err="1"/>
              <a:t>baku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             x          = Rata-rata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data </a:t>
            </a:r>
            <a:r>
              <a:rPr lang="en-US" dirty="0" err="1"/>
              <a:t>dengan</a:t>
            </a:r>
            <a:r>
              <a:rPr lang="en-US" dirty="0"/>
              <a:t> KV</a:t>
            </a:r>
            <a:r>
              <a:rPr lang="en-US" baseline="-25000" dirty="0"/>
              <a:t>1 </a:t>
            </a:r>
            <a:r>
              <a:rPr lang="en-US" dirty="0" err="1"/>
              <a:t>dan</a:t>
            </a:r>
            <a:r>
              <a:rPr lang="en-US" dirty="0"/>
              <a:t> KV</a:t>
            </a:r>
            <a:r>
              <a:rPr lang="en-US" baseline="-25000" dirty="0"/>
              <a:t>2</a:t>
            </a:r>
            <a:r>
              <a:rPr lang="en-US" dirty="0"/>
              <a:t>  di </a:t>
            </a:r>
            <a:r>
              <a:rPr lang="en-US" dirty="0" err="1"/>
              <a:t>mana</a:t>
            </a:r>
            <a:r>
              <a:rPr lang="en-US" dirty="0"/>
              <a:t> KV</a:t>
            </a:r>
            <a:r>
              <a:rPr lang="en-US" baseline="-25000" dirty="0"/>
              <a:t>1</a:t>
            </a:r>
            <a:r>
              <a:rPr lang="en-US" dirty="0"/>
              <a:t> &gt; KV</a:t>
            </a:r>
            <a:r>
              <a:rPr lang="en-US" baseline="-25000" dirty="0"/>
              <a:t>2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bervariasi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heterogen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8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CONTOH SOAL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Harga</a:t>
            </a:r>
            <a:r>
              <a:rPr lang="en-US" dirty="0"/>
              <a:t> 5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4.000.000, </a:t>
            </a:r>
            <a:r>
              <a:rPr lang="en-US" dirty="0" err="1"/>
              <a:t>Rp</a:t>
            </a:r>
            <a:r>
              <a:rPr lang="en-US" dirty="0"/>
              <a:t> 4.500.000, </a:t>
            </a:r>
            <a:r>
              <a:rPr lang="en-US" dirty="0" err="1"/>
              <a:t>Rp</a:t>
            </a:r>
            <a:r>
              <a:rPr lang="en-US" dirty="0"/>
              <a:t> 5.000.000, </a:t>
            </a:r>
            <a:r>
              <a:rPr lang="en-US" dirty="0" err="1"/>
              <a:t>Rp</a:t>
            </a:r>
            <a:r>
              <a:rPr lang="en-US" dirty="0"/>
              <a:t> 4.750.000,  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4.250.000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5 </a:t>
            </a:r>
            <a:r>
              <a:rPr lang="en-US" dirty="0" err="1"/>
              <a:t>ayam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600, </a:t>
            </a:r>
            <a:r>
              <a:rPr lang="en-US" dirty="0" err="1"/>
              <a:t>Rp</a:t>
            </a:r>
            <a:r>
              <a:rPr lang="en-US" dirty="0"/>
              <a:t> 800, </a:t>
            </a:r>
            <a:r>
              <a:rPr lang="en-US" dirty="0" err="1"/>
              <a:t>Rp</a:t>
            </a:r>
            <a:r>
              <a:rPr lang="en-US" dirty="0"/>
              <a:t> 900, </a:t>
            </a:r>
            <a:r>
              <a:rPr lang="en-US" dirty="0" err="1"/>
              <a:t>Rp</a:t>
            </a:r>
            <a:r>
              <a:rPr lang="en-US" dirty="0"/>
              <a:t> 550,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1000. </a:t>
            </a:r>
            <a:r>
              <a:rPr lang="en-US" dirty="0" err="1"/>
              <a:t>Hitunglah</a:t>
            </a:r>
            <a:r>
              <a:rPr lang="en-US" dirty="0"/>
              <a:t> </a:t>
            </a:r>
            <a:r>
              <a:rPr lang="en-US" dirty="0" err="1"/>
              <a:t>simpangan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(</a:t>
            </a:r>
            <a:r>
              <a:rPr lang="en-US" dirty="0" err="1"/>
              <a:t>s</a:t>
            </a:r>
            <a:r>
              <a:rPr lang="en-US" baseline="-25000" dirty="0" err="1"/>
              <a:t>m</a:t>
            </a:r>
            <a:r>
              <a:rPr lang="en-US" dirty="0"/>
              <a:t>)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 (</a:t>
            </a:r>
            <a:r>
              <a:rPr lang="en-US" dirty="0" err="1"/>
              <a:t>s</a:t>
            </a:r>
            <a:r>
              <a:rPr lang="en-US" baseline="-25000" dirty="0" err="1"/>
              <a:t>a</a:t>
            </a:r>
            <a:r>
              <a:rPr lang="en-US" dirty="0"/>
              <a:t>). </a:t>
            </a:r>
            <a:r>
              <a:rPr lang="en-US" dirty="0" err="1"/>
              <a:t>Mana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bervariasi</a:t>
            </a:r>
            <a:r>
              <a:rPr lang="en-US" dirty="0"/>
              <a:t> (</a:t>
            </a:r>
            <a:r>
              <a:rPr lang="en-US" dirty="0" err="1"/>
              <a:t>heterogen</a:t>
            </a:r>
            <a:r>
              <a:rPr lang="en-US" dirty="0"/>
              <a:t>),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 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316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PENYELESAIAN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dirty="0"/>
              <a:t>µ</a:t>
            </a:r>
            <a:r>
              <a:rPr lang="en-US" sz="3200" baseline="-25000" dirty="0"/>
              <a:t>m  </a:t>
            </a:r>
            <a:r>
              <a:rPr lang="en-US" sz="3200" dirty="0"/>
              <a:t>=  (4.000.000 + 4.500.000 + . . . + 4.250.000)</a:t>
            </a:r>
          </a:p>
          <a:p>
            <a:pPr marL="0" indent="0">
              <a:buNone/>
            </a:pPr>
            <a:r>
              <a:rPr lang="en-US" sz="3200" dirty="0"/>
              <a:t>       = </a:t>
            </a:r>
            <a:r>
              <a:rPr lang="en-US" sz="3200" dirty="0" err="1"/>
              <a:t>Rp</a:t>
            </a:r>
            <a:r>
              <a:rPr lang="en-US" sz="3200" dirty="0"/>
              <a:t> 4.500.000</a:t>
            </a:r>
          </a:p>
          <a:p>
            <a:pPr marL="0" indent="0">
              <a:buNone/>
            </a:pPr>
            <a:r>
              <a:rPr lang="en-US" sz="3200" dirty="0" err="1"/>
              <a:t>s</a:t>
            </a:r>
            <a:r>
              <a:rPr lang="en-US" sz="3200" baseline="-25000" dirty="0" err="1"/>
              <a:t>m</a:t>
            </a:r>
            <a:r>
              <a:rPr lang="en-US" sz="3200" baseline="-25000" dirty="0"/>
              <a:t> </a:t>
            </a:r>
            <a:r>
              <a:rPr lang="en-US" sz="3200" dirty="0"/>
              <a:t> = </a:t>
            </a:r>
            <a:r>
              <a:rPr lang="en-US" sz="3200" dirty="0" smtClean="0"/>
              <a:t>∑(</a:t>
            </a:r>
            <a:r>
              <a:rPr lang="en-US" sz="3200" i="1" dirty="0" smtClean="0"/>
              <a:t>X</a:t>
            </a:r>
            <a:r>
              <a:rPr lang="en-US" sz="3200" i="1" baseline="-25000" dirty="0" smtClean="0"/>
              <a:t>i</a:t>
            </a:r>
            <a:r>
              <a:rPr lang="en-US" sz="3200" dirty="0"/>
              <a:t>  -  µ</a:t>
            </a:r>
            <a:r>
              <a:rPr lang="en-US" sz="3200" baseline="-25000" dirty="0"/>
              <a:t>a</a:t>
            </a:r>
            <a:r>
              <a:rPr lang="en-US" sz="3200" dirty="0"/>
              <a:t>)</a:t>
            </a:r>
            <a:r>
              <a:rPr lang="en-US" sz="3200" baseline="30000" dirty="0"/>
              <a:t>2</a:t>
            </a:r>
            <a:r>
              <a:rPr lang="en-US" sz="3200" dirty="0"/>
              <a:t>  </a:t>
            </a:r>
            <a:r>
              <a:rPr lang="en-US" sz="3200" dirty="0" smtClean="0"/>
              <a:t>= </a:t>
            </a:r>
            <a:r>
              <a:rPr lang="en-US" sz="3200" dirty="0"/>
              <a:t> </a:t>
            </a:r>
            <a:r>
              <a:rPr lang="en-US" sz="3200" dirty="0" err="1"/>
              <a:t>Rp</a:t>
            </a:r>
            <a:r>
              <a:rPr lang="en-US" sz="3200" dirty="0"/>
              <a:t> </a:t>
            </a:r>
            <a:r>
              <a:rPr lang="en-US" sz="3200" dirty="0" smtClean="0"/>
              <a:t>375.000 ( </a:t>
            </a:r>
            <a:r>
              <a:rPr lang="en-US" sz="3200" dirty="0" err="1" smtClean="0"/>
              <a:t>lihat</a:t>
            </a:r>
            <a:r>
              <a:rPr lang="en-US" sz="3200" dirty="0" smtClean="0"/>
              <a:t> slide 6)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µ</a:t>
            </a:r>
            <a:r>
              <a:rPr lang="en-US" sz="3200" baseline="-25000" dirty="0"/>
              <a:t>a    </a:t>
            </a:r>
            <a:r>
              <a:rPr lang="en-US" sz="3200" dirty="0"/>
              <a:t>=   (600 + 800 + . . .+ 1.000)</a:t>
            </a:r>
          </a:p>
          <a:p>
            <a:pPr marL="0" indent="0">
              <a:buNone/>
            </a:pPr>
            <a:r>
              <a:rPr lang="en-US" sz="3200" dirty="0" smtClean="0"/>
              <a:t>    </a:t>
            </a:r>
            <a:r>
              <a:rPr lang="en-US" sz="3200" dirty="0"/>
              <a:t>  =  </a:t>
            </a:r>
            <a:r>
              <a:rPr lang="en-US" sz="3200" dirty="0" err="1"/>
              <a:t>Rp</a:t>
            </a:r>
            <a:r>
              <a:rPr lang="en-US" sz="3200" dirty="0"/>
              <a:t> 770</a:t>
            </a:r>
          </a:p>
          <a:p>
            <a:pPr marL="0" indent="0">
              <a:buNone/>
            </a:pPr>
            <a:r>
              <a:rPr lang="en-US" sz="3200" dirty="0" err="1"/>
              <a:t>s</a:t>
            </a:r>
            <a:r>
              <a:rPr lang="en-US" sz="3200" baseline="-25000" dirty="0" err="1"/>
              <a:t>a</a:t>
            </a:r>
            <a:r>
              <a:rPr lang="en-US" sz="3200" baseline="-25000" dirty="0"/>
              <a:t>   </a:t>
            </a:r>
            <a:r>
              <a:rPr lang="en-US" sz="3200" dirty="0"/>
              <a:t> = </a:t>
            </a:r>
            <a:r>
              <a:rPr lang="en-US" sz="3200" dirty="0" smtClean="0"/>
              <a:t>∑(</a:t>
            </a:r>
            <a:r>
              <a:rPr lang="en-US" sz="3200" i="1" dirty="0"/>
              <a:t>X</a:t>
            </a:r>
            <a:r>
              <a:rPr lang="en-US" sz="3200" i="1" baseline="-25000" dirty="0"/>
              <a:t>i</a:t>
            </a:r>
            <a:r>
              <a:rPr lang="en-US" sz="3200" dirty="0"/>
              <a:t>  -  µ</a:t>
            </a:r>
            <a:r>
              <a:rPr lang="en-US" sz="3200" baseline="-25000" dirty="0"/>
              <a:t>a</a:t>
            </a:r>
            <a:r>
              <a:rPr lang="en-US" sz="3200" dirty="0"/>
              <a:t>)</a:t>
            </a:r>
            <a:r>
              <a:rPr lang="en-US" sz="3200" baseline="30000" dirty="0"/>
              <a:t>2</a:t>
            </a:r>
            <a:r>
              <a:rPr lang="en-US" sz="3200" dirty="0"/>
              <a:t>  =  </a:t>
            </a:r>
            <a:r>
              <a:rPr lang="en-US" sz="3200" dirty="0" err="1"/>
              <a:t>Rp</a:t>
            </a:r>
            <a:r>
              <a:rPr lang="en-US" sz="3200" dirty="0"/>
              <a:t> </a:t>
            </a:r>
            <a:r>
              <a:rPr lang="en-US" sz="3200" dirty="0" smtClean="0"/>
              <a:t>192,38 ( </a:t>
            </a:r>
            <a:r>
              <a:rPr lang="en-US" sz="3200" dirty="0" err="1" smtClean="0"/>
              <a:t>lihat</a:t>
            </a:r>
            <a:r>
              <a:rPr lang="en-US" sz="3200" dirty="0" smtClean="0"/>
              <a:t> slide 6)</a:t>
            </a: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err="1" smtClean="0"/>
              <a:t>KV</a:t>
            </a:r>
            <a:r>
              <a:rPr lang="en-US" sz="3200" baseline="-25000" dirty="0" err="1" smtClean="0"/>
              <a:t>m</a:t>
            </a:r>
            <a:r>
              <a:rPr lang="en-US" sz="3200" baseline="-25000" dirty="0"/>
              <a:t> </a:t>
            </a:r>
            <a:r>
              <a:rPr lang="en-US" sz="3200" dirty="0"/>
              <a:t> =  </a:t>
            </a:r>
            <a:r>
              <a:rPr lang="en-US" sz="3200" dirty="0" smtClean="0"/>
              <a:t> </a:t>
            </a:r>
            <a:r>
              <a:rPr lang="en-US" sz="3200" dirty="0"/>
              <a:t> </a:t>
            </a:r>
            <a:r>
              <a:rPr lang="vi-VN" dirty="0" smtClean="0"/>
              <a:t>ơ</a:t>
            </a:r>
            <a:r>
              <a:rPr lang="en-US" dirty="0" smtClean="0"/>
              <a:t>/µ X </a:t>
            </a:r>
            <a:r>
              <a:rPr lang="en-US" sz="3200" dirty="0" smtClean="0"/>
              <a:t>100</a:t>
            </a:r>
            <a:r>
              <a:rPr lang="en-US" sz="3200" dirty="0"/>
              <a:t>%</a:t>
            </a:r>
          </a:p>
          <a:p>
            <a:pPr marL="0" indent="0">
              <a:buNone/>
            </a:pPr>
            <a:r>
              <a:rPr lang="en-US" sz="3200" dirty="0" smtClean="0"/>
              <a:t>        </a:t>
            </a:r>
            <a:r>
              <a:rPr lang="en-US" sz="3200" dirty="0"/>
              <a:t> =     </a:t>
            </a:r>
            <a:r>
              <a:rPr lang="en-US" sz="3200" dirty="0" smtClean="0"/>
              <a:t>375.000/4.500.000</a:t>
            </a:r>
            <a:r>
              <a:rPr lang="en-US" sz="3200" dirty="0"/>
              <a:t> x 100%</a:t>
            </a:r>
          </a:p>
          <a:p>
            <a:pPr marL="0" indent="0">
              <a:buNone/>
            </a:pPr>
            <a:r>
              <a:rPr lang="en-US" sz="3200" dirty="0" smtClean="0"/>
              <a:t>      </a:t>
            </a:r>
            <a:r>
              <a:rPr lang="en-US" sz="3200" dirty="0"/>
              <a:t>   = </a:t>
            </a:r>
            <a:r>
              <a:rPr lang="en-US" dirty="0" smtClean="0"/>
              <a:t>8,33</a:t>
            </a:r>
            <a:r>
              <a:rPr lang="en-US" sz="3200" dirty="0" smtClean="0"/>
              <a:t> </a:t>
            </a:r>
            <a:r>
              <a:rPr lang="en-US" sz="3200" dirty="0"/>
              <a:t>%</a:t>
            </a:r>
          </a:p>
          <a:p>
            <a:pPr marL="0" indent="0">
              <a:buNone/>
            </a:pP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KV</a:t>
            </a:r>
            <a:r>
              <a:rPr lang="en-US" sz="3200" baseline="-25000" dirty="0" err="1"/>
              <a:t>a</a:t>
            </a:r>
            <a:r>
              <a:rPr lang="en-US" sz="3200" baseline="-25000" dirty="0"/>
              <a:t> </a:t>
            </a:r>
            <a:r>
              <a:rPr lang="en-US" sz="3200" dirty="0"/>
              <a:t>  =   </a:t>
            </a:r>
            <a:r>
              <a:rPr lang="en-US" dirty="0" smtClean="0"/>
              <a:t> </a:t>
            </a:r>
            <a:r>
              <a:rPr lang="vi-VN" dirty="0" smtClean="0"/>
              <a:t>ơ</a:t>
            </a:r>
            <a:r>
              <a:rPr lang="en-US" dirty="0" smtClean="0"/>
              <a:t>/µ X </a:t>
            </a:r>
            <a:r>
              <a:rPr lang="en-US" sz="3200" dirty="0" smtClean="0"/>
              <a:t> </a:t>
            </a:r>
            <a:r>
              <a:rPr lang="en-US" sz="3200" dirty="0"/>
              <a:t>100</a:t>
            </a:r>
            <a:r>
              <a:rPr lang="en-US" sz="3200" dirty="0" smtClean="0"/>
              <a:t>%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</a:t>
            </a:r>
            <a:r>
              <a:rPr lang="en-US" sz="3200" dirty="0"/>
              <a:t> =    </a:t>
            </a:r>
            <a:r>
              <a:rPr lang="en-US" sz="3200" dirty="0" smtClean="0"/>
              <a:t>192,38/770</a:t>
            </a:r>
            <a:r>
              <a:rPr lang="en-US" sz="3200" dirty="0"/>
              <a:t>  x 100</a:t>
            </a:r>
            <a:r>
              <a:rPr lang="en-US" sz="3200" dirty="0" smtClean="0"/>
              <a:t>%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= 24,98%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KV</a:t>
            </a:r>
            <a:r>
              <a:rPr lang="en-US" baseline="-25000" dirty="0" err="1"/>
              <a:t>a</a:t>
            </a:r>
            <a:r>
              <a:rPr lang="en-US" dirty="0"/>
              <a:t> &gt; </a:t>
            </a:r>
            <a:r>
              <a:rPr lang="en-US" dirty="0" err="1"/>
              <a:t>KV</a:t>
            </a:r>
            <a:r>
              <a:rPr lang="en-US" baseline="-25000" dirty="0" err="1"/>
              <a:t>m</a:t>
            </a:r>
            <a:r>
              <a:rPr lang="en-US" dirty="0"/>
              <a:t> ,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bervariasi</a:t>
            </a:r>
            <a:r>
              <a:rPr lang="en-US" dirty="0"/>
              <a:t> (</a:t>
            </a:r>
            <a:r>
              <a:rPr lang="en-US" dirty="0" err="1"/>
              <a:t>heterogen</a:t>
            </a:r>
            <a:r>
              <a:rPr lang="en-US" dirty="0"/>
              <a:t>)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483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"/>
            <a:ext cx="46482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427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877727"/>
              </p:ext>
            </p:extLst>
          </p:nvPr>
        </p:nvGraphicFramePr>
        <p:xfrm>
          <a:off x="685800" y="1524000"/>
          <a:ext cx="7315200" cy="2362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97"/>
                <a:gridCol w="2809403"/>
              </a:tblGrid>
              <a:tr h="464328"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Nilai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97872"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52 - 58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59 - 65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66 - 72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73 - 79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80 - 86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87 - 93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94 - 100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208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521764"/>
              </p:ext>
            </p:extLst>
          </p:nvPr>
        </p:nvGraphicFramePr>
        <p:xfrm>
          <a:off x="762000" y="1600200"/>
          <a:ext cx="7543798" cy="2362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7838"/>
                <a:gridCol w="1103886"/>
                <a:gridCol w="979310"/>
                <a:gridCol w="1257012"/>
                <a:gridCol w="1257876"/>
                <a:gridCol w="1257876"/>
              </a:tblGrid>
              <a:tr h="251110"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Nilai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r>
                        <a:rPr lang="en-US" sz="850" baseline="-25000">
                          <a:effectLst/>
                        </a:rPr>
                        <a:t>i </a:t>
                      </a:r>
                      <a:r>
                        <a:rPr lang="en-US" sz="1200">
                          <a:effectLst/>
                        </a:rPr>
                        <a:t>x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r>
                        <a:rPr lang="en-US" sz="850" baseline="30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r>
                        <a:rPr lang="en-US" sz="850" baseline="-25000">
                          <a:effectLst/>
                        </a:rPr>
                        <a:t>i </a:t>
                      </a:r>
                      <a:r>
                        <a:rPr lang="en-US" sz="1200">
                          <a:effectLst/>
                        </a:rPr>
                        <a:t>x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r>
                        <a:rPr lang="en-US" sz="850" baseline="30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59980">
                <a:tc>
                  <a:txBody>
                    <a:bodyPr/>
                    <a:lstStyle/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52 – 58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59 – 65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66 – 72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73 – 79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80 – 86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87 – 93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94 – 100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55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62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69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76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83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90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372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483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1520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664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360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3025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3844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4761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5776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6889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8100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9409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6050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23064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33327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115520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55112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32400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28227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1110">
                <a:tc>
                  <a:txBody>
                    <a:bodyPr/>
                    <a:lstStyle/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Jumlah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293700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94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KV</a:t>
            </a:r>
            <a:r>
              <a:rPr lang="en-US" baseline="-25000" dirty="0" err="1"/>
              <a:t>m</a:t>
            </a:r>
            <a:r>
              <a:rPr lang="en-US" baseline="-25000" dirty="0"/>
              <a:t> </a:t>
            </a:r>
            <a:r>
              <a:rPr lang="en-US" dirty="0"/>
              <a:t> =    </a:t>
            </a:r>
            <a:r>
              <a:rPr lang="vi-VN" dirty="0" smtClean="0"/>
              <a:t>ơ</a:t>
            </a:r>
            <a:r>
              <a:rPr lang="en-US" dirty="0" smtClean="0"/>
              <a:t>/µ X 100 %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 smtClean="0"/>
              <a:t>dulu</a:t>
            </a:r>
            <a:r>
              <a:rPr lang="en-US" dirty="0" smtClean="0"/>
              <a:t>  </a:t>
            </a:r>
            <a:r>
              <a:rPr lang="vi-VN" dirty="0" smtClean="0"/>
              <a:t>ơ</a:t>
            </a:r>
            <a:r>
              <a:rPr lang="en-US" dirty="0" smtClean="0"/>
              <a:t> =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deviasi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Cari</a:t>
            </a:r>
            <a:r>
              <a:rPr lang="en-US" dirty="0" smtClean="0"/>
              <a:t> </a:t>
            </a:r>
            <a:r>
              <a:rPr lang="en-US" dirty="0" err="1" smtClean="0"/>
              <a:t>dulu</a:t>
            </a:r>
            <a:r>
              <a:rPr lang="en-US" dirty="0" smtClean="0"/>
              <a:t> µ = rata-rata</a:t>
            </a:r>
          </a:p>
          <a:p>
            <a:pPr marL="0" indent="0">
              <a:buNone/>
            </a:pP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dicari</a:t>
            </a:r>
            <a:r>
              <a:rPr lang="en-US" dirty="0" smtClean="0"/>
              <a:t> KV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932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186</Words>
  <Application>Microsoft Office PowerPoint</Application>
  <PresentationFormat>On-screen Show (4:3)</PresentationFormat>
  <Paragraphs>107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KOEFISIEN VARIASI</vt:lpstr>
      <vt:lpstr>DEFINISI</vt:lpstr>
      <vt:lpstr>PowerPoint Presentation</vt:lpstr>
      <vt:lpstr>CONTOH SOAL :</vt:lpstr>
      <vt:lpstr>PENYELESAIAN 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KOEFISIEN VARIASI</dc:title>
  <dc:creator>Nafisah</dc:creator>
  <cp:lastModifiedBy>Nafisah</cp:lastModifiedBy>
  <cp:revision>8</cp:revision>
  <dcterms:created xsi:type="dcterms:W3CDTF">2020-04-21T03:58:12Z</dcterms:created>
  <dcterms:modified xsi:type="dcterms:W3CDTF">2020-04-23T13:42:15Z</dcterms:modified>
</cp:coreProperties>
</file>