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stellar" pitchFamily="18" charset="0"/>
      <p:regular r:id="rId9"/>
    </p:embeddedFont>
    <p:embeddedFont>
      <p:font typeface="Century Gothic" pitchFamily="34" charset="0"/>
      <p:regular r:id="rId10"/>
      <p:bold r:id="rId11"/>
      <p:italic r:id="rId12"/>
      <p:boldItalic r:id="rId13"/>
    </p:embeddedFont>
    <p:embeddedFont>
      <p:font typeface="Book Antiqua" pitchFamily="18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777777"/>
    <a:srgbClr val="464138"/>
    <a:srgbClr val="7EA5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-123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657600"/>
            <a:ext cx="7086600" cy="609600"/>
          </a:xfrm>
        </p:spPr>
        <p:txBody>
          <a:bodyPr/>
          <a:lstStyle>
            <a:lvl1pPr marL="0" indent="0" algn="r">
              <a:buFontTx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087DCDF-F865-4931-B8FC-4D9C157916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692C9C-2722-4BCD-A9F5-36736F42FA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C8BA67-34B4-4E61-9DF7-D3133DD529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3238500" cy="4678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48100" y="1447800"/>
            <a:ext cx="3238500" cy="4678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CA0685-8B8E-40C1-87EE-4FB07A66AC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DEA2F-3B77-4EDD-ADCD-8F38BA3EC6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F976F2-5BD9-467E-AFB7-80D711F66B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85917-DBFC-4C67-9A77-E6C0F43CA3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23218-CB1B-4DE4-BDE7-E30E210F4E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E6A09E-ED73-4EBE-92DB-00BCF2CA33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D80FB2-989C-4912-A0D4-A0EFED107C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00F81-CCE0-4EFB-821E-DB9C4E8755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66294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fld id="{6B1BC611-4B0D-4B1C-B5E1-2E3470280D85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62049" y="1591294"/>
            <a:ext cx="7772400" cy="2517567"/>
          </a:xfrm>
        </p:spPr>
        <p:txBody>
          <a:bodyPr/>
          <a:lstStyle/>
          <a:p>
            <a:r>
              <a:rPr lang="en-US" sz="3600" dirty="0" err="1" smtClean="0"/>
              <a:t>Probabilitas</a:t>
            </a:r>
            <a:r>
              <a:rPr lang="en-US" sz="3600" dirty="0" smtClean="0"/>
              <a:t> :</a:t>
            </a:r>
            <a:br>
              <a:rPr lang="en-US" sz="3600" dirty="0" smtClean="0"/>
            </a:br>
            <a:r>
              <a:rPr lang="en-US" sz="3600" dirty="0" smtClean="0"/>
              <a:t>Mutually </a:t>
            </a:r>
            <a:r>
              <a:rPr lang="en-US" sz="3600" dirty="0" err="1" smtClean="0"/>
              <a:t>Ekslusive</a:t>
            </a:r>
            <a:r>
              <a:rPr lang="en-US" sz="3600" dirty="0" smtClean="0"/>
              <a:t>, Independent</a:t>
            </a:r>
            <a:br>
              <a:rPr lang="en-US" sz="3600" dirty="0" smtClean="0"/>
            </a:br>
            <a:r>
              <a:rPr lang="en-US" sz="3600" dirty="0" err="1" smtClean="0"/>
              <a:t>dan</a:t>
            </a:r>
            <a:r>
              <a:rPr lang="en-US" sz="3600" dirty="0" smtClean="0"/>
              <a:t> Conditional</a:t>
            </a:r>
            <a:endParaRPr lang="en-US" sz="36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869680" cy="1097280"/>
          </a:xfrm>
        </p:spPr>
        <p:txBody>
          <a:bodyPr/>
          <a:lstStyle/>
          <a:p>
            <a:r>
              <a:rPr lang="en-US" sz="3600" dirty="0" smtClean="0"/>
              <a:t>Mutually </a:t>
            </a:r>
            <a:r>
              <a:rPr lang="en-US" sz="3600" dirty="0" err="1" smtClean="0"/>
              <a:t>Ekslusive</a:t>
            </a:r>
            <a:r>
              <a:rPr lang="en-US" sz="3600" dirty="0" smtClean="0"/>
              <a:t> (</a:t>
            </a:r>
            <a:r>
              <a:rPr lang="en-US" sz="3600" dirty="0" err="1" smtClean="0"/>
              <a:t>atau</a:t>
            </a:r>
            <a:r>
              <a:rPr lang="en-US" sz="3600" dirty="0" smtClean="0"/>
              <a:t>) :</a:t>
            </a:r>
            <a:endParaRPr lang="en-US" sz="36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305800" cy="4191000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z="2000" dirty="0" smtClean="0"/>
              <a:t>Mutually </a:t>
            </a:r>
            <a:r>
              <a:rPr lang="en-US" sz="2000" dirty="0" err="1" smtClean="0"/>
              <a:t>Ekslusive</a:t>
            </a:r>
            <a:r>
              <a:rPr lang="en-US" sz="2000" dirty="0" smtClean="0"/>
              <a:t>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</a:t>
            </a:r>
            <a:r>
              <a:rPr lang="en-US" sz="2000" dirty="0" err="1" smtClean="0"/>
              <a:t>Hubungan</a:t>
            </a:r>
            <a:r>
              <a:rPr lang="en-US" sz="2000" dirty="0" smtClean="0"/>
              <a:t> yang </a:t>
            </a:r>
            <a:r>
              <a:rPr lang="en-US" sz="2000" dirty="0" err="1" smtClean="0"/>
              <a:t>saling</a:t>
            </a:r>
            <a:r>
              <a:rPr lang="en-US" sz="2000" dirty="0" smtClean="0"/>
              <a:t> </a:t>
            </a:r>
            <a:r>
              <a:rPr lang="en-US" sz="2000" dirty="0" err="1" smtClean="0"/>
              <a:t>meniadakan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saling</a:t>
            </a:r>
            <a:r>
              <a:rPr lang="en-US" sz="2000" dirty="0" smtClean="0"/>
              <a:t> </a:t>
            </a:r>
            <a:r>
              <a:rPr lang="en-US" sz="2000" dirty="0" err="1" smtClean="0"/>
              <a:t>asing</a:t>
            </a:r>
            <a:r>
              <a:rPr lang="en-US" sz="2000" dirty="0" smtClean="0"/>
              <a:t>.</a:t>
            </a: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US" sz="2000" dirty="0" err="1" smtClean="0"/>
              <a:t>Jadi</a:t>
            </a:r>
            <a:r>
              <a:rPr lang="en-US" sz="2000" dirty="0" smtClean="0"/>
              <a:t> </a:t>
            </a:r>
            <a:r>
              <a:rPr lang="en-US" sz="2000" dirty="0" err="1" smtClean="0"/>
              <a:t>jika</a:t>
            </a:r>
            <a:r>
              <a:rPr lang="en-US" sz="2000" dirty="0" smtClean="0"/>
              <a:t> </a:t>
            </a:r>
            <a:r>
              <a:rPr lang="en-US" sz="2000" dirty="0" err="1" smtClean="0"/>
              <a:t>suatu</a:t>
            </a:r>
            <a:r>
              <a:rPr lang="en-US" sz="2000" dirty="0" smtClean="0"/>
              <a:t> </a:t>
            </a:r>
            <a:r>
              <a:rPr lang="en-US" sz="2000" dirty="0" err="1" smtClean="0"/>
              <a:t>peristiwa</a:t>
            </a:r>
            <a:r>
              <a:rPr lang="en-US" sz="2000" dirty="0" smtClean="0"/>
              <a:t> </a:t>
            </a:r>
            <a:r>
              <a:rPr lang="en-US" sz="2000" dirty="0" err="1" smtClean="0"/>
              <a:t>terjadi</a:t>
            </a:r>
            <a:r>
              <a:rPr lang="en-US" sz="2000" dirty="0" smtClean="0"/>
              <a:t>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mungkin</a:t>
            </a:r>
            <a:r>
              <a:rPr lang="en-US" sz="2000" dirty="0" smtClean="0"/>
              <a:t> </a:t>
            </a:r>
            <a:r>
              <a:rPr lang="en-US" sz="2000" dirty="0" err="1" smtClean="0"/>
              <a:t>persitiwa</a:t>
            </a:r>
            <a:r>
              <a:rPr lang="en-US" sz="2000" dirty="0" smtClean="0"/>
              <a:t> lain </a:t>
            </a:r>
            <a:r>
              <a:rPr lang="en-US" sz="2000" dirty="0" err="1" smtClean="0"/>
              <a:t>terjadi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445324" y="2812596"/>
            <a:ext cx="4803570" cy="147732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4D4D4D"/>
                </a:solidFill>
                <a:latin typeface="Castellar" pitchFamily="18" charset="0"/>
              </a:rPr>
              <a:t>Rumus</a:t>
            </a:r>
            <a:r>
              <a:rPr lang="en-US" dirty="0">
                <a:solidFill>
                  <a:srgbClr val="4D4D4D"/>
                </a:solidFill>
                <a:latin typeface="Castellar" pitchFamily="18" charset="0"/>
              </a:rPr>
              <a:t> </a:t>
            </a:r>
            <a:r>
              <a:rPr lang="en-US" dirty="0" smtClean="0">
                <a:solidFill>
                  <a:srgbClr val="4D4D4D"/>
                </a:solidFill>
                <a:latin typeface="Castellar" pitchFamily="18" charset="0"/>
              </a:rPr>
              <a:t> :</a:t>
            </a:r>
          </a:p>
          <a:p>
            <a:endParaRPr lang="en-US" dirty="0" smtClean="0">
              <a:solidFill>
                <a:srgbClr val="4D4D4D"/>
              </a:solidFill>
              <a:latin typeface="Book Antiqua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  P (A) </a:t>
            </a:r>
            <a:r>
              <a:rPr lang="en-US" dirty="0" err="1" smtClean="0">
                <a:solidFill>
                  <a:srgbClr val="4D4D4D"/>
                </a:solidFill>
                <a:latin typeface="Book Antiqua" pitchFamily="18" charset="0"/>
              </a:rPr>
              <a:t>atau</a:t>
            </a:r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 P(B)	= P( A </a:t>
            </a:r>
            <a:r>
              <a:rPr lang="en-US" dirty="0" smtClean="0">
                <a:solidFill>
                  <a:srgbClr val="4D4D4D"/>
                </a:solidFill>
              </a:rPr>
              <a:t>∪ B )</a:t>
            </a:r>
          </a:p>
          <a:p>
            <a:r>
              <a:rPr lang="en-US" dirty="0">
                <a:solidFill>
                  <a:srgbClr val="4D4D4D"/>
                </a:solidFill>
                <a:latin typeface="Book Antiqua" pitchFamily="18" charset="0"/>
              </a:rPr>
              <a:t>	 </a:t>
            </a:r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            	= P( A ) </a:t>
            </a:r>
            <a:r>
              <a:rPr lang="en-US" dirty="0" smtClean="0">
                <a:solidFill>
                  <a:srgbClr val="4D4D4D"/>
                </a:solidFill>
              </a:rPr>
              <a:t>± P( B )</a:t>
            </a:r>
            <a:endParaRPr lang="en-US" dirty="0">
              <a:solidFill>
                <a:srgbClr val="4D4D4D"/>
              </a:solidFill>
            </a:endParaRPr>
          </a:p>
          <a:p>
            <a:endParaRPr lang="en-US" dirty="0">
              <a:solidFill>
                <a:srgbClr val="4D4D4D"/>
              </a:solidFill>
              <a:latin typeface="Book Antiqua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49658" y="6488668"/>
            <a:ext cx="997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More…</a:t>
            </a:r>
            <a:endParaRPr lang="en-US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21574" y="0"/>
            <a:ext cx="8229600" cy="1066800"/>
          </a:xfrm>
        </p:spPr>
        <p:txBody>
          <a:bodyPr/>
          <a:lstStyle/>
          <a:p>
            <a:r>
              <a:rPr lang="en-US" sz="3600" dirty="0" err="1" smtClean="0"/>
              <a:t>Contoh</a:t>
            </a:r>
            <a:r>
              <a:rPr lang="en-US" sz="3600" dirty="0" smtClean="0"/>
              <a:t> </a:t>
            </a:r>
            <a:r>
              <a:rPr lang="en-US" sz="3600" dirty="0" err="1" smtClean="0"/>
              <a:t>Soal</a:t>
            </a:r>
            <a:r>
              <a:rPr lang="en-US" sz="3600" dirty="0"/>
              <a:t>	</a:t>
            </a:r>
            <a:r>
              <a:rPr lang="en-US" sz="3600" dirty="0" smtClean="0"/>
              <a:t>:</a:t>
            </a:r>
            <a:endParaRPr lang="en-US" sz="3600" dirty="0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305800" cy="4191000"/>
          </a:xfrm>
          <a:noFill/>
          <a:ln/>
        </p:spPr>
        <p:txBody>
          <a:bodyPr/>
          <a:lstStyle/>
          <a:p>
            <a:pPr marL="0" indent="0" algn="just">
              <a:lnSpc>
                <a:spcPct val="90000"/>
              </a:lnSpc>
              <a:buFontTx/>
              <a:buNone/>
            </a:pPr>
            <a:r>
              <a:rPr lang="en-US" sz="2000" dirty="0" err="1" smtClean="0"/>
              <a:t>Tentukan</a:t>
            </a:r>
            <a:r>
              <a:rPr lang="en-US" sz="2000" dirty="0" smtClean="0"/>
              <a:t> </a:t>
            </a:r>
            <a:r>
              <a:rPr lang="en-US" sz="2000" dirty="0" err="1" smtClean="0"/>
              <a:t>Probabilitas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memperoleh</a:t>
            </a:r>
            <a:r>
              <a:rPr lang="en-US" sz="2000" dirty="0" smtClean="0"/>
              <a:t> </a:t>
            </a:r>
            <a:r>
              <a:rPr lang="en-US" sz="2000" dirty="0" err="1" smtClean="0"/>
              <a:t>kartu</a:t>
            </a:r>
            <a:r>
              <a:rPr lang="en-US" sz="2000" dirty="0" smtClean="0"/>
              <a:t> AS </a:t>
            </a:r>
            <a:r>
              <a:rPr lang="en-US" sz="2000" dirty="0" err="1" smtClean="0"/>
              <a:t>atau</a:t>
            </a:r>
            <a:r>
              <a:rPr lang="en-US" sz="2000" dirty="0" smtClean="0"/>
              <a:t> Raja (king) </a:t>
            </a:r>
            <a:r>
              <a:rPr lang="en-US" sz="2000" dirty="0" err="1" smtClean="0"/>
              <a:t>ketika</a:t>
            </a:r>
            <a:r>
              <a:rPr lang="en-US" sz="2000" dirty="0" smtClean="0"/>
              <a:t> </a:t>
            </a:r>
            <a:r>
              <a:rPr lang="en-US" sz="2000" dirty="0" err="1" smtClean="0"/>
              <a:t>sebuah</a:t>
            </a:r>
            <a:r>
              <a:rPr lang="en-US" sz="2000" dirty="0" smtClean="0"/>
              <a:t> </a:t>
            </a:r>
            <a:r>
              <a:rPr lang="en-US" sz="2000" dirty="0" err="1" smtClean="0"/>
              <a:t>kartu</a:t>
            </a:r>
            <a:r>
              <a:rPr lang="en-US" sz="2000" dirty="0" smtClean="0"/>
              <a:t> </a:t>
            </a:r>
            <a:r>
              <a:rPr lang="en-US" sz="2000" dirty="0" err="1" smtClean="0"/>
              <a:t>diambil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52 </a:t>
            </a:r>
            <a:r>
              <a:rPr lang="en-US" sz="2000" dirty="0" err="1" smtClean="0"/>
              <a:t>kartu</a:t>
            </a:r>
            <a:r>
              <a:rPr lang="en-US" sz="2000" dirty="0" smtClean="0"/>
              <a:t> yang </a:t>
            </a:r>
            <a:r>
              <a:rPr lang="en-US" sz="2000" dirty="0" err="1" smtClean="0"/>
              <a:t>sebelumnya</a:t>
            </a:r>
            <a:r>
              <a:rPr lang="en-US" sz="2000" dirty="0" smtClean="0"/>
              <a:t> </a:t>
            </a:r>
            <a:r>
              <a:rPr lang="en-US" sz="2000" dirty="0" err="1" smtClean="0"/>
              <a:t>dikocok</a:t>
            </a:r>
            <a:r>
              <a:rPr lang="en-US" sz="2000" dirty="0" smtClean="0"/>
              <a:t> ?</a:t>
            </a:r>
            <a:endParaRPr lang="en-US" sz="2000" dirty="0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492827" y="2681967"/>
            <a:ext cx="5219204" cy="20313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4D4D4D"/>
                </a:solidFill>
                <a:latin typeface="Castellar" pitchFamily="18" charset="0"/>
              </a:rPr>
              <a:t>Jawab</a:t>
            </a:r>
            <a:r>
              <a:rPr lang="en-US" dirty="0">
                <a:solidFill>
                  <a:srgbClr val="4D4D4D"/>
                </a:solidFill>
                <a:latin typeface="Castellar" pitchFamily="18" charset="0"/>
              </a:rPr>
              <a:t> </a:t>
            </a:r>
            <a:r>
              <a:rPr lang="en-US" dirty="0" smtClean="0">
                <a:solidFill>
                  <a:srgbClr val="4D4D4D"/>
                </a:solidFill>
                <a:latin typeface="Castellar" pitchFamily="18" charset="0"/>
              </a:rPr>
              <a:t> :</a:t>
            </a:r>
          </a:p>
          <a:p>
            <a:pPr marL="1200150" indent="-1141413"/>
            <a:endParaRPr lang="en-US" dirty="0">
              <a:solidFill>
                <a:srgbClr val="4D4D4D"/>
              </a:solidFill>
              <a:latin typeface="Castellar" pitchFamily="18" charset="0"/>
            </a:endParaRPr>
          </a:p>
          <a:p>
            <a:pPr marL="1200150" indent="-1141413"/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P(As)        = 4/52</a:t>
            </a:r>
          </a:p>
          <a:p>
            <a:pPr marL="1139825" indent="-1081088"/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P(King)    = 4/52</a:t>
            </a:r>
          </a:p>
          <a:p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 P(As/King) 	= P(As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∪ King)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	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	=  4/52  +  4/52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	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	=  8/52</a:t>
            </a:r>
            <a:endParaRPr lang="en-US" dirty="0">
              <a:solidFill>
                <a:schemeClr val="bg1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7" name="Right Brace 6"/>
          <p:cNvSpPr/>
          <p:nvPr/>
        </p:nvSpPr>
        <p:spPr bwMode="auto">
          <a:xfrm>
            <a:off x="2541319" y="3301340"/>
            <a:ext cx="178130" cy="475015"/>
          </a:xfrm>
          <a:prstGeom prst="rightBr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909035" y="6488668"/>
            <a:ext cx="997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More…</a:t>
            </a:r>
            <a:endParaRPr lang="en-US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21575" y="0"/>
            <a:ext cx="8229600" cy="1066800"/>
          </a:xfrm>
        </p:spPr>
        <p:txBody>
          <a:bodyPr/>
          <a:lstStyle/>
          <a:p>
            <a:r>
              <a:rPr lang="en-US" dirty="0" smtClean="0"/>
              <a:t>Independent	(</a:t>
            </a:r>
            <a:r>
              <a:rPr lang="en-US" dirty="0" err="1" smtClean="0"/>
              <a:t>dan</a:t>
            </a:r>
            <a:r>
              <a:rPr lang="en-US" dirty="0" smtClean="0"/>
              <a:t>) (</a:t>
            </a:r>
            <a:r>
              <a:rPr lang="en-US" dirty="0" err="1" smtClean="0"/>
              <a:t>atau</a:t>
            </a:r>
            <a:r>
              <a:rPr lang="en-US" dirty="0" smtClean="0"/>
              <a:t>) :</a:t>
            </a:r>
            <a:endParaRPr lang="en-US" dirty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305800" cy="4800600"/>
          </a:xfrm>
          <a:noFill/>
          <a:ln/>
        </p:spPr>
        <p:txBody>
          <a:bodyPr/>
          <a:lstStyle/>
          <a:p>
            <a:pPr marL="0" indent="0">
              <a:lnSpc>
                <a:spcPct val="80000"/>
              </a:lnSpc>
              <a:buFontTx/>
              <a:buNone/>
            </a:pPr>
            <a:r>
              <a:rPr lang="en-US" sz="2000" dirty="0" smtClean="0"/>
              <a:t>Independent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</a:t>
            </a:r>
            <a:r>
              <a:rPr lang="en-US" sz="2000" dirty="0" err="1" smtClean="0"/>
              <a:t>Apabila</a:t>
            </a:r>
            <a:r>
              <a:rPr lang="en-US" sz="2000" dirty="0" smtClean="0"/>
              <a:t> </a:t>
            </a:r>
            <a:r>
              <a:rPr lang="en-US" sz="2000" dirty="0" err="1" smtClean="0"/>
              <a:t>terjadinya</a:t>
            </a:r>
            <a:r>
              <a:rPr lang="en-US" sz="2000" dirty="0" smtClean="0"/>
              <a:t> </a:t>
            </a:r>
            <a:r>
              <a:rPr lang="en-US" sz="2000" dirty="0" err="1" smtClean="0"/>
              <a:t>suatu</a:t>
            </a:r>
            <a:r>
              <a:rPr lang="en-US" sz="2000" dirty="0" smtClean="0"/>
              <a:t> </a:t>
            </a:r>
            <a:r>
              <a:rPr lang="en-US" sz="2000" dirty="0" err="1" smtClean="0"/>
              <a:t>peristiwa</a:t>
            </a:r>
            <a:r>
              <a:rPr lang="en-US" sz="2000" dirty="0" smtClean="0"/>
              <a:t>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mempengaruhi</a:t>
            </a:r>
            <a:r>
              <a:rPr lang="en-US" sz="2000" dirty="0" smtClean="0"/>
              <a:t> </a:t>
            </a:r>
            <a:r>
              <a:rPr lang="en-US" sz="2000" dirty="0" err="1" smtClean="0"/>
              <a:t>peristiwa</a:t>
            </a:r>
            <a:r>
              <a:rPr lang="en-US" sz="2000" dirty="0" smtClean="0"/>
              <a:t> yang lain.</a:t>
            </a:r>
          </a:p>
          <a:p>
            <a:pPr marL="0" indent="0">
              <a:lnSpc>
                <a:spcPct val="80000"/>
              </a:lnSpc>
              <a:buFontTx/>
              <a:buNone/>
            </a:pPr>
            <a:endParaRPr lang="en-US" sz="2000" dirty="0"/>
          </a:p>
          <a:p>
            <a:pPr marL="0" indent="0">
              <a:lnSpc>
                <a:spcPct val="80000"/>
              </a:lnSpc>
              <a:buFontTx/>
              <a:buNone/>
            </a:pPr>
            <a:endParaRPr lang="en-US" sz="2000" dirty="0"/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7929748" y="6491288"/>
            <a:ext cx="9890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More…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28451" y="2280062"/>
            <a:ext cx="5278583" cy="286232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4D4D4D"/>
                </a:solidFill>
                <a:latin typeface="Castellar" pitchFamily="18" charset="0"/>
              </a:rPr>
              <a:t>Rumus</a:t>
            </a:r>
            <a:r>
              <a:rPr lang="en-US" dirty="0">
                <a:solidFill>
                  <a:srgbClr val="4D4D4D"/>
                </a:solidFill>
                <a:latin typeface="Castellar" pitchFamily="18" charset="0"/>
              </a:rPr>
              <a:t> </a:t>
            </a:r>
            <a:r>
              <a:rPr lang="en-US" dirty="0" smtClean="0">
                <a:solidFill>
                  <a:srgbClr val="4D4D4D"/>
                </a:solidFill>
                <a:latin typeface="Castellar" pitchFamily="18" charset="0"/>
              </a:rPr>
              <a:t> :</a:t>
            </a:r>
          </a:p>
          <a:p>
            <a:endParaRPr lang="en-US" dirty="0" smtClean="0">
              <a:solidFill>
                <a:srgbClr val="4D4D4D"/>
              </a:solidFill>
              <a:latin typeface="Book Antiqua" pitchFamily="18" charset="0"/>
            </a:endParaRPr>
          </a:p>
          <a:p>
            <a:pPr algn="just"/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a.) </a:t>
            </a:r>
            <a:r>
              <a:rPr lang="en-US" dirty="0" err="1" smtClean="0">
                <a:solidFill>
                  <a:srgbClr val="4D4D4D"/>
                </a:solidFill>
                <a:latin typeface="Book Antiqua" pitchFamily="18" charset="0"/>
              </a:rPr>
              <a:t>Terjadi</a:t>
            </a:r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 </a:t>
            </a:r>
            <a:r>
              <a:rPr lang="en-US" dirty="0" err="1" smtClean="0">
                <a:solidFill>
                  <a:srgbClr val="4D4D4D"/>
                </a:solidFill>
                <a:latin typeface="Book Antiqua" pitchFamily="18" charset="0"/>
              </a:rPr>
              <a:t>bersama</a:t>
            </a:r>
            <a:r>
              <a:rPr lang="en-US" dirty="0">
                <a:solidFill>
                  <a:srgbClr val="4D4D4D"/>
                </a:solidFill>
                <a:latin typeface="Book Antiqua" pitchFamily="18" charset="0"/>
              </a:rPr>
              <a:t> </a:t>
            </a:r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– </a:t>
            </a:r>
            <a:r>
              <a:rPr lang="en-US" dirty="0" err="1" smtClean="0">
                <a:solidFill>
                  <a:srgbClr val="4D4D4D"/>
                </a:solidFill>
                <a:latin typeface="Book Antiqua" pitchFamily="18" charset="0"/>
              </a:rPr>
              <a:t>sama</a:t>
            </a:r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 (</a:t>
            </a:r>
            <a:r>
              <a:rPr lang="en-US" dirty="0" err="1" smtClean="0">
                <a:solidFill>
                  <a:srgbClr val="4D4D4D"/>
                </a:solidFill>
                <a:latin typeface="Book Antiqua" pitchFamily="18" charset="0"/>
              </a:rPr>
              <a:t>dan</a:t>
            </a:r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).</a:t>
            </a:r>
          </a:p>
          <a:p>
            <a:pPr algn="just"/>
            <a:r>
              <a:rPr lang="en-US" dirty="0">
                <a:solidFill>
                  <a:srgbClr val="4D4D4D"/>
                </a:solidFill>
                <a:latin typeface="Book Antiqua" pitchFamily="18" charset="0"/>
              </a:rPr>
              <a:t> </a:t>
            </a:r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     P(A) </a:t>
            </a:r>
            <a:r>
              <a:rPr lang="en-US" dirty="0" err="1" smtClean="0">
                <a:solidFill>
                  <a:srgbClr val="4D4D4D"/>
                </a:solidFill>
                <a:latin typeface="Book Antiqua" pitchFamily="18" charset="0"/>
              </a:rPr>
              <a:t>dan</a:t>
            </a:r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 P(B)</a:t>
            </a:r>
          </a:p>
          <a:p>
            <a:pPr algn="just"/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      P(A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 ∩ B) = P(A) x P(B)</a:t>
            </a:r>
          </a:p>
          <a:p>
            <a:pPr algn="just"/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b.)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Terjadi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salah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satu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 (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atau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).</a:t>
            </a:r>
          </a:p>
          <a:p>
            <a:pPr algn="just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     P(A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atau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 B)</a:t>
            </a:r>
          </a:p>
          <a:p>
            <a:pPr algn="just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     P(A ∩ B) = P(A) + P(B)</a:t>
            </a:r>
            <a:endParaRPr lang="en-US" dirty="0">
              <a:solidFill>
                <a:srgbClr val="4D4D4D"/>
              </a:solidFill>
              <a:latin typeface="Book Antiqua" pitchFamily="18" charset="0"/>
            </a:endParaRPr>
          </a:p>
          <a:p>
            <a:endParaRPr lang="en-US" dirty="0">
              <a:solidFill>
                <a:srgbClr val="4D4D4D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Soal</a:t>
            </a:r>
            <a:r>
              <a:rPr lang="en-US" dirty="0"/>
              <a:t>	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8" y="1223159"/>
            <a:ext cx="8544297" cy="2054432"/>
          </a:xfrm>
        </p:spPr>
        <p:txBody>
          <a:bodyPr/>
          <a:lstStyle/>
          <a:p>
            <a:pPr marL="609600" indent="-609600">
              <a:buNone/>
            </a:pPr>
            <a:r>
              <a:rPr lang="en-US" sz="2000" dirty="0" err="1" smtClean="0"/>
              <a:t>Jika</a:t>
            </a:r>
            <a:r>
              <a:rPr lang="en-US" sz="2000" dirty="0" smtClean="0"/>
              <a:t> </a:t>
            </a:r>
            <a:r>
              <a:rPr lang="en-US" sz="2000" dirty="0" err="1" smtClean="0"/>
              <a:t>diketahui</a:t>
            </a:r>
            <a:r>
              <a:rPr lang="en-US" sz="2000" dirty="0" smtClean="0"/>
              <a:t> </a:t>
            </a:r>
            <a:r>
              <a:rPr lang="en-US" sz="2000" dirty="0" err="1" smtClean="0"/>
              <a:t>Probabilitas</a:t>
            </a:r>
            <a:r>
              <a:rPr lang="en-US" sz="2000" dirty="0" smtClean="0"/>
              <a:t> </a:t>
            </a:r>
            <a:r>
              <a:rPr lang="en-US" sz="2000" dirty="0" err="1" smtClean="0"/>
              <a:t>bahwa</a:t>
            </a:r>
            <a:r>
              <a:rPr lang="en-US" sz="2000" dirty="0" smtClean="0"/>
              <a:t> Amir </a:t>
            </a:r>
            <a:r>
              <a:rPr lang="en-US" sz="2000" dirty="0" err="1" smtClean="0"/>
              <a:t>masih</a:t>
            </a:r>
            <a:r>
              <a:rPr lang="en-US" sz="2000" dirty="0" smtClean="0"/>
              <a:t> </a:t>
            </a:r>
            <a:r>
              <a:rPr lang="en-US" sz="2000" dirty="0" err="1" smtClean="0"/>
              <a:t>hidup</a:t>
            </a:r>
            <a:r>
              <a:rPr lang="en-US" sz="2000" dirty="0" smtClean="0"/>
              <a:t> 20 </a:t>
            </a:r>
            <a:r>
              <a:rPr lang="en-US" sz="2000" dirty="0" err="1" smtClean="0"/>
              <a:t>tahun</a:t>
            </a:r>
            <a:r>
              <a:rPr lang="en-US" sz="2000" dirty="0" smtClean="0"/>
              <a:t> </a:t>
            </a:r>
            <a:r>
              <a:rPr lang="en-US" sz="2000" dirty="0" err="1" smtClean="0"/>
              <a:t>lagi</a:t>
            </a:r>
            <a:endParaRPr lang="en-US" sz="2000" dirty="0" smtClean="0"/>
          </a:p>
          <a:p>
            <a:pPr marL="609600" indent="-609600">
              <a:buNone/>
            </a:pPr>
            <a:r>
              <a:rPr lang="en-US" sz="2000" dirty="0" err="1" smtClean="0"/>
              <a:t>adalah</a:t>
            </a:r>
            <a:r>
              <a:rPr lang="en-US" sz="2000" dirty="0" smtClean="0"/>
              <a:t> 0.7, </a:t>
            </a:r>
            <a:r>
              <a:rPr lang="en-US" sz="2000" dirty="0" err="1" smtClean="0"/>
              <a:t>Probabilitas</a:t>
            </a:r>
            <a:r>
              <a:rPr lang="en-US" sz="2000" dirty="0" smtClean="0"/>
              <a:t> </a:t>
            </a:r>
            <a:r>
              <a:rPr lang="en-US" sz="2000" dirty="0" err="1" smtClean="0"/>
              <a:t>bahwa</a:t>
            </a:r>
            <a:r>
              <a:rPr lang="en-US" sz="2000" dirty="0" smtClean="0"/>
              <a:t> </a:t>
            </a:r>
            <a:r>
              <a:rPr lang="en-US" sz="2000" dirty="0" err="1" smtClean="0"/>
              <a:t>badu</a:t>
            </a:r>
            <a:r>
              <a:rPr lang="en-US" sz="2000" dirty="0" smtClean="0"/>
              <a:t> </a:t>
            </a:r>
            <a:r>
              <a:rPr lang="en-US" sz="2000" dirty="0" err="1" smtClean="0"/>
              <a:t>Masih</a:t>
            </a:r>
            <a:r>
              <a:rPr lang="en-US" sz="2000" dirty="0" smtClean="0"/>
              <a:t> </a:t>
            </a:r>
            <a:r>
              <a:rPr lang="en-US" sz="2000" dirty="0" err="1" smtClean="0"/>
              <a:t>hidup</a:t>
            </a:r>
            <a:r>
              <a:rPr lang="en-US" sz="2000" dirty="0" smtClean="0"/>
              <a:t> 20 </a:t>
            </a:r>
            <a:r>
              <a:rPr lang="en-US" sz="2000" dirty="0" err="1" smtClean="0"/>
              <a:t>tahun</a:t>
            </a:r>
            <a:r>
              <a:rPr lang="en-US" sz="2000" dirty="0" smtClean="0"/>
              <a:t> </a:t>
            </a:r>
            <a:r>
              <a:rPr lang="en-US" sz="2000" dirty="0" err="1" smtClean="0"/>
              <a:t>lagi</a:t>
            </a:r>
            <a:endParaRPr lang="en-US" sz="2000" dirty="0" smtClean="0"/>
          </a:p>
          <a:p>
            <a:pPr marL="609600" indent="-609600">
              <a:buNone/>
            </a:pPr>
            <a:r>
              <a:rPr lang="en-US" sz="2000" dirty="0" err="1" smtClean="0"/>
              <a:t>adalah</a:t>
            </a:r>
            <a:r>
              <a:rPr lang="en-US" sz="2000" dirty="0" smtClean="0"/>
              <a:t> 0.9. </a:t>
            </a:r>
            <a:r>
              <a:rPr lang="en-US" sz="2000" dirty="0" err="1" smtClean="0"/>
              <a:t>Berapa</a:t>
            </a:r>
            <a:r>
              <a:rPr lang="en-US" sz="2000" dirty="0" smtClean="0"/>
              <a:t> </a:t>
            </a:r>
            <a:r>
              <a:rPr lang="en-US" sz="2000" dirty="0" err="1" smtClean="0"/>
              <a:t>Probabilitas</a:t>
            </a:r>
            <a:r>
              <a:rPr lang="en-US" sz="2000" dirty="0" smtClean="0"/>
              <a:t> </a:t>
            </a:r>
            <a:r>
              <a:rPr lang="en-US" sz="2000" dirty="0" err="1" smtClean="0"/>
              <a:t>bahwa</a:t>
            </a:r>
            <a:r>
              <a:rPr lang="en-US" sz="2000" dirty="0" smtClean="0"/>
              <a:t> </a:t>
            </a:r>
            <a:r>
              <a:rPr lang="en-US" sz="2000" i="1" u="sng" dirty="0" err="1" smtClean="0"/>
              <a:t>keduanya</a:t>
            </a:r>
            <a:r>
              <a:rPr lang="en-US" sz="2000" dirty="0" smtClean="0"/>
              <a:t>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hidup</a:t>
            </a:r>
            <a:endParaRPr lang="en-US" sz="2000" dirty="0" smtClean="0"/>
          </a:p>
          <a:p>
            <a:pPr marL="609600" indent="-609600">
              <a:buNone/>
            </a:pPr>
            <a:r>
              <a:rPr lang="en-US" sz="2000" dirty="0" err="1" smtClean="0"/>
              <a:t>dalam</a:t>
            </a:r>
            <a:r>
              <a:rPr lang="en-US" sz="2000" dirty="0" smtClean="0"/>
              <a:t> 20 </a:t>
            </a:r>
            <a:r>
              <a:rPr lang="en-US" sz="2000" dirty="0" err="1" smtClean="0"/>
              <a:t>tahun</a:t>
            </a:r>
            <a:r>
              <a:rPr lang="en-US" sz="2000" dirty="0" smtClean="0"/>
              <a:t> </a:t>
            </a:r>
            <a:r>
              <a:rPr lang="en-US" sz="2000" dirty="0" err="1" smtClean="0"/>
              <a:t>lagi</a:t>
            </a:r>
            <a:r>
              <a:rPr lang="en-US" sz="2000" dirty="0" smtClean="0"/>
              <a:t> ?</a:t>
            </a:r>
          </a:p>
          <a:p>
            <a:pPr marL="609600" indent="-609600">
              <a:buNone/>
            </a:pPr>
            <a:endParaRPr lang="en-US" sz="2000" dirty="0" smtClean="0"/>
          </a:p>
          <a:p>
            <a:pPr marL="609600" indent="-609600">
              <a:buNone/>
            </a:pPr>
            <a:endParaRPr lang="en-US" sz="2000" dirty="0" smtClean="0"/>
          </a:p>
          <a:p>
            <a:pPr marL="609600" indent="-609600">
              <a:buNone/>
            </a:pPr>
            <a:endParaRPr lang="en-US" sz="2000" dirty="0" smtClean="0"/>
          </a:p>
          <a:p>
            <a:pPr marL="609600" indent="-609600">
              <a:buNone/>
            </a:pPr>
            <a:endParaRPr lang="en-US" sz="2000" dirty="0" smtClean="0"/>
          </a:p>
          <a:p>
            <a:pPr marL="609600" indent="-609600">
              <a:buNone/>
            </a:pPr>
            <a:endParaRPr lang="en-US" sz="2000" dirty="0" smtClean="0"/>
          </a:p>
          <a:p>
            <a:pPr marL="609600" indent="-609600">
              <a:buNone/>
            </a:pPr>
            <a:endParaRPr lang="en-US" sz="2000" dirty="0" smtClean="0"/>
          </a:p>
          <a:p>
            <a:pPr marL="609600" indent="-609600">
              <a:buNone/>
            </a:pPr>
            <a:endParaRPr lang="en-US" sz="2400" dirty="0" smtClean="0"/>
          </a:p>
          <a:p>
            <a:pPr marL="609600" indent="-609600">
              <a:buNone/>
            </a:pPr>
            <a:endParaRPr lang="en-US" sz="2400" dirty="0" smtClean="0"/>
          </a:p>
          <a:p>
            <a:pPr marL="609600" indent="-609600">
              <a:buNone/>
            </a:pPr>
            <a:endParaRPr lang="en-US" sz="2400" dirty="0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8001000" y="6338888"/>
            <a:ext cx="9890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More…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314696" y="1242950"/>
            <a:ext cx="8305800" cy="2046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lnSpc>
                <a:spcPct val="125000"/>
              </a:lnSpc>
              <a:spcBef>
                <a:spcPct val="20000"/>
              </a:spcBef>
            </a:pPr>
            <a:endParaRPr lang="en-US" sz="2000" dirty="0"/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6584950" y="2633663"/>
            <a:ext cx="3834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 smtClean="0"/>
              <a:t>    </a:t>
            </a:r>
            <a:endParaRPr lang="en-US" sz="1400" dirty="0"/>
          </a:p>
        </p:txBody>
      </p: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558139" y="2719449"/>
            <a:ext cx="6590806" cy="374904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4D4D4D"/>
                </a:solidFill>
                <a:latin typeface="Castellar" pitchFamily="18" charset="0"/>
              </a:rPr>
              <a:t> </a:t>
            </a:r>
            <a:r>
              <a:rPr lang="en-US" dirty="0" err="1" smtClean="0">
                <a:solidFill>
                  <a:srgbClr val="4D4D4D"/>
                </a:solidFill>
                <a:latin typeface="Castellar" pitchFamily="18" charset="0"/>
              </a:rPr>
              <a:t>jawab</a:t>
            </a:r>
            <a:r>
              <a:rPr lang="en-US" dirty="0" smtClean="0">
                <a:solidFill>
                  <a:srgbClr val="4D4D4D"/>
                </a:solidFill>
                <a:latin typeface="Castellar" pitchFamily="18" charset="0"/>
              </a:rPr>
              <a:t>  :</a:t>
            </a:r>
          </a:p>
          <a:p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 P + Q = 1</a:t>
            </a:r>
          </a:p>
          <a:p>
            <a:pPr algn="just"/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 P = </a:t>
            </a:r>
            <a:r>
              <a:rPr lang="en-US" dirty="0" err="1" smtClean="0">
                <a:solidFill>
                  <a:srgbClr val="4D4D4D"/>
                </a:solidFill>
                <a:latin typeface="Book Antiqua" pitchFamily="18" charset="0"/>
              </a:rPr>
              <a:t>Hidup</a:t>
            </a:r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		</a:t>
            </a:r>
          </a:p>
          <a:p>
            <a:pPr algn="just"/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 Q = </a:t>
            </a:r>
            <a:r>
              <a:rPr lang="en-US" dirty="0" err="1" smtClean="0">
                <a:solidFill>
                  <a:srgbClr val="4D4D4D"/>
                </a:solidFill>
                <a:latin typeface="Book Antiqua" pitchFamily="18" charset="0"/>
              </a:rPr>
              <a:t>Tidak</a:t>
            </a:r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 </a:t>
            </a:r>
            <a:r>
              <a:rPr lang="en-US" dirty="0" err="1" smtClean="0">
                <a:solidFill>
                  <a:srgbClr val="4D4D4D"/>
                </a:solidFill>
                <a:latin typeface="Book Antiqua" pitchFamily="18" charset="0"/>
              </a:rPr>
              <a:t>Hidup</a:t>
            </a:r>
            <a:endParaRPr lang="en-US" dirty="0" smtClean="0">
              <a:solidFill>
                <a:srgbClr val="4D4D4D"/>
              </a:solidFill>
              <a:latin typeface="Book Antiqua" pitchFamily="18" charset="0"/>
            </a:endParaRPr>
          </a:p>
          <a:p>
            <a:pPr algn="just"/>
            <a:endParaRPr lang="en-US" dirty="0" smtClean="0">
              <a:solidFill>
                <a:srgbClr val="4D4D4D"/>
              </a:solidFill>
              <a:latin typeface="Book Antiqua" pitchFamily="18" charset="0"/>
            </a:endParaRPr>
          </a:p>
          <a:p>
            <a:pPr algn="just"/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 P(A) = 0.7</a:t>
            </a:r>
          </a:p>
          <a:p>
            <a:pPr algn="just"/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 P(B) = 0.9</a:t>
            </a:r>
          </a:p>
          <a:p>
            <a:pPr algn="just"/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 a.) P(A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 ∩ B) = P(A) x P(B)</a:t>
            </a:r>
          </a:p>
          <a:p>
            <a:pPr algn="just"/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	      = 0.7	x 0.9</a:t>
            </a:r>
          </a:p>
          <a:p>
            <a:pPr algn="just"/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	      = 0.63  (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Hidup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)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 Q =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Tidak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Hidup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  =      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Q</a:t>
            </a:r>
            <a:r>
              <a:rPr lang="en-US" sz="1200" b="1" baseline="30000" dirty="0" smtClean="0"/>
              <a:t> </a:t>
            </a:r>
            <a:r>
              <a:rPr lang="en-US" sz="1200" b="1" baseline="30000" dirty="0" smtClean="0">
                <a:solidFill>
                  <a:srgbClr val="4D4D4D"/>
                </a:solidFill>
              </a:rPr>
              <a:t>1	</a:t>
            </a:r>
            <a:r>
              <a:rPr lang="en-US" sz="1600" b="1" dirty="0" smtClean="0">
                <a:solidFill>
                  <a:srgbClr val="4D4D4D"/>
                </a:solidFill>
              </a:rPr>
              <a:t>= 1 – P (</a:t>
            </a:r>
            <a:r>
              <a:rPr lang="en-US" sz="1600" b="1" dirty="0" err="1" smtClean="0">
                <a:solidFill>
                  <a:srgbClr val="4D4D4D"/>
                </a:solidFill>
              </a:rPr>
              <a:t>Hidup</a:t>
            </a:r>
            <a:r>
              <a:rPr lang="en-US" sz="1600" b="1" dirty="0" smtClean="0">
                <a:solidFill>
                  <a:srgbClr val="4D4D4D"/>
                </a:solidFill>
              </a:rPr>
              <a:t>)</a:t>
            </a:r>
          </a:p>
          <a:p>
            <a:r>
              <a:rPr lang="en-US" sz="1600" b="1" dirty="0" smtClean="0">
                <a:solidFill>
                  <a:srgbClr val="4D4D4D"/>
                </a:solidFill>
              </a:rPr>
              <a:t>			= 1 – 0.63</a:t>
            </a:r>
          </a:p>
          <a:p>
            <a:r>
              <a:rPr lang="en-US" sz="1600" b="1" dirty="0" smtClean="0">
                <a:solidFill>
                  <a:srgbClr val="4D4D4D"/>
                </a:solidFill>
              </a:rPr>
              <a:t>			= 0.37</a:t>
            </a:r>
          </a:p>
          <a:p>
            <a:pPr algn="just"/>
            <a:endParaRPr lang="en-US" sz="1200" b="1" dirty="0" smtClean="0">
              <a:solidFill>
                <a:srgbClr val="4D4D4D"/>
              </a:solidFill>
            </a:endParaRPr>
          </a:p>
          <a:p>
            <a:pPr algn="just"/>
            <a:endParaRPr lang="en-US" dirty="0" smtClean="0">
              <a:solidFill>
                <a:schemeClr val="bg1">
                  <a:lumMod val="50000"/>
                </a:schemeClr>
              </a:solidFill>
              <a:latin typeface="Book Antiqua" pitchFamily="18" charset="0"/>
            </a:endParaRPr>
          </a:p>
          <a:p>
            <a:pPr algn="just"/>
            <a:endParaRPr lang="en-US" dirty="0">
              <a:solidFill>
                <a:srgbClr val="4D4D4D"/>
              </a:solidFill>
              <a:latin typeface="Book Antiqua" pitchFamily="18" charset="0"/>
            </a:endParaRPr>
          </a:p>
          <a:p>
            <a:endParaRPr lang="en-US" dirty="0">
              <a:solidFill>
                <a:srgbClr val="4D4D4D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Conditional (</a:t>
            </a:r>
            <a:r>
              <a:rPr lang="en-US" dirty="0" err="1" smtClean="0"/>
              <a:t>bersyarat</a:t>
            </a:r>
            <a:r>
              <a:rPr lang="en-US" dirty="0" smtClean="0"/>
              <a:t>) :</a:t>
            </a:r>
            <a:endParaRPr lang="en-US" dirty="0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838200"/>
          </a:xfrm>
          <a:noFill/>
          <a:ln/>
        </p:spPr>
        <p:txBody>
          <a:bodyPr/>
          <a:lstStyle/>
          <a:p>
            <a:pPr marL="609600" indent="-609600" algn="just">
              <a:lnSpc>
                <a:spcPct val="80000"/>
              </a:lnSpc>
              <a:buNone/>
            </a:pPr>
            <a:r>
              <a:rPr lang="en-US" sz="2000" dirty="0" smtClean="0"/>
              <a:t>Conditional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</a:t>
            </a:r>
            <a:r>
              <a:rPr lang="en-US" sz="2000" dirty="0" err="1" smtClean="0"/>
              <a:t>Apabila</a:t>
            </a:r>
            <a:r>
              <a:rPr lang="en-US" sz="2000" dirty="0" smtClean="0"/>
              <a:t> </a:t>
            </a:r>
            <a:r>
              <a:rPr lang="en-US" sz="2000" dirty="0" err="1" smtClean="0"/>
              <a:t>terjadi</a:t>
            </a:r>
            <a:r>
              <a:rPr lang="en-US" sz="2000" dirty="0" smtClean="0"/>
              <a:t> </a:t>
            </a:r>
            <a:r>
              <a:rPr lang="en-US" sz="2000" dirty="0" err="1" smtClean="0"/>
              <a:t>suatu</a:t>
            </a:r>
            <a:r>
              <a:rPr lang="en-US" sz="2000" dirty="0" smtClean="0"/>
              <a:t> </a:t>
            </a:r>
            <a:r>
              <a:rPr lang="en-US" sz="2000" dirty="0" err="1" smtClean="0"/>
              <a:t>persitiwa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dahului</a:t>
            </a:r>
            <a:endParaRPr lang="en-US" sz="2000" dirty="0" smtClean="0"/>
          </a:p>
          <a:p>
            <a:pPr marL="609600" indent="-609600" algn="just">
              <a:lnSpc>
                <a:spcPct val="80000"/>
              </a:lnSpc>
              <a:buNone/>
            </a:pPr>
            <a:r>
              <a:rPr lang="en-US" sz="2000" dirty="0" err="1" smtClean="0"/>
              <a:t>oleh</a:t>
            </a:r>
            <a:r>
              <a:rPr lang="en-US" sz="2000" dirty="0" smtClean="0"/>
              <a:t> </a:t>
            </a:r>
            <a:r>
              <a:rPr lang="en-US" sz="2000" dirty="0" err="1" smtClean="0"/>
              <a:t>peristiwa</a:t>
            </a:r>
            <a:r>
              <a:rPr lang="en-US" sz="2000" dirty="0" smtClean="0"/>
              <a:t> yang lain.</a:t>
            </a:r>
          </a:p>
          <a:p>
            <a:pPr marL="609600" indent="-609600">
              <a:lnSpc>
                <a:spcPct val="80000"/>
              </a:lnSpc>
              <a:buNone/>
            </a:pPr>
            <a:endParaRPr lang="en-US" sz="2800" dirty="0" smtClean="0"/>
          </a:p>
          <a:p>
            <a:pPr marL="609600" indent="-609600">
              <a:lnSpc>
                <a:spcPct val="80000"/>
              </a:lnSpc>
              <a:buNone/>
            </a:pPr>
            <a:endParaRPr lang="en-US" sz="2800" dirty="0" smtClean="0"/>
          </a:p>
          <a:p>
            <a:pPr marL="609600" indent="-609600">
              <a:lnSpc>
                <a:spcPct val="80000"/>
              </a:lnSpc>
              <a:buNone/>
            </a:pPr>
            <a:endParaRPr lang="en-US" sz="2800" dirty="0" smtClean="0"/>
          </a:p>
          <a:p>
            <a:pPr marL="609600" indent="-609600">
              <a:lnSpc>
                <a:spcPct val="80000"/>
              </a:lnSpc>
              <a:buNone/>
            </a:pPr>
            <a:endParaRPr lang="en-US" sz="2800" dirty="0"/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8001000" y="6338888"/>
            <a:ext cx="9890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More…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23454" y="2505693"/>
            <a:ext cx="5278583" cy="20313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4D4D4D"/>
                </a:solidFill>
                <a:latin typeface="Castellar" pitchFamily="18" charset="0"/>
              </a:rPr>
              <a:t>Rumus</a:t>
            </a:r>
            <a:r>
              <a:rPr lang="en-US" dirty="0">
                <a:solidFill>
                  <a:srgbClr val="4D4D4D"/>
                </a:solidFill>
                <a:latin typeface="Castellar" pitchFamily="18" charset="0"/>
              </a:rPr>
              <a:t> </a:t>
            </a:r>
            <a:r>
              <a:rPr lang="en-US" dirty="0" smtClean="0">
                <a:solidFill>
                  <a:srgbClr val="4D4D4D"/>
                </a:solidFill>
                <a:latin typeface="Castellar" pitchFamily="18" charset="0"/>
              </a:rPr>
              <a:t> :</a:t>
            </a:r>
          </a:p>
          <a:p>
            <a:pPr algn="just"/>
            <a:endParaRPr lang="en-US" dirty="0" smtClean="0">
              <a:solidFill>
                <a:srgbClr val="4D4D4D"/>
              </a:solidFill>
              <a:latin typeface="Book Antiqua" pitchFamily="18" charset="0"/>
            </a:endParaRPr>
          </a:p>
          <a:p>
            <a:pPr algn="just"/>
            <a:r>
              <a:rPr lang="en-US" dirty="0">
                <a:solidFill>
                  <a:srgbClr val="4D4D4D"/>
                </a:solidFill>
                <a:latin typeface="Book Antiqua" pitchFamily="18" charset="0"/>
              </a:rPr>
              <a:t> </a:t>
            </a:r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 P(A </a:t>
            </a:r>
            <a:r>
              <a:rPr lang="en-US" dirty="0" err="1" smtClean="0">
                <a:solidFill>
                  <a:srgbClr val="4D4D4D"/>
                </a:solidFill>
                <a:latin typeface="Book Antiqua" pitchFamily="18" charset="0"/>
              </a:rPr>
              <a:t>dan</a:t>
            </a:r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 B)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  P(A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 ∩ B) = P(A) x P(B/A)</a:t>
            </a:r>
          </a:p>
          <a:p>
            <a:pPr algn="just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	 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atau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algn="just"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  P(A ∩ B)  = P(A) x P(A/B)</a:t>
            </a:r>
            <a:endParaRPr lang="en-US" dirty="0">
              <a:solidFill>
                <a:srgbClr val="4D4D4D"/>
              </a:solidFill>
              <a:latin typeface="Book Antiqua" pitchFamily="18" charset="0"/>
            </a:endParaRPr>
          </a:p>
          <a:p>
            <a:endParaRPr lang="en-US" dirty="0">
              <a:solidFill>
                <a:srgbClr val="4D4D4D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Soal</a:t>
            </a:r>
            <a:r>
              <a:rPr lang="en-US" dirty="0" smtClean="0"/>
              <a:t>	:</a:t>
            </a:r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199" y="1447799"/>
            <a:ext cx="8544297" cy="4477987"/>
          </a:xfrm>
          <a:noFill/>
          <a:ln/>
        </p:spPr>
        <p:txBody>
          <a:bodyPr/>
          <a:lstStyle/>
          <a:p>
            <a:pPr marL="609600" indent="-609600">
              <a:lnSpc>
                <a:spcPct val="80000"/>
              </a:lnSpc>
              <a:buNone/>
            </a:pPr>
            <a:r>
              <a:rPr lang="en-US" sz="2000" dirty="0" smtClean="0"/>
              <a:t>Dari 50 </a:t>
            </a:r>
            <a:r>
              <a:rPr lang="en-US" sz="2000" dirty="0" err="1" smtClean="0"/>
              <a:t>lembar</a:t>
            </a:r>
            <a:r>
              <a:rPr lang="en-US" sz="2000" dirty="0" smtClean="0"/>
              <a:t> </a:t>
            </a:r>
            <a:r>
              <a:rPr lang="en-US" sz="2000" dirty="0" err="1" smtClean="0"/>
              <a:t>undian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no.1, 2, 3 . . . 50 </a:t>
            </a:r>
            <a:r>
              <a:rPr lang="en-US" sz="2000" dirty="0" err="1" smtClean="0"/>
              <a:t>terdapat</a:t>
            </a:r>
            <a:r>
              <a:rPr lang="en-US" sz="2000" dirty="0" smtClean="0"/>
              <a:t> 3 (</a:t>
            </a:r>
            <a:r>
              <a:rPr lang="en-US" sz="2000" dirty="0" err="1" smtClean="0"/>
              <a:t>tiga</a:t>
            </a:r>
            <a:r>
              <a:rPr lang="en-US" sz="2000" dirty="0" smtClean="0"/>
              <a:t>)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sz="2000" dirty="0" err="1" smtClean="0"/>
              <a:t>nomor</a:t>
            </a:r>
            <a:r>
              <a:rPr lang="en-US" sz="2000" dirty="0" smtClean="0"/>
              <a:t> yang </a:t>
            </a:r>
            <a:r>
              <a:rPr lang="en-US" sz="2000" dirty="0" err="1" smtClean="0"/>
              <a:t>berisi</a:t>
            </a:r>
            <a:r>
              <a:rPr lang="en-US" sz="2000" dirty="0" smtClean="0"/>
              <a:t> </a:t>
            </a:r>
            <a:r>
              <a:rPr lang="en-US" sz="2000" dirty="0" err="1" smtClean="0"/>
              <a:t>hadiah</a:t>
            </a:r>
            <a:r>
              <a:rPr lang="en-US" sz="2000" dirty="0" smtClean="0"/>
              <a:t>.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sz="2000" dirty="0" err="1" smtClean="0"/>
              <a:t>Apabila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 </a:t>
            </a:r>
            <a:r>
              <a:rPr lang="en-US" sz="2000" dirty="0" err="1" smtClean="0"/>
              <a:t>diberi</a:t>
            </a:r>
            <a:r>
              <a:rPr lang="en-US" sz="2000" dirty="0" smtClean="0"/>
              <a:t> </a:t>
            </a:r>
            <a:r>
              <a:rPr lang="en-US" sz="2000" dirty="0" err="1" smtClean="0"/>
              <a:t>kesempatan</a:t>
            </a:r>
            <a:r>
              <a:rPr lang="en-US" sz="2000" dirty="0" smtClean="0"/>
              <a:t> </a:t>
            </a:r>
            <a:r>
              <a:rPr lang="en-US" sz="2000" dirty="0" err="1" smtClean="0"/>
              <a:t>mengambil</a:t>
            </a:r>
            <a:r>
              <a:rPr lang="en-US" sz="2000" dirty="0" smtClean="0"/>
              <a:t> </a:t>
            </a:r>
            <a:r>
              <a:rPr lang="en-US" sz="2000" dirty="0" err="1" smtClean="0"/>
              <a:t>lembar</a:t>
            </a:r>
            <a:r>
              <a:rPr lang="en-US" sz="2000" dirty="0" smtClean="0"/>
              <a:t> </a:t>
            </a:r>
            <a:r>
              <a:rPr lang="en-US" sz="2000" dirty="0" err="1" smtClean="0"/>
              <a:t>undian</a:t>
            </a:r>
            <a:r>
              <a:rPr lang="en-US" sz="2000" dirty="0" smtClean="0"/>
              <a:t> </a:t>
            </a:r>
            <a:r>
              <a:rPr lang="en-US" sz="2000" dirty="0" err="1" smtClean="0"/>
              <a:t>dua</a:t>
            </a:r>
            <a:r>
              <a:rPr lang="en-US" sz="2000" dirty="0" smtClean="0"/>
              <a:t> kali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sz="2000" dirty="0" err="1" smtClean="0"/>
              <a:t>Berturut</a:t>
            </a:r>
            <a:r>
              <a:rPr lang="en-US" sz="2000" dirty="0" smtClean="0"/>
              <a:t> – </a:t>
            </a:r>
            <a:r>
              <a:rPr lang="en-US" sz="2000" dirty="0" err="1" smtClean="0"/>
              <a:t>berturut</a:t>
            </a:r>
            <a:r>
              <a:rPr lang="en-US" sz="2000" dirty="0" smtClean="0"/>
              <a:t> </a:t>
            </a:r>
            <a:r>
              <a:rPr lang="en-US" sz="2000" dirty="0" err="1" smtClean="0"/>
              <a:t>berapa</a:t>
            </a:r>
            <a:r>
              <a:rPr lang="en-US" sz="2000" dirty="0" smtClean="0"/>
              <a:t> </a:t>
            </a:r>
            <a:r>
              <a:rPr lang="en-US" sz="2000" dirty="0" err="1" smtClean="0"/>
              <a:t>Probabilitas</a:t>
            </a:r>
            <a:r>
              <a:rPr lang="en-US" sz="2000" dirty="0" smtClean="0"/>
              <a:t> </a:t>
            </a:r>
            <a:r>
              <a:rPr lang="en-US" sz="2000" dirty="0" err="1" smtClean="0"/>
              <a:t>ktia</a:t>
            </a:r>
            <a:r>
              <a:rPr lang="en-US" sz="2000" dirty="0" smtClean="0"/>
              <a:t> </a:t>
            </a:r>
            <a:r>
              <a:rPr lang="en-US" sz="2000" dirty="0" err="1" smtClean="0"/>
              <a:t>akan</a:t>
            </a:r>
            <a:r>
              <a:rPr lang="en-US" sz="2000" dirty="0" smtClean="0"/>
              <a:t> </a:t>
            </a:r>
            <a:r>
              <a:rPr lang="en-US" sz="2000" dirty="0" err="1" smtClean="0"/>
              <a:t>mendapat</a:t>
            </a:r>
            <a:r>
              <a:rPr lang="en-US" sz="2000" dirty="0" smtClean="0"/>
              <a:t> </a:t>
            </a:r>
            <a:r>
              <a:rPr lang="en-US" sz="2000" dirty="0" err="1" smtClean="0"/>
              <a:t>lembar</a:t>
            </a:r>
            <a:endParaRPr lang="en-US" sz="2000" dirty="0" smtClean="0"/>
          </a:p>
          <a:p>
            <a:pPr marL="609600" indent="-609600">
              <a:lnSpc>
                <a:spcPct val="80000"/>
              </a:lnSpc>
              <a:buNone/>
            </a:pPr>
            <a:r>
              <a:rPr lang="en-US" sz="2000" dirty="0" err="1" smtClean="0"/>
              <a:t>undian</a:t>
            </a:r>
            <a:r>
              <a:rPr lang="en-US" sz="2000" dirty="0" smtClean="0"/>
              <a:t> yang </a:t>
            </a:r>
            <a:r>
              <a:rPr lang="en-US" sz="2000" dirty="0" err="1" smtClean="0"/>
              <a:t>berisi</a:t>
            </a:r>
            <a:r>
              <a:rPr lang="en-US" sz="2000" dirty="0" smtClean="0"/>
              <a:t> </a:t>
            </a:r>
            <a:r>
              <a:rPr lang="en-US" sz="2000" dirty="0" err="1" smtClean="0"/>
              <a:t>hadiah</a:t>
            </a:r>
            <a:r>
              <a:rPr lang="en-US" sz="2000" dirty="0" smtClean="0"/>
              <a:t> </a:t>
            </a:r>
            <a:r>
              <a:rPr lang="en-US" sz="2000" dirty="0" err="1" smtClean="0"/>
              <a:t>keduanya</a:t>
            </a:r>
            <a:r>
              <a:rPr lang="en-US" sz="2000" dirty="0" smtClean="0"/>
              <a:t> ?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sz="2000" dirty="0" smtClean="0"/>
              <a:t>	a). </a:t>
            </a:r>
            <a:r>
              <a:rPr lang="en-US" sz="2000" dirty="0" err="1" smtClean="0"/>
              <a:t>Tanpa</a:t>
            </a:r>
            <a:r>
              <a:rPr lang="en-US" sz="2000" dirty="0" smtClean="0"/>
              <a:t> </a:t>
            </a:r>
            <a:r>
              <a:rPr lang="en-US" sz="2000" dirty="0" err="1" smtClean="0"/>
              <a:t>Pengembalian</a:t>
            </a:r>
            <a:endParaRPr lang="en-US" sz="2000" dirty="0" smtClean="0"/>
          </a:p>
          <a:p>
            <a:pPr marL="609600" indent="-609600">
              <a:lnSpc>
                <a:spcPct val="80000"/>
              </a:lnSpc>
              <a:buNone/>
            </a:pPr>
            <a:r>
              <a:rPr lang="en-US" sz="2000" dirty="0" smtClean="0"/>
              <a:t>	b).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Pengembalian</a:t>
            </a:r>
            <a:endParaRPr lang="en-US" sz="2000" dirty="0" smtClean="0"/>
          </a:p>
          <a:p>
            <a:pPr marL="609600" indent="-609600">
              <a:lnSpc>
                <a:spcPct val="80000"/>
              </a:lnSpc>
              <a:buNone/>
            </a:pPr>
            <a:endParaRPr lang="en-US" sz="2000" dirty="0" smtClean="0"/>
          </a:p>
          <a:p>
            <a:pPr marL="609600" indent="-609600">
              <a:lnSpc>
                <a:spcPct val="80000"/>
              </a:lnSpc>
              <a:buNone/>
            </a:pPr>
            <a:endParaRPr lang="en-US" sz="2800" dirty="0" smtClean="0"/>
          </a:p>
          <a:p>
            <a:pPr marL="609600" indent="-609600">
              <a:lnSpc>
                <a:spcPct val="80000"/>
              </a:lnSpc>
              <a:buNone/>
            </a:pPr>
            <a:endParaRPr lang="en-US" sz="2800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23454" y="3705101"/>
            <a:ext cx="6442364" cy="286232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4D4D4D"/>
                </a:solidFill>
                <a:latin typeface="Castellar" pitchFamily="18" charset="0"/>
              </a:rPr>
              <a:t>Jawab</a:t>
            </a:r>
            <a:r>
              <a:rPr lang="en-US" dirty="0" smtClean="0">
                <a:solidFill>
                  <a:srgbClr val="4D4D4D"/>
                </a:solidFill>
                <a:latin typeface="Castellar" pitchFamily="18" charset="0"/>
              </a:rPr>
              <a:t>  :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 </a:t>
            </a:r>
            <a:r>
              <a:rPr lang="en-US" dirty="0" err="1" smtClean="0">
                <a:solidFill>
                  <a:srgbClr val="4D4D4D"/>
                </a:solidFill>
                <a:latin typeface="Book Antiqua" pitchFamily="18" charset="0"/>
              </a:rPr>
              <a:t>Tanpa</a:t>
            </a:r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 </a:t>
            </a:r>
            <a:r>
              <a:rPr lang="en-US" dirty="0" err="1" smtClean="0">
                <a:solidFill>
                  <a:srgbClr val="4D4D4D"/>
                </a:solidFill>
                <a:latin typeface="Book Antiqua" pitchFamily="18" charset="0"/>
              </a:rPr>
              <a:t>Pengambalian</a:t>
            </a:r>
            <a:endParaRPr lang="en-US" dirty="0" smtClean="0">
              <a:solidFill>
                <a:srgbClr val="4D4D4D"/>
              </a:solidFill>
              <a:latin typeface="Book Antiqua" pitchFamily="18" charset="0"/>
            </a:endParaRPr>
          </a:p>
          <a:p>
            <a:pPr marL="1200150" indent="-1141413"/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P(A)        = 3/50         P(A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 ∩ B) = P(A) x P(B/A)</a:t>
            </a:r>
            <a:endParaRPr lang="en-US" dirty="0" smtClean="0">
              <a:solidFill>
                <a:srgbClr val="4D4D4D"/>
              </a:solidFill>
              <a:latin typeface="Book Antiqua" pitchFamily="18" charset="0"/>
            </a:endParaRPr>
          </a:p>
          <a:p>
            <a:pPr marL="1139825" indent="-1081088"/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P(B/A)    = 2/49		      = 3/50 x 2/49</a:t>
            </a:r>
          </a:p>
          <a:p>
            <a:pPr marL="1139825" indent="-1081088"/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			      = 6/2450</a:t>
            </a:r>
          </a:p>
          <a:p>
            <a:pPr marL="225425" indent="-166688">
              <a:buFont typeface="Wingdings" pitchFamily="2" charset="2"/>
              <a:buChar char="§"/>
            </a:pPr>
            <a:r>
              <a:rPr lang="en-US" dirty="0" err="1" smtClean="0">
                <a:solidFill>
                  <a:srgbClr val="4D4D4D"/>
                </a:solidFill>
                <a:latin typeface="Book Antiqua" pitchFamily="18" charset="0"/>
              </a:rPr>
              <a:t>Dengan</a:t>
            </a:r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 </a:t>
            </a:r>
            <a:r>
              <a:rPr lang="en-US" dirty="0" err="1" smtClean="0">
                <a:solidFill>
                  <a:srgbClr val="4D4D4D"/>
                </a:solidFill>
                <a:latin typeface="Book Antiqua" pitchFamily="18" charset="0"/>
              </a:rPr>
              <a:t>Pengembalian</a:t>
            </a:r>
            <a:endParaRPr lang="en-US" dirty="0" smtClean="0">
              <a:solidFill>
                <a:srgbClr val="4D4D4D"/>
              </a:solidFill>
              <a:latin typeface="Book Antiqua" pitchFamily="18" charset="0"/>
            </a:endParaRPr>
          </a:p>
          <a:p>
            <a:pPr marL="1200150" indent="-1141413"/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P(A)        = 3/50         P(A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Book Antiqua" pitchFamily="18" charset="0"/>
              </a:rPr>
              <a:t> ∩ B) = P(A) x P(B/A)</a:t>
            </a:r>
            <a:endParaRPr lang="en-US" dirty="0" smtClean="0">
              <a:solidFill>
                <a:srgbClr val="4D4D4D"/>
              </a:solidFill>
              <a:latin typeface="Book Antiqua" pitchFamily="18" charset="0"/>
            </a:endParaRPr>
          </a:p>
          <a:p>
            <a:pPr marL="1139825" indent="-1081088"/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P(B/A)    = 3/50		      = 3/50 x 3/50</a:t>
            </a:r>
          </a:p>
          <a:p>
            <a:pPr marL="1139825" indent="-1081088"/>
            <a:r>
              <a:rPr lang="en-US" dirty="0" smtClean="0">
                <a:solidFill>
                  <a:srgbClr val="4D4D4D"/>
                </a:solidFill>
                <a:latin typeface="Book Antiqua" pitchFamily="18" charset="0"/>
              </a:rPr>
              <a:t>			      = 9/2500</a:t>
            </a:r>
          </a:p>
          <a:p>
            <a:pPr marL="225425" indent="-166688"/>
            <a:endParaRPr lang="en-US" dirty="0">
              <a:solidFill>
                <a:srgbClr val="4D4D4D"/>
              </a:solidFill>
              <a:latin typeface="Book Antiqua" pitchFamily="18" charset="0"/>
            </a:endParaRPr>
          </a:p>
        </p:txBody>
      </p:sp>
      <p:sp>
        <p:nvSpPr>
          <p:cNvPr id="6" name="Right Brace 5"/>
          <p:cNvSpPr/>
          <p:nvPr/>
        </p:nvSpPr>
        <p:spPr bwMode="auto">
          <a:xfrm>
            <a:off x="2517569" y="4322618"/>
            <a:ext cx="178130" cy="475015"/>
          </a:xfrm>
          <a:prstGeom prst="rightBr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ight Brace 6"/>
          <p:cNvSpPr/>
          <p:nvPr/>
        </p:nvSpPr>
        <p:spPr bwMode="auto">
          <a:xfrm>
            <a:off x="2574967" y="5413169"/>
            <a:ext cx="178130" cy="475015"/>
          </a:xfrm>
          <a:prstGeom prst="rightBr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ocused senses design template">
  <a:themeElements>
    <a:clrScheme name="Focused senses design template 10">
      <a:dk1>
        <a:srgbClr val="777777"/>
      </a:dk1>
      <a:lt1>
        <a:srgbClr val="FFFFFF"/>
      </a:lt1>
      <a:dk2>
        <a:srgbClr val="686B5D"/>
      </a:dk2>
      <a:lt2>
        <a:srgbClr val="D1D1CB"/>
      </a:lt2>
      <a:accent1>
        <a:srgbClr val="909082"/>
      </a:accent1>
      <a:accent2>
        <a:srgbClr val="809EA8"/>
      </a:accent2>
      <a:accent3>
        <a:srgbClr val="B9BAB6"/>
      </a:accent3>
      <a:accent4>
        <a:srgbClr val="DADADA"/>
      </a:accent4>
      <a:accent5>
        <a:srgbClr val="C6C6C1"/>
      </a:accent5>
      <a:accent6>
        <a:srgbClr val="738F98"/>
      </a:accent6>
      <a:hlink>
        <a:srgbClr val="FFCC66"/>
      </a:hlink>
      <a:folHlink>
        <a:srgbClr val="E9DCB9"/>
      </a:folHlink>
    </a:clrScheme>
    <a:fontScheme name="Focused senses design templat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pitchFamily="34" charset="0"/>
          </a:defRPr>
        </a:defPPr>
      </a:lstStyle>
    </a:lnDef>
  </a:objectDefaults>
  <a:extraClrSchemeLst>
    <a:extraClrScheme>
      <a:clrScheme name="Focused sens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cused sens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cused sens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cused sens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cused sens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cused sens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cused sens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cused sens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cused sens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cused sens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cused sens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cused sens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202</TotalTime>
  <Words>312</Words>
  <Application>Microsoft Office PowerPoint</Application>
  <PresentationFormat>On-screen Show (4:3)</PresentationFormat>
  <Paragraphs>90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Castellar</vt:lpstr>
      <vt:lpstr>Century Gothic</vt:lpstr>
      <vt:lpstr>Book Antiqua</vt:lpstr>
      <vt:lpstr>Wingdings</vt:lpstr>
      <vt:lpstr>Focused senses design template</vt:lpstr>
      <vt:lpstr>Probabilitas : Mutually Ekslusive, Independent dan Conditional</vt:lpstr>
      <vt:lpstr>Mutually Ekslusive (atau) :</vt:lpstr>
      <vt:lpstr>Contoh Soal :</vt:lpstr>
      <vt:lpstr>Independent (dan) (atau) :</vt:lpstr>
      <vt:lpstr>Contoh Soal :</vt:lpstr>
      <vt:lpstr>Conditional (bersyarat) :</vt:lpstr>
      <vt:lpstr>Contoh Soal :</vt:lpstr>
    </vt:vector>
  </TitlesOfParts>
  <Company>Triffen 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Appendix F: Distributed DBMS Case Study 1</dc:title>
  <dc:creator>Mike</dc:creator>
  <cp:lastModifiedBy>Nafisah</cp:lastModifiedBy>
  <cp:revision>20</cp:revision>
  <cp:lastPrinted>1601-01-01T00:00:00Z</cp:lastPrinted>
  <dcterms:created xsi:type="dcterms:W3CDTF">2005-05-24T23:06:01Z</dcterms:created>
  <dcterms:modified xsi:type="dcterms:W3CDTF">2017-03-19T23:39:42Z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TC010902951033</vt:lpwstr>
  </property>
</Properties>
</file>