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Konte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Keterangan">
  <p:cSld name="Judul dan Keteranga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tipan dengan Keterangan">
  <p:cSld name="Kutipan dengan Keteranga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u Nama">
  <p:cSld name="Kartu Nam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m">
  <p:cSld name="3 Kolom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m Gambar">
  <p:cSld name="3 Kolom Gamba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7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80" name="Google Shape;180;p17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2" name="Google Shape;182;p17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83" name="Google Shape;183;p17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17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86" name="Google Shape;186;p17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Teks Vertikal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Vertikal dan Teks" type="vertTitleAndTx">
  <p:cSld name="VERTICAL_TITLE_AND_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 descr="Background 0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3937"/>
            <a:ext cx="12191999" cy="6464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0" y="5157192"/>
            <a:ext cx="12191998" cy="170080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2548467" y="2060848"/>
            <a:ext cx="911615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9B8"/>
              </a:buClr>
              <a:buSzPts val="3000"/>
              <a:buFont typeface="Open Sans"/>
              <a:buNone/>
              <a:defRPr sz="3000" b="1">
                <a:solidFill>
                  <a:srgbClr val="0079B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dt" idx="10"/>
          </p:nvPr>
        </p:nvSpPr>
        <p:spPr>
          <a:xfrm>
            <a:off x="609600" y="64533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ftr" idx="11"/>
          </p:nvPr>
        </p:nvSpPr>
        <p:spPr>
          <a:xfrm>
            <a:off x="4165600" y="645333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ldNum" idx="12"/>
          </p:nvPr>
        </p:nvSpPr>
        <p:spPr>
          <a:xfrm>
            <a:off x="8737600" y="64533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body" idx="1"/>
          </p:nvPr>
        </p:nvSpPr>
        <p:spPr>
          <a:xfrm>
            <a:off x="2548467" y="3429001"/>
            <a:ext cx="9116152" cy="304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2"/>
          </p:nvPr>
        </p:nvSpPr>
        <p:spPr>
          <a:xfrm>
            <a:off x="2543606" y="2852936"/>
            <a:ext cx="912101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9B8"/>
              </a:buClr>
              <a:buSzPts val="2200"/>
              <a:buChar char="•"/>
              <a:defRPr sz="2200" b="1">
                <a:solidFill>
                  <a:srgbClr val="0079B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song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bar dengan Keteranga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Judul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 Konten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bandinga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Saja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en dengan Keteranga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mbar Panorama dengan Keterangan">
  <p:cSld name="Gambar Panorama dengan Keteranga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20" name="Google Shape;120;p12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nkZYzpzRY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kopedia.com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sz="3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63531-108A-47E8-1809-CE88B28B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10" y="0"/>
            <a:ext cx="1219780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Value Propositions</a:t>
            </a:r>
            <a:endParaRPr sz="4800" b="1" dirty="0">
              <a:solidFill>
                <a:srgbClr val="00B0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680321" y="2336873"/>
            <a:ext cx="10923100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>
              <a:lnSpc>
                <a:spcPct val="90000"/>
              </a:lnSpc>
              <a:buClr>
                <a:schemeClr val="lt1"/>
              </a:buClr>
              <a:buSzPts val="2400"/>
              <a:buFont typeface="+mj-lt"/>
              <a:buAutoNum type="arabicPeriod"/>
            </a:pP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Nilai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apa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kami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berikan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kepada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
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Manakah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dari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masalah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kami yang kami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bantu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selesaikan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
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mana yang kami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penuhi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
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Paket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produk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dan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layanan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apa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kami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tawarkan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kepada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setiap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Segmen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36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36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4"/>
          <p:cNvGrpSpPr/>
          <p:nvPr/>
        </p:nvGrpSpPr>
        <p:grpSpPr>
          <a:xfrm>
            <a:off x="1576552" y="1983002"/>
            <a:ext cx="9475076" cy="4365194"/>
            <a:chOff x="880318" y="1802"/>
            <a:chExt cx="5173563" cy="4365194"/>
          </a:xfrm>
        </p:grpSpPr>
        <p:sp>
          <p:nvSpPr>
            <p:cNvPr id="348" name="Google Shape;348;p34"/>
            <p:cNvSpPr/>
            <p:nvPr/>
          </p:nvSpPr>
          <p:spPr>
            <a:xfrm>
              <a:off x="880318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 txBox="1"/>
            <p:nvPr/>
          </p:nvSpPr>
          <p:spPr>
            <a:xfrm>
              <a:off x="880318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Kebaruan</a:t>
              </a:r>
              <a:endParaRPr dirty="0"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2658730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 txBox="1"/>
            <p:nvPr/>
          </p:nvSpPr>
          <p:spPr>
            <a:xfrm>
              <a:off x="2658730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Performa</a:t>
              </a:r>
              <a:endParaRPr dirty="0"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4437143" y="1802"/>
              <a:ext cx="1616738" cy="970043"/>
            </a:xfrm>
            <a:prstGeom prst="rect">
              <a:avLst/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 txBox="1"/>
            <p:nvPr/>
          </p:nvSpPr>
          <p:spPr>
            <a:xfrm>
              <a:off x="4437143" y="1802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Kustomisasi</a:t>
              </a:r>
              <a:endParaRPr dirty="0"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880318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 txBox="1"/>
            <p:nvPr/>
          </p:nvSpPr>
          <p:spPr>
            <a:xfrm>
              <a:off x="880318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</a:t>
              </a: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Menyelesaikan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”</a:t>
              </a:r>
              <a:endParaRPr dirty="0"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2658730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2658730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Desain</a:t>
              </a:r>
              <a:endParaRPr dirty="0"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4437143" y="1133519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 txBox="1"/>
            <p:nvPr/>
          </p:nvSpPr>
          <p:spPr>
            <a:xfrm>
              <a:off x="4437143" y="1133519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Merek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/ Status</a:t>
              </a:r>
              <a:endParaRPr dirty="0"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880318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 txBox="1"/>
            <p:nvPr/>
          </p:nvSpPr>
          <p:spPr>
            <a:xfrm>
              <a:off x="880318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Harga</a:t>
              </a:r>
              <a:endParaRPr dirty="0"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658730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6FAFC6"/>
                </a:gs>
                <a:gs pos="50000">
                  <a:srgbClr val="54A8C4"/>
                </a:gs>
                <a:gs pos="100000">
                  <a:srgbClr val="4596B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 txBox="1"/>
            <p:nvPr/>
          </p:nvSpPr>
          <p:spPr>
            <a:xfrm>
              <a:off x="2658730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Pengurangan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Biaya</a:t>
              </a:r>
              <a:endParaRPr dirty="0"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4437143" y="2265236"/>
              <a:ext cx="1616738" cy="970043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 txBox="1"/>
            <p:nvPr/>
          </p:nvSpPr>
          <p:spPr>
            <a:xfrm>
              <a:off x="4437143" y="2265236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Pengurangan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Risiko</a:t>
              </a:r>
              <a:endParaRPr dirty="0"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769524" y="3396953"/>
              <a:ext cx="1616738" cy="970043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 txBox="1"/>
            <p:nvPr/>
          </p:nvSpPr>
          <p:spPr>
            <a:xfrm>
              <a:off x="1769524" y="3396953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Aksesibilitas</a:t>
              </a:r>
              <a:endParaRPr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47936" y="3396953"/>
              <a:ext cx="1616738" cy="970043"/>
            </a:xfrm>
            <a:prstGeom prst="rect">
              <a:avLst/>
            </a:prstGeom>
            <a:gradFill>
              <a:gsLst>
                <a:gs pos="0">
                  <a:srgbClr val="C7BC7C"/>
                </a:gs>
                <a:gs pos="50000">
                  <a:srgbClr val="C4B766"/>
                </a:gs>
                <a:gs pos="100000">
                  <a:srgbClr val="B2A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 txBox="1"/>
            <p:nvPr/>
          </p:nvSpPr>
          <p:spPr>
            <a:xfrm>
              <a:off x="3547936" y="3396953"/>
              <a:ext cx="1616738" cy="970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Kenyamanan</a:t>
              </a:r>
              <a:r>
                <a:rPr lang="en-US" sz="1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/ </a:t>
              </a:r>
              <a:r>
                <a:rPr lang="en-US" sz="18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Kegunaan</a:t>
              </a:r>
              <a:endParaRPr dirty="0"/>
            </a:p>
          </p:txBody>
        </p:sp>
      </p:grpSp>
      <p:sp>
        <p:nvSpPr>
          <p:cNvPr id="370" name="Google Shape;370;p34"/>
          <p:cNvSpPr txBox="1"/>
          <p:nvPr/>
        </p:nvSpPr>
        <p:spPr>
          <a:xfrm>
            <a:off x="4257771" y="693352"/>
            <a:ext cx="42556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Propositions</a:t>
            </a:r>
            <a:endParaRPr sz="36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/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Map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6" name="Google Shape;376;p35"/>
          <p:cNvPicPr preferRelativeResize="0"/>
          <p:nvPr/>
        </p:nvPicPr>
        <p:blipFill rotWithShape="1">
          <a:blip r:embed="rId3">
            <a:alphaModFix/>
          </a:blip>
          <a:srcRect l="130" r="-2" b="-2"/>
          <a:stretch/>
        </p:blipFill>
        <p:spPr>
          <a:xfrm>
            <a:off x="660254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4C044-221E-F2B8-EE9D-49AA9AE45AAA}"/>
              </a:ext>
            </a:extLst>
          </p:cNvPr>
          <p:cNvSpPr txBox="1"/>
          <p:nvPr/>
        </p:nvSpPr>
        <p:spPr>
          <a:xfrm>
            <a:off x="414575" y="2252630"/>
            <a:ext cx="60933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</a:rPr>
              <a:t>Peta Nilai (</a:t>
            </a:r>
            <a:r>
              <a:rPr lang="en-US" sz="2800" dirty="0" err="1">
                <a:solidFill>
                  <a:srgbClr val="FFFF00"/>
                </a:solidFill>
              </a:rPr>
              <a:t>Proposisi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dirty="0" err="1">
                <a:solidFill>
                  <a:srgbClr val="FFFF00"/>
                </a:solidFill>
              </a:rPr>
              <a:t>menjelaskan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fitur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proposisi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nilai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tertentu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dalam</a:t>
            </a:r>
            <a:r>
              <a:rPr lang="en-US" sz="2800" dirty="0">
                <a:solidFill>
                  <a:srgbClr val="FFFF00"/>
                </a:solidFill>
              </a:rPr>
              <a:t> model </a:t>
            </a:r>
            <a:r>
              <a:rPr lang="en-US" sz="2800" dirty="0" err="1">
                <a:solidFill>
                  <a:srgbClr val="FFFF00"/>
                </a:solidFill>
              </a:rPr>
              <a:t>bisnis</a:t>
            </a:r>
            <a:r>
              <a:rPr lang="en-US" sz="2800" dirty="0">
                <a:solidFill>
                  <a:srgbClr val="FFFF00"/>
                </a:solidFill>
              </a:rPr>
              <a:t> Anda </a:t>
            </a:r>
            <a:r>
              <a:rPr lang="en-US" sz="2800" dirty="0" err="1">
                <a:solidFill>
                  <a:srgbClr val="FFFF00"/>
                </a:solidFill>
              </a:rPr>
              <a:t>dengan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cara</a:t>
            </a:r>
            <a:r>
              <a:rPr lang="en-US" sz="2800" dirty="0">
                <a:solidFill>
                  <a:srgbClr val="FFFF00"/>
                </a:solidFill>
              </a:rPr>
              <a:t> yang </a:t>
            </a:r>
            <a:r>
              <a:rPr lang="en-US" sz="2800" dirty="0" err="1">
                <a:solidFill>
                  <a:srgbClr val="FFFF00"/>
                </a:solidFill>
              </a:rPr>
              <a:t>lebih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terstruktur</a:t>
            </a:r>
            <a:r>
              <a:rPr lang="en-US" sz="2800" dirty="0">
                <a:solidFill>
                  <a:srgbClr val="FFFF00"/>
                </a:solidFill>
              </a:rPr>
              <a:t> dan </a:t>
            </a:r>
            <a:r>
              <a:rPr lang="en-US" sz="2800" dirty="0" err="1">
                <a:solidFill>
                  <a:srgbClr val="FFFF00"/>
                </a:solidFill>
              </a:rPr>
              <a:t>terperinci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dirty="0" err="1">
                <a:solidFill>
                  <a:srgbClr val="FFFF00"/>
                </a:solidFill>
              </a:rPr>
              <a:t>Ini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membagi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proposisi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nilai</a:t>
            </a:r>
            <a:r>
              <a:rPr lang="en-US" sz="2800" dirty="0">
                <a:solidFill>
                  <a:srgbClr val="FFFF00"/>
                </a:solidFill>
              </a:rPr>
              <a:t> Anda </a:t>
            </a:r>
            <a:r>
              <a:rPr lang="en-US" sz="2800" dirty="0" err="1">
                <a:solidFill>
                  <a:srgbClr val="FFFF00"/>
                </a:solidFill>
              </a:rPr>
              <a:t>menjadi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produk</a:t>
            </a:r>
            <a:r>
              <a:rPr lang="en-US" sz="2800" dirty="0">
                <a:solidFill>
                  <a:srgbClr val="FFFF00"/>
                </a:solidFill>
              </a:rPr>
              <a:t> dan </a:t>
            </a:r>
            <a:r>
              <a:rPr lang="en-US" sz="2800" dirty="0" err="1">
                <a:solidFill>
                  <a:srgbClr val="FFFF00"/>
                </a:solidFill>
              </a:rPr>
              <a:t>layanan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menghilangkan</a:t>
            </a:r>
            <a:r>
              <a:rPr lang="en-US" sz="2800" dirty="0">
                <a:solidFill>
                  <a:srgbClr val="FFFF00"/>
                </a:solidFill>
              </a:rPr>
              <a:t> rasa </a:t>
            </a:r>
            <a:r>
              <a:rPr lang="en-US" sz="2800" dirty="0" err="1">
                <a:solidFill>
                  <a:srgbClr val="FFFF00"/>
                </a:solidFill>
              </a:rPr>
              <a:t>kecewa</a:t>
            </a:r>
            <a:r>
              <a:rPr lang="en-US" sz="2800" dirty="0">
                <a:solidFill>
                  <a:srgbClr val="FFFF00"/>
                </a:solidFill>
              </a:rPr>
              <a:t>, dan </a:t>
            </a:r>
            <a:r>
              <a:rPr lang="en-US" sz="2800" dirty="0" err="1">
                <a:solidFill>
                  <a:srgbClr val="FFFF00"/>
                </a:solidFill>
              </a:rPr>
              <a:t>pencipta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keuntungan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/>
        </p:nvSpPr>
        <p:spPr>
          <a:xfrm>
            <a:off x="685800" y="598009"/>
            <a:ext cx="3276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Map</a:t>
            </a:r>
            <a:endParaRPr sz="4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3" name="Google Shape;383;p36"/>
          <p:cNvGrpSpPr/>
          <p:nvPr/>
        </p:nvGrpSpPr>
        <p:grpSpPr>
          <a:xfrm>
            <a:off x="685799" y="2028100"/>
            <a:ext cx="11295994" cy="4051440"/>
            <a:chOff x="-1" y="6280"/>
            <a:chExt cx="11295994" cy="4051440"/>
          </a:xfrm>
        </p:grpSpPr>
        <p:sp>
          <p:nvSpPr>
            <p:cNvPr id="384" name="Google Shape;384;p36"/>
            <p:cNvSpPr/>
            <p:nvPr/>
          </p:nvSpPr>
          <p:spPr>
            <a:xfrm>
              <a:off x="0" y="6280"/>
              <a:ext cx="9895114" cy="74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 txBox="1"/>
            <p:nvPr/>
          </p:nvSpPr>
          <p:spPr>
            <a:xfrm>
              <a:off x="36553" y="4283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Products and Services</a:t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0" y="755080"/>
              <a:ext cx="9895114" cy="7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 txBox="1"/>
            <p:nvPr/>
          </p:nvSpPr>
          <p:spPr>
            <a:xfrm>
              <a:off x="0" y="755080"/>
              <a:ext cx="9895114" cy="7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150" tIns="40625" rIns="227575" bIns="40625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Ini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adalah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daftar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semua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Produk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dan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Layanan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proposisi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nilai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dibangun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di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sekitarnya</a:t>
              </a:r>
              <a:endParaRPr dirty="0"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0" y="1500280"/>
              <a:ext cx="9895114" cy="748800"/>
            </a:xfrm>
            <a:prstGeom prst="roundRect">
              <a:avLst>
                <a:gd name="adj" fmla="val 16667"/>
              </a:avLst>
            </a:prstGeom>
            <a:solidFill>
              <a:srgbClr val="FE8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 txBox="1"/>
            <p:nvPr/>
          </p:nvSpPr>
          <p:spPr>
            <a:xfrm>
              <a:off x="36553" y="153683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 b="1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Pain Relievers</a:t>
              </a:r>
              <a:endParaRPr sz="3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0" y="224908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 txBox="1"/>
            <p:nvPr/>
          </p:nvSpPr>
          <p:spPr>
            <a:xfrm>
              <a:off x="-1" y="2249080"/>
              <a:ext cx="11295994" cy="52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150" tIns="40625" rIns="227575" bIns="40625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Bagaimana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produk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dan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layanan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Anda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meringankan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kekecewaan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pelanggan</a:t>
              </a:r>
              <a:endParaRPr dirty="0"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0" y="2779000"/>
              <a:ext cx="9895114" cy="748800"/>
            </a:xfrm>
            <a:prstGeom prst="roundRect">
              <a:avLst>
                <a:gd name="adj" fmla="val 16667"/>
              </a:avLst>
            </a:prstGeom>
            <a:solidFill>
              <a:srgbClr val="9AC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36553" y="2815553"/>
              <a:ext cx="9822008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Trebuchet MS"/>
                <a:buNone/>
              </a:pPr>
              <a:r>
                <a:rPr lang="en-US" sz="32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Gain Creators</a:t>
              </a:r>
              <a:endPara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0" y="352780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 txBox="1"/>
            <p:nvPr/>
          </p:nvSpPr>
          <p:spPr>
            <a:xfrm>
              <a:off x="0" y="3527800"/>
              <a:ext cx="9895114" cy="52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150" tIns="40625" rIns="227575" bIns="40625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500"/>
                <a:buFont typeface="Trebuchet MS"/>
                <a:buChar char="•"/>
              </a:pPr>
              <a:r>
                <a:rPr lang="sv-SE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Bagaimana produk dan layanan Anda menciptakan keuntungan pelanggan</a:t>
              </a:r>
              <a:endParaRPr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/>
        </p:nvSpPr>
        <p:spPr>
          <a:xfrm>
            <a:off x="3498375" y="772181"/>
            <a:ext cx="595042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Products and Services</a:t>
            </a:r>
            <a:endParaRPr sz="4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1" name="Google Shape;401;p37"/>
          <p:cNvGrpSpPr/>
          <p:nvPr/>
        </p:nvGrpSpPr>
        <p:grpSpPr>
          <a:xfrm>
            <a:off x="-1165335" y="1276793"/>
            <a:ext cx="10635148" cy="5472816"/>
            <a:chOff x="-4594335" y="-704407"/>
            <a:chExt cx="10635148" cy="5472816"/>
          </a:xfrm>
        </p:grpSpPr>
        <p:sp>
          <p:nvSpPr>
            <p:cNvPr id="402" name="Google Shape;402;p37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12700" cap="flat" cmpd="sng">
              <a:solidFill>
                <a:srgbClr val="A56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Physical / Tangible</a:t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Intangible</a:t>
              </a: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Digital</a:t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Trebuchet MS"/>
                <a:buNone/>
              </a:pPr>
              <a:r>
                <a:rPr lang="en-US" sz="34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Financial</a:t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Pain Relievers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680321" y="2336873"/>
            <a:ext cx="10686617" cy="41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sv-SE" sz="2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Tanyakan pada diri Anda: dapatkah produk dan layanan saudara:</a:t>
            </a:r>
          </a:p>
          <a:p>
            <a:pPr marL="441325" lvl="0" indent="-342900">
              <a:lnSpc>
                <a:spcPct val="90000"/>
              </a:lnSpc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menghasilkan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penghematan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Dari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segi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waktu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uang,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usaha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/>
          </a:p>
          <a:p>
            <a:pPr marL="457200" lvl="0" indent="-3429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Buat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merasa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menghilangkan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frustrasi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gangguan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dan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hal-hal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lain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pusing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/>
          </a:p>
          <a:p>
            <a:pPr marL="457200" lvl="0" indent="-3429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Menjadi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Solusi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perbaikan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kinerja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memperkenalkan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fitur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baru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kinerja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kualitas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ditingkatkan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/>
          </a:p>
          <a:p>
            <a:pPr marL="457200" lvl="0" indent="-3429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menyelesaikan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kesulitan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dan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tantangan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dihadapi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segalanya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mudah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menghilangkan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rintangan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800" dirty="0"/>
          </a:p>
          <a:p>
            <a:pPr marL="457200" lvl="0" indent="-3429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MEnghilangkan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dampak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sosial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negatif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dihadapi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ditakuti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kehilangan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muka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kehilangan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kekuasaan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kepercayaan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status.</a:t>
            </a:r>
            <a:endParaRPr sz="1800" dirty="0"/>
          </a:p>
          <a:p>
            <a:pPr marL="457200" lvl="0" indent="-3429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7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Hilangkan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risiko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ditakuti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risiko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keuangan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sosial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teknis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hal-hal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berpotensi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salah.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9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Pain Relievers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400"/>
              <a:buFont typeface="+mj-lt"/>
              <a:buAutoNum type="arabicPeriod" startAt="7"/>
            </a:pP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Membantu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tidur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nyenyak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malam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hari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mengatasi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masalah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penting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mengurangi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kekhawatiran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menghilangkan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kekhawatiran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400"/>
              <a:buFont typeface="+mj-lt"/>
              <a:buAutoNum type="arabicPeriod" startAt="7"/>
            </a:pP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Batasi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hilangkan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kesalahan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umum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dilakukan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membantu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menerapkan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solusi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benar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400"/>
              <a:buFont typeface="+mj-lt"/>
              <a:buAutoNum type="arabicPeriod" startAt="7"/>
            </a:pP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Hilangkan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hambatan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tidak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mengadopsi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proposisi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nilai</a:t>
            </a:r>
            <a:r>
              <a:rPr lang="en-US" sz="24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Memperkenalkan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investasi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di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muka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tidak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sama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sekali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kurva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belajar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datar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menghilangkan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hambatan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lain yang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mencegah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adopsi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4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Gain Creators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Google Shape;432;p40"/>
          <p:cNvSpPr/>
          <p:nvPr/>
        </p:nvSpPr>
        <p:spPr>
          <a:xfrm>
            <a:off x="680321" y="1990027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lt1"/>
              </a:buClr>
              <a:buSzPts val="1900"/>
            </a:pPr>
            <a:r>
              <a:rPr lang="sv-SE" sz="2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Tanyakan pada diri Anda: Bisakah produk dan layanan Anda :</a:t>
            </a:r>
          </a:p>
          <a:p>
            <a:pPr marL="571500" lvl="0" indent="-457200" algn="just">
              <a:lnSpc>
                <a:spcPct val="90000"/>
              </a:lnSpc>
              <a:buClr>
                <a:schemeClr val="lt1"/>
              </a:buClr>
              <a:buSzPts val="19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Ciptakan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penghematan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Menyenangkan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 </a:t>
            </a:r>
            <a:r>
              <a:rPr lang="nl-NL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Dalam hal waktu, uang, dan tenaga.</a:t>
            </a:r>
            <a:endParaRPr sz="1600"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9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menghasilkan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apa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diharapkan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melebihi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harapan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sv-SE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 menawarkan tingkat kualitas, lebih dari sesuatu, atau kurang dari sesuatu.</a:t>
            </a:r>
            <a:endParaRPr sz="1600"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9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Mengungguli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proposisi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nilai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saat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ini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dan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menyenangkan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Mengenai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fitur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spesifik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kinerja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kualitas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tertentu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9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Jadikan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pekerjaan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kehidupan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mudah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Melalui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kegunaan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aksesibilitas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banyak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layanan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kepemilikan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900"/>
              <a:buFont typeface="+mj-lt"/>
              <a:buAutoNum type="arabicPeriod"/>
            </a:pP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Ciptakan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dampak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sosial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0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positif</a:t>
            </a: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membuat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terlihat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bagus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menghasilkan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peningkatan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kekuatan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status.</a:t>
            </a:r>
            <a:endParaRPr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Gain Creators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200"/>
              <a:buFont typeface="+mj-lt"/>
              <a:buAutoNum type="arabicPeriod" startAt="6"/>
            </a:pP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Lakukan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sesuatu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spesifik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dicari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desain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jaminan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fitur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spesifik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200"/>
              <a:buFont typeface="+mj-lt"/>
              <a:buAutoNum type="arabicPeriod" startAt="6"/>
            </a:pP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Memenuhi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keinginan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diimpikan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membantu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mencapai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aspirasi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mendapatkan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bantuan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dari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kesulitan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200"/>
              <a:buFont typeface="+mj-lt"/>
              <a:buAutoNum type="arabicPeriod" startAt="6"/>
            </a:pP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menghasilkan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sesuatu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positif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sesuai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kriteria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keberhasilan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dan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kegagalan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Anda?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Dalam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hal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kinerja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571500" lvl="0" indent="-457200" algn="just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2200"/>
              <a:buFont typeface="+mj-lt"/>
              <a:buAutoNum type="arabicPeriod" startAt="6"/>
            </a:pP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Membantu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mempermudah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adopsi</a:t>
            </a:r>
            <a:r>
              <a:rPr lang="en-US" sz="22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Melalui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biaya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investasi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sedikit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risiko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rendah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kualitas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peningkatan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kinerja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atau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desain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lebih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baik</a:t>
            </a:r>
            <a:r>
              <a:rPr lang="en-US" sz="2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2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Tugas</a:t>
            </a:r>
            <a:endParaRPr sz="28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3073021" y="5715001"/>
            <a:ext cx="6858000" cy="80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Siapa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segmen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Tokopedia dan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proposisi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nilai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Tokopedia?</a:t>
            </a:r>
            <a:endParaRPr sz="24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5" name="Google Shape;445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179" y="1864344"/>
            <a:ext cx="5853752" cy="34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2"/>
          <p:cNvSpPr/>
          <p:nvPr/>
        </p:nvSpPr>
        <p:spPr>
          <a:xfrm>
            <a:off x="3480179" y="5269468"/>
            <a:ext cx="58537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https://youtu.be/VnkZYzpzRYE</a:t>
            </a:r>
            <a:endParaRPr sz="18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42">
            <a:hlinkClick r:id="rId5"/>
          </p:cNvPr>
          <p:cNvSpPr/>
          <p:nvPr/>
        </p:nvSpPr>
        <p:spPr>
          <a:xfrm>
            <a:off x="3485864" y="1459468"/>
            <a:ext cx="58537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Tokopedia</a:t>
            </a:r>
            <a:endParaRPr sz="18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6453" y="2516755"/>
            <a:ext cx="5615547" cy="376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Customer Segments</a:t>
            </a:r>
            <a:br>
              <a:rPr lang="en-US" b="1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680322" y="2336873"/>
            <a:ext cx="561554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spcBef>
                <a:spcPts val="0"/>
              </a:spcBef>
              <a:buSzPts val="2400"/>
            </a:pPr>
            <a:r>
              <a:rPr lang="en-US" dirty="0"/>
              <a:t>Blok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orang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dan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dijangkau</a:t>
            </a:r>
            <a:r>
              <a:rPr lang="en-US" dirty="0"/>
              <a:t> dan </a:t>
            </a:r>
            <a:r>
              <a:rPr lang="en-US" dirty="0" err="1"/>
              <a:t>dilayani</a:t>
            </a:r>
            <a:r>
              <a:rPr lang="en-US" dirty="0"/>
              <a:t> oleh Enterprise/Perusahaan.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Customer Segments</a:t>
            </a:r>
            <a:endParaRPr b="1"/>
          </a:p>
        </p:txBody>
      </p:sp>
      <p:sp>
        <p:nvSpPr>
          <p:cNvPr id="245" name="Google Shape;245;p25"/>
          <p:cNvSpPr/>
          <p:nvPr/>
        </p:nvSpPr>
        <p:spPr>
          <a:xfrm>
            <a:off x="680321" y="2336873"/>
            <a:ext cx="10970396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Grup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pelanggan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mewakili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segmen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terpisah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jika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
•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Kebutuhan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membutuhkan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dan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membenarkan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tawaran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yang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berbeda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
•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dijangkau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melalui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Saluran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Distribusi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berbeda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
•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membutuhkan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berbagai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jenis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hubungan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interaksi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
•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memiliki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profitabilitas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yang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berbeda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secara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substansial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
•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Mereka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bersedia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membayar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untuk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berbagai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aspek</a:t>
            </a:r>
            <a:r>
              <a:rPr lang="en-US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penawaran</a:t>
            </a:r>
            <a:endParaRPr sz="2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886200"/>
            <a:ext cx="3657600" cy="243767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680321" y="754931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Customer Profiles</a:t>
            </a:r>
            <a:br>
              <a:rPr lang="en-US" b="1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400"/>
            </a:pPr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 (</a:t>
            </a:r>
            <a:r>
              <a:rPr lang="en-US" b="1" dirty="0" err="1"/>
              <a:t>Segmen</a:t>
            </a:r>
            <a:r>
              <a:rPr lang="en-US" b="1" dirty="0"/>
              <a:t>) </a:t>
            </a:r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segmen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model </a:t>
            </a:r>
            <a:r>
              <a:rPr lang="en-US" b="1" dirty="0" err="1"/>
              <a:t>bisnis</a:t>
            </a:r>
            <a:r>
              <a:rPr lang="en-US" b="1" dirty="0"/>
              <a:t> Anda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terstruktur</a:t>
            </a:r>
            <a:r>
              <a:rPr lang="en-US" b="1" dirty="0"/>
              <a:t> dan </a:t>
            </a:r>
            <a:r>
              <a:rPr lang="en-US" b="1" dirty="0" err="1"/>
              <a:t>terperinci</a:t>
            </a:r>
            <a:r>
              <a:rPr lang="en-US" b="1" dirty="0"/>
              <a:t>. Hal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membagi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,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dirasakannya</a:t>
            </a:r>
            <a:r>
              <a:rPr lang="en-US" b="1" dirty="0"/>
              <a:t>, dan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b="1" dirty="0"/>
              <a:t> yang </a:t>
            </a:r>
            <a:r>
              <a:rPr lang="en-US" b="1" dirty="0" err="1"/>
              <a:t>diperolehnya</a:t>
            </a:r>
            <a:r>
              <a:rPr lang="en-US" b="1" dirty="0"/>
              <a:t>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/>
        </p:nvSpPr>
        <p:spPr>
          <a:xfrm>
            <a:off x="507998" y="714123"/>
            <a:ext cx="55880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Profiles</a:t>
            </a:r>
            <a:endParaRPr sz="4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8" name="Google Shape;258;p27"/>
          <p:cNvGrpSpPr/>
          <p:nvPr/>
        </p:nvGrpSpPr>
        <p:grpSpPr>
          <a:xfrm>
            <a:off x="507999" y="2213172"/>
            <a:ext cx="10697029" cy="3762360"/>
            <a:chOff x="0" y="50543"/>
            <a:chExt cx="10697029" cy="3762360"/>
          </a:xfrm>
        </p:grpSpPr>
        <p:sp>
          <p:nvSpPr>
            <p:cNvPr id="259" name="Google Shape;259;p27"/>
            <p:cNvSpPr/>
            <p:nvPr/>
          </p:nvSpPr>
          <p:spPr>
            <a:xfrm>
              <a:off x="0" y="50543"/>
              <a:ext cx="10697029" cy="655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 txBox="1"/>
            <p:nvPr/>
          </p:nvSpPr>
          <p:spPr>
            <a:xfrm>
              <a:off x="31984" y="8252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lang="en-US" sz="28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Jobs</a:t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0" y="70574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0" y="70574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9625" tIns="35550" rIns="199125" bIns="35550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pelanggan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coba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selesaikan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dalam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mereka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dan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dalam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kehidupan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mereka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seperti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diungkapkan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dalam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kata-kata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mereka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sendiri</a:t>
              </a:r>
              <a:endParaRPr dirty="0"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0" y="1372283"/>
              <a:ext cx="10697029" cy="655200"/>
            </a:xfrm>
            <a:prstGeom prst="roundRect">
              <a:avLst>
                <a:gd name="adj" fmla="val 16667"/>
              </a:avLst>
            </a:prstGeom>
            <a:solidFill>
              <a:srgbClr val="FE8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 txBox="1"/>
            <p:nvPr/>
          </p:nvSpPr>
          <p:spPr>
            <a:xfrm>
              <a:off x="31984" y="140426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lang="en-US" sz="28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Pains</a:t>
              </a:r>
              <a:endPara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0" y="2027483"/>
              <a:ext cx="10697029" cy="463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0" y="2027483"/>
              <a:ext cx="10697029" cy="463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9625" tIns="35550" rIns="199125" bIns="35550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hasil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buruk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risiko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dan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hambatan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terkait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dengan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pelanggan</a:t>
              </a:r>
              <a:endParaRPr dirty="0"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0" y="2491163"/>
              <a:ext cx="10697029" cy="655200"/>
            </a:xfrm>
            <a:prstGeom prst="roundRect">
              <a:avLst>
                <a:gd name="adj" fmla="val 16667"/>
              </a:avLst>
            </a:prstGeom>
            <a:solidFill>
              <a:srgbClr val="9AC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31984" y="2523147"/>
              <a:ext cx="10633061" cy="591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rebuchet MS"/>
                <a:buNone/>
              </a:pPr>
              <a:r>
                <a:rPr lang="en-US" sz="28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Customer Gains</a:t>
              </a:r>
              <a:endPara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0" y="314636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 txBox="1"/>
            <p:nvPr/>
          </p:nvSpPr>
          <p:spPr>
            <a:xfrm>
              <a:off x="0" y="3146363"/>
              <a:ext cx="10697029" cy="66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9625" tIns="35550" rIns="199125" bIns="35550" anchor="t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lt1"/>
                </a:buClr>
                <a:buSzPts val="2200"/>
                <a:buFont typeface="Trebuchet MS"/>
                <a:buChar char="•"/>
              </a:pP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hasil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ingin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dicapai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pelanggan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atau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manfaat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konkret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mereka</a:t>
              </a:r>
              <a:r>
                <a:rPr lang="en-US" sz="2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cari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Jobs</a:t>
            </a:r>
            <a:endParaRPr sz="2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6" name="Google Shape;276;p28"/>
          <p:cNvGrpSpPr/>
          <p:nvPr/>
        </p:nvGrpSpPr>
        <p:grpSpPr>
          <a:xfrm>
            <a:off x="-2048208" y="1213729"/>
            <a:ext cx="13809284" cy="5472816"/>
            <a:chOff x="-4594335" y="-704407"/>
            <a:chExt cx="12059300" cy="5472816"/>
          </a:xfrm>
        </p:grpSpPr>
        <p:sp>
          <p:nvSpPr>
            <p:cNvPr id="277" name="Google Shape;277;p28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12700" cap="flat" cmpd="sng">
              <a:solidFill>
                <a:srgbClr val="A56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1275" rIns="81275" bIns="8127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3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Fungsional</a:t>
              </a:r>
              <a:endParaRPr dirty="0"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1275" rIns="81275" bIns="8127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3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Sosial</a:t>
              </a:r>
              <a:endParaRPr dirty="0"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 txBox="1"/>
            <p:nvPr/>
          </p:nvSpPr>
          <p:spPr>
            <a:xfrm>
              <a:off x="755503" y="2219914"/>
              <a:ext cx="6709462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1275" rIns="81275" bIns="8127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3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Pribadi</a:t>
              </a:r>
              <a:r>
                <a:rPr lang="en-US" sz="3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/</a:t>
              </a: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Emosional</a:t>
              </a:r>
              <a:endParaRPr dirty="0"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D68EFA"/>
                </a:gs>
                <a:gs pos="50000">
                  <a:srgbClr val="D275FF"/>
                </a:gs>
                <a:gs pos="100000">
                  <a:srgbClr val="BB60E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1275" rIns="81275" bIns="8127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Pekerjaan</a:t>
              </a:r>
              <a:r>
                <a:rPr lang="en-US" sz="32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32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Pendukung</a:t>
              </a:r>
              <a:endParaRPr dirty="0"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Pains</a:t>
            </a:r>
            <a:endParaRPr sz="2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5" name="Google Shape;295;p29"/>
          <p:cNvGrpSpPr/>
          <p:nvPr/>
        </p:nvGrpSpPr>
        <p:grpSpPr>
          <a:xfrm>
            <a:off x="-2599997" y="1033790"/>
            <a:ext cx="11896397" cy="5472816"/>
            <a:chOff x="-4594335" y="-704407"/>
            <a:chExt cx="10635147" cy="5472816"/>
          </a:xfrm>
        </p:grpSpPr>
        <p:sp>
          <p:nvSpPr>
            <p:cNvPr id="296" name="Google Shape;296;p29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12700" cap="flat" cmpd="sng">
              <a:solidFill>
                <a:srgbClr val="C662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63500" rIns="63500" bIns="635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500"/>
              </a:pP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Hasil,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masalah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dan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karakteristik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tidak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diinginkan</a:t>
              </a:r>
              <a:endParaRPr dirty="0"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56979" y="3048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860432" y="1625599"/>
              <a:ext cx="518038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63500" rIns="63500" bIns="635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500"/>
              </a:pP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Rintangan</a:t>
              </a:r>
              <a:endParaRPr dirty="0"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52432" y="1523999"/>
              <a:ext cx="1016000" cy="1016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564979" y="2844800"/>
              <a:ext cx="5475833" cy="812800"/>
            </a:xfrm>
            <a:prstGeom prst="rect">
              <a:avLst/>
            </a:prstGeom>
            <a:gradFill>
              <a:gsLst>
                <a:gs pos="0">
                  <a:srgbClr val="FC8D73"/>
                </a:gs>
                <a:gs pos="50000">
                  <a:srgbClr val="FF7853"/>
                </a:gs>
                <a:gs pos="100000">
                  <a:srgbClr val="EC644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564979" y="2844800"/>
              <a:ext cx="5475833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63500" rIns="63500" bIns="635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500"/>
              </a:pP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Risiko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(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hasil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potensial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tidak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diinginkan</a:t>
              </a:r>
              <a:r>
                <a:rPr lang="en-US" sz="25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)</a:t>
              </a:r>
              <a:endParaRPr dirty="0"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56979" y="27432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/>
          <p:nvPr/>
        </p:nvSpPr>
        <p:spPr>
          <a:xfrm>
            <a:off x="6019800" y="7721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 Gains</a:t>
            </a:r>
            <a:endParaRPr sz="28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1" name="Google Shape;311;p30"/>
          <p:cNvGrpSpPr/>
          <p:nvPr/>
        </p:nvGrpSpPr>
        <p:grpSpPr>
          <a:xfrm>
            <a:off x="-3309446" y="891900"/>
            <a:ext cx="13809279" cy="5472816"/>
            <a:chOff x="-4594335" y="-704407"/>
            <a:chExt cx="10635148" cy="5472816"/>
          </a:xfrm>
        </p:grpSpPr>
        <p:sp>
          <p:nvSpPr>
            <p:cNvPr id="312" name="Google Shape;312;p30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12700" cap="flat" cmpd="sng">
              <a:solidFill>
                <a:srgbClr val="388A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 txBox="1"/>
            <p:nvPr/>
          </p:nvSpPr>
          <p:spPr>
            <a:xfrm>
              <a:off x="460128" y="312440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Keuntungan</a:t>
              </a:r>
              <a:r>
                <a:rPr lang="en-US" sz="3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Diperlukan</a:t>
              </a:r>
              <a:endParaRPr dirty="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69375" y="234289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818573" y="1250411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Keuntungan</a:t>
              </a:r>
              <a:r>
                <a:rPr lang="en-US" sz="3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Diharapkan</a:t>
              </a:r>
              <a:endParaRPr dirty="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427819" y="1172260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 txBox="1"/>
            <p:nvPr/>
          </p:nvSpPr>
          <p:spPr>
            <a:xfrm>
              <a:off x="818573" y="2188382"/>
              <a:ext cx="5222240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Keuntungan</a:t>
              </a:r>
              <a:r>
                <a:rPr lang="en-US" sz="3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yang </a:t>
              </a: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Diinginkan</a:t>
              </a:r>
              <a:endParaRPr dirty="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427819" y="2110232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gradFill>
              <a:gsLst>
                <a:gs pos="0">
                  <a:srgbClr val="64B783"/>
                </a:gs>
                <a:gs pos="50000">
                  <a:srgbClr val="44B471"/>
                </a:gs>
                <a:gs pos="100000">
                  <a:srgbClr val="38A36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 txBox="1"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6250" tIns="86350" rIns="86350" bIns="8635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400"/>
              </a:pP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Keuntungan</a:t>
              </a:r>
              <a:r>
                <a:rPr lang="en-US" sz="3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Tak </a:t>
              </a:r>
              <a:r>
                <a:rPr lang="en-US" sz="3400" dirty="0" err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Terduga</a:t>
              </a:r>
              <a:endParaRPr dirty="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9375" y="3048203"/>
              <a:ext cx="781507" cy="78150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6002" y="2799259"/>
            <a:ext cx="4572000" cy="243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680321" y="843116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Value Propositions</a:t>
            </a:r>
            <a:br>
              <a:rPr lang="en-US" b="1"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336" name="Google Shape;336;p32"/>
          <p:cNvSpPr txBox="1">
            <a:spLocks noGrp="1"/>
          </p:cNvSpPr>
          <p:nvPr>
            <p:ph type="body" idx="1"/>
          </p:nvPr>
        </p:nvSpPr>
        <p:spPr>
          <a:xfrm>
            <a:off x="469306" y="2220176"/>
            <a:ext cx="10575005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endParaRPr lang="en-US" b="1" dirty="0"/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en-US" b="1" dirty="0"/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en-US" b="1" dirty="0"/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3200" b="1" dirty="0"/>
              <a:t>Blok </a:t>
            </a:r>
            <a:r>
              <a:rPr lang="en-US" sz="3200" b="1" dirty="0" err="1"/>
              <a:t>Penyusun</a:t>
            </a:r>
            <a:r>
              <a:rPr lang="en-US" sz="3200" b="1" dirty="0"/>
              <a:t> </a:t>
            </a:r>
            <a:r>
              <a:rPr lang="en-US" sz="3200" b="1" dirty="0" err="1"/>
              <a:t>Proposisi</a:t>
            </a:r>
            <a:r>
              <a:rPr lang="en-US" sz="3200" b="1" dirty="0"/>
              <a:t> Nilai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3200" b="1" dirty="0" err="1"/>
              <a:t>menjelaskan</a:t>
            </a:r>
            <a:r>
              <a:rPr lang="en-US" sz="3200" b="1" dirty="0"/>
              <a:t> </a:t>
            </a:r>
            <a:r>
              <a:rPr lang="en-US" sz="3200" b="1" dirty="0" err="1"/>
              <a:t>Paket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r>
              <a:rPr lang="en-US" sz="3200" b="1" dirty="0"/>
              <a:t> dan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3200" b="1" dirty="0" err="1"/>
              <a:t>layanan</a:t>
            </a:r>
            <a:r>
              <a:rPr lang="en-US" sz="3200" b="1" dirty="0"/>
              <a:t> yang </a:t>
            </a:r>
            <a:r>
              <a:rPr lang="en-US" sz="3200" b="1" dirty="0" err="1"/>
              <a:t>dibuat</a:t>
            </a:r>
            <a:r>
              <a:rPr lang="en-US" sz="3200" b="1" dirty="0"/>
              <a:t> </a:t>
            </a:r>
            <a:r>
              <a:rPr lang="en-US" sz="3200" b="1" dirty="0" err="1"/>
              <a:t>bernilai</a:t>
            </a:r>
            <a:r>
              <a:rPr lang="en-US" sz="3200" b="1" dirty="0"/>
              <a:t>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Segmen</a:t>
            </a:r>
            <a:r>
              <a:rPr lang="en-US" sz="3200" b="1" dirty="0"/>
              <a:t> </a:t>
            </a:r>
            <a:r>
              <a:rPr lang="en-US" sz="3200" b="1" dirty="0" err="1"/>
              <a:t>Pelanggan</a:t>
            </a:r>
            <a:r>
              <a:rPr lang="en-US" sz="3200" b="1" dirty="0"/>
              <a:t> </a:t>
            </a:r>
            <a:r>
              <a:rPr lang="en-US" sz="3200" b="1" dirty="0" err="1"/>
              <a:t>tertentu</a:t>
            </a: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846</Words>
  <Application>Microsoft Office PowerPoint</Application>
  <PresentationFormat>Widescreen</PresentationFormat>
  <Paragraphs>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Verdana</vt:lpstr>
      <vt:lpstr>Open Sans</vt:lpstr>
      <vt:lpstr>Trebuchet MS</vt:lpstr>
      <vt:lpstr>Arial</vt:lpstr>
      <vt:lpstr>Calibri</vt:lpstr>
      <vt:lpstr>Berlin</vt:lpstr>
      <vt:lpstr>PowerPoint Presentation</vt:lpstr>
      <vt:lpstr>Customer Segments </vt:lpstr>
      <vt:lpstr>Customer Segments</vt:lpstr>
      <vt:lpstr>Customer Profiles </vt:lpstr>
      <vt:lpstr>PowerPoint Presentation</vt:lpstr>
      <vt:lpstr>PowerPoint Presentation</vt:lpstr>
      <vt:lpstr>PowerPoint Presentation</vt:lpstr>
      <vt:lpstr>PowerPoint Presentation</vt:lpstr>
      <vt:lpstr>Value Propositions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ABY DUDUNG</dc:creator>
  <cp:lastModifiedBy>herminda herminda</cp:lastModifiedBy>
  <cp:revision>2</cp:revision>
  <dcterms:modified xsi:type="dcterms:W3CDTF">2023-10-12T07:41:03Z</dcterms:modified>
</cp:coreProperties>
</file>