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g0IrBYepkVWhdwFYbx3QLD7d1k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502931" y="384051"/>
            <a:ext cx="4519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502920" y="658368"/>
            <a:ext cx="1006974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LITERASI DIGITAL DAN PENCARIAN SERTA EVALUASI SUMBER DATA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Memahami konsep literasi digital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Mengidentifikasi teknologi yang mendukung riset dan praktik psikologi</a:t>
            </a:r>
            <a:endParaRPr/>
          </a:p>
        </p:txBody>
      </p:sp>
      <p:sp>
        <p:nvSpPr>
          <p:cNvPr id="88" name="Google Shape;88;p1"/>
          <p:cNvSpPr/>
          <p:nvPr/>
        </p:nvSpPr>
        <p:spPr>
          <a:xfrm>
            <a:off x="731520" y="5257800"/>
            <a:ext cx="10698480" cy="777240"/>
          </a:xfrm>
          <a:prstGeom prst="roundRect">
            <a:avLst>
              <a:gd fmla="val 16667" name="adj"/>
            </a:avLst>
          </a:prstGeom>
          <a:solidFill>
            <a:srgbClr val="F2F7FB"/>
          </a:solidFill>
          <a:ln cap="flat" cmpd="sng" w="9525">
            <a:solidFill>
              <a:srgbClr val="D7E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Pesan kunci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Gunakan slide ini untuk membuka topik, menyampaikan tujuan, dan mengaitkan materi dengan pengalaman mahasiswa.</a:t>
            </a:r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502923" y="384050"/>
            <a:ext cx="5223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98" name="Google Shape;98;p2"/>
          <p:cNvSpPr txBox="1"/>
          <p:nvPr/>
        </p:nvSpPr>
        <p:spPr>
          <a:xfrm>
            <a:off x="502920" y="658368"/>
            <a:ext cx="11155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Konsep literasi digital</a:t>
            </a:r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Akses informasi dan teknologi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Memahami serta mengevaluasi informasi digital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Membuat dan mengomunikasikan konten secara bertanggung jawab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Menjaga keamanan dan etika digital</a:t>
            </a:r>
            <a:endParaRPr/>
          </a:p>
        </p:txBody>
      </p:sp>
      <p:sp>
        <p:nvSpPr>
          <p:cNvPr id="100" name="Google Shape;100;p2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19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502935" y="384050"/>
            <a:ext cx="5992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109" name="Google Shape;109;p3"/>
          <p:cNvSpPr txBox="1"/>
          <p:nvPr/>
        </p:nvSpPr>
        <p:spPr>
          <a:xfrm>
            <a:off x="457195" y="763518"/>
            <a:ext cx="11155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Ekosistem teknologi psikologi</a:t>
            </a:r>
            <a:endParaRPr/>
          </a:p>
        </p:txBody>
      </p:sp>
      <p:sp>
        <p:nvSpPr>
          <p:cNvPr id="110" name="Google Shape;110;p3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Komputer dan perangkat mobile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Platform survei daring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LMS dan kolaborasi awan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Spreadsheet dan perangkat statistik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Aplikasi asesmen dan sistem pencatatan</a:t>
            </a:r>
            <a:endParaRPr/>
          </a:p>
        </p:txBody>
      </p:sp>
      <p:sp>
        <p:nvSpPr>
          <p:cNvPr id="111" name="Google Shape;111;p3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113" name="Google Shape;113;p3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502932" y="384051"/>
            <a:ext cx="5014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120" name="Google Shape;120;p4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Teknologi dalam riset</a:t>
            </a:r>
            <a:endParaRPr/>
          </a:p>
        </p:txBody>
      </p:sp>
      <p:sp>
        <p:nvSpPr>
          <p:cNvPr id="121" name="Google Shape;121;p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Survei daring dan formulir digital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Pengumpulan serta pengelolaan data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Manajemen referensi dan kolaborasi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Analisis serta visualisasi hasil</a:t>
            </a:r>
            <a:endParaRPr/>
          </a:p>
        </p:txBody>
      </p:sp>
      <p:sp>
        <p:nvSpPr>
          <p:cNvPr id="122" name="Google Shape;122;p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124" name="Google Shape;124;p4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21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5"/>
          <p:cNvSpPr txBox="1"/>
          <p:nvPr/>
        </p:nvSpPr>
        <p:spPr>
          <a:xfrm>
            <a:off x="502933" y="384051"/>
            <a:ext cx="5106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131" name="Google Shape;131;p5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Teknologi dalam praktik psikologi</a:t>
            </a:r>
            <a:endParaRPr/>
          </a:p>
        </p:txBody>
      </p:sp>
      <p:sp>
        <p:nvSpPr>
          <p:cNvPr id="132" name="Google Shape;132;p5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Aplikasi asesmen dan pencatatan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Telepsikologi dan komunikasi digital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Sistem pendukung layanan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Teknologi harus digunakan sesuai kompetensi dan standar profesional</a:t>
            </a:r>
            <a:endParaRPr/>
          </a:p>
        </p:txBody>
      </p:sp>
      <p:sp>
        <p:nvSpPr>
          <p:cNvPr id="133" name="Google Shape;133;p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135" name="Google Shape;135;p5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 txBox="1"/>
          <p:nvPr/>
        </p:nvSpPr>
        <p:spPr>
          <a:xfrm>
            <a:off x="502935" y="384051"/>
            <a:ext cx="5862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142" name="Google Shape;142;p6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Demonstrasi aplikasi</a:t>
            </a:r>
            <a:endParaRPr/>
          </a:p>
        </p:txBody>
      </p:sp>
      <p:sp>
        <p:nvSpPr>
          <p:cNvPr id="143" name="Google Shape;143;p6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Tunjukkan alur pembuatan survei daring atau pengelolaan data di LMS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Bahas kemudahan, keterbatasan, akses, dan keamanan</a:t>
            </a:r>
            <a:endParaRPr/>
          </a:p>
        </p:txBody>
      </p:sp>
      <p:sp>
        <p:nvSpPr>
          <p:cNvPr id="144" name="Google Shape;144;p6"/>
          <p:cNvSpPr/>
          <p:nvPr/>
        </p:nvSpPr>
        <p:spPr>
          <a:xfrm>
            <a:off x="731520" y="5257800"/>
            <a:ext cx="10698480" cy="777240"/>
          </a:xfrm>
          <a:prstGeom prst="roundRect">
            <a:avLst>
              <a:gd fmla="val 16667" name="adj"/>
            </a:avLst>
          </a:prstGeom>
          <a:solidFill>
            <a:srgbClr val="F2F7FB"/>
          </a:solidFill>
          <a:ln cap="flat" cmpd="sng" w="9525">
            <a:solidFill>
              <a:srgbClr val="D7E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Pesan kunci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Dosen mendemonstrasikan langkah secara bertahap, lalu mahasiswa mempraktikkan dengan dataset atau contoh yang disediakan.</a:t>
            </a:r>
            <a:endParaRPr/>
          </a:p>
        </p:txBody>
      </p:sp>
      <p:sp>
        <p:nvSpPr>
          <p:cNvPr id="145" name="Google Shape;145;p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147" name="Google Shape;147;p6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23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 txBox="1"/>
          <p:nvPr/>
        </p:nvSpPr>
        <p:spPr>
          <a:xfrm>
            <a:off x="502936" y="384051"/>
            <a:ext cx="6462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154" name="Google Shape;154;p7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Refleksi dan tugas</a:t>
            </a:r>
            <a:endParaRPr/>
          </a:p>
        </p:txBody>
      </p:sp>
      <p:sp>
        <p:nvSpPr>
          <p:cNvPr id="155" name="Google Shape;155;p7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Pilih satu teknologi yang bermanfaat bagi psikologi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Jelaskan manfaat, risiko, dan cara penggunaan yang bertanggung jawab</a:t>
            </a:r>
            <a:endParaRPr/>
          </a:p>
        </p:txBody>
      </p:sp>
      <p:sp>
        <p:nvSpPr>
          <p:cNvPr id="156" name="Google Shape;156;p7"/>
          <p:cNvSpPr/>
          <p:nvPr/>
        </p:nvSpPr>
        <p:spPr>
          <a:xfrm>
            <a:off x="731520" y="5257800"/>
            <a:ext cx="10698480" cy="777240"/>
          </a:xfrm>
          <a:prstGeom prst="roundRect">
            <a:avLst>
              <a:gd fmla="val 16667" name="adj"/>
            </a:avLst>
          </a:prstGeom>
          <a:solidFill>
            <a:srgbClr val="F2F7FB"/>
          </a:solidFill>
          <a:ln cap="flat" cmpd="sng" w="9525">
            <a:solidFill>
              <a:srgbClr val="D7E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Pesan kunci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Arahkan mahasiswa menyampaikan kembali konsep dengan bahasa sendiri dan menghubungkannya dengan konteks psikologi.</a:t>
            </a:r>
            <a:endParaRPr/>
          </a:p>
        </p:txBody>
      </p:sp>
      <p:sp>
        <p:nvSpPr>
          <p:cNvPr id="157" name="Google Shape;157;p7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159" name="Google Shape;159;p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 txBox="1"/>
          <p:nvPr/>
        </p:nvSpPr>
        <p:spPr>
          <a:xfrm>
            <a:off x="502938" y="384050"/>
            <a:ext cx="725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166" name="Google Shape;166;p8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Sampul dan tujuan</a:t>
            </a:r>
            <a:endParaRPr/>
          </a:p>
        </p:txBody>
      </p:sp>
      <p:sp>
        <p:nvSpPr>
          <p:cNvPr id="167" name="Google Shape;167;p8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Mampu mencari sumber data secara strategis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Mengevaluasi kredibilitas, validitas, dan bias sumber</a:t>
            </a:r>
            <a:endParaRPr/>
          </a:p>
        </p:txBody>
      </p:sp>
      <p:sp>
        <p:nvSpPr>
          <p:cNvPr id="168" name="Google Shape;168;p8"/>
          <p:cNvSpPr/>
          <p:nvPr/>
        </p:nvSpPr>
        <p:spPr>
          <a:xfrm>
            <a:off x="731520" y="5257800"/>
            <a:ext cx="10698480" cy="777240"/>
          </a:xfrm>
          <a:prstGeom prst="roundRect">
            <a:avLst>
              <a:gd fmla="val 16667" name="adj"/>
            </a:avLst>
          </a:prstGeom>
          <a:solidFill>
            <a:srgbClr val="F2F7FB"/>
          </a:solidFill>
          <a:ln cap="flat" cmpd="sng" w="9525">
            <a:solidFill>
              <a:srgbClr val="D7E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Pesan kunci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Gunakan slide ini untuk membuka topik, menyampaikan tujuan, dan mengaitkan materi dengan pengalaman mahasiswa.</a:t>
            </a:r>
            <a:endParaRPr/>
          </a:p>
        </p:txBody>
      </p:sp>
      <p:sp>
        <p:nvSpPr>
          <p:cNvPr id="169" name="Google Shape;169;p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171" name="Google Shape;171;p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25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9"/>
          <p:cNvSpPr txBox="1"/>
          <p:nvPr/>
        </p:nvSpPr>
        <p:spPr>
          <a:xfrm>
            <a:off x="502936" y="384050"/>
            <a:ext cx="6409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178" name="Google Shape;178;p9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Mengapa kualitas sumber penting?</a:t>
            </a:r>
            <a:endParaRPr/>
          </a:p>
        </p:txBody>
      </p:sp>
      <p:sp>
        <p:nvSpPr>
          <p:cNvPr id="179" name="Google Shape;179;p9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Sumber yang buruk dapat menghasilkan kesimpulan yang keliru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Kualitas sumber menentukan ketepatan interpretasi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Sumber perlu dapat ditelusuri dan diperiksa</a:t>
            </a:r>
            <a:endParaRPr/>
          </a:p>
        </p:txBody>
      </p:sp>
      <p:sp>
        <p:nvSpPr>
          <p:cNvPr id="180" name="Google Shape;180;p9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182" name="Google Shape;182;p9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26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0"/>
          <p:cNvSpPr txBox="1"/>
          <p:nvPr/>
        </p:nvSpPr>
        <p:spPr>
          <a:xfrm>
            <a:off x="502938" y="384051"/>
            <a:ext cx="7140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189" name="Google Shape;189;p10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Strategi pencarian data</a:t>
            </a:r>
            <a:endParaRPr/>
          </a:p>
        </p:txBody>
      </p:sp>
      <p:sp>
        <p:nvSpPr>
          <p:cNvPr id="190" name="Google Shape;190;p10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Gunakan kata kunci dan sinonim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Gunakan operator pencarian dan filter tahun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Telusuri sumber primer dan referensi terkait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Catat identitas serta tautan sumber</a:t>
            </a:r>
            <a:endParaRPr/>
          </a:p>
        </p:txBody>
      </p:sp>
      <p:sp>
        <p:nvSpPr>
          <p:cNvPr id="191" name="Google Shape;191;p10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0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193" name="Google Shape;193;p10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27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1"/>
          <p:cNvSpPr txBox="1"/>
          <p:nvPr/>
        </p:nvSpPr>
        <p:spPr>
          <a:xfrm>
            <a:off x="502935" y="384050"/>
            <a:ext cx="588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200" name="Google Shape;200;p1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Jenis sumber informasi</a:t>
            </a:r>
            <a:endParaRPr/>
          </a:p>
        </p:txBody>
      </p:sp>
      <p:sp>
        <p:nvSpPr>
          <p:cNvPr id="201" name="Google Shape;201;p11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Jurnal ilmiah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Laporan institusi dan data pemerintah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Repositori dan open data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Berita, media sosial, dan situs komersial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Setiap sumber memiliki tujuan dan tingkat kredibilitas berbeda</a:t>
            </a:r>
            <a:endParaRPr/>
          </a:p>
        </p:txBody>
      </p:sp>
      <p:sp>
        <p:nvSpPr>
          <p:cNvPr id="202" name="Google Shape;202;p11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1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204" name="Google Shape;204;p11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28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2"/>
          <p:cNvSpPr txBox="1"/>
          <p:nvPr/>
        </p:nvSpPr>
        <p:spPr>
          <a:xfrm>
            <a:off x="502939" y="384051"/>
            <a:ext cx="7505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211" name="Google Shape;211;p12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Evaluasi kredibilitas</a:t>
            </a:r>
            <a:endParaRPr/>
          </a:p>
        </p:txBody>
      </p:sp>
      <p:sp>
        <p:nvSpPr>
          <p:cNvPr id="212" name="Google Shape;212;p12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Otoritas penulis atau lembaga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Tujuan dan potensi kepentingan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Transparansi metode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Kebaruan dan relevansi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Konsistensi serta keterlacakan data</a:t>
            </a:r>
            <a:endParaRPr/>
          </a:p>
        </p:txBody>
      </p:sp>
      <p:sp>
        <p:nvSpPr>
          <p:cNvPr id="213" name="Google Shape;213;p12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2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215" name="Google Shape;215;p12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29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3"/>
          <p:cNvSpPr txBox="1"/>
          <p:nvPr/>
        </p:nvSpPr>
        <p:spPr>
          <a:xfrm>
            <a:off x="502937" y="384051"/>
            <a:ext cx="6801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222" name="Google Shape;222;p1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Validitas dan bias sumber</a:t>
            </a:r>
            <a:endParaRPr/>
          </a:p>
        </p:txBody>
      </p:sp>
      <p:sp>
        <p:nvSpPr>
          <p:cNvPr id="223" name="Google Shape;223;p13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Bias sampel dan bias publikasi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Bias konfirmasi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Bias pengukuran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Keterbatasan representasi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Bedakan fakta, interpretasi, dan opini</a:t>
            </a:r>
            <a:endParaRPr/>
          </a:p>
        </p:txBody>
      </p:sp>
      <p:sp>
        <p:nvSpPr>
          <p:cNvPr id="224" name="Google Shape;224;p13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3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226" name="Google Shape;226;p13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30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4"/>
          <p:cNvSpPr txBox="1"/>
          <p:nvPr/>
        </p:nvSpPr>
        <p:spPr>
          <a:xfrm>
            <a:off x="502937" y="384050"/>
            <a:ext cx="6996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233" name="Google Shape;233;p14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Open data</a:t>
            </a:r>
            <a:endParaRPr/>
          </a:p>
        </p:txBody>
      </p:sp>
      <p:sp>
        <p:nvSpPr>
          <p:cNvPr id="234" name="Google Shape;234;p1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Data terbuka dapat diakses dengan ketentuan tertentu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Periksa metadata, lisensi, definisi variabel, dan kualitas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Open data tidak selalu berarti bebas dari bias</a:t>
            </a:r>
            <a:endParaRPr/>
          </a:p>
        </p:txBody>
      </p:sp>
      <p:sp>
        <p:nvSpPr>
          <p:cNvPr id="235" name="Google Shape;235;p1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4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237" name="Google Shape;237;p14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31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5"/>
          <p:cNvSpPr txBox="1"/>
          <p:nvPr/>
        </p:nvSpPr>
        <p:spPr>
          <a:xfrm>
            <a:off x="502939" y="384051"/>
            <a:ext cx="7830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244" name="Google Shape;244;p15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Praktikum</a:t>
            </a:r>
            <a:endParaRPr/>
          </a:p>
        </p:txBody>
      </p:sp>
      <p:sp>
        <p:nvSpPr>
          <p:cNvPr id="245" name="Google Shape;245;p15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Cari dua sumber data tentang topik psikologi yang sama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Isi matriks: otoritas, metode, potensi bias, relevansi, dan kredibilitas</a:t>
            </a:r>
            <a:endParaRPr/>
          </a:p>
        </p:txBody>
      </p:sp>
      <p:sp>
        <p:nvSpPr>
          <p:cNvPr id="246" name="Google Shape;246;p15"/>
          <p:cNvSpPr/>
          <p:nvPr/>
        </p:nvSpPr>
        <p:spPr>
          <a:xfrm>
            <a:off x="731520" y="5257800"/>
            <a:ext cx="10698480" cy="777240"/>
          </a:xfrm>
          <a:prstGeom prst="roundRect">
            <a:avLst>
              <a:gd fmla="val 16667" name="adj"/>
            </a:avLst>
          </a:prstGeom>
          <a:solidFill>
            <a:srgbClr val="F2F7FB"/>
          </a:solidFill>
          <a:ln cap="flat" cmpd="sng" w="9525">
            <a:solidFill>
              <a:srgbClr val="D7E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Pesan kunci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Dosen mendemonstrasikan langkah secara bertahap, lalu mahasiswa mempraktikkan dengan dataset atau contoh yang disediakan.</a:t>
            </a:r>
            <a:endParaRPr/>
          </a:p>
        </p:txBody>
      </p:sp>
      <p:sp>
        <p:nvSpPr>
          <p:cNvPr id="247" name="Google Shape;247;p1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5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249" name="Google Shape;249;p15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32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6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6"/>
          <p:cNvSpPr txBox="1"/>
          <p:nvPr/>
        </p:nvSpPr>
        <p:spPr>
          <a:xfrm>
            <a:off x="502938" y="384053"/>
            <a:ext cx="7087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PERTEMUAN 3: LITERASI DIGITAL DAN PENCARIAN SERTA EVALUASI SUMBER DATA</a:t>
            </a:r>
            <a:endParaRPr/>
          </a:p>
        </p:txBody>
      </p:sp>
      <p:sp>
        <p:nvSpPr>
          <p:cNvPr id="256" name="Google Shape;256;p16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43458"/>
                </a:solidFill>
                <a:latin typeface="Calibri"/>
                <a:ea typeface="Calibri"/>
                <a:cs typeface="Calibri"/>
                <a:sym typeface="Calibri"/>
              </a:rPr>
              <a:t>Tugas dan rangkuman</a:t>
            </a:r>
            <a:endParaRPr/>
          </a:p>
        </p:txBody>
      </p:sp>
      <p:sp>
        <p:nvSpPr>
          <p:cNvPr id="257" name="Google Shape;257;p16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457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Tugas: tiga sumber data kredibel beserta alasan penilaiannya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Kesimpulan: sumber harus dinilai, bukan sekadar ditemukan</a:t>
            </a:r>
            <a:endParaRPr/>
          </a:p>
        </p:txBody>
      </p:sp>
      <p:sp>
        <p:nvSpPr>
          <p:cNvPr id="258" name="Google Shape;258;p16"/>
          <p:cNvSpPr/>
          <p:nvPr/>
        </p:nvSpPr>
        <p:spPr>
          <a:xfrm>
            <a:off x="731520" y="5257800"/>
            <a:ext cx="10698480" cy="777240"/>
          </a:xfrm>
          <a:prstGeom prst="roundRect">
            <a:avLst>
              <a:gd fmla="val 16667" name="adj"/>
            </a:avLst>
          </a:prstGeom>
          <a:solidFill>
            <a:srgbClr val="F2F7FB"/>
          </a:solidFill>
          <a:ln cap="flat" cmpd="sng" w="9525">
            <a:solidFill>
              <a:srgbClr val="D7E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199191"/>
                </a:solidFill>
                <a:latin typeface="Calibri"/>
                <a:ea typeface="Calibri"/>
                <a:cs typeface="Calibri"/>
                <a:sym typeface="Calibri"/>
              </a:rPr>
              <a:t>Pesan kunci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232D37"/>
                </a:solidFill>
                <a:latin typeface="Calibri"/>
                <a:ea typeface="Calibri"/>
                <a:cs typeface="Calibri"/>
                <a:sym typeface="Calibri"/>
              </a:rPr>
              <a:t>Arahkan mahasiswa menyampaikan kembali konsep dengan bahasa sendiri dan menghubungkannya dengan konteks psikologi.</a:t>
            </a:r>
            <a:endParaRPr/>
          </a:p>
        </p:txBody>
      </p:sp>
      <p:sp>
        <p:nvSpPr>
          <p:cNvPr id="259" name="Google Shape;259;p1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Literasi Data dan Teknologi  |  Program Studi Psikologi  |  Pertemuan 3</a:t>
            </a:r>
            <a:endParaRPr/>
          </a:p>
        </p:txBody>
      </p:sp>
      <p:sp>
        <p:nvSpPr>
          <p:cNvPr id="261" name="Google Shape;261;p16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6973"/>
                </a:solidFill>
                <a:latin typeface="Calibri"/>
                <a:ea typeface="Calibri"/>
                <a:cs typeface="Calibri"/>
                <a:sym typeface="Calibri"/>
              </a:rPr>
              <a:t>33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