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Autofit/>
          </a:bodyPr>
          <a:lstStyle/>
          <a:p>
            <a:r>
              <a:rPr sz="4000" dirty="0"/>
              <a:t>BAB</a:t>
            </a:r>
            <a:r>
              <a:rPr lang="en-US" sz="4000" dirty="0"/>
              <a:t> 3 </a:t>
            </a:r>
            <a:r>
              <a:rPr sz="4000" dirty="0" err="1"/>
              <a:t>Pelatihan</a:t>
            </a:r>
            <a:r>
              <a:rPr sz="4000" dirty="0"/>
              <a:t> dan </a:t>
            </a:r>
            <a:r>
              <a:rPr sz="4000" dirty="0" err="1"/>
              <a:t>Pengembangan</a:t>
            </a:r>
            <a:r>
              <a:rPr sz="4000" dirty="0"/>
              <a:t> (Training &amp; Development)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49353"/>
            <a:ext cx="7499412" cy="2878585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 err="1"/>
              <a:t>Fokus</a:t>
            </a:r>
            <a:r>
              <a:rPr dirty="0"/>
              <a:t>: </a:t>
            </a:r>
            <a:r>
              <a:rPr dirty="0" err="1"/>
              <a:t>Peningkatan</a:t>
            </a:r>
            <a:r>
              <a:rPr dirty="0"/>
              <a:t> </a:t>
            </a:r>
            <a:r>
              <a:rPr dirty="0" err="1"/>
              <a:t>kompetensi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 </a:t>
            </a:r>
            <a:r>
              <a:rPr dirty="0" err="1"/>
              <a:t>kerja</a:t>
            </a:r>
            <a:r>
              <a:rPr dirty="0"/>
              <a:t> </a:t>
            </a:r>
            <a:r>
              <a:rPr dirty="0" err="1"/>
              <a:t>jangka</a:t>
            </a:r>
            <a:r>
              <a:rPr dirty="0"/>
              <a:t> </a:t>
            </a:r>
            <a:r>
              <a:rPr dirty="0" err="1"/>
              <a:t>pendek</a:t>
            </a:r>
            <a:r>
              <a:rPr dirty="0"/>
              <a:t> dan </a:t>
            </a:r>
            <a:r>
              <a:rPr dirty="0" err="1"/>
              <a:t>jangka</a:t>
            </a:r>
            <a:r>
              <a:rPr dirty="0"/>
              <a:t> </a:t>
            </a:r>
            <a:r>
              <a:rPr dirty="0" err="1"/>
              <a:t>panjang</a:t>
            </a:r>
            <a:r>
              <a:rPr dirty="0"/>
              <a:t>.</a:t>
            </a:r>
            <a:endParaRPr lang="en-US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 err="1"/>
              <a:t>Psikologi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dan </a:t>
            </a:r>
            <a:r>
              <a:rPr lang="en-ID" dirty="0" err="1"/>
              <a:t>Organisasi</a:t>
            </a:r>
            <a:r>
              <a:rPr lang="en-ID" dirty="0"/>
              <a:t> 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Hambatan dalam T&amp;D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3215493"/>
            <a:ext cx="7955280" cy="2448461"/>
          </a:xfrm>
        </p:spPr>
        <p:txBody>
          <a:bodyPr/>
          <a:lstStyle/>
          <a:p>
            <a:r>
              <a:rPr dirty="0" err="1"/>
              <a:t>Kebutuhan</a:t>
            </a:r>
            <a:r>
              <a:rPr dirty="0"/>
              <a:t> </a:t>
            </a:r>
            <a:r>
              <a:rPr dirty="0" err="1"/>
              <a:t>pelatihan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teridentifikasi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baik</a:t>
            </a:r>
            <a:r>
              <a:rPr dirty="0"/>
              <a:t>.</a:t>
            </a:r>
          </a:p>
          <a:p>
            <a:r>
              <a:rPr dirty="0" err="1"/>
              <a:t>Kurangnya</a:t>
            </a:r>
            <a:r>
              <a:rPr dirty="0"/>
              <a:t> </a:t>
            </a:r>
            <a:r>
              <a:rPr dirty="0" err="1"/>
              <a:t>dukungan</a:t>
            </a:r>
            <a:r>
              <a:rPr dirty="0"/>
              <a:t> </a:t>
            </a:r>
            <a:r>
              <a:rPr dirty="0" err="1"/>
              <a:t>pimpinan</a:t>
            </a:r>
            <a:r>
              <a:rPr dirty="0"/>
              <a:t>.</a:t>
            </a:r>
          </a:p>
          <a:p>
            <a:r>
              <a:rPr dirty="0" err="1"/>
              <a:t>Metode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sesuai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karakter</a:t>
            </a:r>
            <a:r>
              <a:rPr dirty="0"/>
              <a:t> </a:t>
            </a:r>
            <a:r>
              <a:rPr dirty="0" err="1"/>
              <a:t>peserta</a:t>
            </a:r>
            <a:r>
              <a:rPr dirty="0"/>
              <a:t>.</a:t>
            </a:r>
          </a:p>
          <a:p>
            <a:r>
              <a:rPr dirty="0"/>
              <a:t>Waktu dan </a:t>
            </a:r>
            <a:r>
              <a:rPr dirty="0" err="1"/>
              <a:t>biaya</a:t>
            </a:r>
            <a:r>
              <a:rPr dirty="0"/>
              <a:t> </a:t>
            </a:r>
            <a:r>
              <a:rPr dirty="0" err="1"/>
              <a:t>terbatas</a:t>
            </a:r>
            <a:r>
              <a:rPr dirty="0"/>
              <a:t>.</a:t>
            </a:r>
          </a:p>
          <a:p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tindak</a:t>
            </a:r>
            <a:r>
              <a:rPr dirty="0"/>
              <a:t> </a:t>
            </a:r>
            <a:r>
              <a:rPr dirty="0" err="1"/>
              <a:t>lanjut</a:t>
            </a:r>
            <a:r>
              <a:rPr dirty="0"/>
              <a:t> </a:t>
            </a:r>
            <a:r>
              <a:rPr dirty="0" err="1"/>
              <a:t>setelah</a:t>
            </a:r>
            <a:r>
              <a:rPr dirty="0"/>
              <a:t> </a:t>
            </a:r>
            <a:r>
              <a:rPr dirty="0" err="1"/>
              <a:t>pelatihan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Peran Psikolog Industri dan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3312258"/>
            <a:ext cx="7955280" cy="2235397"/>
          </a:xfrm>
        </p:spPr>
        <p:txBody>
          <a:bodyPr/>
          <a:lstStyle/>
          <a:p>
            <a:r>
              <a:rPr dirty="0" err="1"/>
              <a:t>Menilai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 </a:t>
            </a:r>
            <a:r>
              <a:rPr dirty="0" err="1"/>
              <a:t>pelatihan</a:t>
            </a:r>
            <a:r>
              <a:rPr dirty="0"/>
              <a:t> dan </a:t>
            </a:r>
            <a:r>
              <a:rPr dirty="0" err="1"/>
              <a:t>pengembangan</a:t>
            </a:r>
            <a:r>
              <a:rPr dirty="0"/>
              <a:t>.</a:t>
            </a:r>
          </a:p>
          <a:p>
            <a:r>
              <a:rPr dirty="0" err="1"/>
              <a:t>Merancang</a:t>
            </a:r>
            <a:r>
              <a:rPr dirty="0"/>
              <a:t> program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teori</a:t>
            </a:r>
            <a:r>
              <a:rPr dirty="0"/>
              <a:t> </a:t>
            </a:r>
            <a:r>
              <a:rPr dirty="0" err="1"/>
              <a:t>pembelajaran</a:t>
            </a:r>
            <a:r>
              <a:rPr dirty="0"/>
              <a:t>.</a:t>
            </a:r>
          </a:p>
          <a:p>
            <a:r>
              <a:rPr dirty="0" err="1"/>
              <a:t>Melakukan</a:t>
            </a:r>
            <a:r>
              <a:rPr dirty="0"/>
              <a:t> </a:t>
            </a:r>
            <a:r>
              <a:rPr dirty="0" err="1"/>
              <a:t>asesmen</a:t>
            </a:r>
            <a:r>
              <a:rPr dirty="0"/>
              <a:t> </a:t>
            </a:r>
            <a:r>
              <a:rPr dirty="0" err="1"/>
              <a:t>efektivitas</a:t>
            </a:r>
            <a:r>
              <a:rPr dirty="0"/>
              <a:t>.</a:t>
            </a:r>
          </a:p>
          <a:p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fasilitator</a:t>
            </a:r>
            <a:r>
              <a:rPr dirty="0"/>
              <a:t> </a:t>
            </a: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perilaku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49" y="613009"/>
            <a:ext cx="6377940" cy="1293028"/>
          </a:xfrm>
        </p:spPr>
        <p:txBody>
          <a:bodyPr/>
          <a:lstStyle/>
          <a:p>
            <a:pPr algn="l"/>
            <a:r>
              <a:rPr dirty="0"/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492850"/>
          </a:xfrm>
        </p:spPr>
        <p:txBody>
          <a:bodyPr/>
          <a:lstStyle/>
          <a:p>
            <a:r>
              <a:rPr dirty="0" err="1"/>
              <a:t>Pelatihan</a:t>
            </a:r>
            <a:r>
              <a:rPr dirty="0"/>
              <a:t> dan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investasi</a:t>
            </a:r>
            <a:r>
              <a:rPr dirty="0"/>
              <a:t> </a:t>
            </a:r>
            <a:r>
              <a:rPr dirty="0" err="1"/>
              <a:t>strategis</a:t>
            </a:r>
            <a:r>
              <a:rPr dirty="0"/>
              <a:t> SDM.</a:t>
            </a:r>
          </a:p>
          <a:p>
            <a:r>
              <a:rPr dirty="0"/>
              <a:t>Harus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kebutuhan</a:t>
            </a:r>
            <a:r>
              <a:rPr dirty="0"/>
              <a:t> </a:t>
            </a:r>
            <a:r>
              <a:rPr dirty="0" err="1"/>
              <a:t>nyata</a:t>
            </a:r>
            <a:r>
              <a:rPr dirty="0"/>
              <a:t> dan </a:t>
            </a:r>
            <a:r>
              <a:rPr dirty="0" err="1"/>
              <a:t>prinsip</a:t>
            </a:r>
            <a:r>
              <a:rPr dirty="0"/>
              <a:t> </a:t>
            </a:r>
            <a:r>
              <a:rPr dirty="0" err="1"/>
              <a:t>psikologis</a:t>
            </a:r>
            <a:r>
              <a:rPr dirty="0"/>
              <a:t> </a:t>
            </a:r>
            <a:r>
              <a:rPr dirty="0" err="1"/>
              <a:t>belajar</a:t>
            </a:r>
            <a:r>
              <a:rPr dirty="0"/>
              <a:t>.</a:t>
            </a:r>
          </a:p>
          <a:p>
            <a:r>
              <a:rPr dirty="0" err="1"/>
              <a:t>Evaluasi</a:t>
            </a:r>
            <a:r>
              <a:rPr dirty="0"/>
              <a:t> </a:t>
            </a:r>
            <a:r>
              <a:rPr dirty="0" err="1"/>
              <a:t>berkelanjutan</a:t>
            </a:r>
            <a:r>
              <a:rPr dirty="0"/>
              <a:t> </a:t>
            </a:r>
            <a:r>
              <a:rPr dirty="0" err="1"/>
              <a:t>memastikan</a:t>
            </a:r>
            <a:r>
              <a:rPr dirty="0"/>
              <a:t> </a:t>
            </a:r>
            <a:r>
              <a:rPr dirty="0" err="1"/>
              <a:t>relevansi</a:t>
            </a:r>
            <a:r>
              <a:rPr dirty="0"/>
              <a:t> dan </a:t>
            </a:r>
            <a:r>
              <a:rPr dirty="0" err="1"/>
              <a:t>efektivitas</a:t>
            </a:r>
            <a:r>
              <a:rPr dirty="0"/>
              <a:t> program.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Munandar, A. S. (2014). Psikologi Industri dan Organisasi. UI Press.</a:t>
            </a:r>
          </a:p>
          <a:p>
            <a:r>
              <a:t>Noe, R. A. (2020). Employee Training and Development. McGraw-Hill.</a:t>
            </a:r>
          </a:p>
          <a:p>
            <a:r>
              <a:t>Dessler, G. (2020). Human Resource Management. Pearson Education.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2512381"/>
            <a:ext cx="7892692" cy="3187083"/>
          </a:xfrm>
        </p:spPr>
        <p:txBody>
          <a:bodyPr/>
          <a:lstStyle/>
          <a:p>
            <a:r>
              <a:rPr dirty="0" err="1"/>
              <a:t>Pelatihan</a:t>
            </a:r>
            <a:r>
              <a:rPr dirty="0"/>
              <a:t>: proses </a:t>
            </a:r>
            <a:r>
              <a:rPr dirty="0" err="1"/>
              <a:t>sistematis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kemampuan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pekerjaan</a:t>
            </a:r>
            <a:r>
              <a:rPr dirty="0"/>
              <a:t> </a:t>
            </a:r>
            <a:r>
              <a:rPr dirty="0" err="1"/>
              <a:t>saat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.</a:t>
            </a:r>
          </a:p>
          <a:p>
            <a:r>
              <a:rPr dirty="0" err="1"/>
              <a:t>Pengembangan</a:t>
            </a:r>
            <a:r>
              <a:rPr dirty="0"/>
              <a:t>: proses </a:t>
            </a:r>
            <a:r>
              <a:rPr dirty="0" err="1"/>
              <a:t>jangka</a:t>
            </a:r>
            <a:r>
              <a:rPr dirty="0"/>
              <a:t> </a:t>
            </a:r>
            <a:r>
              <a:rPr dirty="0" err="1"/>
              <a:t>panjang</a:t>
            </a:r>
            <a:r>
              <a:rPr dirty="0"/>
              <a:t> </a:t>
            </a:r>
            <a:r>
              <a:rPr dirty="0" err="1"/>
              <a:t>memperluas</a:t>
            </a:r>
            <a:r>
              <a:rPr dirty="0"/>
              <a:t> </a:t>
            </a:r>
            <a:r>
              <a:rPr dirty="0" err="1"/>
              <a:t>kemampuan</a:t>
            </a:r>
            <a:r>
              <a:rPr dirty="0"/>
              <a:t> </a:t>
            </a:r>
            <a:r>
              <a:rPr dirty="0" err="1"/>
              <a:t>individu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tanggung</a:t>
            </a:r>
            <a:r>
              <a:rPr dirty="0"/>
              <a:t> </a:t>
            </a:r>
            <a:r>
              <a:rPr dirty="0" err="1"/>
              <a:t>jawab</a:t>
            </a:r>
            <a:r>
              <a:rPr dirty="0"/>
              <a:t> masa </a:t>
            </a:r>
            <a:r>
              <a:rPr dirty="0" err="1"/>
              <a:t>depan</a:t>
            </a:r>
            <a:r>
              <a:rPr dirty="0"/>
              <a:t>.</a:t>
            </a:r>
          </a:p>
          <a:p>
            <a:r>
              <a:rPr dirty="0" err="1"/>
              <a:t>Pelatihan</a:t>
            </a:r>
            <a:r>
              <a:rPr dirty="0"/>
              <a:t> dan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saling</a:t>
            </a:r>
            <a:r>
              <a:rPr dirty="0"/>
              <a:t> </a:t>
            </a:r>
            <a:r>
              <a:rPr dirty="0" err="1"/>
              <a:t>melengkapi</a:t>
            </a:r>
            <a:r>
              <a:rPr dirty="0"/>
              <a:t>:</a:t>
            </a:r>
          </a:p>
          <a:p>
            <a:r>
              <a:rPr dirty="0"/>
              <a:t>→ Training = job oriented.</a:t>
            </a:r>
          </a:p>
          <a:p>
            <a:r>
              <a:rPr dirty="0"/>
              <a:t>→ Development = career oriented.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Pelatihan dan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085" y="2549667"/>
            <a:ext cx="8859915" cy="4069080"/>
          </a:xfrm>
        </p:spPr>
        <p:txBody>
          <a:bodyPr>
            <a:normAutofit/>
          </a:bodyPr>
          <a:lstStyle/>
          <a:p>
            <a:r>
              <a:rPr sz="2800" dirty="0"/>
              <a:t>1. </a:t>
            </a:r>
            <a:r>
              <a:rPr sz="2800" dirty="0" err="1"/>
              <a:t>Meningkatkan</a:t>
            </a:r>
            <a:r>
              <a:rPr sz="2800" dirty="0"/>
              <a:t> </a:t>
            </a:r>
            <a:r>
              <a:rPr sz="2800" dirty="0" err="1"/>
              <a:t>kinerja</a:t>
            </a:r>
            <a:r>
              <a:rPr sz="2800" dirty="0"/>
              <a:t> </a:t>
            </a:r>
            <a:r>
              <a:rPr sz="2800" dirty="0" err="1"/>
              <a:t>individu</a:t>
            </a:r>
            <a:r>
              <a:rPr sz="2800" dirty="0"/>
              <a:t> dan </a:t>
            </a:r>
            <a:r>
              <a:rPr sz="2800" dirty="0" err="1"/>
              <a:t>tim.</a:t>
            </a:r>
            <a:endParaRPr sz="2800" dirty="0"/>
          </a:p>
          <a:p>
            <a:r>
              <a:rPr sz="2800" dirty="0"/>
              <a:t>2. </a:t>
            </a:r>
            <a:r>
              <a:rPr sz="2800" dirty="0" err="1"/>
              <a:t>Menyiapkan</a:t>
            </a:r>
            <a:r>
              <a:rPr sz="2800" dirty="0"/>
              <a:t> </a:t>
            </a:r>
            <a:r>
              <a:rPr sz="2800" dirty="0" err="1"/>
              <a:t>karyawan</a:t>
            </a:r>
            <a:r>
              <a:rPr sz="2800" dirty="0"/>
              <a:t> </a:t>
            </a:r>
            <a:r>
              <a:rPr sz="2800" dirty="0" err="1"/>
              <a:t>menghadapi</a:t>
            </a:r>
            <a:r>
              <a:rPr sz="2800" dirty="0"/>
              <a:t> </a:t>
            </a:r>
            <a:r>
              <a:rPr sz="2800" dirty="0" err="1"/>
              <a:t>perubahan</a:t>
            </a:r>
            <a:r>
              <a:rPr sz="2800" dirty="0"/>
              <a:t> </a:t>
            </a:r>
            <a:r>
              <a:rPr sz="2800" dirty="0" err="1"/>
              <a:t>teknologi</a:t>
            </a:r>
            <a:r>
              <a:rPr sz="2800" dirty="0"/>
              <a:t> dan </a:t>
            </a:r>
            <a:r>
              <a:rPr sz="2800" dirty="0" err="1"/>
              <a:t>organisasi</a:t>
            </a:r>
            <a:r>
              <a:rPr sz="2800" dirty="0"/>
              <a:t>.</a:t>
            </a:r>
          </a:p>
          <a:p>
            <a:r>
              <a:rPr sz="2800" dirty="0"/>
              <a:t>3. </a:t>
            </a:r>
            <a:r>
              <a:rPr sz="2800" dirty="0" err="1"/>
              <a:t>Mengembangkan</a:t>
            </a:r>
            <a:r>
              <a:rPr sz="2800" dirty="0"/>
              <a:t> </a:t>
            </a:r>
            <a:r>
              <a:rPr sz="2800" dirty="0" err="1"/>
              <a:t>potensi</a:t>
            </a:r>
            <a:r>
              <a:rPr sz="2800" dirty="0"/>
              <a:t> dan </a:t>
            </a:r>
            <a:r>
              <a:rPr sz="2800" dirty="0" err="1"/>
              <a:t>karier</a:t>
            </a:r>
            <a:r>
              <a:rPr sz="2800" dirty="0"/>
              <a:t> </a:t>
            </a:r>
            <a:r>
              <a:rPr sz="2800" dirty="0" err="1"/>
              <a:t>karyawan</a:t>
            </a:r>
            <a:r>
              <a:rPr sz="2800" dirty="0"/>
              <a:t>.</a:t>
            </a:r>
          </a:p>
          <a:p>
            <a:r>
              <a:rPr sz="2800" dirty="0"/>
              <a:t>4. </a:t>
            </a:r>
            <a:r>
              <a:rPr sz="2800" dirty="0" err="1"/>
              <a:t>Meningkatkan</a:t>
            </a:r>
            <a:r>
              <a:rPr sz="2800" dirty="0"/>
              <a:t> </a:t>
            </a:r>
            <a:r>
              <a:rPr sz="2800" dirty="0" err="1"/>
              <a:t>motivasi</a:t>
            </a:r>
            <a:r>
              <a:rPr sz="2800" dirty="0"/>
              <a:t> dan </a:t>
            </a:r>
            <a:r>
              <a:rPr sz="2800" dirty="0" err="1"/>
              <a:t>kepuasan</a:t>
            </a:r>
            <a:r>
              <a:rPr sz="2800" dirty="0"/>
              <a:t> </a:t>
            </a:r>
            <a:r>
              <a:rPr sz="2800" dirty="0" err="1"/>
              <a:t>kerja</a:t>
            </a:r>
            <a:r>
              <a:rPr sz="2800" dirty="0"/>
              <a:t>.</a:t>
            </a:r>
          </a:p>
          <a:p>
            <a:r>
              <a:rPr sz="2800" dirty="0"/>
              <a:t>5. </a:t>
            </a:r>
            <a:r>
              <a:rPr sz="2800" dirty="0" err="1"/>
              <a:t>Membentuk</a:t>
            </a:r>
            <a:r>
              <a:rPr sz="2800" dirty="0"/>
              <a:t> </a:t>
            </a:r>
            <a:r>
              <a:rPr sz="2800" dirty="0" err="1"/>
              <a:t>budaya</a:t>
            </a:r>
            <a:r>
              <a:rPr sz="2800" dirty="0"/>
              <a:t> </a:t>
            </a:r>
            <a:r>
              <a:rPr sz="2800" dirty="0" err="1"/>
              <a:t>belajar</a:t>
            </a:r>
            <a:r>
              <a:rPr sz="2800" dirty="0"/>
              <a:t> </a:t>
            </a:r>
            <a:r>
              <a:rPr sz="2800" dirty="0" err="1"/>
              <a:t>dalam</a:t>
            </a:r>
            <a:r>
              <a:rPr sz="2800" dirty="0"/>
              <a:t> </a:t>
            </a:r>
            <a:r>
              <a:rPr sz="2800" dirty="0" err="1"/>
              <a:t>organisasi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Pelatihan dan Pengembangan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7154035"/>
              </p:ext>
            </p:extLst>
          </p:nvPr>
        </p:nvGraphicFramePr>
        <p:xfrm>
          <a:off x="708660" y="2456180"/>
          <a:ext cx="7950835" cy="3519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4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dirty="0" err="1">
                          <a:latin typeface="Calibri" panose="020F0502020204030204"/>
                          <a:ea typeface="Times New Roman" panose="02020603050405020304"/>
                        </a:rPr>
                        <a:t>Aspek</a:t>
                      </a:r>
                      <a:endParaRPr sz="2400" b="1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dirty="0" err="1">
                          <a:latin typeface="Calibri" panose="020F0502020204030204"/>
                          <a:ea typeface="Times New Roman" panose="02020603050405020304"/>
                        </a:rPr>
                        <a:t>Pelatihan</a:t>
                      </a:r>
                      <a:endParaRPr sz="2400" b="1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 b="1" dirty="0" err="1">
                          <a:latin typeface="Calibri" panose="020F0502020204030204"/>
                          <a:ea typeface="Times New Roman" panose="02020603050405020304"/>
                        </a:rPr>
                        <a:t>Pengembangan</a:t>
                      </a:r>
                      <a:endParaRPr sz="2400" b="1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Tujuan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Peningkatan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kinerja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sekarang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Persiapan masa depan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Orientasi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Jangka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pendek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Jangka panjang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85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Fokus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Keterampilan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teknis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&amp;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prosedural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Kemampuan manajerial &amp; konseptual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Peserta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Semua</a:t>
                      </a: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karyawan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Calon pemimpin, manajer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Metode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>
                          <a:latin typeface="Calibri" panose="020F0502020204030204"/>
                          <a:ea typeface="Times New Roman" panose="02020603050405020304"/>
                        </a:rPr>
                        <a:t>On-the-job / off-the-job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0" dirty="0">
                          <a:latin typeface="Calibri" panose="020F0502020204030204"/>
                          <a:ea typeface="Times New Roman" panose="02020603050405020304"/>
                        </a:rPr>
                        <a:t>Coaching, mentoring, workshop, </a:t>
                      </a:r>
                      <a:r>
                        <a:rPr sz="2000" b="0" dirty="0" err="1">
                          <a:latin typeface="Calibri" panose="020F0502020204030204"/>
                          <a:ea typeface="Times New Roman" panose="02020603050405020304"/>
                        </a:rPr>
                        <a:t>kursus</a:t>
                      </a:r>
                      <a:endParaRPr sz="2000" b="0" dirty="0">
                        <a:latin typeface="Calibri" panose="020F0502020204030204"/>
                        <a:ea typeface="Times New Roman" panose="0202060305040502030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Analisis Kebutuhan Pelatihan &amp;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2904774"/>
            <a:ext cx="7955280" cy="2606040"/>
          </a:xfrm>
        </p:spPr>
        <p:txBody>
          <a:bodyPr/>
          <a:lstStyle/>
          <a:p>
            <a:r>
              <a:rPr dirty="0"/>
              <a:t>1.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 – </a:t>
            </a:r>
            <a:r>
              <a:rPr dirty="0" err="1"/>
              <a:t>kesesuaian</a:t>
            </a:r>
            <a:r>
              <a:rPr dirty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visi</a:t>
            </a:r>
            <a:r>
              <a:rPr dirty="0"/>
              <a:t> &amp; </a:t>
            </a:r>
            <a:r>
              <a:rPr dirty="0" err="1"/>
              <a:t>misi</a:t>
            </a:r>
            <a:r>
              <a:rPr dirty="0"/>
              <a:t>.</a:t>
            </a:r>
          </a:p>
          <a:p>
            <a:r>
              <a:rPr dirty="0"/>
              <a:t>2.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jabatan</a:t>
            </a:r>
            <a:r>
              <a:rPr dirty="0"/>
              <a:t> – </a:t>
            </a:r>
            <a:r>
              <a:rPr dirty="0" err="1"/>
              <a:t>keterampilan</a:t>
            </a:r>
            <a:r>
              <a:rPr dirty="0"/>
              <a:t> dan </a:t>
            </a:r>
            <a:r>
              <a:rPr dirty="0" err="1"/>
              <a:t>perilaku</a:t>
            </a:r>
            <a:r>
              <a:rPr dirty="0"/>
              <a:t> yang </a:t>
            </a:r>
            <a:r>
              <a:rPr dirty="0" err="1"/>
              <a:t>dibutuhkan</a:t>
            </a:r>
            <a:r>
              <a:rPr dirty="0"/>
              <a:t>.</a:t>
            </a:r>
          </a:p>
          <a:p>
            <a:r>
              <a:rPr dirty="0"/>
              <a:t>3.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individu</a:t>
            </a:r>
            <a:r>
              <a:rPr dirty="0"/>
              <a:t> – </a:t>
            </a:r>
            <a:r>
              <a:rPr dirty="0" err="1"/>
              <a:t>kesenjangan</a:t>
            </a:r>
            <a:r>
              <a:rPr dirty="0"/>
              <a:t> </a:t>
            </a:r>
            <a:r>
              <a:rPr dirty="0" err="1"/>
              <a:t>kompetensi</a:t>
            </a:r>
            <a:r>
              <a:rPr dirty="0"/>
              <a:t> </a:t>
            </a:r>
            <a:r>
              <a:rPr dirty="0" err="1"/>
              <a:t>aktual</a:t>
            </a:r>
            <a:r>
              <a:rPr dirty="0"/>
              <a:t> dan ideal.</a:t>
            </a:r>
          </a:p>
          <a:p>
            <a:r>
              <a:rPr dirty="0"/>
              <a:t>Hasil </a:t>
            </a:r>
            <a:r>
              <a:rPr dirty="0" err="1"/>
              <a:t>analisis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rancangan</a:t>
            </a:r>
            <a:r>
              <a:rPr dirty="0"/>
              <a:t> program T&amp;D.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Prinsip</a:t>
            </a:r>
            <a:r>
              <a:rPr dirty="0"/>
              <a:t> </a:t>
            </a:r>
            <a:r>
              <a:rPr dirty="0" err="1"/>
              <a:t>Psikologis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T</a:t>
            </a:r>
            <a:r>
              <a:rPr lang="en-US" dirty="0"/>
              <a:t>RAINING </a:t>
            </a:r>
            <a:r>
              <a:rPr dirty="0"/>
              <a:t>&amp;</a:t>
            </a:r>
            <a:r>
              <a:rPr lang="en-US" dirty="0"/>
              <a:t> </a:t>
            </a:r>
            <a:r>
              <a:rPr dirty="0"/>
              <a:t>D</a:t>
            </a:r>
            <a:r>
              <a:rPr lang="en-US" dirty="0"/>
              <a:t>EVELOPMEN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2194560"/>
            <a:ext cx="7955280" cy="2847957"/>
          </a:xfrm>
        </p:spPr>
        <p:txBody>
          <a:bodyPr/>
          <a:lstStyle/>
          <a:p>
            <a:r>
              <a:rPr dirty="0" err="1"/>
              <a:t>Motivasi</a:t>
            </a:r>
            <a:r>
              <a:rPr dirty="0"/>
              <a:t> </a:t>
            </a:r>
            <a:r>
              <a:rPr dirty="0" err="1"/>
              <a:t>belajar</a:t>
            </a:r>
            <a:r>
              <a:rPr dirty="0"/>
              <a:t> </a:t>
            </a:r>
            <a:r>
              <a:rPr dirty="0" err="1"/>
              <a:t>peserta</a:t>
            </a:r>
            <a:r>
              <a:rPr dirty="0"/>
              <a:t>.</a:t>
            </a:r>
          </a:p>
          <a:p>
            <a:r>
              <a:rPr dirty="0" err="1"/>
              <a:t>Relevansi</a:t>
            </a:r>
            <a:r>
              <a:rPr dirty="0"/>
              <a:t> </a:t>
            </a:r>
            <a:r>
              <a:rPr dirty="0" err="1"/>
              <a:t>materi</a:t>
            </a:r>
            <a:r>
              <a:rPr dirty="0"/>
              <a:t> dan </a:t>
            </a:r>
            <a:r>
              <a:rPr dirty="0" err="1"/>
              <a:t>umpan</a:t>
            </a:r>
            <a:r>
              <a:rPr dirty="0"/>
              <a:t> </a:t>
            </a:r>
            <a:r>
              <a:rPr dirty="0" err="1"/>
              <a:t>balik</a:t>
            </a:r>
            <a:r>
              <a:rPr dirty="0"/>
              <a:t>.</a:t>
            </a:r>
          </a:p>
          <a:p>
            <a:r>
              <a:rPr dirty="0" err="1"/>
              <a:t>Partisipasi</a:t>
            </a:r>
            <a:r>
              <a:rPr dirty="0"/>
              <a:t> </a:t>
            </a:r>
            <a:r>
              <a:rPr dirty="0" err="1"/>
              <a:t>aktif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proses </a:t>
            </a:r>
            <a:r>
              <a:rPr dirty="0" err="1"/>
              <a:t>belajar</a:t>
            </a:r>
            <a:r>
              <a:rPr dirty="0"/>
              <a:t>.</a:t>
            </a:r>
          </a:p>
          <a:p>
            <a:r>
              <a:rPr dirty="0"/>
              <a:t>Transfer of training yang </a:t>
            </a:r>
            <a:r>
              <a:rPr dirty="0" err="1"/>
              <a:t>direncanakan</a:t>
            </a:r>
            <a:r>
              <a:rPr dirty="0"/>
              <a:t>.</a:t>
            </a:r>
          </a:p>
          <a:p>
            <a:r>
              <a:rPr dirty="0" err="1"/>
              <a:t>Pengulangan</a:t>
            </a:r>
            <a:r>
              <a:rPr dirty="0"/>
              <a:t> dan reinforcement </a:t>
            </a:r>
            <a:r>
              <a:rPr dirty="0" err="1"/>
              <a:t>memperkuat</a:t>
            </a:r>
            <a:r>
              <a:rPr dirty="0"/>
              <a:t> </a:t>
            </a:r>
            <a:r>
              <a:rPr dirty="0" err="1"/>
              <a:t>hasil</a:t>
            </a:r>
            <a:r>
              <a:rPr dirty="0"/>
              <a:t> </a:t>
            </a:r>
            <a:r>
              <a:rPr dirty="0" err="1"/>
              <a:t>belajar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Pengembangan SDM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3171104"/>
            <a:ext cx="7955280" cy="2501727"/>
          </a:xfrm>
        </p:spPr>
        <p:txBody>
          <a:bodyPr/>
          <a:lstStyle/>
          <a:p>
            <a:r>
              <a:rPr dirty="0"/>
              <a:t>Coaching dan mentoring.</a:t>
            </a:r>
          </a:p>
          <a:p>
            <a:r>
              <a:rPr dirty="0" err="1"/>
              <a:t>Rotasi</a:t>
            </a:r>
            <a:r>
              <a:rPr dirty="0"/>
              <a:t> </a:t>
            </a:r>
            <a:r>
              <a:rPr dirty="0" err="1"/>
              <a:t>pekerjaan</a:t>
            </a:r>
            <a:r>
              <a:rPr dirty="0"/>
              <a:t> (job rotation).</a:t>
            </a:r>
          </a:p>
          <a:p>
            <a:r>
              <a:rPr dirty="0" err="1"/>
              <a:t>Kelas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seminar </a:t>
            </a:r>
            <a:r>
              <a:rPr dirty="0" err="1"/>
              <a:t>pengembangan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.</a:t>
            </a:r>
          </a:p>
          <a:p>
            <a:r>
              <a:rPr dirty="0"/>
              <a:t>Program </a:t>
            </a:r>
            <a:r>
              <a:rPr dirty="0" err="1"/>
              <a:t>suksesi</a:t>
            </a:r>
            <a:r>
              <a:rPr dirty="0"/>
              <a:t> (succession planning).</a:t>
            </a:r>
          </a:p>
          <a:p>
            <a:r>
              <a:rPr dirty="0" err="1"/>
              <a:t>Penugasan</a:t>
            </a:r>
            <a:r>
              <a:rPr dirty="0"/>
              <a:t> </a:t>
            </a:r>
            <a:r>
              <a:rPr dirty="0" err="1"/>
              <a:t>khusus</a:t>
            </a:r>
            <a:r>
              <a:rPr dirty="0"/>
              <a:t> (special assignment).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Pelatihan dan Pengembangan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2736098"/>
            <a:ext cx="7955280" cy="2606040"/>
          </a:xfrm>
        </p:spPr>
        <p:txBody>
          <a:bodyPr/>
          <a:lstStyle/>
          <a:p>
            <a:r>
              <a:rPr dirty="0"/>
              <a:t>On-the-job training.</a:t>
            </a:r>
          </a:p>
          <a:p>
            <a:r>
              <a:rPr dirty="0"/>
              <a:t>Job enlargement &amp; enrichment.</a:t>
            </a:r>
          </a:p>
          <a:p>
            <a:r>
              <a:rPr dirty="0"/>
              <a:t>Off-the-job training (</a:t>
            </a:r>
            <a:r>
              <a:rPr dirty="0" err="1"/>
              <a:t>kelas</a:t>
            </a:r>
            <a:r>
              <a:rPr dirty="0"/>
              <a:t>, </a:t>
            </a:r>
            <a:r>
              <a:rPr dirty="0" err="1"/>
              <a:t>simulasi</a:t>
            </a:r>
            <a:r>
              <a:rPr dirty="0"/>
              <a:t>, workshop).</a:t>
            </a:r>
          </a:p>
          <a:p>
            <a:r>
              <a:rPr dirty="0"/>
              <a:t>Self-development programs.</a:t>
            </a:r>
          </a:p>
          <a:p>
            <a:r>
              <a:rPr dirty="0"/>
              <a:t>E-learning &amp; blended learning.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Program T&amp;D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2807120"/>
            <a:ext cx="7955280" cy="2606040"/>
          </a:xfrm>
        </p:spPr>
        <p:txBody>
          <a:bodyPr/>
          <a:lstStyle/>
          <a:p>
            <a:r>
              <a:rPr dirty="0"/>
              <a:t>Model </a:t>
            </a:r>
            <a:r>
              <a:rPr dirty="0" err="1"/>
              <a:t>empat</a:t>
            </a:r>
            <a:r>
              <a:rPr dirty="0"/>
              <a:t> </a:t>
            </a:r>
            <a:r>
              <a:rPr dirty="0" err="1"/>
              <a:t>tingkat</a:t>
            </a:r>
            <a:r>
              <a:rPr dirty="0"/>
              <a:t> Kirkpatrick:</a:t>
            </a:r>
          </a:p>
          <a:p>
            <a:r>
              <a:rPr dirty="0"/>
              <a:t>1. Reaction – </a:t>
            </a:r>
            <a:r>
              <a:rPr dirty="0" err="1"/>
              <a:t>kepuasan</a:t>
            </a:r>
            <a:r>
              <a:rPr dirty="0"/>
              <a:t> </a:t>
            </a:r>
            <a:r>
              <a:rPr dirty="0" err="1"/>
              <a:t>peserta</a:t>
            </a:r>
            <a:r>
              <a:rPr dirty="0"/>
              <a:t>.</a:t>
            </a:r>
          </a:p>
          <a:p>
            <a:r>
              <a:rPr dirty="0"/>
              <a:t>2. Learning – </a:t>
            </a:r>
            <a:r>
              <a:rPr dirty="0" err="1"/>
              <a:t>perubahan</a:t>
            </a:r>
            <a:r>
              <a:rPr dirty="0"/>
              <a:t> </a:t>
            </a:r>
            <a:r>
              <a:rPr dirty="0" err="1"/>
              <a:t>pengetahuan</a:t>
            </a:r>
            <a:r>
              <a:rPr dirty="0"/>
              <a:t>/</a:t>
            </a:r>
            <a:r>
              <a:rPr dirty="0" err="1"/>
              <a:t>keterampilan</a:t>
            </a:r>
            <a:r>
              <a:rPr dirty="0"/>
              <a:t>.</a:t>
            </a:r>
          </a:p>
          <a:p>
            <a:r>
              <a:rPr dirty="0"/>
              <a:t>3. Behavior – </a:t>
            </a:r>
            <a:r>
              <a:rPr dirty="0" err="1"/>
              <a:t>penerapan</a:t>
            </a:r>
            <a:r>
              <a:rPr dirty="0"/>
              <a:t> </a:t>
            </a:r>
            <a:r>
              <a:rPr dirty="0" err="1"/>
              <a:t>hasil</a:t>
            </a:r>
            <a:r>
              <a:rPr dirty="0"/>
              <a:t> </a:t>
            </a:r>
            <a:r>
              <a:rPr dirty="0" err="1"/>
              <a:t>belajar</a:t>
            </a:r>
            <a:r>
              <a:rPr dirty="0"/>
              <a:t> di </a:t>
            </a:r>
            <a:r>
              <a:rPr dirty="0" err="1"/>
              <a:t>pekerjaan</a:t>
            </a:r>
            <a:r>
              <a:rPr dirty="0"/>
              <a:t>.</a:t>
            </a:r>
          </a:p>
          <a:p>
            <a:r>
              <a:rPr dirty="0"/>
              <a:t>4. Results – </a:t>
            </a:r>
            <a:r>
              <a:rPr dirty="0" err="1"/>
              <a:t>dampak</a:t>
            </a:r>
            <a:r>
              <a:rPr dirty="0"/>
              <a:t> pada </a:t>
            </a:r>
            <a:r>
              <a:rPr dirty="0" err="1"/>
              <a:t>efektivitas</a:t>
            </a:r>
            <a:r>
              <a:rPr dirty="0"/>
              <a:t> </a:t>
            </a:r>
            <a:r>
              <a:rPr dirty="0" err="1"/>
              <a:t>organisasi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26*262"/>
  <p:tag name="TABLE_ENDDRAG_RECT" val="46*165*626*262"/>
</p:tagLst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</TotalTime>
  <Words>490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Vapor Trail</vt:lpstr>
      <vt:lpstr>BAB 3 Pelatihan dan Pengembangan (Training &amp; Development)</vt:lpstr>
      <vt:lpstr>Pengertian Umum</vt:lpstr>
      <vt:lpstr>Tujuan Pelatihan dan Pengembangan</vt:lpstr>
      <vt:lpstr>Perbedaan Pelatihan dan Pengembangan</vt:lpstr>
      <vt:lpstr>Analisis Kebutuhan Pelatihan &amp; Pengembangan</vt:lpstr>
      <vt:lpstr>Prinsip Psikologis dalam TRAINING &amp; DEVELOPMEN</vt:lpstr>
      <vt:lpstr>Strategi Pengembangan SDM</vt:lpstr>
      <vt:lpstr>Metode Pelatihan dan Pengembangan</vt:lpstr>
      <vt:lpstr>Evaluasi Program T&amp;D</vt:lpstr>
      <vt:lpstr>Hambatan dalam T&amp;D</vt:lpstr>
      <vt:lpstr>Peran Psikolog Industri dan Organisasi</vt:lpstr>
      <vt:lpstr>Kesimpulan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3 Pelatihan dan Pengembangan (Training &amp; Development)</dc:title>
  <dc:creator/>
  <dc:description>generated using python-pptx</dc:description>
  <cp:lastModifiedBy>Zainuddin SK</cp:lastModifiedBy>
  <cp:revision>4</cp:revision>
  <dcterms:created xsi:type="dcterms:W3CDTF">2013-01-27T09:14:00Z</dcterms:created>
  <dcterms:modified xsi:type="dcterms:W3CDTF">2025-10-07T01:33:53Z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86D618F94D154D76B1178C0636DC05ED_12</vt:lpwstr>
  </property>
  <property fmtid="{D5CDD505-2E9C-101B-9397-08002B2CF9AE}" pid="3" name="KSOProductBuildVer">
    <vt:lpwstr>1033-12.2.0.22549</vt:lpwstr>
  </property>
</Properties>
</file>