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Bagian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en dengan Keteranga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3" name="Google Shape;10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4" name="Google Shape;1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bar Panorama dengan Keterangan">
  <p:cSld name="Gambar Panorama dengan Keteranga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4" name="Google Shape;1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5" name="Google Shape;1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dan Keterangan">
  <p:cSld name="Judul dan Keteranga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tipan dengan Keterangan">
  <p:cSld name="Kutipan dengan Keteranga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5" name="Google Shape;1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14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u Nama">
  <p:cSld name="Kartu Nama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om">
  <p:cSld name="3 Kolom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8" name="Google Shape;15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16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5" name="Google Shape;165;p16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16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7" name="Google Shape;167;p16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16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9" name="Google Shape;169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om Gambar">
  <p:cSld name="3 Kolom Gamba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3" name="Google Shape;1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7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80" name="Google Shape;180;p17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1" name="Google Shape;181;p17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17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83" name="Google Shape;183;p17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17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17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86" name="Google Shape;186;p17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7" name="Google Shape;187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dan Teks Vertikal" type="vertTx">
  <p:cSld name="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91" name="Google Shape;1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92" name="Google Shape;1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Vertikal dan Teks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02.jpg" id="209" name="Google Shape;20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13937"/>
            <a:ext cx="12191999" cy="64646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0" y="5157192"/>
            <a:ext cx="12191998" cy="170080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2548467" y="2060848"/>
            <a:ext cx="911615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B8"/>
              </a:buClr>
              <a:buSzPts val="3000"/>
              <a:buFont typeface="Open Sans"/>
              <a:buNone/>
              <a:defRPr b="1" sz="3000">
                <a:solidFill>
                  <a:srgbClr val="0079B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0" type="dt"/>
          </p:nvPr>
        </p:nvSpPr>
        <p:spPr>
          <a:xfrm>
            <a:off x="609600" y="64533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11" type="ftr"/>
          </p:nvPr>
        </p:nvSpPr>
        <p:spPr>
          <a:xfrm>
            <a:off x="4165600" y="645333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8737600" y="64533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2548467" y="3429001"/>
            <a:ext cx="9116152" cy="3040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20"/>
          <p:cNvSpPr txBox="1"/>
          <p:nvPr>
            <p:ph idx="2" type="subTitle"/>
          </p:nvPr>
        </p:nvSpPr>
        <p:spPr>
          <a:xfrm>
            <a:off x="2543606" y="2852936"/>
            <a:ext cx="9121013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B8"/>
              </a:buClr>
              <a:buSzPts val="2200"/>
              <a:buChar char="•"/>
              <a:defRPr b="1" sz="2200">
                <a:solidFill>
                  <a:srgbClr val="0079B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dan Konten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ackground 03.jpg" id="40" name="Google Shape;4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764"/>
            <a:ext cx="12924839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/>
          <p:nvPr>
            <p:ph type="title"/>
          </p:nvPr>
        </p:nvSpPr>
        <p:spPr>
          <a:xfrm>
            <a:off x="1751000" y="2859881"/>
            <a:ext cx="94228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song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bar dengan Keteranga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Judul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0" name="Google Shape;6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 Konten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bandinga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1" name="Google Shape;8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2" name="Google Shape;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9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9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dul Saja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4" name="Google Shape;9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5" name="Google Shape;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Google Shape;10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youtu.be/VnkZYzpzRYE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youtu.be/VnkZYzpzRYE" TargetMode="External"/><Relationship Id="rId6" Type="http://schemas.openxmlformats.org/officeDocument/2006/relationships/hyperlink" Target="https://www.tokopedia.com/" TargetMode="External"/><Relationship Id="rId7" Type="http://schemas.openxmlformats.org/officeDocument/2006/relationships/hyperlink" Target="https://www.tokopedia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636779" y="2695724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br>
              <a:rPr lang="en-US" sz="6600"/>
            </a:br>
            <a:r>
              <a:rPr lang="en-US" sz="6600"/>
              <a:t> </a:t>
            </a:r>
            <a:r>
              <a:rPr b="1" lang="en-US" sz="6600"/>
              <a:t>VPC </a:t>
            </a:r>
            <a:endParaRPr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Gains</a:t>
            </a:r>
            <a:endParaRPr b="1"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11" name="Google Shape;311;p30"/>
          <p:cNvGrpSpPr/>
          <p:nvPr/>
        </p:nvGrpSpPr>
        <p:grpSpPr>
          <a:xfrm>
            <a:off x="-1165335" y="1276793"/>
            <a:ext cx="10635148" cy="5472816"/>
            <a:chOff x="-4594335" y="-704407"/>
            <a:chExt cx="10635148" cy="5472816"/>
          </a:xfrm>
        </p:grpSpPr>
        <p:sp>
          <p:nvSpPr>
            <p:cNvPr id="312" name="Google Shape;312;p30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12700">
              <a:solidFill>
                <a:srgbClr val="388A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Required Gains</a:t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Expected Gains</a:t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Desired Gains</a:t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Unexpected Gains</a:t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 txBox="1"/>
          <p:nvPr>
            <p:ph type="title"/>
          </p:nvPr>
        </p:nvSpPr>
        <p:spPr>
          <a:xfrm>
            <a:off x="2362200" y="2819400"/>
            <a:ext cx="79831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/>
              <a:t>Value Propositions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311" y="3682130"/>
            <a:ext cx="4572000" cy="243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/>
          <p:cNvSpPr txBox="1"/>
          <p:nvPr>
            <p:ph type="title"/>
          </p:nvPr>
        </p:nvSpPr>
        <p:spPr>
          <a:xfrm>
            <a:off x="680321" y="843116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Value Propositions</a:t>
            </a:r>
            <a:br>
              <a:rPr b="1" lang="en-US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336" name="Google Shape;336;p32"/>
          <p:cNvSpPr txBox="1"/>
          <p:nvPr>
            <p:ph idx="1" type="body"/>
          </p:nvPr>
        </p:nvSpPr>
        <p:spPr>
          <a:xfrm>
            <a:off x="469306" y="2220176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/>
              <a:t>The Value Propositions Building Block describes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/>
              <a:t>the bundle of products and services that create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/>
              <a:t>value for a specific Customer Segment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Propositions</a:t>
            </a:r>
            <a:endParaRPr b="1"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</a:t>
            </a: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do we deliver to the customer?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one of our customer’s </a:t>
            </a: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problems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are we helping to </a:t>
            </a: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solve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Which customer </a:t>
            </a: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needs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are we satisfying?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bundles of </a:t>
            </a: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products and services 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are we offering to each Customer Segment?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4"/>
          <p:cNvGrpSpPr/>
          <p:nvPr/>
        </p:nvGrpSpPr>
        <p:grpSpPr>
          <a:xfrm>
            <a:off x="3928318" y="1983002"/>
            <a:ext cx="5173563" cy="4365194"/>
            <a:chOff x="880318" y="1802"/>
            <a:chExt cx="5173563" cy="4365194"/>
          </a:xfrm>
        </p:grpSpPr>
        <p:sp>
          <p:nvSpPr>
            <p:cNvPr id="348" name="Google Shape;348;p34"/>
            <p:cNvSpPr/>
            <p:nvPr/>
          </p:nvSpPr>
          <p:spPr>
            <a:xfrm>
              <a:off x="880318" y="1802"/>
              <a:ext cx="1616738" cy="970043"/>
            </a:xfrm>
            <a:prstGeom prst="rect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 txBox="1"/>
            <p:nvPr/>
          </p:nvSpPr>
          <p:spPr>
            <a:xfrm>
              <a:off x="880318" y="1802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Newness</a:t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2658730" y="1802"/>
              <a:ext cx="1616738" cy="970043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4"/>
            <p:cNvSpPr txBox="1"/>
            <p:nvPr/>
          </p:nvSpPr>
          <p:spPr>
            <a:xfrm>
              <a:off x="2658730" y="1802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Performance</a:t>
              </a: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4437143" y="1802"/>
              <a:ext cx="1616738" cy="970043"/>
            </a:xfrm>
            <a:prstGeom prst="rect">
              <a:avLst/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 txBox="1"/>
            <p:nvPr/>
          </p:nvSpPr>
          <p:spPr>
            <a:xfrm>
              <a:off x="4437143" y="1802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Customization</a:t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880318" y="1133519"/>
              <a:ext cx="1616738" cy="970043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 txBox="1"/>
            <p:nvPr/>
          </p:nvSpPr>
          <p:spPr>
            <a:xfrm>
              <a:off x="880318" y="1133519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“Getting the Job Done”</a:t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2658730" y="1133519"/>
              <a:ext cx="1616738" cy="970043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2658730" y="1133519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Design</a:t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4437143" y="1133519"/>
              <a:ext cx="1616738" cy="970043"/>
            </a:xfrm>
            <a:prstGeom prst="rect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 txBox="1"/>
            <p:nvPr/>
          </p:nvSpPr>
          <p:spPr>
            <a:xfrm>
              <a:off x="4437143" y="1133519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Brand / Status</a:t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880318" y="2265236"/>
              <a:ext cx="1616738" cy="970043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 txBox="1"/>
            <p:nvPr/>
          </p:nvSpPr>
          <p:spPr>
            <a:xfrm>
              <a:off x="880318" y="2265236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Price</a:t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658730" y="2265236"/>
              <a:ext cx="1616738" cy="970043"/>
            </a:xfrm>
            <a:prstGeom prst="rect">
              <a:avLst/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 txBox="1"/>
            <p:nvPr/>
          </p:nvSpPr>
          <p:spPr>
            <a:xfrm>
              <a:off x="2658730" y="2265236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Cost Reduction</a:t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4437143" y="2265236"/>
              <a:ext cx="1616738" cy="970043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 txBox="1"/>
            <p:nvPr/>
          </p:nvSpPr>
          <p:spPr>
            <a:xfrm>
              <a:off x="4437143" y="2265236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Risk Reduction</a:t>
              </a: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1769524" y="3396953"/>
              <a:ext cx="1616738" cy="970043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4"/>
            <p:cNvSpPr txBox="1"/>
            <p:nvPr/>
          </p:nvSpPr>
          <p:spPr>
            <a:xfrm>
              <a:off x="1769524" y="3396953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Accessability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47936" y="3396953"/>
              <a:ext cx="1616738" cy="970043"/>
            </a:xfrm>
            <a:prstGeom prst="rect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 txBox="1"/>
            <p:nvPr/>
          </p:nvSpPr>
          <p:spPr>
            <a:xfrm>
              <a:off x="3547936" y="3396953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en-US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Convenience / Usability</a:t>
              </a:r>
              <a:endParaRPr/>
            </a:p>
          </p:txBody>
        </p:sp>
      </p:grpSp>
      <p:sp>
        <p:nvSpPr>
          <p:cNvPr id="370" name="Google Shape;370;p34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Propositions</a:t>
            </a:r>
            <a:endParaRPr b="1"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/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Map</a:t>
            </a:r>
            <a:endParaRPr b="1"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6" name="Google Shape;376;p35"/>
          <p:cNvPicPr preferRelativeResize="0"/>
          <p:nvPr/>
        </p:nvPicPr>
        <p:blipFill rotWithShape="1">
          <a:blip r:embed="rId3">
            <a:alphaModFix/>
          </a:blip>
          <a:srcRect b="-2" l="130" r="-2" t="0"/>
          <a:stretch/>
        </p:blipFill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pic>
      <p:sp>
        <p:nvSpPr>
          <p:cNvPr id="377" name="Google Shape;377;p35"/>
          <p:cNvSpPr/>
          <p:nvPr/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Value (Proposition) Map describes the features of a specific value proposition in your business model in a more structured and detailed way. It breaks your value proposition down into products and services, pain relievers, and gain creators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/>
        </p:nvSpPr>
        <p:spPr>
          <a:xfrm>
            <a:off x="685800" y="598009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Map</a:t>
            </a:r>
            <a:endParaRPr b="1"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3" name="Google Shape;383;p36"/>
          <p:cNvGrpSpPr/>
          <p:nvPr/>
        </p:nvGrpSpPr>
        <p:grpSpPr>
          <a:xfrm>
            <a:off x="685800" y="2028100"/>
            <a:ext cx="9895114" cy="4051440"/>
            <a:chOff x="0" y="6280"/>
            <a:chExt cx="9895114" cy="4051440"/>
          </a:xfrm>
        </p:grpSpPr>
        <p:sp>
          <p:nvSpPr>
            <p:cNvPr id="384" name="Google Shape;384;p36"/>
            <p:cNvSpPr/>
            <p:nvPr/>
          </p:nvSpPr>
          <p:spPr>
            <a:xfrm>
              <a:off x="0" y="6280"/>
              <a:ext cx="9895114" cy="748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6"/>
            <p:cNvSpPr txBox="1"/>
            <p:nvPr/>
          </p:nvSpPr>
          <p:spPr>
            <a:xfrm>
              <a:off x="36553" y="42833"/>
              <a:ext cx="9822008" cy="675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b="1"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Products and Services</a:t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0" y="755080"/>
              <a:ext cx="9895114" cy="7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6"/>
            <p:cNvSpPr txBox="1"/>
            <p:nvPr/>
          </p:nvSpPr>
          <p:spPr>
            <a:xfrm>
              <a:off x="0" y="755080"/>
              <a:ext cx="9895114" cy="7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625" lIns="314150" spcFirstLastPara="1" rIns="227575" wrap="square" tIns="406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Char char="•"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list of all the Products and Service a value proposition is built around</a:t>
              </a: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0" y="1500280"/>
              <a:ext cx="9895114" cy="748800"/>
            </a:xfrm>
            <a:prstGeom prst="roundRect">
              <a:avLst>
                <a:gd fmla="val 16667" name="adj"/>
              </a:avLst>
            </a:prstGeom>
            <a:solidFill>
              <a:srgbClr val="FE8E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 txBox="1"/>
            <p:nvPr/>
          </p:nvSpPr>
          <p:spPr>
            <a:xfrm>
              <a:off x="36553" y="1536833"/>
              <a:ext cx="9822008" cy="675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b="1"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Pain Relievers</a:t>
              </a:r>
              <a:endPara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0" y="224908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6"/>
            <p:cNvSpPr txBox="1"/>
            <p:nvPr/>
          </p:nvSpPr>
          <p:spPr>
            <a:xfrm>
              <a:off x="0" y="224908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625" lIns="314150" spcFirstLastPara="1" rIns="227575" wrap="square" tIns="406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Char char="•"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your products and services alleviate customer pains</a:t>
              </a: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0" y="2779000"/>
              <a:ext cx="9895114" cy="748800"/>
            </a:xfrm>
            <a:prstGeom prst="roundRect">
              <a:avLst>
                <a:gd fmla="val 16667" name="adj"/>
              </a:avLst>
            </a:prstGeom>
            <a:solidFill>
              <a:srgbClr val="9AC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36553" y="2815553"/>
              <a:ext cx="9822008" cy="675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b="1"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Gain Creators</a:t>
              </a:r>
              <a:endPara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0" y="352780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6"/>
            <p:cNvSpPr txBox="1"/>
            <p:nvPr/>
          </p:nvSpPr>
          <p:spPr>
            <a:xfrm>
              <a:off x="0" y="352780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625" lIns="314150" spcFirstLastPara="1" rIns="227575" wrap="square" tIns="406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Char char="•"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your products and services create customer gains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/>
        </p:nvSpPr>
        <p:spPr>
          <a:xfrm>
            <a:off x="6019800" y="772181"/>
            <a:ext cx="3429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Products and Services</a:t>
            </a:r>
            <a:endParaRPr b="1"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1" name="Google Shape;401;p37"/>
          <p:cNvGrpSpPr/>
          <p:nvPr/>
        </p:nvGrpSpPr>
        <p:grpSpPr>
          <a:xfrm>
            <a:off x="-1165335" y="1276793"/>
            <a:ext cx="10635148" cy="5472816"/>
            <a:chOff x="-4594335" y="-704407"/>
            <a:chExt cx="10635148" cy="5472816"/>
          </a:xfrm>
        </p:grpSpPr>
        <p:sp>
          <p:nvSpPr>
            <p:cNvPr id="402" name="Google Shape;402;p37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12700">
              <a:solidFill>
                <a:srgbClr val="A563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Physical / Tangible</a:t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Intangible</a:t>
              </a: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Digital</a:t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4962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Financial</a:t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Pain Relievers</a:t>
            </a:r>
            <a:endParaRPr b="1"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yourself: Could your products and services…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 savings? </a:t>
            </a: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terms of time, money, or efforts.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your customers feel better? </a:t>
            </a: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killing frustrations, annoyances, and other things that give customers a headache.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fix underperforming solutions? </a:t>
            </a: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introducing new features, better performance, or enhanced quality.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put an end to difficulties and challenges your customers encounter? </a:t>
            </a: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making things easier or eliminating obstacles.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wipe out negative social consequences your customers encounter or fear? </a:t>
            </a: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terms of loss of face or lost power, trust, or status.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eliminate risks your customers fear? </a:t>
            </a:r>
            <a:r>
              <a:rPr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terms of financial, social, technical risks, or things that could potentially go wrong.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Pain Relievers</a:t>
            </a:r>
            <a:endParaRPr b="1"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yourself: Could your products and services…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help your customers better sleep at night? 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addressing significant issues, diminishing concerns, or eliminating worries.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limit or eradicate common mistakes customers make? 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helping them use a solution the right way.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eliminate barriers that are keeping your customer from adopting value propositions? 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Introducing lower or no upfront investment costs, a flatter learning curve, or eliminating other obstacles preventing adoption.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endParaRPr b="1" i="0" sz="36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3565" y="2336873"/>
            <a:ext cx="5087373" cy="359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Gain Creators</a:t>
            </a:r>
            <a:endParaRPr b="1"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2" name="Google Shape;432;p40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yourself: Could your products and services…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savings that please your customers? </a:t>
            </a:r>
            <a:r>
              <a:rPr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terms of time, money, and effort.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 outcomes your customers expect or that exceed their expectations? </a:t>
            </a:r>
            <a:r>
              <a:rPr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offering quality levels, more of something, or less of something.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outperform current value propositions and delight your customers? </a:t>
            </a:r>
            <a:r>
              <a:rPr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Regarding specific features, performance, or quality.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your customers’ work or life easier?</a:t>
            </a:r>
            <a:r>
              <a:rPr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Via better usability, accessibility, more services, or lower cost of ownership.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positive social consequences? </a:t>
            </a:r>
            <a:r>
              <a:rPr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making them look good or producing an increase in power or status.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Gain Creators</a:t>
            </a:r>
            <a:endParaRPr b="1"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yourself: Could your products and services…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 something specific that customers are looking for? </a:t>
            </a:r>
            <a:r>
              <a:rPr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terms of good design, guarantees, or specific or more features.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fulfill a desire customers dream about? </a:t>
            </a:r>
            <a:r>
              <a:rPr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helping them achieve their aspirations or getting relief from a hardship?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 positive outcomes matching your customers’ success and failure criteria?</a:t>
            </a:r>
            <a:r>
              <a:rPr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In terms of better performance or lower cost.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help make adoption easier? </a:t>
            </a:r>
            <a:r>
              <a:rPr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Through lower cost, fewer investments, lower risk, better quality, improved performance, or better design.</a:t>
            </a:r>
            <a:endParaRPr b="1" sz="2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Case</a:t>
            </a:r>
            <a:endParaRPr b="1"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3073021" y="5715001"/>
            <a:ext cx="6858000" cy="80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Who are the customer segments of Tokopedia and what are Tokopedia’s value propositions?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5" name="Google Shape;445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179" y="1864344"/>
            <a:ext cx="5853752" cy="34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2"/>
          <p:cNvSpPr/>
          <p:nvPr/>
        </p:nvSpPr>
        <p:spPr>
          <a:xfrm>
            <a:off x="3480179" y="5269468"/>
            <a:ext cx="5853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https://youtu.be/VnkZYzpzRYE</a:t>
            </a:r>
            <a:endParaRPr b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42">
            <a:hlinkClick r:id="rId6"/>
          </p:cNvPr>
          <p:cNvSpPr/>
          <p:nvPr/>
        </p:nvSpPr>
        <p:spPr>
          <a:xfrm>
            <a:off x="3485864" y="1459468"/>
            <a:ext cx="5853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Tokopedia</a:t>
            </a:r>
            <a:endParaRPr b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2362200" y="2819400"/>
            <a:ext cx="79831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/>
              <a:t>Customer Segments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3480260"/>
            <a:ext cx="4572000" cy="262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Customer Segments</a:t>
            </a:r>
            <a:br>
              <a:rPr b="1" lang="en-US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39" name="Google Shape;239;p24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The Customer Segments Building Block defines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the different groups of people or organizations an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enterprise aims to reach and serve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Customer Segments</a:t>
            </a:r>
            <a:endParaRPr b="1"/>
          </a:p>
        </p:txBody>
      </p:sp>
      <p:sp>
        <p:nvSpPr>
          <p:cNvPr id="245" name="Google Shape;245;p25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groups represent separate segments if: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Their needs require and justify </a:t>
            </a:r>
            <a:r>
              <a:rPr b="1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distinct offer</a:t>
            </a:r>
            <a:endParaRPr b="1" i="1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They are reached through </a:t>
            </a:r>
            <a:r>
              <a:rPr b="1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Distribution Channels</a:t>
            </a:r>
            <a:endParaRPr b="1" i="1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They require </a:t>
            </a:r>
            <a:r>
              <a:rPr b="1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types of relationships</a:t>
            </a:r>
            <a:endParaRPr b="1" i="1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They have substantially </a:t>
            </a:r>
            <a:r>
              <a:rPr b="1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profitabilities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They are willing to pay for </a:t>
            </a:r>
            <a:r>
              <a:rPr b="1" i="1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aspects of the offer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886200"/>
            <a:ext cx="3657600" cy="243767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6"/>
          <p:cNvSpPr txBox="1"/>
          <p:nvPr>
            <p:ph type="title"/>
          </p:nvPr>
        </p:nvSpPr>
        <p:spPr>
          <a:xfrm>
            <a:off x="680321" y="754931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lang="en-US"/>
              <a:t>Customer Profiles</a:t>
            </a:r>
            <a:br>
              <a:rPr b="1" lang="en-US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52" name="Google Shape;252;p26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/>
              <a:t>The Customer (Segment) Profile describes a specific customer segment in your business model in a more structured and detailed way. It breaks the customer down into its jobs, pains, and gains.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/>
        </p:nvSpPr>
        <p:spPr>
          <a:xfrm>
            <a:off x="507998" y="714123"/>
            <a:ext cx="55880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Profiles</a:t>
            </a:r>
            <a:endParaRPr b="1"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8" name="Google Shape;258;p27"/>
          <p:cNvGrpSpPr/>
          <p:nvPr/>
        </p:nvGrpSpPr>
        <p:grpSpPr>
          <a:xfrm>
            <a:off x="507999" y="2213172"/>
            <a:ext cx="10697029" cy="3762360"/>
            <a:chOff x="0" y="50543"/>
            <a:chExt cx="10697029" cy="3762360"/>
          </a:xfrm>
        </p:grpSpPr>
        <p:sp>
          <p:nvSpPr>
            <p:cNvPr id="259" name="Google Shape;259;p27"/>
            <p:cNvSpPr/>
            <p:nvPr/>
          </p:nvSpPr>
          <p:spPr>
            <a:xfrm>
              <a:off x="0" y="50543"/>
              <a:ext cx="10697029" cy="655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7"/>
            <p:cNvSpPr txBox="1"/>
            <p:nvPr/>
          </p:nvSpPr>
          <p:spPr>
            <a:xfrm>
              <a:off x="31984" y="82527"/>
              <a:ext cx="10633061" cy="591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b="1"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Customer Jobs</a:t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0" y="70574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0" y="70574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339625" spcFirstLastPara="1" rIns="199125" wrap="square" tIns="35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customers are trying to get done in their work and in their lives, as expressed in their own words</a:t>
              </a: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0" y="1372283"/>
              <a:ext cx="10697029" cy="655200"/>
            </a:xfrm>
            <a:prstGeom prst="roundRect">
              <a:avLst>
                <a:gd fmla="val 16667" name="adj"/>
              </a:avLst>
            </a:prstGeom>
            <a:solidFill>
              <a:srgbClr val="FE8E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7"/>
            <p:cNvSpPr txBox="1"/>
            <p:nvPr/>
          </p:nvSpPr>
          <p:spPr>
            <a:xfrm>
              <a:off x="31984" y="1404267"/>
              <a:ext cx="10633061" cy="591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b="1"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Customer Pains</a:t>
              </a:r>
              <a:endPara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0" y="2027483"/>
              <a:ext cx="10697029" cy="46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0" y="2027483"/>
              <a:ext cx="10697029" cy="46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339625" spcFirstLastPara="1" rIns="199125" wrap="square" tIns="35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bad outcomes, risks, and obstacles related to customer jobs</a:t>
              </a: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0" y="2491163"/>
              <a:ext cx="10697029" cy="655200"/>
            </a:xfrm>
            <a:prstGeom prst="roundRect">
              <a:avLst>
                <a:gd fmla="val 16667" name="adj"/>
              </a:avLst>
            </a:prstGeom>
            <a:solidFill>
              <a:srgbClr val="9AC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31984" y="2523147"/>
              <a:ext cx="10633061" cy="591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b="1"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Customer Gains</a:t>
              </a:r>
              <a:endPara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0" y="314636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7"/>
            <p:cNvSpPr txBox="1"/>
            <p:nvPr/>
          </p:nvSpPr>
          <p:spPr>
            <a:xfrm>
              <a:off x="0" y="314636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339625" spcFirstLastPara="1" rIns="199125" wrap="square" tIns="35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outcomes customers want to achieve or the concrete benefits they are seeking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Jobs</a:t>
            </a:r>
            <a:endParaRPr b="1"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6" name="Google Shape;276;p28"/>
          <p:cNvGrpSpPr/>
          <p:nvPr/>
        </p:nvGrpSpPr>
        <p:grpSpPr>
          <a:xfrm>
            <a:off x="-1165335" y="1276793"/>
            <a:ext cx="10635148" cy="5472816"/>
            <a:chOff x="-4594335" y="-704407"/>
            <a:chExt cx="10635148" cy="5472816"/>
          </a:xfrm>
        </p:grpSpPr>
        <p:sp>
          <p:nvSpPr>
            <p:cNvPr id="277" name="Google Shape;277;p28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12700">
              <a:solidFill>
                <a:srgbClr val="A563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4962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Functional Job</a:t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4962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Social Job</a:t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4962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Personal / Emotional Job</a:t>
              </a: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4962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Supporting Job</a:t>
              </a: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Pains</a:t>
            </a:r>
            <a:endParaRPr b="1" sz="2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5" name="Google Shape;295;p29"/>
          <p:cNvGrpSpPr/>
          <p:nvPr/>
        </p:nvGrpSpPr>
        <p:grpSpPr>
          <a:xfrm>
            <a:off x="-1165335" y="1276793"/>
            <a:ext cx="10635147" cy="5472816"/>
            <a:chOff x="-4594335" y="-704407"/>
            <a:chExt cx="10635147" cy="5472816"/>
          </a:xfrm>
        </p:grpSpPr>
        <p:sp>
          <p:nvSpPr>
            <p:cNvPr id="296" name="Google Shape;296;p29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12700">
              <a:solidFill>
                <a:srgbClr val="C662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451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r>
                <a:rPr lang="en-US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Undesired outcomes, problems, and characteristics</a:t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56979" y="304800"/>
              <a:ext cx="1016000" cy="1016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451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r>
                <a:rPr lang="en-US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Obstacles</a:t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52432" y="1523999"/>
              <a:ext cx="1016000" cy="1016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564979" y="2844800"/>
              <a:ext cx="5475833" cy="812800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564979" y="2844800"/>
              <a:ext cx="5475833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451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r>
                <a:rPr lang="en-US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Risks (undesired potential outcomes)</a:t>
              </a: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56979" y="2743200"/>
              <a:ext cx="1016000" cy="1016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