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32" r:id="rId2"/>
    <p:sldId id="590" r:id="rId3"/>
    <p:sldId id="665" r:id="rId4"/>
    <p:sldId id="595" r:id="rId5"/>
    <p:sldId id="664" r:id="rId6"/>
    <p:sldId id="596" r:id="rId7"/>
    <p:sldId id="597" r:id="rId8"/>
    <p:sldId id="626" r:id="rId9"/>
    <p:sldId id="610" r:id="rId10"/>
    <p:sldId id="634" r:id="rId11"/>
    <p:sldId id="418" r:id="rId12"/>
    <p:sldId id="327" r:id="rId13"/>
    <p:sldId id="553" r:id="rId1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4E505-533C-4B40-80EC-F7D26BB7A31D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8B9AA-E858-42A6-A37E-BFFCD1492B6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0452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C1E1EE18-07A8-441C-61E0-F2C93EF0C4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17C81468-741F-7BA2-FB72-846B0944B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D8B63C82-FC81-E180-BDC5-A12629770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24051B-3BA1-48E1-9130-BFADDC935D96}" type="slidenum">
              <a:rPr lang="en-GB" altLang="id-ID" sz="1200" smtClean="0"/>
              <a:pPr/>
              <a:t>1</a:t>
            </a:fld>
            <a:endParaRPr lang="en-GB" altLang="id-ID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FCE9C-4B1C-228E-C74A-4F4798E14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D08BC3-4826-1C50-C5D8-EACEF994F2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B39A7-718B-84A8-22AE-DB62F66B8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559B2-B8ED-D20C-9767-5399A5D47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8601C-2CC0-69D8-4D11-A0F9600A8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5984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6841D-209D-C124-8965-6EC93C436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288E8-86F8-6966-14F1-5055B9F8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C92D-8D14-BDC1-09F9-FF8B527B3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66C46-786F-1645-1DF8-6C22111E6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3AB58-D8EF-C916-256B-F581F1C8B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1917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6A2A5-F943-FEA0-FD4C-C5A73F20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67DCD-D6CF-7756-0902-C4B62F99D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7278C-1BF9-3DBF-3B29-1708A79A5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FF975-0896-9838-AADD-16A25FD5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2BDAB-51D4-6120-A7AF-B9D3E762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464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B73B4-9838-AE0F-34B4-3FDD8F73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0A3D8-2BF7-A9E3-8F1F-626B7D4471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F6C5A-30E9-822B-7097-047445C11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096D2-C8AC-6009-9BD1-42AD35F9C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AA4B4-348D-BD3A-1BC0-B7DCACDB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0CE1C4-85CA-79A5-2585-28EAB001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6537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8AC5-6A13-372C-F0E4-0A9A3F89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CCA25-BC65-ACF1-3A9C-5BE5F3A8B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F3CA0-87DD-69A4-621B-927C7B1DB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4AC5F-81ED-7197-7994-60BE07C7A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AF2C9-A7DE-880A-7B8E-72E1417541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0B146F-BFB5-9E74-0466-E148475EA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EA039F-C222-A6FB-DEBA-E43EBE815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86FBB9-7495-EA64-B0B4-9EAFF255B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8201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7F5B5-63D2-0C73-7061-1C77C7E8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352983-26C9-259D-B686-BE9B7AE78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3BB365-F19F-0275-22A7-6293DBA9C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88C194-C5FD-3A4D-ABC5-21ABC609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55691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480763-7CCC-F0A5-1B23-BA470BC8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5FAC71-6AF4-1383-A26E-F24691003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ED5B2-D725-02FF-CE15-9F907C51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308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6AF4-B8AF-3E34-9458-B6CF6CE80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AD3AD-1397-0CF1-BFB2-D4D771CB1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E6957-0BB6-7503-3581-AB087F010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AD87-80E4-B049-B580-1F990FA86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8BBB4-07FE-B9B2-1E3E-F3514CECF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D4151-44A6-D4AB-AE71-A2B39D5FE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373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8E8D4-2E02-22BF-A69F-6A4F8BF7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306CB-0C4D-F5DF-603F-F28099FADE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BFB6F-FA5B-AA15-3628-109E0204B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30F0B-25C2-4BBD-856F-124812B2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EAA959-4D86-C64E-F05F-B36BFCB84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0D614-7589-432F-A474-DF78DCF4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92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E45CC-2229-B1B9-1EA4-777E347C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13A439-5C70-3B9C-47C8-E50D0CB3A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0B135-CFE1-88AA-D768-3E767BF96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2304B-6501-BEA0-84B8-7D4DE4354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2556B-88F5-17C5-3673-44C4EE62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03522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A6B016-4C5F-9484-73C0-9B04F5FF5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DCF73-30BC-A9EB-73F8-D81E06E6C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72DF7-85FF-0524-C9BE-D243089BC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074C9-8A8A-D0DC-BBEF-EC65D3C15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6CF0F-FAE6-15A0-4A74-5FA5164DE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596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E812EE-BF3A-D1E8-9CA4-DE6CFC697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D9EA-7D29-386D-CE9B-A6A3DE935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D56E4-417C-0325-4E97-4805895B9D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CCFA5-5B24-49AF-8208-08029C7A4C67}" type="datetimeFigureOut">
              <a:rPr lang="id-ID" smtClean="0"/>
              <a:t>02/10/2024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235EA-C8EE-5BBD-6F32-3B29863BB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433EF-1526-56E0-1CA2-EBBB6FE59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43EEE-A533-4CB8-8502-CA7CDF461DD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9441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FB357E7D-D7E6-02F1-B93E-AC65A23F62B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235E1C5-C831-448C-9C37-2E9BDBE5E6BF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7EB9FFE-C6F6-55D9-2559-D86B915E0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959D1FFD-ED34-4403-9357-F3E084BCE670}" type="slidenum">
              <a:rPr lang="en-US" altLang="id-ID" sz="1000"/>
              <a:pPr>
                <a:defRPr/>
              </a:pPr>
              <a:t>1</a:t>
            </a:fld>
            <a:endParaRPr lang="en-US" altLang="id-ID" sz="1000"/>
          </a:p>
        </p:txBody>
      </p:sp>
      <p:pic>
        <p:nvPicPr>
          <p:cNvPr id="12292" name="Picture 2" descr="Image4">
            <a:extLst>
              <a:ext uri="{FF2B5EF4-FFF2-40B4-BE49-F238E27FC236}">
                <a16:creationId xmlns:a16="http://schemas.microsoft.com/office/drawing/2014/main" id="{43483A21-45B4-3AA6-B776-1658D236B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3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4" name="Text Box 4">
            <a:extLst>
              <a:ext uri="{FF2B5EF4-FFF2-40B4-BE49-F238E27FC236}">
                <a16:creationId xmlns:a16="http://schemas.microsoft.com/office/drawing/2014/main" id="{3AABD504-A86B-2D88-CA35-640C88E1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"/>
            <a:ext cx="9144000" cy="3324225"/>
          </a:xfrm>
          <a:prstGeom prst="rect">
            <a:avLst/>
          </a:prstGeom>
          <a:gradFill rotWithShape="1">
            <a:gsLst>
              <a:gs pos="0">
                <a:schemeClr val="accent1">
                  <a:alpha val="9000"/>
                </a:schemeClr>
              </a:gs>
              <a:gs pos="100000">
                <a:schemeClr val="accent1">
                  <a:gamma/>
                  <a:tint val="27451"/>
                  <a:invGamma/>
                  <a:alpha val="32001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endParaRPr lang="id-ID" sz="4000" b="1" dirty="0">
              <a:solidFill>
                <a:srgbClr val="00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  <a:p>
            <a:pPr algn="ctr">
              <a:defRPr/>
            </a:pPr>
            <a:r>
              <a:rPr lang="en-US" sz="5400" b="1" dirty="0" err="1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K</a:t>
            </a:r>
            <a:r>
              <a:rPr lang="en-US" sz="5400" b="1" dirty="0" err="1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eselamatan</a:t>
            </a:r>
            <a:r>
              <a:rPr lang="en-US" sz="5400" b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Kesehatan </a:t>
            </a:r>
            <a:r>
              <a:rPr lang="en-US" sz="5400" b="1" dirty="0" err="1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Kerja</a:t>
            </a:r>
            <a:r>
              <a:rPr lang="en-US" sz="5400" b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pada</a:t>
            </a:r>
            <a:r>
              <a:rPr lang="en-US" sz="5400" b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 PEKERJAAN </a:t>
            </a:r>
            <a:endParaRPr lang="id-ID" sz="5400" b="1" dirty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  <a:p>
            <a:pPr algn="ctr">
              <a:defRPr/>
            </a:pPr>
            <a:r>
              <a:rPr lang="en-US" sz="5400" b="1" dirty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erlin Sans FB Demi" pitchFamily="34" charset="0"/>
              </a:rPr>
              <a:t>KONSTRUKSI</a:t>
            </a:r>
            <a:endParaRPr lang="id-ID" sz="5400" b="1" dirty="0">
              <a:solidFill>
                <a:schemeClr val="accent5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  <a:p>
            <a:pPr algn="ctr">
              <a:defRPr/>
            </a:pPr>
            <a:endParaRPr lang="en-US" sz="800" b="1" dirty="0">
              <a:solidFill>
                <a:srgbClr val="2B2BF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erlin Sans FB Demi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788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788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2D496-5794-5F91-259F-C605D4EEAF8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38A14DF-DE4E-4FF4-BC20-CA31D05E7C23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14339" name="Slide Number Placeholder 2">
            <a:extLst>
              <a:ext uri="{FF2B5EF4-FFF2-40B4-BE49-F238E27FC236}">
                <a16:creationId xmlns:a16="http://schemas.microsoft.com/office/drawing/2014/main" id="{18CC96D9-BC1A-6505-E70B-9D7FFC7EEF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0A74A9-396F-4B9E-9776-F326D33D2D24}" type="slidenum">
              <a:rPr lang="en-US" altLang="id-ID" sz="1000">
                <a:solidFill>
                  <a:srgbClr val="A7A399"/>
                </a:solidFill>
              </a:rPr>
              <a:pPr/>
              <a:t>2</a:t>
            </a:fld>
            <a:endParaRPr lang="en-US" altLang="id-ID" sz="1000">
              <a:solidFill>
                <a:srgbClr val="A7A399"/>
              </a:solidFill>
            </a:endParaRPr>
          </a:p>
        </p:txBody>
      </p:sp>
      <p:sp>
        <p:nvSpPr>
          <p:cNvPr id="14340" name="TextBox 3">
            <a:extLst>
              <a:ext uri="{FF2B5EF4-FFF2-40B4-BE49-F238E27FC236}">
                <a16:creationId xmlns:a16="http://schemas.microsoft.com/office/drawing/2014/main" id="{9937D57C-6144-2E13-EA80-B85668321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1" y="836613"/>
            <a:ext cx="8424863" cy="475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1800"/>
              </a:spcAft>
            </a:pPr>
            <a:r>
              <a:rPr lang="en-US" altLang="id-ID" sz="3200" b="1">
                <a:latin typeface="Berlin Sans FB Demi" panose="020E0802020502020306" pitchFamily="34" charset="0"/>
              </a:rPr>
              <a:t>Tujuan Pembelajaran :</a:t>
            </a:r>
          </a:p>
          <a:p>
            <a:pPr lvl="1">
              <a:spcAft>
                <a:spcPts val="1800"/>
              </a:spcAft>
            </a:pPr>
            <a:r>
              <a:rPr lang="en-US" altLang="id-ID" sz="2800" b="1">
                <a:latin typeface="Berlin Sans FB Demi" panose="020E0802020502020306" pitchFamily="34" charset="0"/>
              </a:rPr>
              <a:t>Mempu mengidentifikasi bahaya-bahaya pada beberapa jenis pekerjaan konstruksi</a:t>
            </a:r>
          </a:p>
          <a:p>
            <a:pPr lvl="1">
              <a:spcAft>
                <a:spcPts val="1800"/>
              </a:spcAft>
            </a:pPr>
            <a:r>
              <a:rPr lang="en-US" altLang="id-ID" sz="2800" b="1">
                <a:latin typeface="Berlin Sans FB Demi" panose="020E0802020502020306" pitchFamily="34" charset="0"/>
              </a:rPr>
              <a:t>Mengetahui  jenis pengendalian bahaya dan risiko pada tiap jenis pekerjaan konstruksi</a:t>
            </a:r>
          </a:p>
          <a:p>
            <a:pPr lvl="1">
              <a:spcAft>
                <a:spcPts val="1800"/>
              </a:spcAft>
            </a:pPr>
            <a:r>
              <a:rPr lang="en-US" altLang="id-ID" sz="2800" b="1">
                <a:latin typeface="Berlin Sans FB Demi" panose="020E0802020502020306" pitchFamily="34" charset="0"/>
              </a:rPr>
              <a:t>Mampu memeriksa :</a:t>
            </a:r>
          </a:p>
          <a:p>
            <a:pPr lvl="1">
              <a:spcAft>
                <a:spcPts val="1800"/>
              </a:spcAft>
            </a:pPr>
            <a:r>
              <a:rPr lang="en-US" altLang="id-ID" sz="2800" b="1">
                <a:latin typeface="Berlin Sans FB Demi" panose="020E0802020502020306" pitchFamily="34" charset="0"/>
              </a:rPr>
              <a:t>  Identifikasi bahaya yg dibuat Penyedia Jasa</a:t>
            </a:r>
          </a:p>
          <a:p>
            <a:pPr lvl="1">
              <a:spcAft>
                <a:spcPts val="1800"/>
              </a:spcAft>
            </a:pPr>
            <a:r>
              <a:rPr lang="en-US" altLang="id-ID" sz="2800" b="1">
                <a:latin typeface="Berlin Sans FB Demi" panose="020E0802020502020306" pitchFamily="34" charset="0"/>
              </a:rPr>
              <a:t>  Pengendalian risiko yg dibuat Penyedia Jasa 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6214A9FB-BD5D-A42E-B674-3FA589806D00}"/>
              </a:ext>
            </a:extLst>
          </p:cNvPr>
          <p:cNvSpPr/>
          <p:nvPr/>
        </p:nvSpPr>
        <p:spPr>
          <a:xfrm>
            <a:off x="1847850" y="1700214"/>
            <a:ext cx="647700" cy="2889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50A99A80-9806-DC80-885F-36F5FB1950D1}"/>
              </a:ext>
            </a:extLst>
          </p:cNvPr>
          <p:cNvSpPr/>
          <p:nvPr/>
        </p:nvSpPr>
        <p:spPr>
          <a:xfrm>
            <a:off x="1847850" y="2781300"/>
            <a:ext cx="647700" cy="28733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8DC7002B-4C8B-2798-308D-4E62C0C9EEC9}"/>
              </a:ext>
            </a:extLst>
          </p:cNvPr>
          <p:cNvSpPr/>
          <p:nvPr/>
        </p:nvSpPr>
        <p:spPr>
          <a:xfrm>
            <a:off x="1847850" y="3860801"/>
            <a:ext cx="647700" cy="2889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n 8">
            <a:extLst>
              <a:ext uri="{FF2B5EF4-FFF2-40B4-BE49-F238E27FC236}">
                <a16:creationId xmlns:a16="http://schemas.microsoft.com/office/drawing/2014/main" id="{69FA1CFE-2F11-1E00-C0B9-49221A39ADB2}"/>
              </a:ext>
            </a:extLst>
          </p:cNvPr>
          <p:cNvSpPr/>
          <p:nvPr/>
        </p:nvSpPr>
        <p:spPr>
          <a:xfrm>
            <a:off x="2424113" y="4508500"/>
            <a:ext cx="215900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un 9">
            <a:extLst>
              <a:ext uri="{FF2B5EF4-FFF2-40B4-BE49-F238E27FC236}">
                <a16:creationId xmlns:a16="http://schemas.microsoft.com/office/drawing/2014/main" id="{128878BB-A615-D09A-75FF-4D0A8DC1D7BD}"/>
              </a:ext>
            </a:extLst>
          </p:cNvPr>
          <p:cNvSpPr/>
          <p:nvPr/>
        </p:nvSpPr>
        <p:spPr>
          <a:xfrm>
            <a:off x="2424113" y="5229225"/>
            <a:ext cx="215900" cy="215900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56143D-8CAE-9AFB-3C53-C0426D3018C3}"/>
              </a:ext>
            </a:extLst>
          </p:cNvPr>
          <p:cNvSpPr txBox="1"/>
          <p:nvPr/>
        </p:nvSpPr>
        <p:spPr>
          <a:xfrm>
            <a:off x="2082017" y="1167618"/>
            <a:ext cx="7554351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b="1" dirty="0"/>
              <a:t>  </a:t>
            </a:r>
            <a:r>
              <a:rPr lang="en-US" sz="3200" b="1" dirty="0" err="1"/>
              <a:t>Metode</a:t>
            </a:r>
            <a:r>
              <a:rPr lang="en-US" sz="3200" b="1" dirty="0"/>
              <a:t> </a:t>
            </a:r>
            <a:r>
              <a:rPr lang="en-US" sz="3200" b="1" dirty="0" err="1"/>
              <a:t>Konstruksi</a:t>
            </a:r>
            <a:r>
              <a:rPr lang="en-US" sz="3200" b="1" dirty="0"/>
              <a:t>/</a:t>
            </a:r>
            <a:r>
              <a:rPr lang="en-US" sz="3200" b="1" dirty="0" err="1"/>
              <a:t>Metode</a:t>
            </a:r>
            <a:r>
              <a:rPr lang="en-US" sz="3200" b="1" dirty="0"/>
              <a:t> </a:t>
            </a:r>
            <a:r>
              <a:rPr lang="en-US" sz="3200" b="1" dirty="0" err="1"/>
              <a:t>Pelaksanaan</a:t>
            </a:r>
            <a:r>
              <a:rPr lang="en-US" sz="3200" b="1" dirty="0"/>
              <a:t> </a:t>
            </a:r>
            <a:r>
              <a:rPr lang="en-US" sz="3200" b="1" dirty="0" err="1"/>
              <a:t>pekerjaan</a:t>
            </a:r>
            <a:r>
              <a:rPr lang="en-US" sz="3200" b="1" dirty="0"/>
              <a:t>/</a:t>
            </a:r>
            <a:r>
              <a:rPr lang="en-US" sz="3200" b="1" dirty="0" err="1"/>
              <a:t>Urut-urutan</a:t>
            </a:r>
            <a:r>
              <a:rPr lang="en-US" sz="3200" b="1" dirty="0"/>
              <a:t> dan Langkah </a:t>
            </a:r>
            <a:r>
              <a:rPr lang="en-US" sz="3200" b="1" dirty="0" err="1"/>
              <a:t>kerja</a:t>
            </a:r>
            <a:r>
              <a:rPr lang="en-US" sz="3200" b="1" dirty="0"/>
              <a:t> (</a:t>
            </a:r>
            <a:r>
              <a:rPr lang="en-US" sz="3200" b="1" dirty="0" err="1"/>
              <a:t>alat</a:t>
            </a:r>
            <a:r>
              <a:rPr lang="en-US" sz="3200" b="1" dirty="0"/>
              <a:t>, </a:t>
            </a:r>
            <a:r>
              <a:rPr lang="en-US" sz="3200" b="1" dirty="0" err="1"/>
              <a:t>tenaga</a:t>
            </a:r>
            <a:r>
              <a:rPr lang="en-US" sz="3200" b="1" dirty="0"/>
              <a:t> </a:t>
            </a:r>
            <a:r>
              <a:rPr lang="en-US" sz="3200" b="1" dirty="0" err="1"/>
              <a:t>kerja</a:t>
            </a:r>
            <a:r>
              <a:rPr lang="en-US" sz="3200" b="1" dirty="0"/>
              <a:t>, </a:t>
            </a:r>
            <a:r>
              <a:rPr lang="en-US" sz="3200" b="1" dirty="0" err="1"/>
              <a:t>waktu</a:t>
            </a:r>
            <a:r>
              <a:rPr lang="en-US" sz="3200" b="1" dirty="0"/>
              <a:t>, </a:t>
            </a:r>
            <a:r>
              <a:rPr lang="en-US" sz="3200" b="1" dirty="0" err="1"/>
              <a:t>biaya</a:t>
            </a:r>
            <a:r>
              <a:rPr lang="en-US" sz="3200" b="1" dirty="0"/>
              <a:t>)</a:t>
            </a:r>
          </a:p>
          <a:p>
            <a:pPr marL="342900" indent="-342900">
              <a:buAutoNum type="arabicPeriod"/>
            </a:pPr>
            <a:r>
              <a:rPr lang="en-US" sz="3200" b="1" dirty="0" err="1"/>
              <a:t>Identifikasi</a:t>
            </a:r>
            <a:r>
              <a:rPr lang="en-US" sz="3200" b="1" dirty="0"/>
              <a:t> </a:t>
            </a:r>
            <a:r>
              <a:rPr lang="en-US" sz="3200" b="1" dirty="0" err="1"/>
              <a:t>bahaya</a:t>
            </a:r>
            <a:r>
              <a:rPr lang="en-US" sz="3200" b="1" dirty="0"/>
              <a:t> pada </a:t>
            </a:r>
            <a:r>
              <a:rPr lang="en-US" sz="3200" b="1" dirty="0" err="1"/>
              <a:t>setip</a:t>
            </a:r>
            <a:r>
              <a:rPr lang="en-US" sz="3200" b="1" dirty="0"/>
              <a:t> </a:t>
            </a:r>
            <a:r>
              <a:rPr lang="en-US" sz="3200" b="1" dirty="0" err="1"/>
              <a:t>tahapan</a:t>
            </a:r>
            <a:r>
              <a:rPr lang="en-US" sz="3200" b="1" dirty="0"/>
              <a:t> </a:t>
            </a:r>
            <a:r>
              <a:rPr lang="en-US" sz="3200" b="1" dirty="0" err="1"/>
              <a:t>pekerjan</a:t>
            </a:r>
            <a:endParaRPr lang="en-US" sz="3200" b="1" dirty="0"/>
          </a:p>
          <a:p>
            <a:pPr marL="342900" indent="-342900">
              <a:buAutoNum type="arabicPeriod"/>
            </a:pPr>
            <a:r>
              <a:rPr lang="en-US" sz="3200" b="1" dirty="0" err="1"/>
              <a:t>Pengendalian</a:t>
            </a:r>
            <a:r>
              <a:rPr lang="en-US" sz="3200" b="1" dirty="0"/>
              <a:t> </a:t>
            </a:r>
            <a:r>
              <a:rPr lang="en-US" sz="3200" b="1" dirty="0" err="1"/>
              <a:t>Bahaya</a:t>
            </a:r>
            <a:endParaRPr lang="en-US" sz="3200" b="1" dirty="0"/>
          </a:p>
          <a:p>
            <a:pPr marL="342900" indent="-342900">
              <a:buAutoNum type="arabicPeriod"/>
            </a:pPr>
            <a:r>
              <a:rPr lang="en-US" sz="3200" b="1" dirty="0" err="1"/>
              <a:t>Frekuensi</a:t>
            </a:r>
            <a:r>
              <a:rPr lang="en-US" sz="3200" b="1" dirty="0"/>
              <a:t>/</a:t>
            </a:r>
            <a:r>
              <a:rPr lang="en-US" sz="3200" b="1" dirty="0" err="1"/>
              <a:t>kekerapan</a:t>
            </a:r>
            <a:r>
              <a:rPr lang="en-US" sz="3200" b="1" dirty="0"/>
              <a:t>/</a:t>
            </a:r>
            <a:r>
              <a:rPr lang="en-US" sz="3200" b="1" dirty="0" err="1"/>
              <a:t>banyaknya</a:t>
            </a:r>
            <a:r>
              <a:rPr lang="en-US" sz="3200" b="1" dirty="0"/>
              <a:t> </a:t>
            </a:r>
            <a:r>
              <a:rPr lang="en-US" sz="3200" b="1" dirty="0" err="1"/>
              <a:t>kejadian</a:t>
            </a:r>
            <a:endParaRPr lang="en-US" sz="3200" b="1" dirty="0"/>
          </a:p>
          <a:p>
            <a:pPr marL="342900" indent="-342900">
              <a:buAutoNum type="arabicPeriod"/>
            </a:pPr>
            <a:r>
              <a:rPr lang="en-US" sz="3200" b="1" dirty="0" err="1"/>
              <a:t>Resiko</a:t>
            </a:r>
            <a:endParaRPr lang="en-US" sz="3200" b="1" dirty="0"/>
          </a:p>
          <a:p>
            <a:pPr marL="342900" indent="-342900">
              <a:buAutoNum type="arabicPeriod"/>
            </a:pPr>
            <a:endParaRPr lang="en-US" sz="3200" b="1" dirty="0"/>
          </a:p>
          <a:p>
            <a:pPr marL="342900" indent="-342900">
              <a:buAutoNum type="arabicPeriod"/>
            </a:pPr>
            <a:r>
              <a:rPr lang="en-US" sz="3200" b="1" dirty="0"/>
              <a:t>PERATURAN PERMEN PUPR NO.10 TH 2021 HALAMAN…</a:t>
            </a:r>
            <a:r>
              <a:rPr lang="en-US" sz="3200" b="1" dirty="0" err="1"/>
              <a:t>ttabel</a:t>
            </a:r>
            <a:r>
              <a:rPr lang="en-US" sz="3200" b="1" dirty="0"/>
              <a:t> </a:t>
            </a:r>
            <a:r>
              <a:rPr lang="en-US" sz="3200" b="1" dirty="0" err="1"/>
              <a:t>ibprp</a:t>
            </a:r>
            <a:r>
              <a:rPr lang="en-US" sz="3200" b="1" dirty="0"/>
              <a:t> </a:t>
            </a:r>
            <a:r>
              <a:rPr lang="en-US" sz="3200" b="1" dirty="0" err="1"/>
              <a:t>lampiran</a:t>
            </a:r>
            <a:endParaRPr lang="en-US" sz="3200" b="1" dirty="0"/>
          </a:p>
          <a:p>
            <a:pPr marL="342900" indent="-342900">
              <a:buAutoNum type="arabicPeriod"/>
            </a:pPr>
            <a:endParaRPr lang="en-US" sz="3200" b="1" dirty="0"/>
          </a:p>
          <a:p>
            <a:pPr marL="342900" indent="-342900">
              <a:buAutoNum type="arabicPeriod"/>
            </a:pPr>
            <a:r>
              <a:rPr lang="en-US" sz="3200" b="1" dirty="0" err="1"/>
              <a:t>Tugas</a:t>
            </a:r>
            <a:r>
              <a:rPr lang="en-US" sz="3200" b="1" dirty="0"/>
              <a:t>: </a:t>
            </a:r>
            <a:r>
              <a:rPr lang="en-US" sz="3200" b="1" dirty="0" err="1"/>
              <a:t>hal</a:t>
            </a:r>
            <a:r>
              <a:rPr lang="en-US" sz="3200" b="1" dirty="0"/>
              <a:t> 10 </a:t>
            </a:r>
            <a:r>
              <a:rPr lang="en-US" sz="3200" b="1" dirty="0" err="1"/>
              <a:t>permen</a:t>
            </a:r>
            <a:r>
              <a:rPr lang="en-US" sz="3200" b="1" dirty="0"/>
              <a:t> </a:t>
            </a:r>
            <a:r>
              <a:rPr lang="en-US" sz="3200" b="1" dirty="0" err="1"/>
              <a:t>pupr</a:t>
            </a:r>
            <a:r>
              <a:rPr lang="en-US" sz="3200" b="1" dirty="0"/>
              <a:t> </a:t>
            </a:r>
            <a:r>
              <a:rPr lang="en-US" sz="3200" b="1" dirty="0" err="1"/>
              <a:t>ttg</a:t>
            </a:r>
            <a:r>
              <a:rPr lang="en-US" sz="3200" b="1" dirty="0"/>
              <a:t> RKK</a:t>
            </a:r>
            <a:endParaRPr lang="id-ID" sz="3200" b="1" dirty="0"/>
          </a:p>
        </p:txBody>
      </p:sp>
    </p:spTree>
    <p:extLst>
      <p:ext uri="{BB962C8B-B14F-4D97-AF65-F5344CB8AC3E}">
        <p14:creationId xmlns:p14="http://schemas.microsoft.com/office/powerpoint/2010/main" val="122513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957DC-D71A-CD31-ADDB-F77381FD4CD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166BE41-97C2-451F-B30E-01C4E014B01D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D6F1C-F766-25EC-48FD-36517BE54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F54D196E-40E9-4C1F-A7B9-9E1765D1F98F}" type="slidenum">
              <a:rPr lang="en-US" altLang="id-ID" sz="1000"/>
              <a:pPr>
                <a:defRPr/>
              </a:pPr>
              <a:t>4</a:t>
            </a:fld>
            <a:endParaRPr lang="en-US" altLang="id-ID" sz="1000"/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37462723-5D33-2204-36DD-0AD3C8FA0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60351"/>
            <a:ext cx="9144000" cy="6310313"/>
          </a:xfrm>
          <a:solidFill>
            <a:schemeClr val="bg1"/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pPr marL="0" indent="-609600" algn="ctr">
              <a:lnSpc>
                <a:spcPts val="2800"/>
              </a:lnSpc>
              <a:spcBef>
                <a:spcPct val="0"/>
              </a:spcBef>
              <a:spcAft>
                <a:spcPts val="2400"/>
              </a:spcAft>
              <a:buNone/>
              <a:defRPr/>
            </a:pPr>
            <a:r>
              <a:rPr lang="id-ID" b="1" dirty="0"/>
              <a:t>CAKUPAN PEKERJAAN KONSTRUKSI</a:t>
            </a:r>
          </a:p>
          <a:p>
            <a:pPr marL="590550" indent="-5334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None/>
              <a:defRPr/>
            </a:pPr>
            <a:r>
              <a:rPr lang="en-US" sz="2400" b="1" dirty="0">
                <a:solidFill>
                  <a:srgbClr val="FFFF00"/>
                </a:solidFill>
              </a:rPr>
              <a:t>a.    </a:t>
            </a:r>
            <a:r>
              <a:rPr lang="id-ID" b="1" dirty="0">
                <a:solidFill>
                  <a:srgbClr val="FFFF00"/>
                </a:solidFill>
                <a:highlight>
                  <a:srgbClr val="000000"/>
                </a:highlight>
              </a:rPr>
              <a:t>Jenis </a:t>
            </a:r>
            <a:r>
              <a:rPr lang="en-US" b="1" dirty="0" err="1">
                <a:solidFill>
                  <a:srgbClr val="FFFF00"/>
                </a:solidFill>
                <a:highlight>
                  <a:srgbClr val="000000"/>
                </a:highlight>
              </a:rPr>
              <a:t>Pekerjaan</a:t>
            </a:r>
            <a:r>
              <a:rPr lang="en-US" b="1" dirty="0">
                <a:solidFill>
                  <a:srgbClr val="FFFF00"/>
                </a:solidFill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highlight>
                  <a:srgbClr val="000000"/>
                </a:highlight>
              </a:rPr>
              <a:t>konstruksi</a:t>
            </a:r>
            <a:r>
              <a:rPr lang="en-US" b="1" dirty="0">
                <a:solidFill>
                  <a:srgbClr val="FFFF00"/>
                </a:solidFill>
                <a:highlight>
                  <a:srgbClr val="000000"/>
                </a:highlight>
              </a:rPr>
              <a:t> : </a:t>
            </a:r>
            <a:r>
              <a:rPr lang="id-ID" b="1" dirty="0">
                <a:solidFill>
                  <a:srgbClr val="FFFF00"/>
                </a:solidFill>
                <a:highlight>
                  <a:srgbClr val="000000"/>
                </a:highlight>
              </a:rPr>
              <a:t> (ASMET)</a:t>
            </a:r>
            <a:endParaRPr lang="en-US" b="1" dirty="0">
              <a:solidFill>
                <a:srgbClr val="FFFF00"/>
              </a:solidFill>
              <a:highlight>
                <a:srgbClr val="000000"/>
              </a:highlight>
            </a:endParaRPr>
          </a:p>
          <a:p>
            <a:pPr marL="495300" indent="-381000">
              <a:lnSpc>
                <a:spcPts val="2800"/>
              </a:lnSpc>
              <a:spcBef>
                <a:spcPct val="0"/>
              </a:spcBef>
              <a:spcAft>
                <a:spcPts val="1800"/>
              </a:spcAft>
              <a:buNone/>
              <a:defRPr/>
            </a:pPr>
            <a:r>
              <a:rPr lang="en-US" b="1" dirty="0">
                <a:solidFill>
                  <a:schemeClr val="folHlink"/>
                </a:solidFill>
                <a:effectLst/>
                <a:highlight>
                  <a:srgbClr val="000000"/>
                </a:highlight>
              </a:rPr>
              <a:t>     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Arsitektur</a:t>
            </a:r>
            <a:r>
              <a:rPr lang="en-US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, 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Sipil</a:t>
            </a:r>
            <a:r>
              <a:rPr lang="en-US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, 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Mekanikal</a:t>
            </a:r>
            <a:r>
              <a:rPr lang="en-US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, 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Elektrikal</a:t>
            </a:r>
            <a:r>
              <a:rPr lang="en-US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, </a:t>
            </a:r>
            <a:r>
              <a:rPr lang="id-ID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T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ata</a:t>
            </a:r>
            <a:r>
              <a:rPr lang="en-US" sz="2400" b="1" dirty="0">
                <a:solidFill>
                  <a:schemeClr val="folHlink"/>
                </a:solidFill>
                <a:highlight>
                  <a:srgbClr val="000000"/>
                </a:highlight>
              </a:rPr>
              <a:t>  </a:t>
            </a:r>
            <a:r>
              <a:rPr lang="en-US" sz="2400" b="1" dirty="0" err="1">
                <a:solidFill>
                  <a:schemeClr val="folHlink"/>
                </a:solidFill>
                <a:highlight>
                  <a:srgbClr val="000000"/>
                </a:highlight>
              </a:rPr>
              <a:t>Lingkungan</a:t>
            </a:r>
            <a:endParaRPr lang="en-US" sz="2400" b="1" dirty="0">
              <a:solidFill>
                <a:srgbClr val="FFFF00"/>
              </a:solidFill>
              <a:highlight>
                <a:srgbClr val="000000"/>
              </a:highlight>
            </a:endParaRPr>
          </a:p>
          <a:p>
            <a:pPr marL="590550" indent="-5334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None/>
              <a:defRPr/>
            </a:pPr>
            <a:r>
              <a:rPr lang="en-US" sz="2400" b="1" dirty="0">
                <a:solidFill>
                  <a:srgbClr val="FFFF00"/>
                </a:solidFill>
                <a:highlight>
                  <a:srgbClr val="000000"/>
                </a:highlight>
              </a:rPr>
              <a:t>b.    </a:t>
            </a:r>
            <a:r>
              <a:rPr lang="id-ID" b="1" dirty="0">
                <a:solidFill>
                  <a:srgbClr val="FFFF00"/>
                </a:solidFill>
                <a:highlight>
                  <a:srgbClr val="000000"/>
                </a:highlight>
              </a:rPr>
              <a:t>Jenis Pekerjaan Sipil &amp; Arsitektur :  </a:t>
            </a: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Galian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Tanah &amp;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Konstruksi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di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Bawah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Tanah ,</a:t>
            </a:r>
            <a:endParaRPr lang="en-US" b="1" dirty="0">
              <a:solidFill>
                <a:srgbClr val="FFFF00"/>
              </a:solidFill>
              <a:effectLst/>
            </a:endParaRP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Pondasi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 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Pancang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Struktur Beton,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Socrete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Struktur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Baja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</a:t>
            </a: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Pasangan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bata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batu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kali, 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Perkerasan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Jalan</a:t>
            </a:r>
            <a:endParaRPr lang="en-US" b="1" dirty="0">
              <a:solidFill>
                <a:srgbClr val="FFFF00"/>
              </a:solidFill>
              <a:effectLst/>
              <a:highlight>
                <a:srgbClr val="000000"/>
              </a:highlight>
            </a:endParaRP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Pembongkaran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 </a:t>
            </a: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peledakan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, </a:t>
            </a:r>
          </a:p>
          <a:p>
            <a:pPr marL="1295400" lvl="2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r>
              <a:rPr lang="en-US" b="1" dirty="0" err="1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Pek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. M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anual </a:t>
            </a:r>
            <a:r>
              <a:rPr lang="en-US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H</a:t>
            </a:r>
            <a:r>
              <a:rPr lang="id-ID" b="1" dirty="0">
                <a:solidFill>
                  <a:srgbClr val="FFFF00"/>
                </a:solidFill>
                <a:effectLst/>
                <a:highlight>
                  <a:srgbClr val="000000"/>
                </a:highlight>
              </a:rPr>
              <a:t>andling  </a:t>
            </a:r>
            <a:endParaRPr lang="en-US" b="1" dirty="0">
              <a:solidFill>
                <a:srgbClr val="FFFF00"/>
              </a:solidFill>
              <a:effectLst/>
              <a:highlight>
                <a:srgbClr val="000000"/>
              </a:highlight>
            </a:endParaRPr>
          </a:p>
          <a:p>
            <a:pPr marL="1752600" lvl="3" indent="-3810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defRPr/>
            </a:pPr>
            <a:endParaRPr lang="id-ID" b="1" dirty="0">
              <a:solidFill>
                <a:srgbClr val="FFFF00"/>
              </a:solidFill>
              <a:effectLst/>
              <a:highlight>
                <a:srgbClr val="000000"/>
              </a:highlight>
            </a:endParaRPr>
          </a:p>
          <a:p>
            <a:pPr marL="990600" lvl="1" indent="-533400">
              <a:lnSpc>
                <a:spcPts val="2800"/>
              </a:lnSpc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None/>
              <a:defRPr/>
            </a:pPr>
            <a:endParaRPr lang="en-GB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4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0D7F5EE-FE2E-5552-5279-FD7AD4D7F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>
                <a:ea typeface="ＭＳ Ｐゴシック" charset="-128"/>
              </a:rPr>
              <a:t>PERSYARATAN UTAMA DALAM MELAKSANAKAN PEKERJAAN KONSTRUKSI.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2FEEACC-4922-572D-0722-585C2DA1909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2209800" y="1752600"/>
            <a:ext cx="8153400" cy="4495800"/>
          </a:xfrm>
        </p:spPr>
        <p:txBody>
          <a:bodyPr/>
          <a:lstStyle/>
          <a:p>
            <a:pPr eaLnBrk="1" hangingPunct="1">
              <a:defRPr/>
            </a:pPr>
            <a:endParaRPr lang="en-US" dirty="0">
              <a:ea typeface="ＭＳ Ｐゴシック" charset="-128"/>
            </a:endParaRPr>
          </a:p>
          <a:p>
            <a:pPr marL="514350" indent="-514350">
              <a:buFontTx/>
              <a:buAutoNum type="alphaLcPeriod"/>
              <a:defRPr/>
            </a:pPr>
            <a:r>
              <a:rPr lang="en-US" b="1" dirty="0" err="1">
                <a:ea typeface="ＭＳ Ｐゴシック" charset="-128"/>
              </a:rPr>
              <a:t>Keselamatan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dan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Kesehatan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Kerja</a:t>
            </a:r>
            <a:endParaRPr lang="en-US" b="1" dirty="0">
              <a:ea typeface="ＭＳ Ｐゴシック" charset="-128"/>
            </a:endParaRPr>
          </a:p>
          <a:p>
            <a:pPr marL="514350" indent="-514350">
              <a:buFontTx/>
              <a:buAutoNum type="alphaLcPeriod"/>
              <a:defRPr/>
            </a:pPr>
            <a:r>
              <a:rPr lang="en-US" b="1" dirty="0" err="1">
                <a:ea typeface="ＭＳ Ｐゴシック" charset="-128"/>
              </a:rPr>
              <a:t>Keselamatan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Lingkungan</a:t>
            </a:r>
            <a:endParaRPr lang="id-ID" b="1" dirty="0">
              <a:ea typeface="ＭＳ Ｐゴシック" charset="-128"/>
            </a:endParaRPr>
          </a:p>
          <a:p>
            <a:pPr marL="514350" indent="-514350">
              <a:buFontTx/>
              <a:buAutoNum type="alphaLcPeriod"/>
              <a:defRPr/>
            </a:pPr>
            <a:r>
              <a:rPr lang="en-US" b="1" dirty="0" err="1">
                <a:ea typeface="ＭＳ Ｐゴシック" charset="-128"/>
              </a:rPr>
              <a:t>Biaya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Efisien</a:t>
            </a:r>
            <a:endParaRPr lang="id-ID" b="1" dirty="0">
              <a:ea typeface="ＭＳ Ｐゴシック" charset="-128"/>
            </a:endParaRPr>
          </a:p>
          <a:p>
            <a:pPr marL="514350" indent="-514350">
              <a:buFontTx/>
              <a:buAutoNum type="alphaLcPeriod"/>
              <a:defRPr/>
            </a:pPr>
            <a:r>
              <a:rPr lang="en-US" b="1" dirty="0" err="1">
                <a:ea typeface="ＭＳ Ｐゴシック" charset="-128"/>
              </a:rPr>
              <a:t>Mutu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produk</a:t>
            </a:r>
            <a:r>
              <a:rPr lang="en-US" b="1" dirty="0">
                <a:ea typeface="ＭＳ Ｐゴシック" charset="-128"/>
              </a:rPr>
              <a:t> &amp;  </a:t>
            </a:r>
            <a:r>
              <a:rPr lang="en-US" b="1" dirty="0" err="1">
                <a:ea typeface="ＭＳ Ｐゴシック" charset="-128"/>
              </a:rPr>
              <a:t>proses</a:t>
            </a:r>
            <a:r>
              <a:rPr lang="en-US" b="1" dirty="0">
                <a:ea typeface="ＭＳ Ｐゴシック" charset="-128"/>
              </a:rPr>
              <a:t> </a:t>
            </a:r>
            <a:r>
              <a:rPr lang="en-US" b="1" dirty="0" err="1">
                <a:ea typeface="ＭＳ Ｐゴシック" charset="-128"/>
              </a:rPr>
              <a:t>kerja</a:t>
            </a:r>
            <a:endParaRPr lang="id-ID" b="1" dirty="0">
              <a:ea typeface="ＭＳ Ｐゴシック" charset="-128"/>
            </a:endParaRPr>
          </a:p>
          <a:p>
            <a:pPr marL="514350" indent="-514350">
              <a:buFontTx/>
              <a:buAutoNum type="alphaLcPeriod"/>
              <a:defRPr/>
            </a:pPr>
            <a:r>
              <a:rPr lang="id-ID" b="1" dirty="0">
                <a:ea typeface="ＭＳ Ｐゴシック" charset="-128"/>
              </a:rPr>
              <a:t>Waktu</a:t>
            </a:r>
          </a:p>
          <a:p>
            <a:pPr marL="514350" indent="-514350">
              <a:buFontTx/>
              <a:buAutoNum type="alphaLcPeriod"/>
              <a:defRPr/>
            </a:pPr>
            <a:r>
              <a:rPr lang="en-US" b="1" dirty="0" err="1">
                <a:ea typeface="ＭＳ Ｐゴシック" charset="-128"/>
              </a:rPr>
              <a:t>Manfaat</a:t>
            </a:r>
            <a:endParaRPr lang="en-US" b="1" dirty="0">
              <a:ea typeface="ＭＳ Ｐゴシック" charset="-128"/>
            </a:endParaRPr>
          </a:p>
          <a:p>
            <a:pPr marL="457200" indent="-457200">
              <a:buNone/>
              <a:defRPr/>
            </a:pPr>
            <a:endParaRPr lang="en-US" b="1" dirty="0">
              <a:ea typeface="ＭＳ Ｐゴシック" charset="-128"/>
            </a:endParaRPr>
          </a:p>
          <a:p>
            <a:pPr eaLnBrk="1" hangingPunct="1">
              <a:defRPr/>
            </a:pPr>
            <a:endParaRPr lang="en-US" b="1" dirty="0">
              <a:ea typeface="ＭＳ Ｐゴシック" charset="-128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FF68226-F1F1-DC36-0730-FDD4DDCC6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B244B834-6203-4083-BE62-41667903195F}" type="slidenum">
              <a:rPr lang="en-US" altLang="id-ID" sz="1000"/>
              <a:pPr>
                <a:defRPr/>
              </a:pPr>
              <a:t>5</a:t>
            </a:fld>
            <a:endParaRPr lang="en-US" altLang="id-ID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75AD2E2E-AEE6-F569-A564-E99816C3634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742D9CE-8E49-40B4-B50E-89A46115B4BB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580612D-F9E1-D32C-B5F2-E8241412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E1E05B9E-BE14-429D-9113-E9C6CF3D4683}" type="slidenum">
              <a:rPr lang="en-US" altLang="id-ID" sz="1000"/>
              <a:pPr>
                <a:defRPr/>
              </a:pPr>
              <a:t>6</a:t>
            </a:fld>
            <a:endParaRPr lang="en-US" altLang="id-ID" sz="1000"/>
          </a:p>
        </p:txBody>
      </p:sp>
      <p:pic>
        <p:nvPicPr>
          <p:cNvPr id="3078" name="Picture 9" descr="STRT">
            <a:extLst>
              <a:ext uri="{FF2B5EF4-FFF2-40B4-BE49-F238E27FC236}">
                <a16:creationId xmlns:a16="http://schemas.microsoft.com/office/drawing/2014/main" id="{85D4C08D-097D-D2ED-9521-0BFF444CA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616450"/>
            <a:ext cx="2989263" cy="2241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74" name="Object 11">
            <a:extLst>
              <a:ext uri="{FF2B5EF4-FFF2-40B4-BE49-F238E27FC236}">
                <a16:creationId xmlns:a16="http://schemas.microsoft.com/office/drawing/2014/main" id="{6A3FEBED-E011-3CAB-D097-2E92F5C25F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08888" y="4451350"/>
          <a:ext cx="3059112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007360" imgH="2331360" progId="CorelDRAW.Graphic.10">
                  <p:embed/>
                </p:oleObj>
              </mc:Choice>
              <mc:Fallback>
                <p:oleObj r:id="rId3" imgW="2007360" imgH="2331360" progId="CorelDRAW.Graphic.10">
                  <p:embed/>
                  <p:pic>
                    <p:nvPicPr>
                      <p:cNvPr id="3074" name="Object 11">
                        <a:extLst>
                          <a:ext uri="{FF2B5EF4-FFF2-40B4-BE49-F238E27FC236}">
                            <a16:creationId xmlns:a16="http://schemas.microsoft.com/office/drawing/2014/main" id="{6A3FEBED-E011-3CAB-D097-2E92F5C25F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2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888" y="4451350"/>
                        <a:ext cx="3059112" cy="240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17" descr="drills">
            <a:extLst>
              <a:ext uri="{FF2B5EF4-FFF2-40B4-BE49-F238E27FC236}">
                <a16:creationId xmlns:a16="http://schemas.microsoft.com/office/drawing/2014/main" id="{5D59FB46-87D4-8225-9045-F0A3371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6" y="2368550"/>
            <a:ext cx="3286125" cy="4489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58" name="Rectangle 18">
            <a:extLst>
              <a:ext uri="{FF2B5EF4-FFF2-40B4-BE49-F238E27FC236}">
                <a16:creationId xmlns:a16="http://schemas.microsoft.com/office/drawing/2014/main" id="{485A4630-CDA0-7859-0058-B5C8CEEED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"/>
            <a:ext cx="9144000" cy="3603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 </a:t>
            </a:r>
            <a:r>
              <a:rPr lang="id-ID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PEKERJAAN TANAH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3081" name="Text Box 19">
            <a:extLst>
              <a:ext uri="{FF2B5EF4-FFF2-40B4-BE49-F238E27FC236}">
                <a16:creationId xmlns:a16="http://schemas.microsoft.com/office/drawing/2014/main" id="{783D3780-CAF4-E3B2-6D48-3BED00988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333375"/>
            <a:ext cx="3127375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 sz="2800" b="1">
                <a:solidFill>
                  <a:schemeClr val="folHlink"/>
                </a:solidFill>
              </a:rPr>
              <a:t>Jenis Pekerjaan : 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galian saluran,  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timbunan, 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pemadatan,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sumuran </a:t>
            </a:r>
          </a:p>
          <a:p>
            <a:pPr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terowong</a:t>
            </a:r>
          </a:p>
        </p:txBody>
      </p:sp>
      <p:sp>
        <p:nvSpPr>
          <p:cNvPr id="3082" name="Text Box 20">
            <a:extLst>
              <a:ext uri="{FF2B5EF4-FFF2-40B4-BE49-F238E27FC236}">
                <a16:creationId xmlns:a16="http://schemas.microsoft.com/office/drawing/2014/main" id="{F7C44F75-9B01-0EEC-4362-4D5462683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04814"/>
            <a:ext cx="3240088" cy="409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None/>
            </a:pPr>
            <a:r>
              <a:rPr lang="en-US" altLang="id-ID" sz="2800" b="1">
                <a:solidFill>
                  <a:schemeClr val="folHlink"/>
                </a:solidFill>
              </a:rPr>
              <a:t>Jenis tanah 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lempung basah,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lempung kering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cadas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pasir basah ,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pasir kering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kerikil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Char char="•"/>
            </a:pPr>
            <a:r>
              <a:rPr lang="en-US" altLang="id-ID" sz="2800" b="1">
                <a:solidFill>
                  <a:schemeClr val="folHlink"/>
                </a:solidFill>
              </a:rPr>
              <a:t>  lumpur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6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0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30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0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0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0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0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0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30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3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8" grpId="0" animBg="1"/>
      <p:bldP spid="26625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8E461036-9538-653E-916C-C627C6FB492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5CD896E-BF4E-46E7-A966-5BF5D8164792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3B931AF-12EA-E3DF-FD90-9E57C242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AAB1AAD7-0F2A-4D89-AA3B-52E7860DB444}" type="slidenum">
              <a:rPr lang="en-US" altLang="id-ID" sz="1000"/>
              <a:pPr>
                <a:defRPr/>
              </a:pPr>
              <a:t>7</a:t>
            </a:fld>
            <a:endParaRPr lang="en-US" altLang="id-ID" sz="1000"/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28467091-2C24-B702-7F39-D2CF9EF9D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793750"/>
            <a:ext cx="4284662" cy="5267596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ts val="1200"/>
              </a:spcAft>
              <a:defRPr/>
            </a:pPr>
            <a:r>
              <a:rPr lang="id-ID" sz="2800" b="1" dirty="0">
                <a:solidFill>
                  <a:srgbClr val="66FF33"/>
                </a:solidFill>
                <a:latin typeface="Arial" charset="0"/>
              </a:rPr>
              <a:t>P</a:t>
            </a:r>
            <a:r>
              <a:rPr lang="en-US" sz="2800" b="1" dirty="0" err="1">
                <a:solidFill>
                  <a:srgbClr val="66FF33"/>
                </a:solidFill>
                <a:latin typeface="Arial" charset="0"/>
              </a:rPr>
              <a:t>engendalian</a:t>
            </a:r>
            <a:r>
              <a:rPr lang="en-US" sz="2800" b="1" dirty="0">
                <a:solidFill>
                  <a:srgbClr val="66FF33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66FF33"/>
                </a:solidFill>
                <a:latin typeface="Arial" charset="0"/>
              </a:rPr>
              <a:t>Risiko</a:t>
            </a:r>
            <a:r>
              <a:rPr lang="en-US" sz="2800" b="1" dirty="0">
                <a:solidFill>
                  <a:srgbClr val="66FF33"/>
                </a:solidFill>
                <a:latin typeface="Arial" charset="0"/>
              </a:rPr>
              <a:t> :</a:t>
            </a:r>
            <a:r>
              <a:rPr lang="en-US" sz="2800" b="1" dirty="0">
                <a:latin typeface="Arial" charset="0"/>
              </a:rPr>
              <a:t>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</a:t>
            </a:r>
            <a:r>
              <a:rPr lang="en-US" sz="2800" b="1" dirty="0" err="1">
                <a:latin typeface="Arial" charset="0"/>
              </a:rPr>
              <a:t>Dinding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Turap</a:t>
            </a:r>
            <a:endParaRPr lang="en-US" sz="2800" b="1" dirty="0"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</a:t>
            </a:r>
            <a:r>
              <a:rPr lang="en-US" sz="2800" b="1" dirty="0" err="1">
                <a:latin typeface="Arial" charset="0"/>
              </a:rPr>
              <a:t>Stabilisasi</a:t>
            </a:r>
            <a:r>
              <a:rPr lang="en-US" sz="2800" b="1" dirty="0">
                <a:latin typeface="Arial" charset="0"/>
              </a:rPr>
              <a:t> Tanah</a:t>
            </a:r>
            <a:r>
              <a:rPr lang="id-ID" sz="2800" b="1" dirty="0">
                <a:latin typeface="Arial" charset="0"/>
              </a:rPr>
              <a:t>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T</a:t>
            </a:r>
            <a:r>
              <a:rPr lang="id-ID" sz="2800" b="1" dirty="0">
                <a:latin typeface="Arial" charset="0"/>
              </a:rPr>
              <a:t>angga </a:t>
            </a:r>
            <a:r>
              <a:rPr lang="en-US" sz="2800" b="1" dirty="0">
                <a:latin typeface="Arial" charset="0"/>
              </a:rPr>
              <a:t>A</a:t>
            </a:r>
            <a:r>
              <a:rPr lang="id-ID" sz="2800" b="1" dirty="0">
                <a:latin typeface="Arial" charset="0"/>
              </a:rPr>
              <a:t>kses</a:t>
            </a:r>
            <a:endParaRPr lang="en-US" sz="2800" b="1" dirty="0"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</a:t>
            </a:r>
            <a:r>
              <a:rPr lang="en-US" sz="2800" b="1" dirty="0" err="1">
                <a:latin typeface="Arial" charset="0"/>
              </a:rPr>
              <a:t>Pagar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Pengaman</a:t>
            </a:r>
            <a:endParaRPr lang="en-US" sz="2800" b="1" dirty="0"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Masker </a:t>
            </a:r>
            <a:r>
              <a:rPr lang="en-US" sz="2800" b="1" dirty="0" err="1">
                <a:latin typeface="Arial" charset="0"/>
              </a:rPr>
              <a:t>Oksigen</a:t>
            </a:r>
            <a:endParaRPr lang="en-US" sz="2800" b="1" dirty="0"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</a:t>
            </a:r>
            <a:r>
              <a:rPr lang="en-US" sz="2800" b="1" dirty="0" err="1">
                <a:latin typeface="Arial" charset="0"/>
              </a:rPr>
              <a:t>Pelampung</a:t>
            </a:r>
            <a:endParaRPr lang="en-US" sz="2800" b="1" dirty="0"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 </a:t>
            </a:r>
            <a:r>
              <a:rPr lang="en-US" sz="2800" b="1" dirty="0" err="1">
                <a:latin typeface="Arial" charset="0"/>
              </a:rPr>
              <a:t>Lampu</a:t>
            </a: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latin typeface="Arial" charset="0"/>
              </a:rPr>
              <a:t>Penerangan</a:t>
            </a:r>
            <a:endParaRPr lang="en-US" sz="2800" b="1" dirty="0">
              <a:latin typeface="Arial" charset="0"/>
            </a:endParaRPr>
          </a:p>
          <a:p>
            <a:pPr marL="284163" indent="-284163"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b="1" dirty="0">
                <a:latin typeface="Arial" charset="0"/>
              </a:rPr>
              <a:t>B</a:t>
            </a:r>
            <a:r>
              <a:rPr lang="id-ID" b="1" dirty="0">
                <a:latin typeface="Arial" charset="0"/>
              </a:rPr>
              <a:t>arikade/</a:t>
            </a:r>
            <a:r>
              <a:rPr lang="en-US" b="1" dirty="0">
                <a:latin typeface="Arial" charset="0"/>
              </a:rPr>
              <a:t>Batas Area </a:t>
            </a:r>
            <a:r>
              <a:rPr lang="en-US" b="1" dirty="0" err="1">
                <a:latin typeface="Arial" charset="0"/>
              </a:rPr>
              <a:t>Kerja</a:t>
            </a:r>
            <a:r>
              <a:rPr lang="id-ID" b="1" dirty="0">
                <a:latin typeface="Arial" charset="0"/>
              </a:rPr>
              <a:t> </a:t>
            </a:r>
            <a:r>
              <a:rPr lang="en-US" b="1" dirty="0">
                <a:latin typeface="Arial" charset="0"/>
              </a:rPr>
              <a:t> 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b="1" dirty="0">
                <a:latin typeface="Arial" charset="0"/>
              </a:rPr>
              <a:t>  </a:t>
            </a:r>
            <a:r>
              <a:rPr lang="en-US" b="1" dirty="0" err="1">
                <a:latin typeface="Arial" charset="0"/>
              </a:rPr>
              <a:t>Isolasi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Kabel</a:t>
            </a:r>
            <a:r>
              <a:rPr lang="en-US" b="1" dirty="0">
                <a:latin typeface="Arial" charset="0"/>
              </a:rPr>
              <a:t> </a:t>
            </a:r>
          </a:p>
          <a:p>
            <a:pPr marL="284163" indent="-284163"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b="1" dirty="0" err="1">
                <a:latin typeface="Arial" charset="0"/>
              </a:rPr>
              <a:t>Rambu-rambu</a:t>
            </a:r>
            <a:r>
              <a:rPr lang="en-US" b="1" dirty="0">
                <a:latin typeface="Arial" charset="0"/>
              </a:rPr>
              <a:t>  </a:t>
            </a:r>
            <a:r>
              <a:rPr lang="en-US" b="1" dirty="0" err="1">
                <a:latin typeface="Arial" charset="0"/>
              </a:rPr>
              <a:t>Dilarang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Merokok</a:t>
            </a:r>
            <a:r>
              <a:rPr lang="en-US" b="1" dirty="0">
                <a:latin typeface="Arial" charset="0"/>
              </a:rPr>
              <a:t> </a:t>
            </a:r>
          </a:p>
        </p:txBody>
      </p:sp>
      <p:sp>
        <p:nvSpPr>
          <p:cNvPr id="25605" name="Text Box 7">
            <a:extLst>
              <a:ext uri="{FF2B5EF4-FFF2-40B4-BE49-F238E27FC236}">
                <a16:creationId xmlns:a16="http://schemas.microsoft.com/office/drawing/2014/main" id="{1D061A5A-CBCD-4FF4-4E85-430DBFB6B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3" y="163513"/>
            <a:ext cx="655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id-ID" sz="2400"/>
          </a:p>
        </p:txBody>
      </p:sp>
      <p:sp>
        <p:nvSpPr>
          <p:cNvPr id="25606" name="Text Box 8">
            <a:extLst>
              <a:ext uri="{FF2B5EF4-FFF2-40B4-BE49-F238E27FC236}">
                <a16:creationId xmlns:a16="http://schemas.microsoft.com/office/drawing/2014/main" id="{F895F978-9D96-713A-CCAC-62FF57366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0" y="173038"/>
            <a:ext cx="61928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 sz="2800" b="1"/>
              <a:t>PEKERJAAN GALIAN</a:t>
            </a:r>
            <a:r>
              <a:rPr lang="id-ID" altLang="id-ID" sz="2800" b="1"/>
              <a:t> TANAH</a:t>
            </a:r>
            <a:endParaRPr lang="en-US" altLang="id-ID" sz="2800" b="1"/>
          </a:p>
        </p:txBody>
      </p:sp>
      <p:sp>
        <p:nvSpPr>
          <p:cNvPr id="21511" name="AutoShape 9">
            <a:extLst>
              <a:ext uri="{FF2B5EF4-FFF2-40B4-BE49-F238E27FC236}">
                <a16:creationId xmlns:a16="http://schemas.microsoft.com/office/drawing/2014/main" id="{E569F7ED-D032-96BD-110C-B3A2D9AE5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176" y="2378076"/>
            <a:ext cx="720725" cy="22320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BDE2F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id-ID" altLang="id-ID" sz="2400"/>
          </a:p>
        </p:txBody>
      </p:sp>
      <p:sp>
        <p:nvSpPr>
          <p:cNvPr id="21515" name="Text Box 15">
            <a:extLst>
              <a:ext uri="{FF2B5EF4-FFF2-40B4-BE49-F238E27FC236}">
                <a16:creationId xmlns:a16="http://schemas.microsoft.com/office/drawing/2014/main" id="{A389CDEF-F63E-92DD-A00F-82935362E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6" y="793750"/>
            <a:ext cx="3744913" cy="5659438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ts val="1200"/>
              </a:spcAft>
              <a:defRPr/>
            </a:pPr>
            <a:r>
              <a:rPr lang="en-US" sz="2800" b="1" dirty="0" err="1">
                <a:solidFill>
                  <a:srgbClr val="FFC000"/>
                </a:solidFill>
                <a:latin typeface="Arial" charset="0"/>
              </a:rPr>
              <a:t>Identifikasi</a:t>
            </a:r>
            <a:r>
              <a:rPr lang="en-US" sz="2800" b="1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Arial" charset="0"/>
              </a:rPr>
              <a:t>Bahaya</a:t>
            </a:r>
            <a:r>
              <a:rPr lang="en-US" sz="2800" b="1" dirty="0">
                <a:solidFill>
                  <a:srgbClr val="FFC000"/>
                </a:solidFill>
                <a:latin typeface="Arial" charset="0"/>
              </a:rPr>
              <a:t>: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Tebing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longsor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Galian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Runtuh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Akses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licin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/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curam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Jatuh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terperosok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Terhirup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gas CO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Tenggelam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/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hanyut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Terisolasi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,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gelap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Tertimpa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Alat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Tersengat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listrik</a:t>
            </a:r>
            <a:endParaRPr lang="en-US" sz="2800" b="1" dirty="0">
              <a:solidFill>
                <a:srgbClr val="CCFFCC"/>
              </a:solidFill>
              <a:latin typeface="Arial" charset="0"/>
            </a:endParaRPr>
          </a:p>
          <a:p>
            <a:pPr>
              <a:lnSpc>
                <a:spcPct val="85000"/>
              </a:lnSpc>
              <a:spcAft>
                <a:spcPts val="1200"/>
              </a:spcAft>
              <a:buFontTx/>
              <a:buChar char="•"/>
              <a:defRPr/>
            </a:pP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Gas </a:t>
            </a:r>
            <a:r>
              <a:rPr lang="en-US" sz="2800" b="1" dirty="0" err="1">
                <a:solidFill>
                  <a:srgbClr val="CCFFCC"/>
                </a:solidFill>
                <a:latin typeface="Arial" charset="0"/>
              </a:rPr>
              <a:t>terbakar</a:t>
            </a:r>
            <a:r>
              <a:rPr lang="en-US" sz="2800" b="1" dirty="0">
                <a:solidFill>
                  <a:srgbClr val="CCFFCC"/>
                </a:solidFill>
                <a:latin typeface="Arial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11" grpId="0" animBg="1"/>
      <p:bldP spid="215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9984C32-6FCD-548F-1DAA-4405FCA9D19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96A3543-A0BB-45D5-AB2A-1995A8286E51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6C5ACF2-7D2E-085C-09DE-1C3456FE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58FAAAF5-1166-466A-8CCD-100102CEFA79}" type="slidenum">
              <a:rPr lang="en-US" altLang="id-ID" sz="1000"/>
              <a:pPr>
                <a:defRPr/>
              </a:pPr>
              <a:t>8</a:t>
            </a:fld>
            <a:endParaRPr lang="en-US" altLang="id-ID" sz="1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570AEB-C9F6-ED10-8AAD-E89ADB9181C3}"/>
              </a:ext>
            </a:extLst>
          </p:cNvPr>
          <p:cNvSpPr txBox="1"/>
          <p:nvPr/>
        </p:nvSpPr>
        <p:spPr>
          <a:xfrm>
            <a:off x="1524000" y="476251"/>
            <a:ext cx="3276600" cy="21390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id-ID" b="1" dirty="0">
                <a:latin typeface="Arial" charset="0"/>
              </a:rPr>
              <a:t>Identifikasi Bahaya :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id-ID" b="1" dirty="0">
                <a:latin typeface="Arial" charset="0"/>
              </a:rPr>
              <a:t>Kabel putus, </a:t>
            </a:r>
            <a:endParaRPr lang="en-US" b="1" dirty="0">
              <a:latin typeface="Arial" charset="0"/>
            </a:endParaRP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id-ID" b="1" dirty="0">
                <a:latin typeface="Arial" charset="0"/>
              </a:rPr>
              <a:t>Alat terguling</a:t>
            </a:r>
            <a:endParaRPr lang="en-US" b="1" dirty="0">
              <a:latin typeface="Arial" charset="0"/>
            </a:endParaRP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b="1" dirty="0" err="1">
                <a:latin typeface="Arial" charset="0"/>
              </a:rPr>
              <a:t>Pekerja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terbentur</a:t>
            </a:r>
            <a:endParaRPr lang="en-US" b="1" dirty="0">
              <a:latin typeface="Arial" charset="0"/>
            </a:endParaRP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b="1" dirty="0">
                <a:latin typeface="Arial" charset="0"/>
              </a:rPr>
              <a:t>T</a:t>
            </a:r>
            <a:r>
              <a:rPr lang="id-ID" b="1" dirty="0">
                <a:latin typeface="Arial" charset="0"/>
              </a:rPr>
              <a:t>enggelam</a:t>
            </a:r>
            <a:endParaRPr lang="en-US" b="1" dirty="0">
              <a:latin typeface="Arial" charset="0"/>
            </a:endParaRP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b="1" dirty="0" err="1">
                <a:latin typeface="Arial" charset="0"/>
              </a:rPr>
              <a:t>Sheetpile</a:t>
            </a:r>
            <a:r>
              <a:rPr lang="en-US" b="1" dirty="0">
                <a:latin typeface="Arial" charset="0"/>
              </a:rPr>
              <a:t> </a:t>
            </a:r>
            <a:r>
              <a:rPr lang="en-US" b="1" dirty="0" err="1">
                <a:latin typeface="Arial" charset="0"/>
              </a:rPr>
              <a:t>lepas</a:t>
            </a:r>
            <a:endParaRPr lang="id-ID" b="1" dirty="0">
              <a:latin typeface="Arial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ED86795-6D6A-0CB4-D499-47B9F9654A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0"/>
            <a:ext cx="9144000" cy="433388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id-ID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K3 PEKERJAAN PEMANCANGAN </a:t>
            </a:r>
            <a:endParaRPr lang="en-GB" sz="2600" b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9942" name="Picture 7">
            <a:extLst>
              <a:ext uri="{FF2B5EF4-FFF2-40B4-BE49-F238E27FC236}">
                <a16:creationId xmlns:a16="http://schemas.microsoft.com/office/drawing/2014/main" id="{2C6006B9-42CC-48A6-E2F5-5E3A2024A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/>
          <a:stretch>
            <a:fillRect/>
          </a:stretch>
        </p:blipFill>
        <p:spPr bwMode="auto">
          <a:xfrm>
            <a:off x="1524001" y="3213100"/>
            <a:ext cx="4589463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8">
            <a:extLst>
              <a:ext uri="{FF2B5EF4-FFF2-40B4-BE49-F238E27FC236}">
                <a16:creationId xmlns:a16="http://schemas.microsoft.com/office/drawing/2014/main" id="{888AB628-1134-8AE6-5373-7E9790393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" t="2705" r="2315" b="4140"/>
          <a:stretch>
            <a:fillRect/>
          </a:stretch>
        </p:blipFill>
        <p:spPr bwMode="auto">
          <a:xfrm>
            <a:off x="5664201" y="3227388"/>
            <a:ext cx="50403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TextBox 9">
            <a:extLst>
              <a:ext uri="{FF2B5EF4-FFF2-40B4-BE49-F238E27FC236}">
                <a16:creationId xmlns:a16="http://schemas.microsoft.com/office/drawing/2014/main" id="{42B74254-138A-7485-94B1-01DF3FF7A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6" y="476250"/>
            <a:ext cx="5724525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None/>
            </a:pPr>
            <a:r>
              <a:rPr lang="en-US" altLang="id-ID" sz="2400" b="1"/>
              <a:t>Pengendalian Risiko:</a:t>
            </a: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altLang="id-ID" sz="2400" b="1"/>
              <a:t> Pastikan kondisi kabel masih baik</a:t>
            </a: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altLang="id-ID" sz="2400" b="1"/>
              <a:t> Posisi dan kapasitas hrs seimbang</a:t>
            </a: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altLang="id-ID" sz="2400" b="1"/>
              <a:t> Wajib koordinasi &amp; sesuai SOP</a:t>
            </a: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altLang="id-ID" sz="2400" b="1"/>
              <a:t> Gunakan pelampung</a:t>
            </a:r>
          </a:p>
          <a:p>
            <a:pPr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en-US" altLang="id-ID" sz="2400" b="1"/>
              <a:t> Pastikan ikatannya kuat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>
            <a:extLst>
              <a:ext uri="{FF2B5EF4-FFF2-40B4-BE49-F238E27FC236}">
                <a16:creationId xmlns:a16="http://schemas.microsoft.com/office/drawing/2014/main" id="{4462F0A6-AF9E-6C58-4A5C-4CFC4B91CF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0"/>
            <a:ext cx="9144000" cy="503238"/>
          </a:xfrm>
          <a:solidFill>
            <a:schemeClr val="folHlink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d-ID" sz="3200" b="1" dirty="0">
                <a:solidFill>
                  <a:schemeClr val="bg1"/>
                </a:solidFill>
              </a:rPr>
              <a:t> K3</a:t>
            </a:r>
            <a:r>
              <a:rPr lang="en-US" sz="3200" b="1" dirty="0">
                <a:solidFill>
                  <a:schemeClr val="bg1"/>
                </a:solidFill>
              </a:rPr>
              <a:t> P</a:t>
            </a:r>
            <a:r>
              <a:rPr lang="id-ID" sz="3200" b="1" dirty="0">
                <a:solidFill>
                  <a:schemeClr val="bg1"/>
                </a:solidFill>
              </a:rPr>
              <a:t>EKERJAAN STRUKTUR</a:t>
            </a:r>
            <a:endParaRPr lang="en-GB" sz="3200" b="1" dirty="0">
              <a:solidFill>
                <a:schemeClr val="bg1"/>
              </a:solidFill>
            </a:endParaRPr>
          </a:p>
        </p:txBody>
      </p:sp>
      <p:sp>
        <p:nvSpPr>
          <p:cNvPr id="36867" name="Rectangle 5">
            <a:extLst>
              <a:ext uri="{FF2B5EF4-FFF2-40B4-BE49-F238E27FC236}">
                <a16:creationId xmlns:a16="http://schemas.microsoft.com/office/drawing/2014/main" id="{1F82229E-4238-C140-864D-C7ADA4AC4A4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52563" y="1052514"/>
            <a:ext cx="3922713" cy="5184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Perancah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 </a:t>
            </a: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Besi Beton</a:t>
            </a:r>
            <a:endParaRPr lang="en-US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Struktur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Beton</a:t>
            </a:r>
            <a:endParaRPr lang="en-US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Shotcrete</a:t>
            </a: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Di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tempat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 Tinggi</a:t>
            </a:r>
            <a:endParaRPr lang="id-ID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. S</a:t>
            </a: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truktur 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B</a:t>
            </a: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aja</a:t>
            </a: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. S</a:t>
            </a:r>
            <a:r>
              <a:rPr lang="id-ID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truktur kayu</a:t>
            </a:r>
            <a:endParaRPr lang="en-US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Perkerasan</a:t>
            </a: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 Jalan</a:t>
            </a: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Bendung</a:t>
            </a:r>
            <a:endParaRPr lang="en-GB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  <a:p>
            <a:pPr marL="323850" indent="-647700" algn="l">
              <a:spcBef>
                <a:spcPct val="0"/>
              </a:spcBef>
              <a:spcAft>
                <a:spcPts val="1200"/>
              </a:spcAft>
              <a:buClr>
                <a:srgbClr val="FF0066"/>
              </a:buClr>
              <a:buFont typeface="Wingdings" pitchFamily="2" charset="2"/>
              <a:buChar char="Ø"/>
            </a:pPr>
            <a:r>
              <a:rPr lang="en-US" altLang="id-ID" sz="2800" b="1" dirty="0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Pek. </a:t>
            </a:r>
            <a:r>
              <a:rPr lang="en-US" altLang="id-ID" sz="2800" b="1" dirty="0" err="1">
                <a:solidFill>
                  <a:srgbClr val="FFFF00"/>
                </a:solidFill>
                <a:highlight>
                  <a:srgbClr val="000080"/>
                </a:highlight>
                <a:latin typeface="Arial Narrow" panose="020B0606020202030204" pitchFamily="34" charset="0"/>
              </a:rPr>
              <a:t>Bekisting</a:t>
            </a:r>
            <a:endParaRPr lang="en-US" altLang="id-ID" sz="2800" b="1" dirty="0">
              <a:solidFill>
                <a:srgbClr val="FFFF00"/>
              </a:solidFill>
              <a:highlight>
                <a:srgbClr val="000080"/>
              </a:highlight>
              <a:latin typeface="Arial Narrow" panose="020B0606020202030204" pitchFamily="34" charset="0"/>
            </a:endParaRPr>
          </a:p>
        </p:txBody>
      </p:sp>
      <p:pic>
        <p:nvPicPr>
          <p:cNvPr id="40964" name="Picture 4">
            <a:extLst>
              <a:ext uri="{FF2B5EF4-FFF2-40B4-BE49-F238E27FC236}">
                <a16:creationId xmlns:a16="http://schemas.microsoft.com/office/drawing/2014/main" id="{1239929C-AF12-FCB2-7651-713E9B80D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2" r="1379" b="2216"/>
          <a:stretch>
            <a:fillRect/>
          </a:stretch>
        </p:blipFill>
        <p:spPr bwMode="auto">
          <a:xfrm>
            <a:off x="6550025" y="1052514"/>
            <a:ext cx="4083050" cy="571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E342221-1914-7ED2-A4EB-ACEF632A206E}"/>
              </a:ext>
            </a:extLst>
          </p:cNvPr>
          <p:cNvGraphicFramePr>
            <a:graphicFrameLocks noGrp="1"/>
          </p:cNvGraphicFramePr>
          <p:nvPr/>
        </p:nvGraphicFramePr>
        <p:xfrm>
          <a:off x="5303839" y="1074738"/>
          <a:ext cx="3348037" cy="5661026"/>
        </p:xfrm>
        <a:graphic>
          <a:graphicData uri="http://schemas.openxmlformats.org/drawingml/2006/table">
            <a:tbl>
              <a:tblPr/>
              <a:tblGrid>
                <a:gridCol w="3348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5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Jatuh dari ketinggian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Kejatuhan, tertimpa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Kecelakaan di jalan</a:t>
                      </a:r>
                      <a:r>
                        <a:rPr kumimoji="0" 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 </a:t>
                      </a:r>
                      <a:r>
                        <a:rPr kumimoji="0" lang="en-US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akses</a:t>
                      </a:r>
                      <a:endParaRPr kumimoji="0" lang="id-ID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Sakit jantung, stoke 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Terkena, terjepit mesin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Tersengat arus listrik 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Terbentur, terlindas </a:t>
                      </a:r>
                      <a:r>
                        <a:rPr kumimoji="0" lang="en-US" sz="2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dsb</a:t>
                      </a:r>
                      <a:endParaRPr kumimoji="0" lang="id-ID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Jatuh, tergelincir di lantai 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Tersambar petir, banjir dsb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52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d-ID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Kebakaran, peledakan dsb</a:t>
                      </a:r>
                    </a:p>
                  </a:txBody>
                  <a:tcPr marL="91421" marR="91421" marT="45718" marB="457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0989" name="TextBox 12">
            <a:extLst>
              <a:ext uri="{FF2B5EF4-FFF2-40B4-BE49-F238E27FC236}">
                <a16:creationId xmlns:a16="http://schemas.microsoft.com/office/drawing/2014/main" id="{55C7C6F1-D2E8-3314-EE81-82778E7D9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6" y="549275"/>
            <a:ext cx="5508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id-ID" altLang="id-ID" sz="2000" b="1">
                <a:solidFill>
                  <a:srgbClr val="FFC000"/>
                </a:solidFill>
              </a:rPr>
              <a:t>JENIS KECELAKAAN FATAL KONSTRUKSI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8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8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animBg="1"/>
      <p:bldP spid="368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1668C-92AA-E32A-73C0-59A8C2828A8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4B9A323-712E-4C32-894F-C22874DA6225}" type="datetime1">
              <a:rPr lang="en-GB" smtClean="0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8732A-0349-8720-6591-F3EE10D9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401B2198-F864-4AC8-B96B-7F0EA13F212F}" type="slidenum">
              <a:rPr lang="en-US" altLang="id-ID" sz="1000"/>
              <a:pPr>
                <a:defRPr/>
              </a:pPr>
              <a:t>10</a:t>
            </a:fld>
            <a:endParaRPr lang="en-US" altLang="id-ID" sz="1000"/>
          </a:p>
        </p:txBody>
      </p:sp>
      <p:pic>
        <p:nvPicPr>
          <p:cNvPr id="118786" name="Picture 2">
            <a:extLst>
              <a:ext uri="{FF2B5EF4-FFF2-40B4-BE49-F238E27FC236}">
                <a16:creationId xmlns:a16="http://schemas.microsoft.com/office/drawing/2014/main" id="{DBDA1592-3AEB-C084-2673-761D2CABB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575945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234869F6-5A2D-54E9-8D6B-FDAD20C95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925" y="-26988"/>
            <a:ext cx="9036050" cy="431801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800" b="1">
                <a:solidFill>
                  <a:schemeClr val="bg1"/>
                </a:solidFill>
              </a:rPr>
              <a:t>K3 PEKERJAAN PASANGAN BATA / BATU </a:t>
            </a:r>
          </a:p>
        </p:txBody>
      </p:sp>
      <p:pic>
        <p:nvPicPr>
          <p:cNvPr id="118787" name="Picture 3">
            <a:extLst>
              <a:ext uri="{FF2B5EF4-FFF2-40B4-BE49-F238E27FC236}">
                <a16:creationId xmlns:a16="http://schemas.microsoft.com/office/drawing/2014/main" id="{341CF2ED-89EE-547C-7C4B-78A493B2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64" y="476251"/>
            <a:ext cx="4999037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8" name="Picture 4">
            <a:extLst>
              <a:ext uri="{FF2B5EF4-FFF2-40B4-BE49-F238E27FC236}">
                <a16:creationId xmlns:a16="http://schemas.microsoft.com/office/drawing/2014/main" id="{82729316-6A1E-052D-99AA-A824DE512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3573464"/>
            <a:ext cx="3065462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2" name="Picture 8">
            <a:extLst>
              <a:ext uri="{FF2B5EF4-FFF2-40B4-BE49-F238E27FC236}">
                <a16:creationId xmlns:a16="http://schemas.microsoft.com/office/drawing/2014/main" id="{FBBA81F7-5226-5804-1CC8-00CE60C11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7" r="16925"/>
          <a:stretch>
            <a:fillRect/>
          </a:stretch>
        </p:blipFill>
        <p:spPr bwMode="auto">
          <a:xfrm>
            <a:off x="3432175" y="2568576"/>
            <a:ext cx="4370388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9" name="Rectangle 8">
            <a:extLst>
              <a:ext uri="{FF2B5EF4-FFF2-40B4-BE49-F238E27FC236}">
                <a16:creationId xmlns:a16="http://schemas.microsoft.com/office/drawing/2014/main" id="{EE0FACB0-4A28-BF24-693C-258D38F4B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1" y="2428876"/>
            <a:ext cx="357187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</a:pPr>
            <a:r>
              <a:rPr lang="en-US" altLang="id-ID" sz="2000" b="1">
                <a:solidFill>
                  <a:schemeClr val="bg2"/>
                </a:solidFill>
                <a:latin typeface="Arial Narrow" panose="020B0606020202030204" pitchFamily="34" charset="0"/>
              </a:rPr>
              <a:t>Identifikasi bahaya :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>
                <a:solidFill>
                  <a:schemeClr val="bg2"/>
                </a:solidFill>
                <a:latin typeface="Arial Narrow" panose="020B0606020202030204" pitchFamily="34" charset="0"/>
              </a:rPr>
              <a:t>  </a:t>
            </a:r>
            <a:r>
              <a:rPr lang="en-US" altLang="id-ID" sz="2000" b="1">
                <a:solidFill>
                  <a:schemeClr val="bg2"/>
                </a:solidFill>
                <a:latin typeface="Arial Narrow" panose="020B0606020202030204" pitchFamily="34" charset="0"/>
              </a:rPr>
              <a:t>Iritasi Kulit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 b="1">
                <a:solidFill>
                  <a:schemeClr val="bg2"/>
                </a:solidFill>
                <a:latin typeface="Arial Narrow" panose="020B0606020202030204" pitchFamily="34" charset="0"/>
              </a:rPr>
              <a:t>  Terpapar  Sinar Matahari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 b="1">
                <a:solidFill>
                  <a:schemeClr val="bg2"/>
                </a:solidFill>
                <a:latin typeface="Arial Narrow" panose="020B0606020202030204" pitchFamily="34" charset="0"/>
              </a:rPr>
              <a:t>  Terjatuh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</a:pPr>
            <a:r>
              <a:rPr lang="en-US" altLang="id-ID" sz="2000" b="1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51210" name="Rectangle 9">
            <a:extLst>
              <a:ext uri="{FF2B5EF4-FFF2-40B4-BE49-F238E27FC236}">
                <a16:creationId xmlns:a16="http://schemas.microsoft.com/office/drawing/2014/main" id="{8C32CF0A-38FB-EBF2-E62A-26E76A08B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9" y="4699001"/>
            <a:ext cx="38576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</a:pPr>
            <a:r>
              <a:rPr lang="en-US" altLang="id-ID" sz="2000" b="1">
                <a:solidFill>
                  <a:srgbClr val="FF0000"/>
                </a:solidFill>
                <a:latin typeface="Arial Narrow" panose="020B0606020202030204" pitchFamily="34" charset="0"/>
              </a:rPr>
              <a:t>Identifikasi bahaya :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>
                <a:solidFill>
                  <a:srgbClr val="FF0000"/>
                </a:solidFill>
                <a:latin typeface="Arial Narrow" panose="020B0606020202030204" pitchFamily="34" charset="0"/>
              </a:rPr>
              <a:t>  Sarung Tangan</a:t>
            </a:r>
            <a:endParaRPr lang="en-US" altLang="id-ID" sz="2000" b="1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 b="1">
                <a:solidFill>
                  <a:srgbClr val="FF0000"/>
                </a:solidFill>
                <a:latin typeface="Arial Narrow" panose="020B0606020202030204" pitchFamily="34" charset="0"/>
              </a:rPr>
              <a:t>  Helm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000" b="1">
                <a:solidFill>
                  <a:srgbClr val="FF0000"/>
                </a:solidFill>
                <a:latin typeface="Arial Narrow" panose="020B0606020202030204" pitchFamily="34" charset="0"/>
              </a:rPr>
              <a:t>  Safety Harnes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endParaRPr lang="en-US" altLang="id-ID" sz="20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95  E" pathEditMode="relative" ptsTypes="">
                                      <p:cBhvr>
                                        <p:cTn id="34" dur="2000" fill="hold"/>
                                        <p:tgtEl>
                                          <p:spTgt spid="1187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1878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8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1879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072E085-A9E5-4139-7082-004FC343DD2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215F0C8-64A9-43FB-B9CA-CFB3808E2DF4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B4B701F-1D99-0E2D-B1B9-D1058CE2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131CF8C4-20DC-495E-B2CB-6356D8540F0A}" type="slidenum">
              <a:rPr lang="en-US" altLang="id-ID" sz="1000"/>
              <a:pPr>
                <a:defRPr/>
              </a:pPr>
              <a:t>11</a:t>
            </a:fld>
            <a:endParaRPr lang="en-US" altLang="id-ID" sz="1000"/>
          </a:p>
        </p:txBody>
      </p:sp>
      <p:sp>
        <p:nvSpPr>
          <p:cNvPr id="53252" name="Rectangle 5">
            <a:extLst>
              <a:ext uri="{FF2B5EF4-FFF2-40B4-BE49-F238E27FC236}">
                <a16:creationId xmlns:a16="http://schemas.microsoft.com/office/drawing/2014/main" id="{689CDED3-EDD2-F09E-D626-F9A87F747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1950" y="44450"/>
            <a:ext cx="9036050" cy="431800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800" b="1">
                <a:solidFill>
                  <a:schemeClr val="bg1"/>
                </a:solidFill>
              </a:rPr>
              <a:t>K3 PEKERJAAN KONSTRUKSI BAJA/BETON</a:t>
            </a:r>
          </a:p>
        </p:txBody>
      </p:sp>
      <p:sp>
        <p:nvSpPr>
          <p:cNvPr id="52229" name="Text Box 7">
            <a:extLst>
              <a:ext uri="{FF2B5EF4-FFF2-40B4-BE49-F238E27FC236}">
                <a16:creationId xmlns:a16="http://schemas.microsoft.com/office/drawing/2014/main" id="{A81A6B5A-B7D3-C404-5C44-D2C0A46D0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1557338"/>
            <a:ext cx="8207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id-ID" sz="2400"/>
          </a:p>
        </p:txBody>
      </p:sp>
      <p:pic>
        <p:nvPicPr>
          <p:cNvPr id="53255" name="Picture 21" descr="Suspended Load">
            <a:extLst>
              <a:ext uri="{FF2B5EF4-FFF2-40B4-BE49-F238E27FC236}">
                <a16:creationId xmlns:a16="http://schemas.microsoft.com/office/drawing/2014/main" id="{73979864-4B37-1B8A-E7BA-9D355C444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2276476"/>
            <a:ext cx="2928938" cy="41243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6" name="Picture 22" descr="Hook">
            <a:extLst>
              <a:ext uri="{FF2B5EF4-FFF2-40B4-BE49-F238E27FC236}">
                <a16:creationId xmlns:a16="http://schemas.microsoft.com/office/drawing/2014/main" id="{094D56C7-FBCD-36A9-EA6E-B37C817C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0" r="10974" b="3471"/>
          <a:stretch>
            <a:fillRect/>
          </a:stretch>
        </p:blipFill>
        <p:spPr bwMode="auto">
          <a:xfrm>
            <a:off x="7967664" y="549276"/>
            <a:ext cx="2700337" cy="3298825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24">
            <a:extLst>
              <a:ext uri="{FF2B5EF4-FFF2-40B4-BE49-F238E27FC236}">
                <a16:creationId xmlns:a16="http://schemas.microsoft.com/office/drawing/2014/main" id="{F397321F-04C5-C241-DB4E-55AE6BA10047}"/>
              </a:ext>
            </a:extLst>
          </p:cNvPr>
          <p:cNvGrpSpPr>
            <a:grpSpLocks/>
          </p:cNvGrpSpPr>
          <p:nvPr/>
        </p:nvGrpSpPr>
        <p:grpSpPr bwMode="auto">
          <a:xfrm>
            <a:off x="1631951" y="498475"/>
            <a:ext cx="6551613" cy="1690506"/>
            <a:chOff x="68" y="1241"/>
            <a:chExt cx="4864" cy="793"/>
          </a:xfrm>
        </p:grpSpPr>
        <p:sp>
          <p:nvSpPr>
            <p:cNvPr id="44043" name="Text Box 25">
              <a:extLst>
                <a:ext uri="{FF2B5EF4-FFF2-40B4-BE49-F238E27FC236}">
                  <a16:creationId xmlns:a16="http://schemas.microsoft.com/office/drawing/2014/main" id="{D58BB504-C83D-65EC-F6BA-B1DF32D725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" y="1241"/>
              <a:ext cx="4864" cy="641"/>
            </a:xfrm>
            <a:prstGeom prst="rect">
              <a:avLst/>
            </a:prstGeom>
            <a:solidFill>
              <a:schemeClr val="bg1"/>
            </a:solidFill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ct val="20000"/>
                </a:spcAft>
                <a:defRPr/>
              </a:pPr>
              <a:r>
                <a:rPr lang="en-US" b="1" dirty="0" err="1">
                  <a:solidFill>
                    <a:schemeClr val="hlink"/>
                  </a:solidFill>
                </a:rPr>
                <a:t>Pada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saat</a:t>
              </a:r>
              <a:r>
                <a:rPr lang="en-US" b="1" dirty="0">
                  <a:solidFill>
                    <a:schemeClr val="hlink"/>
                  </a:solidFill>
                </a:rPr>
                <a:t> erection </a:t>
              </a:r>
              <a:r>
                <a:rPr lang="en-US" b="1" dirty="0" err="1">
                  <a:solidFill>
                    <a:schemeClr val="hlink"/>
                  </a:solidFill>
                </a:rPr>
                <a:t>baja</a:t>
              </a:r>
              <a:r>
                <a:rPr lang="en-US" b="1" dirty="0">
                  <a:solidFill>
                    <a:schemeClr val="hlink"/>
                  </a:solidFill>
                </a:rPr>
                <a:t>/</a:t>
              </a:r>
              <a:r>
                <a:rPr lang="en-US" b="1" dirty="0" err="1">
                  <a:solidFill>
                    <a:schemeClr val="hlink"/>
                  </a:solidFill>
                </a:rPr>
                <a:t>beton</a:t>
              </a:r>
              <a:r>
                <a:rPr lang="en-US" b="1" dirty="0">
                  <a:solidFill>
                    <a:schemeClr val="hlink"/>
                  </a:solidFill>
                </a:rPr>
                <a:t>, </a:t>
              </a:r>
              <a:r>
                <a:rPr lang="en-US" b="1" dirty="0" err="1">
                  <a:solidFill>
                    <a:schemeClr val="hlink"/>
                  </a:solidFill>
                </a:rPr>
                <a:t>perhatikan</a:t>
              </a:r>
              <a:r>
                <a:rPr lang="en-US" b="1" dirty="0">
                  <a:solidFill>
                    <a:schemeClr val="hlink"/>
                  </a:solidFill>
                </a:rPr>
                <a:t>: </a:t>
              </a:r>
            </a:p>
            <a:p>
              <a:pPr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Kapasitas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Alat</a:t>
              </a:r>
              <a:r>
                <a:rPr lang="en-US" b="1" dirty="0">
                  <a:solidFill>
                    <a:schemeClr val="hlink"/>
                  </a:solidFill>
                </a:rPr>
                <a:t> &amp; </a:t>
              </a:r>
              <a:r>
                <a:rPr lang="en-US" b="1" dirty="0" err="1">
                  <a:solidFill>
                    <a:schemeClr val="hlink"/>
                  </a:solidFill>
                </a:rPr>
                <a:t>Berat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Beban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sesuai</a:t>
              </a:r>
              <a:endParaRPr lang="en-US" b="1" dirty="0">
                <a:solidFill>
                  <a:schemeClr val="hlink"/>
                </a:solidFill>
              </a:endParaRPr>
            </a:p>
            <a:p>
              <a:pPr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Kestabilan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barang</a:t>
              </a:r>
              <a:r>
                <a:rPr lang="en-US" b="1" dirty="0">
                  <a:solidFill>
                    <a:schemeClr val="hlink"/>
                  </a:solidFill>
                </a:rPr>
                <a:t> yang </a:t>
              </a:r>
              <a:r>
                <a:rPr lang="en-US" b="1" dirty="0" err="1">
                  <a:solidFill>
                    <a:schemeClr val="hlink"/>
                  </a:solidFill>
                </a:rPr>
                <a:t>diangkat</a:t>
              </a:r>
              <a:endParaRPr lang="en-US" b="1" dirty="0">
                <a:solidFill>
                  <a:schemeClr val="hlink"/>
                </a:solidFill>
              </a:endParaRPr>
            </a:p>
            <a:p>
              <a:pPr>
                <a:spcAft>
                  <a:spcPct val="20000"/>
                </a:spcAft>
                <a:buFont typeface="Wingdings" pitchFamily="2" charset="2"/>
                <a:buChar char="Ø"/>
                <a:defRPr/>
              </a:pP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Kestabilan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alat</a:t>
              </a:r>
              <a:r>
                <a:rPr lang="en-US" b="1" dirty="0">
                  <a:solidFill>
                    <a:schemeClr val="hlink"/>
                  </a:solidFill>
                </a:rPr>
                <a:t> </a:t>
              </a:r>
              <a:r>
                <a:rPr lang="en-US" b="1" dirty="0" err="1">
                  <a:solidFill>
                    <a:schemeClr val="hlink"/>
                  </a:solidFill>
                </a:rPr>
                <a:t>angkat</a:t>
              </a:r>
              <a:r>
                <a:rPr lang="en-US" b="1" dirty="0">
                  <a:solidFill>
                    <a:schemeClr val="folHlink"/>
                  </a:solidFill>
                </a:rPr>
                <a:t>. </a:t>
              </a:r>
            </a:p>
          </p:txBody>
        </p:sp>
        <p:sp>
          <p:nvSpPr>
            <p:cNvPr id="52237" name="Text Box 26">
              <a:extLst>
                <a:ext uri="{FF2B5EF4-FFF2-40B4-BE49-F238E27FC236}">
                  <a16:creationId xmlns:a16="http://schemas.microsoft.com/office/drawing/2014/main" id="{E5D3B037-32F5-6625-BDD5-A03805D55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1" y="1298"/>
              <a:ext cx="408" cy="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panose="05000000000000000000" pitchFamily="2" charset="2"/>
                <a:buChar char="l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SzPct val="75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id-ID" sz="9600">
                  <a:solidFill>
                    <a:srgbClr val="FF0000"/>
                  </a:solidFill>
                  <a:latin typeface="Cooper Black" panose="0208090404030B020404" pitchFamily="18" charset="0"/>
                </a:rPr>
                <a:t>!</a:t>
              </a:r>
            </a:p>
          </p:txBody>
        </p:sp>
      </p:grpSp>
      <p:pic>
        <p:nvPicPr>
          <p:cNvPr id="15" name="Picture 17" descr="DSCN7883">
            <a:extLst>
              <a:ext uri="{FF2B5EF4-FFF2-40B4-BE49-F238E27FC236}">
                <a16:creationId xmlns:a16="http://schemas.microsoft.com/office/drawing/2014/main" id="{926380C4-7D49-4AE1-76A9-9DD8649C4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205038"/>
            <a:ext cx="4392613" cy="3295650"/>
          </a:xfrm>
          <a:prstGeom prst="rect">
            <a:avLst/>
          </a:prstGeom>
          <a:noFill/>
          <a:ln w="5715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8">
            <a:extLst>
              <a:ext uri="{FF2B5EF4-FFF2-40B4-BE49-F238E27FC236}">
                <a16:creationId xmlns:a16="http://schemas.microsoft.com/office/drawing/2014/main" id="{3813F339-9674-E2BA-BD34-15D6FA73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6" y="3860800"/>
            <a:ext cx="4068763" cy="2992438"/>
          </a:xfrm>
          <a:prstGeom prst="rect">
            <a:avLst/>
          </a:prstGeom>
          <a:solidFill>
            <a:schemeClr val="bg1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</a:pPr>
            <a:r>
              <a:rPr lang="en-US" altLang="id-ID" sz="2400" b="1">
                <a:solidFill>
                  <a:srgbClr val="FFFF00"/>
                </a:solidFill>
              </a:rPr>
              <a:t>Identifikasi bahaya :</a:t>
            </a:r>
            <a:endParaRPr lang="en-US" altLang="id-ID" sz="2400" b="1">
              <a:solidFill>
                <a:srgbClr val="FFC000"/>
              </a:solidFill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</a:t>
            </a:r>
            <a:r>
              <a:rPr lang="id-ID" altLang="id-ID" sz="2400" b="1">
                <a:solidFill>
                  <a:srgbClr val="FFC000"/>
                </a:solidFill>
              </a:rPr>
              <a:t>Komp</a:t>
            </a:r>
            <a:r>
              <a:rPr lang="en-US" altLang="id-ID" sz="2400" b="1">
                <a:solidFill>
                  <a:srgbClr val="FFC000"/>
                </a:solidFill>
              </a:rPr>
              <a:t>onen jatuh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Sambungan lepas</a:t>
            </a:r>
            <a:r>
              <a:rPr lang="id-ID" altLang="id-ID" sz="2400" b="1">
                <a:solidFill>
                  <a:srgbClr val="FFC000"/>
                </a:solidFill>
              </a:rPr>
              <a:t>, </a:t>
            </a:r>
            <a:endParaRPr lang="en-US" altLang="id-ID" sz="2400" b="1">
              <a:solidFill>
                <a:srgbClr val="FFC000"/>
              </a:solidFill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S</a:t>
            </a:r>
            <a:r>
              <a:rPr lang="id-ID" altLang="id-ID" sz="2400" b="1">
                <a:solidFill>
                  <a:srgbClr val="FFC000"/>
                </a:solidFill>
              </a:rPr>
              <a:t>ling putus</a:t>
            </a:r>
            <a:endParaRPr lang="en-US" altLang="id-ID" sz="2400" b="1">
              <a:solidFill>
                <a:srgbClr val="FFC000"/>
              </a:solidFill>
            </a:endParaRP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Tertimpa  benda</a:t>
            </a:r>
            <a:r>
              <a:rPr lang="id-ID" altLang="id-ID" sz="2400" b="1">
                <a:solidFill>
                  <a:srgbClr val="FFC000"/>
                </a:solidFill>
              </a:rPr>
              <a:t> j</a:t>
            </a:r>
            <a:r>
              <a:rPr lang="en-US" altLang="id-ID" sz="2400" b="1">
                <a:solidFill>
                  <a:srgbClr val="FFC000"/>
                </a:solidFill>
              </a:rPr>
              <a:t>atuh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Jatuh dari ketinggian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Mesin las terbakar 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FFC000"/>
                </a:solidFill>
              </a:rPr>
              <a:t> Baut patah lelah,  dll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58A2E-B9CC-216C-DBC1-CDF8E2438742}"/>
              </a:ext>
            </a:extLst>
          </p:cNvPr>
          <p:cNvSpPr txBox="1"/>
          <p:nvPr/>
        </p:nvSpPr>
        <p:spPr>
          <a:xfrm>
            <a:off x="5735638" y="3811588"/>
            <a:ext cx="4932362" cy="2339102"/>
          </a:xfrm>
          <a:prstGeom prst="rect">
            <a:avLst/>
          </a:prstGeom>
          <a:solidFill>
            <a:schemeClr val="bg2">
              <a:lumMod val="50000"/>
            </a:schemeClr>
          </a:solidFill>
          <a:ln w="57150">
            <a:solidFill>
              <a:srgbClr val="00FF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err="1">
                <a:solidFill>
                  <a:srgbClr val="00FF00"/>
                </a:solidFill>
              </a:rPr>
              <a:t>Pengendalian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Risiko</a:t>
            </a:r>
            <a:r>
              <a:rPr lang="en-US" b="1" dirty="0">
                <a:solidFill>
                  <a:srgbClr val="00FF00"/>
                </a:solidFill>
              </a:rPr>
              <a:t>: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r>
              <a:rPr lang="en-US" sz="2000" b="1" dirty="0" err="1"/>
              <a:t>Pastikan</a:t>
            </a:r>
            <a:r>
              <a:rPr lang="en-US" sz="2000" b="1" dirty="0"/>
              <a:t> sling </a:t>
            </a:r>
            <a:r>
              <a:rPr lang="en-US" sz="2000" b="1" dirty="0" err="1"/>
              <a:t>kuat</a:t>
            </a:r>
            <a:r>
              <a:rPr lang="en-US" sz="2000" b="1" dirty="0"/>
              <a:t>/</a:t>
            </a:r>
            <a:r>
              <a:rPr lang="en-US" sz="2000" b="1" dirty="0" err="1"/>
              <a:t>k’sitas</a:t>
            </a:r>
            <a:r>
              <a:rPr lang="en-US" sz="2000" b="1" dirty="0"/>
              <a:t> </a:t>
            </a:r>
            <a:r>
              <a:rPr lang="en-US" sz="2000" b="1" dirty="0" err="1"/>
              <a:t>alat</a:t>
            </a:r>
            <a:r>
              <a:rPr lang="en-US" sz="2000" b="1" dirty="0"/>
              <a:t> </a:t>
            </a:r>
            <a:r>
              <a:rPr lang="en-US" sz="2000" b="1" dirty="0" err="1"/>
              <a:t>kuat</a:t>
            </a:r>
            <a:endParaRPr lang="en-US" sz="2000" b="1" dirty="0"/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Pastikan</a:t>
            </a:r>
            <a:r>
              <a:rPr lang="en-US" b="1" dirty="0"/>
              <a:t> </a:t>
            </a:r>
            <a:r>
              <a:rPr lang="en-US" b="1" dirty="0" err="1"/>
              <a:t>sambungan</a:t>
            </a:r>
            <a:r>
              <a:rPr lang="en-US" b="1" dirty="0"/>
              <a:t> </a:t>
            </a:r>
            <a:r>
              <a:rPr lang="en-US" b="1" dirty="0" err="1"/>
              <a:t>kuat</a:t>
            </a:r>
            <a:endParaRPr lang="en-US" b="1" dirty="0"/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Pastikan</a:t>
            </a:r>
            <a:r>
              <a:rPr lang="en-US" b="1" dirty="0"/>
              <a:t> sling </a:t>
            </a:r>
            <a:r>
              <a:rPr lang="en-US" b="1" dirty="0" err="1"/>
              <a:t>msh</a:t>
            </a:r>
            <a:r>
              <a:rPr lang="en-US" b="1" dirty="0"/>
              <a:t> </a:t>
            </a:r>
            <a:r>
              <a:rPr lang="en-US" b="1" dirty="0" err="1"/>
              <a:t>laik</a:t>
            </a:r>
            <a:r>
              <a:rPr lang="en-US" b="1" dirty="0"/>
              <a:t> </a:t>
            </a:r>
            <a:r>
              <a:rPr lang="en-US" b="1" dirty="0" err="1"/>
              <a:t>pakai</a:t>
            </a:r>
            <a:endParaRPr lang="en-US" b="1" dirty="0"/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Gunakan</a:t>
            </a:r>
            <a:r>
              <a:rPr lang="en-US" b="1" dirty="0"/>
              <a:t> APD yang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Gunakan</a:t>
            </a:r>
            <a:r>
              <a:rPr lang="en-US" b="1" dirty="0"/>
              <a:t> </a:t>
            </a:r>
            <a:r>
              <a:rPr lang="en-US" b="1" dirty="0" err="1"/>
              <a:t>safetynet</a:t>
            </a:r>
            <a:r>
              <a:rPr lang="en-US" b="1" dirty="0"/>
              <a:t>  &amp; harness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Pastikan</a:t>
            </a:r>
            <a:r>
              <a:rPr lang="en-US" b="1" dirty="0"/>
              <a:t> </a:t>
            </a:r>
            <a:r>
              <a:rPr lang="en-US" b="1" dirty="0" err="1"/>
              <a:t>kelaikan</a:t>
            </a:r>
            <a:r>
              <a:rPr lang="en-US" b="1" dirty="0"/>
              <a:t> </a:t>
            </a:r>
            <a:r>
              <a:rPr lang="en-US" b="1" dirty="0" err="1"/>
              <a:t>instalasinya</a:t>
            </a:r>
            <a:endParaRPr lang="en-US" b="1" dirty="0"/>
          </a:p>
          <a:p>
            <a:pPr>
              <a:buFont typeface="Wingdings" pitchFamily="2" charset="2"/>
              <a:buChar char="Ø"/>
              <a:defRPr/>
            </a:pPr>
            <a:r>
              <a:rPr lang="en-US" b="1" dirty="0"/>
              <a:t> </a:t>
            </a:r>
            <a:r>
              <a:rPr lang="en-US" b="1" dirty="0" err="1"/>
              <a:t>Pasang</a:t>
            </a:r>
            <a:r>
              <a:rPr lang="en-US" b="1" dirty="0"/>
              <a:t> </a:t>
            </a:r>
            <a:r>
              <a:rPr lang="en-US" b="1" dirty="0" err="1"/>
              <a:t>baut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standar</a:t>
            </a:r>
            <a:r>
              <a:rPr lang="en-US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8AC59AF-F78E-635C-C778-CA83E00348B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F5C041B7-C9AB-4A50-88DE-7E4433ABCB9C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3BB2E58-8052-3282-6198-111BEE4C7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11C89144-9465-4645-AE9D-A039AC84793B}" type="slidenum">
              <a:rPr lang="en-US" altLang="id-ID" sz="1000"/>
              <a:pPr>
                <a:defRPr/>
              </a:pPr>
              <a:t>12</a:t>
            </a:fld>
            <a:endParaRPr lang="en-US" altLang="id-ID" sz="1000"/>
          </a:p>
        </p:txBody>
      </p:sp>
      <p:pic>
        <p:nvPicPr>
          <p:cNvPr id="41988" name="Picture 6" descr="1">
            <a:extLst>
              <a:ext uri="{FF2B5EF4-FFF2-40B4-BE49-F238E27FC236}">
                <a16:creationId xmlns:a16="http://schemas.microsoft.com/office/drawing/2014/main" id="{9814EF29-F9CE-A3E9-CE96-40708931A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3" y="44450"/>
            <a:ext cx="5111750" cy="3727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9" name="Text Box 7">
            <a:extLst>
              <a:ext uri="{FF2B5EF4-FFF2-40B4-BE49-F238E27FC236}">
                <a16:creationId xmlns:a16="http://schemas.microsoft.com/office/drawing/2014/main" id="{0A6525D8-F945-D0DF-CDC9-233016EFE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5138" y="-26988"/>
            <a:ext cx="3744912" cy="3411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Koordinasi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Saling mengingatkan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Pergantian kerja &amp; shift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</a:t>
            </a:r>
            <a:r>
              <a:rPr lang="id-ID" altLang="id-ID" sz="2400" b="1">
                <a:latin typeface="Arial Narrow" panose="020B0606020202030204" pitchFamily="34" charset="0"/>
              </a:rPr>
              <a:t>Kes</a:t>
            </a:r>
            <a:r>
              <a:rPr lang="en-US" altLang="id-ID" sz="2400" b="1">
                <a:latin typeface="Arial Narrow" panose="020B0606020202030204" pitchFamily="34" charset="0"/>
              </a:rPr>
              <a:t>esuai</a:t>
            </a:r>
            <a:r>
              <a:rPr lang="id-ID" altLang="id-ID" sz="2400" b="1">
                <a:latin typeface="Arial Narrow" panose="020B0606020202030204" pitchFamily="34" charset="0"/>
              </a:rPr>
              <a:t>an</a:t>
            </a:r>
            <a:r>
              <a:rPr lang="en-US" altLang="id-ID" sz="2400" b="1">
                <a:latin typeface="Arial Narrow" panose="020B0606020202030204" pitchFamily="34" charset="0"/>
              </a:rPr>
              <a:t> kapasitas alat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Struktur</a:t>
            </a:r>
            <a:r>
              <a:rPr lang="id-ID" altLang="id-ID" sz="2400" b="1">
                <a:latin typeface="Arial Narrow" panose="020B0606020202030204" pitchFamily="34" charset="0"/>
              </a:rPr>
              <a:t> </a:t>
            </a:r>
            <a:r>
              <a:rPr lang="en-US" altLang="id-ID" sz="2400" b="1">
                <a:latin typeface="Arial Narrow" panose="020B0606020202030204" pitchFamily="34" charset="0"/>
              </a:rPr>
              <a:t>penunjang 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 Penerangan di malam hari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Terpal pelindung jika hujan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900"/>
              </a:spcAft>
              <a:buClrTx/>
              <a:buSzTx/>
              <a:buFontTx/>
              <a:buChar char="•"/>
            </a:pPr>
            <a:r>
              <a:rPr lang="en-US" altLang="id-ID" sz="2400" b="1">
                <a:latin typeface="Arial Narrow" panose="020B0606020202030204" pitchFamily="34" charset="0"/>
              </a:rPr>
              <a:t>  Pengamanan bahaya jatuh</a:t>
            </a:r>
          </a:p>
        </p:txBody>
      </p:sp>
      <p:sp>
        <p:nvSpPr>
          <p:cNvPr id="41990" name="Text Box 8">
            <a:extLst>
              <a:ext uri="{FF2B5EF4-FFF2-40B4-BE49-F238E27FC236}">
                <a16:creationId xmlns:a16="http://schemas.microsoft.com/office/drawing/2014/main" id="{3CAB9A93-7D68-E85F-B77A-145A6EA37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78214"/>
            <a:ext cx="3348038" cy="2557623"/>
          </a:xfrm>
          <a:prstGeom prst="rect">
            <a:avLst/>
          </a:prstGeom>
          <a:solidFill>
            <a:schemeClr val="bg1"/>
          </a:solidFill>
          <a:ln w="571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ct val="30000"/>
              </a:spcAft>
              <a:defRPr/>
            </a:pPr>
            <a:r>
              <a:rPr lang="en-US" b="1" dirty="0" err="1">
                <a:solidFill>
                  <a:srgbClr val="FFFF00"/>
                </a:solidFill>
              </a:rPr>
              <a:t>Identifikasi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bahaya</a:t>
            </a:r>
            <a:r>
              <a:rPr lang="en-US" b="1" dirty="0">
                <a:solidFill>
                  <a:srgbClr val="FFFF00"/>
                </a:solidFill>
              </a:rPr>
              <a:t>:</a:t>
            </a: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Iritasi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kulit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Tersengat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listrik</a:t>
            </a:r>
            <a:r>
              <a:rPr lang="en-US" b="1" dirty="0">
                <a:latin typeface="Arial Narrow" pitchFamily="34" charset="0"/>
              </a:rPr>
              <a:t> 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Kejatuhan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benda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Jatuh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Tertusuk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besi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paku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Hubungan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pendek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listrik</a:t>
            </a:r>
            <a:r>
              <a:rPr lang="en-US" b="1" dirty="0">
                <a:latin typeface="Arial Narrow" pitchFamily="34" charset="0"/>
              </a:rPr>
              <a:t>, 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ct val="30000"/>
              </a:spcAft>
              <a:buFontTx/>
              <a:buChar char="•"/>
              <a:defRPr/>
            </a:pPr>
            <a:r>
              <a:rPr lang="en-US" b="1" dirty="0">
                <a:solidFill>
                  <a:srgbClr val="65D7FF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Bunga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api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Pek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rial Narrow" pitchFamily="34" charset="0"/>
              </a:rPr>
              <a:t>las</a:t>
            </a:r>
            <a:r>
              <a:rPr lang="en-US" b="1" dirty="0">
                <a:solidFill>
                  <a:srgbClr val="FFFF00"/>
                </a:solidFill>
                <a:latin typeface="Arial Narrow" pitchFamily="34" charset="0"/>
              </a:rPr>
              <a:t>,</a:t>
            </a:r>
            <a:endParaRPr lang="en-US" b="1" dirty="0">
              <a:solidFill>
                <a:srgbClr val="65D7FF"/>
              </a:solidFill>
              <a:latin typeface="Arial Narrow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4250DB3-F6E8-D790-811A-EB5F7ED94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9" y="138114"/>
            <a:ext cx="3392487" cy="504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>
              <a:lnSpc>
                <a:spcPct val="85000"/>
              </a:lnSpc>
              <a:buClr>
                <a:schemeClr val="hlink"/>
              </a:buClr>
              <a:buSzPct val="75000"/>
              <a:defRPr/>
            </a:pPr>
            <a:r>
              <a:rPr lang="id-ID" sz="3200" b="1" kern="0" dirty="0">
                <a:solidFill>
                  <a:srgbClr val="FFFF00"/>
                </a:solidFill>
                <a:latin typeface="Arial Narrow" pitchFamily="34" charset="0"/>
              </a:rPr>
              <a:t>K3 P</a:t>
            </a:r>
            <a:r>
              <a:rPr lang="en-US" sz="3200" b="1" kern="0" dirty="0" err="1">
                <a:solidFill>
                  <a:srgbClr val="FFFF00"/>
                </a:solidFill>
                <a:latin typeface="Arial Narrow" pitchFamily="34" charset="0"/>
              </a:rPr>
              <a:t>ekerjaan</a:t>
            </a:r>
            <a:r>
              <a:rPr lang="en-US" sz="3200" b="1" kern="0" dirty="0">
                <a:solidFill>
                  <a:srgbClr val="FFFF00"/>
                </a:solidFill>
                <a:latin typeface="Arial Narrow" pitchFamily="34" charset="0"/>
              </a:rPr>
              <a:t> </a:t>
            </a:r>
            <a:r>
              <a:rPr lang="en-US" sz="3200" b="1" kern="0" dirty="0" err="1">
                <a:solidFill>
                  <a:srgbClr val="FFFF00"/>
                </a:solidFill>
                <a:latin typeface="Arial Narrow" pitchFamily="34" charset="0"/>
              </a:rPr>
              <a:t>Beton</a:t>
            </a:r>
            <a:endParaRPr lang="en-GB" sz="3200" b="1" kern="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59EF6-249E-8486-8BA6-C3E794735F51}"/>
              </a:ext>
            </a:extLst>
          </p:cNvPr>
          <p:cNvSpPr txBox="1"/>
          <p:nvPr/>
        </p:nvSpPr>
        <p:spPr>
          <a:xfrm>
            <a:off x="4943475" y="3476626"/>
            <a:ext cx="5653088" cy="2783839"/>
          </a:xfrm>
          <a:prstGeom prst="rect">
            <a:avLst/>
          </a:prstGeom>
          <a:solidFill>
            <a:schemeClr val="bg1"/>
          </a:solidFill>
          <a:ln w="57150">
            <a:solidFill>
              <a:srgbClr val="00FF00"/>
            </a:solidFill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Aft>
                <a:spcPts val="864"/>
              </a:spcAft>
              <a:defRPr/>
            </a:pPr>
            <a:r>
              <a:rPr lang="en-US" b="1" dirty="0" err="1">
                <a:solidFill>
                  <a:srgbClr val="00FF00"/>
                </a:solidFill>
              </a:rPr>
              <a:t>Pengendalian</a:t>
            </a:r>
            <a:r>
              <a:rPr lang="en-US" b="1" dirty="0">
                <a:solidFill>
                  <a:srgbClr val="00FF00"/>
                </a:solidFill>
              </a:rPr>
              <a:t> </a:t>
            </a:r>
            <a:r>
              <a:rPr lang="en-US" b="1" dirty="0" err="1">
                <a:solidFill>
                  <a:srgbClr val="00FF00"/>
                </a:solidFill>
              </a:rPr>
              <a:t>Risiko</a:t>
            </a:r>
            <a:r>
              <a:rPr lang="en-US" b="1" dirty="0">
                <a:solidFill>
                  <a:srgbClr val="00FF00"/>
                </a:solidFill>
              </a:rPr>
              <a:t>:</a:t>
            </a: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Sarung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tangan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,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sepatu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, helmet,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baju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rapat</a:t>
            </a:r>
            <a:endParaRPr lang="en-US" b="1" dirty="0">
              <a:solidFill>
                <a:srgbClr val="00FF00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Instalasi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harus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memenuhi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syarat</a:t>
            </a:r>
            <a:r>
              <a:rPr lang="en-US" b="1" dirty="0">
                <a:latin typeface="Arial Narrow" pitchFamily="34" charset="0"/>
              </a:rPr>
              <a:t>/standard</a:t>
            </a: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Gunakan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helmet, safety shoes</a:t>
            </a: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Pagar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pelindung</a:t>
            </a:r>
            <a:r>
              <a:rPr lang="en-US" b="1" dirty="0">
                <a:latin typeface="Arial Narrow" pitchFamily="34" charset="0"/>
              </a:rPr>
              <a:t>, safety net/deck, harness</a:t>
            </a: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Tutup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/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lindungi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ujung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besi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, 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singkirkan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paku</a:t>
            </a:r>
            <a:endParaRPr lang="en-US" b="1" dirty="0">
              <a:solidFill>
                <a:srgbClr val="00FF00"/>
              </a:solidFill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Kabel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harus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terisolasi</a:t>
            </a: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latin typeface="Arial Narrow" pitchFamily="34" charset="0"/>
              </a:rPr>
              <a:t>rapat</a:t>
            </a:r>
            <a:endParaRPr lang="en-US" b="1" dirty="0">
              <a:latin typeface="Arial Narrow" pitchFamily="34" charset="0"/>
            </a:endParaRPr>
          </a:p>
          <a:p>
            <a:pPr>
              <a:lnSpc>
                <a:spcPct val="85000"/>
              </a:lnSpc>
              <a:spcAft>
                <a:spcPts val="864"/>
              </a:spcAft>
              <a:buFont typeface="Wingdings" pitchFamily="2" charset="2"/>
              <a:buChar char="Ø"/>
              <a:defRPr/>
            </a:pPr>
            <a:r>
              <a:rPr lang="en-US" b="1" dirty="0"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Gunakan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tabir</a:t>
            </a:r>
            <a:r>
              <a:rPr lang="en-US" b="1" dirty="0">
                <a:solidFill>
                  <a:srgbClr val="00FF0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FF00"/>
                </a:solidFill>
                <a:latin typeface="Arial Narrow" pitchFamily="34" charset="0"/>
              </a:rPr>
              <a:t>pelindung</a:t>
            </a:r>
            <a:endParaRPr lang="en-US" b="1" dirty="0">
              <a:solidFill>
                <a:srgbClr val="00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A7F972D-56FB-5EC1-4DD0-355C30A3C15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14D9F8A-8274-4A05-9EE0-90AF323AA5C3}" type="datetime1">
              <a:rPr lang="en-GB"/>
              <a:pPr>
                <a:defRPr/>
              </a:pPr>
              <a:t>02/10/2024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1B16049-4C8E-717A-1B6A-A1EDF7196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72C7EEC3-35C2-40C3-B7A5-7FF385BD9CBE}" type="slidenum">
              <a:rPr lang="en-US" altLang="id-ID" sz="1000"/>
              <a:pPr>
                <a:defRPr/>
              </a:pPr>
              <a:t>13</a:t>
            </a:fld>
            <a:endParaRPr lang="en-US" altLang="id-ID" sz="1000"/>
          </a:p>
        </p:txBody>
      </p:sp>
      <p:pic>
        <p:nvPicPr>
          <p:cNvPr id="43012" name="Picture 4" descr="QuikShot Vertical Mix Shotcrete Machine">
            <a:extLst>
              <a:ext uri="{FF2B5EF4-FFF2-40B4-BE49-F238E27FC236}">
                <a16:creationId xmlns:a16="http://schemas.microsoft.com/office/drawing/2014/main" id="{7A7701E1-A964-BC6D-DCF7-D3C200FA8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143250"/>
            <a:ext cx="4302125" cy="3714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Picture 5" descr="crete02">
            <a:extLst>
              <a:ext uri="{FF2B5EF4-FFF2-40B4-BE49-F238E27FC236}">
                <a16:creationId xmlns:a16="http://schemas.microsoft.com/office/drawing/2014/main" id="{5CC8077E-7456-17CC-9172-7FD01C6CC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3500438"/>
            <a:ext cx="5040312" cy="3346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4" name="Text Box 6">
            <a:extLst>
              <a:ext uri="{FF2B5EF4-FFF2-40B4-BE49-F238E27FC236}">
                <a16:creationId xmlns:a16="http://schemas.microsoft.com/office/drawing/2014/main" id="{597C7060-DD90-DC79-3D3C-5F4A3AF8A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6" y="0"/>
            <a:ext cx="3673475" cy="1944688"/>
          </a:xfrm>
          <a:prstGeom prst="rect">
            <a:avLst/>
          </a:prstGeom>
          <a:solidFill>
            <a:srgbClr val="BDE2F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None/>
            </a:pPr>
            <a:r>
              <a:rPr lang="en-US" altLang="id-ID" sz="2800" b="1">
                <a:solidFill>
                  <a:srgbClr val="000066"/>
                </a:solidFill>
                <a:latin typeface="Arial Narrow" panose="020B0606020202030204" pitchFamily="34" charset="0"/>
              </a:rPr>
              <a:t>Identifikasi bahaya :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>
                <a:solidFill>
                  <a:srgbClr val="000066"/>
                </a:solidFill>
                <a:latin typeface="Arial Narrow" panose="020B0606020202030204" pitchFamily="34" charset="0"/>
              </a:rPr>
              <a:t>  </a:t>
            </a:r>
            <a:r>
              <a:rPr lang="en-US" altLang="id-ID" sz="2400" b="1">
                <a:solidFill>
                  <a:srgbClr val="000066"/>
                </a:solidFill>
                <a:latin typeface="Arial Narrow" panose="020B0606020202030204" pitchFamily="34" charset="0"/>
              </a:rPr>
              <a:t>Semburan shortcrete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000066"/>
                </a:solidFill>
                <a:latin typeface="Arial Narrow" panose="020B0606020202030204" pitchFamily="34" charset="0"/>
              </a:rPr>
              <a:t>  Debu semen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000066"/>
                </a:solidFill>
                <a:latin typeface="Arial Narrow" panose="020B0606020202030204" pitchFamily="34" charset="0"/>
              </a:rPr>
              <a:t>  Tekanan udara kompresor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Tx/>
              <a:buChar char="•"/>
            </a:pPr>
            <a:r>
              <a:rPr lang="en-US" altLang="id-ID" sz="2400" b="1">
                <a:solidFill>
                  <a:srgbClr val="000066"/>
                </a:solidFill>
                <a:latin typeface="Arial Narrow" panose="020B0606020202030204" pitchFamily="34" charset="0"/>
              </a:rPr>
              <a:t>  Selang/pipa pecah dsb </a:t>
            </a:r>
          </a:p>
        </p:txBody>
      </p:sp>
      <p:pic>
        <p:nvPicPr>
          <p:cNvPr id="43015" name="Picture 7" descr="1293_2_72">
            <a:extLst>
              <a:ext uri="{FF2B5EF4-FFF2-40B4-BE49-F238E27FC236}">
                <a16:creationId xmlns:a16="http://schemas.microsoft.com/office/drawing/2014/main" id="{84513EE8-134A-A9E7-F6DB-6794E0C95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33375"/>
            <a:ext cx="4030663" cy="302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B82CE354-B9EE-77EC-C3F7-3B7EF7775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1" y="0"/>
            <a:ext cx="4932363" cy="4762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en-US" sz="3200" b="1" kern="0" dirty="0">
                <a:latin typeface="+mj-lt"/>
                <a:ea typeface="+mj-ea"/>
                <a:cs typeface="+mj-cs"/>
              </a:rPr>
              <a:t>K3 </a:t>
            </a:r>
            <a:r>
              <a:rPr lang="en-US" sz="3200" b="1" kern="0" dirty="0" err="1">
                <a:latin typeface="+mj-lt"/>
                <a:ea typeface="+mj-ea"/>
                <a:cs typeface="+mj-cs"/>
              </a:rPr>
              <a:t>Pekerjaan</a:t>
            </a:r>
            <a:r>
              <a:rPr lang="en-US" sz="3200" b="1" kern="0" dirty="0">
                <a:latin typeface="+mj-lt"/>
                <a:ea typeface="+mj-ea"/>
                <a:cs typeface="+mj-cs"/>
              </a:rPr>
              <a:t> </a:t>
            </a:r>
            <a:r>
              <a:rPr lang="en-US" sz="3200" b="1" kern="0" dirty="0" err="1">
                <a:latin typeface="+mj-lt"/>
                <a:ea typeface="+mj-ea"/>
                <a:cs typeface="+mj-cs"/>
              </a:rPr>
              <a:t>Shotcrete</a:t>
            </a:r>
            <a:endParaRPr lang="en-US" sz="3200" b="1" kern="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763</Words>
  <Application>Microsoft Office PowerPoint</Application>
  <PresentationFormat>Widescreen</PresentationFormat>
  <Paragraphs>195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Narrow</vt:lpstr>
      <vt:lpstr>Berlin Sans FB Demi</vt:lpstr>
      <vt:lpstr>Calibri</vt:lpstr>
      <vt:lpstr>Calibri Light</vt:lpstr>
      <vt:lpstr>Cooper Black</vt:lpstr>
      <vt:lpstr>Wingdings</vt:lpstr>
      <vt:lpstr>Office Theme</vt:lpstr>
      <vt:lpstr>CorelDRAW.Graphic.10</vt:lpstr>
      <vt:lpstr>PowerPoint Presentation</vt:lpstr>
      <vt:lpstr>PowerPoint Presentation</vt:lpstr>
      <vt:lpstr>PowerPoint Presentation</vt:lpstr>
      <vt:lpstr>PowerPoint Presentation</vt:lpstr>
      <vt:lpstr>PERSYARATAN UTAMA DALAM MELAKSANAKAN PEKERJAAN KONSTRUKSI.</vt:lpstr>
      <vt:lpstr>PowerPoint Presentation</vt:lpstr>
      <vt:lpstr>PowerPoint Presentation</vt:lpstr>
      <vt:lpstr>PowerPoint Presentation</vt:lpstr>
      <vt:lpstr> K3 PEKERJAAN STRUKTUR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Hilda Nurmalihah</dc:creator>
  <cp:lastModifiedBy>Hilda Nurmalihah</cp:lastModifiedBy>
  <cp:revision>4</cp:revision>
  <dcterms:created xsi:type="dcterms:W3CDTF">2024-09-26T04:49:22Z</dcterms:created>
  <dcterms:modified xsi:type="dcterms:W3CDTF">2024-10-02T07:27:13Z</dcterms:modified>
</cp:coreProperties>
</file>