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50" r:id="rId1"/>
  </p:sldMasterIdLst>
  <p:notesMasterIdLst>
    <p:notesMasterId r:id="rId88"/>
  </p:notesMasterIdLst>
  <p:handoutMasterIdLst>
    <p:handoutMasterId r:id="rId89"/>
  </p:handoutMasterIdLst>
  <p:sldIdLst>
    <p:sldId id="966" r:id="rId2"/>
    <p:sldId id="921" r:id="rId3"/>
    <p:sldId id="922" r:id="rId4"/>
    <p:sldId id="923" r:id="rId5"/>
    <p:sldId id="924" r:id="rId6"/>
    <p:sldId id="925" r:id="rId7"/>
    <p:sldId id="926" r:id="rId8"/>
    <p:sldId id="927" r:id="rId9"/>
    <p:sldId id="928" r:id="rId10"/>
    <p:sldId id="929" r:id="rId11"/>
    <p:sldId id="930" r:id="rId12"/>
    <p:sldId id="931" r:id="rId13"/>
    <p:sldId id="969" r:id="rId14"/>
    <p:sldId id="932" r:id="rId15"/>
    <p:sldId id="933" r:id="rId16"/>
    <p:sldId id="934" r:id="rId17"/>
    <p:sldId id="935" r:id="rId18"/>
    <p:sldId id="936" r:id="rId19"/>
    <p:sldId id="937" r:id="rId20"/>
    <p:sldId id="938" r:id="rId21"/>
    <p:sldId id="939" r:id="rId22"/>
    <p:sldId id="940" r:id="rId23"/>
    <p:sldId id="941" r:id="rId24"/>
    <p:sldId id="942" r:id="rId25"/>
    <p:sldId id="943" r:id="rId26"/>
    <p:sldId id="944" r:id="rId27"/>
    <p:sldId id="945" r:id="rId28"/>
    <p:sldId id="946" r:id="rId29"/>
    <p:sldId id="947" r:id="rId30"/>
    <p:sldId id="948" r:id="rId31"/>
    <p:sldId id="949" r:id="rId32"/>
    <p:sldId id="950" r:id="rId33"/>
    <p:sldId id="951" r:id="rId34"/>
    <p:sldId id="952" r:id="rId35"/>
    <p:sldId id="953" r:id="rId36"/>
    <p:sldId id="954" r:id="rId37"/>
    <p:sldId id="955" r:id="rId38"/>
    <p:sldId id="956" r:id="rId39"/>
    <p:sldId id="957" r:id="rId40"/>
    <p:sldId id="958" r:id="rId41"/>
    <p:sldId id="959" r:id="rId42"/>
    <p:sldId id="960" r:id="rId43"/>
    <p:sldId id="961" r:id="rId44"/>
    <p:sldId id="962" r:id="rId45"/>
    <p:sldId id="963" r:id="rId46"/>
    <p:sldId id="881" r:id="rId47"/>
    <p:sldId id="882" r:id="rId48"/>
    <p:sldId id="883" r:id="rId49"/>
    <p:sldId id="884" r:id="rId50"/>
    <p:sldId id="885" r:id="rId51"/>
    <p:sldId id="886" r:id="rId52"/>
    <p:sldId id="887" r:id="rId53"/>
    <p:sldId id="888" r:id="rId54"/>
    <p:sldId id="889" r:id="rId55"/>
    <p:sldId id="890" r:id="rId56"/>
    <p:sldId id="891" r:id="rId57"/>
    <p:sldId id="892" r:id="rId58"/>
    <p:sldId id="893" r:id="rId59"/>
    <p:sldId id="894" r:id="rId60"/>
    <p:sldId id="895" r:id="rId61"/>
    <p:sldId id="896" r:id="rId62"/>
    <p:sldId id="897" r:id="rId63"/>
    <p:sldId id="898" r:id="rId64"/>
    <p:sldId id="899" r:id="rId65"/>
    <p:sldId id="900" r:id="rId66"/>
    <p:sldId id="901" r:id="rId67"/>
    <p:sldId id="902" r:id="rId68"/>
    <p:sldId id="903" r:id="rId69"/>
    <p:sldId id="904" r:id="rId70"/>
    <p:sldId id="905" r:id="rId71"/>
    <p:sldId id="906" r:id="rId72"/>
    <p:sldId id="907" r:id="rId73"/>
    <p:sldId id="908" r:id="rId74"/>
    <p:sldId id="909" r:id="rId75"/>
    <p:sldId id="910" r:id="rId76"/>
    <p:sldId id="911" r:id="rId77"/>
    <p:sldId id="912" r:id="rId78"/>
    <p:sldId id="913" r:id="rId79"/>
    <p:sldId id="914" r:id="rId80"/>
    <p:sldId id="915" r:id="rId81"/>
    <p:sldId id="916" r:id="rId82"/>
    <p:sldId id="917" r:id="rId83"/>
    <p:sldId id="918" r:id="rId84"/>
    <p:sldId id="919" r:id="rId85"/>
    <p:sldId id="967" r:id="rId86"/>
    <p:sldId id="820" r:id="rId87"/>
  </p:sldIdLst>
  <p:sldSz cx="9144000" cy="6858000" type="screen4x3"/>
  <p:notesSz cx="6794500" cy="9931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Dwi Martani" initials="DM" lastIdx="1" clrIdx="0">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3300"/>
    <a:srgbClr val="9900CC"/>
    <a:srgbClr val="990033"/>
    <a:srgbClr val="FF0000"/>
    <a:srgbClr val="AB2B3D"/>
    <a:srgbClr val="F6862A"/>
    <a:srgbClr val="2F0B18"/>
    <a:srgbClr val="FFFF66"/>
    <a:srgbClr val="AE5060"/>
    <a:srgbClr val="FDDDC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0505E3EF-67EA-436B-97B2-0124C06EBD24}" styleName="Medium Style 4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9940" autoAdjust="0"/>
    <p:restoredTop sz="94671" autoAdjust="0"/>
  </p:normalViewPr>
  <p:slideViewPr>
    <p:cSldViewPr showGuides="1">
      <p:cViewPr varScale="1">
        <p:scale>
          <a:sx n="50" d="100"/>
          <a:sy n="50" d="100"/>
        </p:scale>
        <p:origin x="1051" y="53"/>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handoutMaster" Target="handoutMasters/handoutMaster1.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90" Type="http://schemas.openxmlformats.org/officeDocument/2006/relationships/commentAuthors" Target="commentAuthors.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notesMaster" Target="notesMasters/notesMaster1.xml"/><Relationship Id="rId9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viewProps" Target="viewProps.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C979BE0-EFC1-44DE-9F12-0C170DED7BD3}" type="doc">
      <dgm:prSet loTypeId="urn:microsoft.com/office/officeart/2005/8/layout/equation1" loCatId="relationship" qsTypeId="urn:microsoft.com/office/officeart/2005/8/quickstyle/simple1" qsCatId="simple" csTypeId="urn:microsoft.com/office/officeart/2005/8/colors/colorful1" csCatId="colorful" phldr="1"/>
      <dgm:spPr/>
    </dgm:pt>
    <dgm:pt modelId="{033061C0-5167-4F41-826D-A2E9AF06517D}">
      <dgm:prSet phldrT="[Text]" custT="1"/>
      <dgm:spPr/>
      <dgm:t>
        <a:bodyPr/>
        <a:lstStyle/>
        <a:p>
          <a:r>
            <a:rPr lang="en-US" sz="2000" dirty="0" err="1" smtClean="0"/>
            <a:t>Kekuasaan</a:t>
          </a:r>
          <a:endParaRPr lang="en-US" sz="2000" dirty="0"/>
        </a:p>
      </dgm:t>
    </dgm:pt>
    <dgm:pt modelId="{26261B21-B563-4ADD-932A-343A22461F14}" type="parTrans" cxnId="{35E7F738-FC8B-4035-B2A3-BE470224EECD}">
      <dgm:prSet/>
      <dgm:spPr/>
      <dgm:t>
        <a:bodyPr/>
        <a:lstStyle/>
        <a:p>
          <a:endParaRPr lang="en-US" sz="2000"/>
        </a:p>
      </dgm:t>
    </dgm:pt>
    <dgm:pt modelId="{9B822CD7-9E62-449F-BC46-2CCE0A2E9B9B}" type="sibTrans" cxnId="{35E7F738-FC8B-4035-B2A3-BE470224EECD}">
      <dgm:prSet custT="1"/>
      <dgm:spPr/>
      <dgm:t>
        <a:bodyPr/>
        <a:lstStyle/>
        <a:p>
          <a:endParaRPr lang="en-US" sz="2000"/>
        </a:p>
      </dgm:t>
    </dgm:pt>
    <dgm:pt modelId="{DFB8A87B-B098-4973-89BA-1A0671C51A50}">
      <dgm:prSet phldrT="[Text]" custT="1"/>
      <dgm:spPr/>
      <dgm:t>
        <a:bodyPr/>
        <a:lstStyle/>
        <a:p>
          <a:r>
            <a:rPr lang="en-US" sz="2000" dirty="0" err="1" smtClean="0"/>
            <a:t>Eksposure</a:t>
          </a:r>
          <a:r>
            <a:rPr lang="en-US" sz="2000" dirty="0" smtClean="0"/>
            <a:t> </a:t>
          </a:r>
          <a:r>
            <a:rPr lang="en-US" sz="2000" dirty="0" err="1" smtClean="0"/>
            <a:t>atas</a:t>
          </a:r>
          <a:r>
            <a:rPr lang="en-US" sz="2000" dirty="0" smtClean="0"/>
            <a:t> </a:t>
          </a:r>
          <a:r>
            <a:rPr lang="en-US" sz="2000" dirty="0" err="1" smtClean="0"/>
            <a:t>hasil</a:t>
          </a:r>
          <a:endParaRPr lang="en-US" sz="2000" dirty="0"/>
        </a:p>
      </dgm:t>
    </dgm:pt>
    <dgm:pt modelId="{7ADA2238-A82E-4FC1-A20B-DF6A41C4629C}" type="parTrans" cxnId="{99A5A760-2578-48F4-AE4A-1F78F450B3F8}">
      <dgm:prSet/>
      <dgm:spPr/>
      <dgm:t>
        <a:bodyPr/>
        <a:lstStyle/>
        <a:p>
          <a:endParaRPr lang="en-US" sz="2000"/>
        </a:p>
      </dgm:t>
    </dgm:pt>
    <dgm:pt modelId="{7CB9E78B-F9F3-4F2C-A5CA-59BAD8C3F603}" type="sibTrans" cxnId="{99A5A760-2578-48F4-AE4A-1F78F450B3F8}">
      <dgm:prSet custT="1"/>
      <dgm:spPr/>
      <dgm:t>
        <a:bodyPr/>
        <a:lstStyle/>
        <a:p>
          <a:endParaRPr lang="en-US" sz="2000"/>
        </a:p>
      </dgm:t>
    </dgm:pt>
    <dgm:pt modelId="{6DC50C9D-4E79-40E1-B1B7-69D215E9F680}">
      <dgm:prSet phldrT="[Text]" custT="1"/>
      <dgm:spPr/>
      <dgm:t>
        <a:bodyPr/>
        <a:lstStyle/>
        <a:p>
          <a:r>
            <a:rPr lang="en-US" sz="2000" dirty="0" err="1" smtClean="0"/>
            <a:t>Pengendalian</a:t>
          </a:r>
          <a:endParaRPr lang="en-US" sz="2000" dirty="0"/>
        </a:p>
      </dgm:t>
    </dgm:pt>
    <dgm:pt modelId="{DEABCFDE-16AF-413D-AECA-A2A90023DCB6}" type="parTrans" cxnId="{6ED38762-5080-481E-A1C6-AE188D3D5624}">
      <dgm:prSet/>
      <dgm:spPr/>
      <dgm:t>
        <a:bodyPr/>
        <a:lstStyle/>
        <a:p>
          <a:endParaRPr lang="en-US" sz="2000"/>
        </a:p>
      </dgm:t>
    </dgm:pt>
    <dgm:pt modelId="{5AC894C0-12BE-47DB-AEFF-8911315B6C36}" type="sibTrans" cxnId="{6ED38762-5080-481E-A1C6-AE188D3D5624}">
      <dgm:prSet/>
      <dgm:spPr/>
      <dgm:t>
        <a:bodyPr/>
        <a:lstStyle/>
        <a:p>
          <a:endParaRPr lang="en-US" sz="2000"/>
        </a:p>
      </dgm:t>
    </dgm:pt>
    <dgm:pt modelId="{FE9705E4-8305-489D-8D79-CDF14E39A8A7}" type="pres">
      <dgm:prSet presAssocID="{FC979BE0-EFC1-44DE-9F12-0C170DED7BD3}" presName="linearFlow" presStyleCnt="0">
        <dgm:presLayoutVars>
          <dgm:dir/>
          <dgm:resizeHandles val="exact"/>
        </dgm:presLayoutVars>
      </dgm:prSet>
      <dgm:spPr/>
    </dgm:pt>
    <dgm:pt modelId="{F4FA3AB9-3A02-47BB-857A-8B04B0F504F5}" type="pres">
      <dgm:prSet presAssocID="{033061C0-5167-4F41-826D-A2E9AF06517D}" presName="node" presStyleLbl="node1" presStyleIdx="0" presStyleCnt="3" custScaleX="251736">
        <dgm:presLayoutVars>
          <dgm:bulletEnabled val="1"/>
        </dgm:presLayoutVars>
      </dgm:prSet>
      <dgm:spPr/>
      <dgm:t>
        <a:bodyPr/>
        <a:lstStyle/>
        <a:p>
          <a:endParaRPr lang="en-US"/>
        </a:p>
      </dgm:t>
    </dgm:pt>
    <dgm:pt modelId="{D92B9123-4EAF-4FF6-9D8F-34E49E7F2B08}" type="pres">
      <dgm:prSet presAssocID="{9B822CD7-9E62-449F-BC46-2CCE0A2E9B9B}" presName="spacerL" presStyleCnt="0"/>
      <dgm:spPr/>
    </dgm:pt>
    <dgm:pt modelId="{1DC80C1A-CA57-4A8A-9CD8-97C715E4595C}" type="pres">
      <dgm:prSet presAssocID="{9B822CD7-9E62-449F-BC46-2CCE0A2E9B9B}" presName="sibTrans" presStyleLbl="sibTrans2D1" presStyleIdx="0" presStyleCnt="2"/>
      <dgm:spPr/>
      <dgm:t>
        <a:bodyPr/>
        <a:lstStyle/>
        <a:p>
          <a:endParaRPr lang="en-US"/>
        </a:p>
      </dgm:t>
    </dgm:pt>
    <dgm:pt modelId="{98899BCA-103A-4E52-AE08-F3D65EB5F8B8}" type="pres">
      <dgm:prSet presAssocID="{9B822CD7-9E62-449F-BC46-2CCE0A2E9B9B}" presName="spacerR" presStyleCnt="0"/>
      <dgm:spPr/>
    </dgm:pt>
    <dgm:pt modelId="{17369F68-4EFC-4DFA-AA42-696B32067A16}" type="pres">
      <dgm:prSet presAssocID="{DFB8A87B-B098-4973-89BA-1A0671C51A50}" presName="node" presStyleLbl="node1" presStyleIdx="1" presStyleCnt="3" custScaleX="209168">
        <dgm:presLayoutVars>
          <dgm:bulletEnabled val="1"/>
        </dgm:presLayoutVars>
      </dgm:prSet>
      <dgm:spPr/>
      <dgm:t>
        <a:bodyPr/>
        <a:lstStyle/>
        <a:p>
          <a:endParaRPr lang="en-US"/>
        </a:p>
      </dgm:t>
    </dgm:pt>
    <dgm:pt modelId="{9D3C4068-1004-420F-8BA2-51059F88A899}" type="pres">
      <dgm:prSet presAssocID="{7CB9E78B-F9F3-4F2C-A5CA-59BAD8C3F603}" presName="spacerL" presStyleCnt="0"/>
      <dgm:spPr/>
    </dgm:pt>
    <dgm:pt modelId="{B015C37B-C1DD-493D-A342-56BEF7A89229}" type="pres">
      <dgm:prSet presAssocID="{7CB9E78B-F9F3-4F2C-A5CA-59BAD8C3F603}" presName="sibTrans" presStyleLbl="sibTrans2D1" presStyleIdx="1" presStyleCnt="2"/>
      <dgm:spPr/>
      <dgm:t>
        <a:bodyPr/>
        <a:lstStyle/>
        <a:p>
          <a:endParaRPr lang="en-US"/>
        </a:p>
      </dgm:t>
    </dgm:pt>
    <dgm:pt modelId="{89762C2F-562A-48E0-9499-BAB3A14A8070}" type="pres">
      <dgm:prSet presAssocID="{7CB9E78B-F9F3-4F2C-A5CA-59BAD8C3F603}" presName="spacerR" presStyleCnt="0"/>
      <dgm:spPr/>
    </dgm:pt>
    <dgm:pt modelId="{D7043ABB-8A49-48F1-BB53-2D081F2E6418}" type="pres">
      <dgm:prSet presAssocID="{6DC50C9D-4E79-40E1-B1B7-69D215E9F680}" presName="node" presStyleLbl="node1" presStyleIdx="2" presStyleCnt="3" custScaleX="283429">
        <dgm:presLayoutVars>
          <dgm:bulletEnabled val="1"/>
        </dgm:presLayoutVars>
      </dgm:prSet>
      <dgm:spPr/>
      <dgm:t>
        <a:bodyPr/>
        <a:lstStyle/>
        <a:p>
          <a:endParaRPr lang="en-US"/>
        </a:p>
      </dgm:t>
    </dgm:pt>
  </dgm:ptLst>
  <dgm:cxnLst>
    <dgm:cxn modelId="{6ED38762-5080-481E-A1C6-AE188D3D5624}" srcId="{FC979BE0-EFC1-44DE-9F12-0C170DED7BD3}" destId="{6DC50C9D-4E79-40E1-B1B7-69D215E9F680}" srcOrd="2" destOrd="0" parTransId="{DEABCFDE-16AF-413D-AECA-A2A90023DCB6}" sibTransId="{5AC894C0-12BE-47DB-AEFF-8911315B6C36}"/>
    <dgm:cxn modelId="{99A5A760-2578-48F4-AE4A-1F78F450B3F8}" srcId="{FC979BE0-EFC1-44DE-9F12-0C170DED7BD3}" destId="{DFB8A87B-B098-4973-89BA-1A0671C51A50}" srcOrd="1" destOrd="0" parTransId="{7ADA2238-A82E-4FC1-A20B-DF6A41C4629C}" sibTransId="{7CB9E78B-F9F3-4F2C-A5CA-59BAD8C3F603}"/>
    <dgm:cxn modelId="{FCBA89BA-97FB-45BF-8943-9009F1D4CEF4}" type="presOf" srcId="{6DC50C9D-4E79-40E1-B1B7-69D215E9F680}" destId="{D7043ABB-8A49-48F1-BB53-2D081F2E6418}" srcOrd="0" destOrd="0" presId="urn:microsoft.com/office/officeart/2005/8/layout/equation1"/>
    <dgm:cxn modelId="{3F063934-948C-4644-8BBA-DE74FC5211C5}" type="presOf" srcId="{033061C0-5167-4F41-826D-A2E9AF06517D}" destId="{F4FA3AB9-3A02-47BB-857A-8B04B0F504F5}" srcOrd="0" destOrd="0" presId="urn:microsoft.com/office/officeart/2005/8/layout/equation1"/>
    <dgm:cxn modelId="{35E7F738-FC8B-4035-B2A3-BE470224EECD}" srcId="{FC979BE0-EFC1-44DE-9F12-0C170DED7BD3}" destId="{033061C0-5167-4F41-826D-A2E9AF06517D}" srcOrd="0" destOrd="0" parTransId="{26261B21-B563-4ADD-932A-343A22461F14}" sibTransId="{9B822CD7-9E62-449F-BC46-2CCE0A2E9B9B}"/>
    <dgm:cxn modelId="{8437A5F1-61A9-476E-AEDD-F787EB4A6824}" type="presOf" srcId="{7CB9E78B-F9F3-4F2C-A5CA-59BAD8C3F603}" destId="{B015C37B-C1DD-493D-A342-56BEF7A89229}" srcOrd="0" destOrd="0" presId="urn:microsoft.com/office/officeart/2005/8/layout/equation1"/>
    <dgm:cxn modelId="{C231B99D-6FCE-491D-AC92-FD7ABF303F9D}" type="presOf" srcId="{DFB8A87B-B098-4973-89BA-1A0671C51A50}" destId="{17369F68-4EFC-4DFA-AA42-696B32067A16}" srcOrd="0" destOrd="0" presId="urn:microsoft.com/office/officeart/2005/8/layout/equation1"/>
    <dgm:cxn modelId="{51D9540D-FA7B-44E3-A014-2A770E3000F2}" type="presOf" srcId="{9B822CD7-9E62-449F-BC46-2CCE0A2E9B9B}" destId="{1DC80C1A-CA57-4A8A-9CD8-97C715E4595C}" srcOrd="0" destOrd="0" presId="urn:microsoft.com/office/officeart/2005/8/layout/equation1"/>
    <dgm:cxn modelId="{683714AB-5DAE-4C30-A5AA-B609B27792E7}" type="presOf" srcId="{FC979BE0-EFC1-44DE-9F12-0C170DED7BD3}" destId="{FE9705E4-8305-489D-8D79-CDF14E39A8A7}" srcOrd="0" destOrd="0" presId="urn:microsoft.com/office/officeart/2005/8/layout/equation1"/>
    <dgm:cxn modelId="{031A8FDE-774A-470D-A029-FFB07B46E374}" type="presParOf" srcId="{FE9705E4-8305-489D-8D79-CDF14E39A8A7}" destId="{F4FA3AB9-3A02-47BB-857A-8B04B0F504F5}" srcOrd="0" destOrd="0" presId="urn:microsoft.com/office/officeart/2005/8/layout/equation1"/>
    <dgm:cxn modelId="{A3159C73-1E95-456E-A097-6C4E0CE799EB}" type="presParOf" srcId="{FE9705E4-8305-489D-8D79-CDF14E39A8A7}" destId="{D92B9123-4EAF-4FF6-9D8F-34E49E7F2B08}" srcOrd="1" destOrd="0" presId="urn:microsoft.com/office/officeart/2005/8/layout/equation1"/>
    <dgm:cxn modelId="{847C20D6-ADD2-4743-8BD2-A376F0470212}" type="presParOf" srcId="{FE9705E4-8305-489D-8D79-CDF14E39A8A7}" destId="{1DC80C1A-CA57-4A8A-9CD8-97C715E4595C}" srcOrd="2" destOrd="0" presId="urn:microsoft.com/office/officeart/2005/8/layout/equation1"/>
    <dgm:cxn modelId="{E88791F6-5419-471C-AFAB-57DFFD3943D4}" type="presParOf" srcId="{FE9705E4-8305-489D-8D79-CDF14E39A8A7}" destId="{98899BCA-103A-4E52-AE08-F3D65EB5F8B8}" srcOrd="3" destOrd="0" presId="urn:microsoft.com/office/officeart/2005/8/layout/equation1"/>
    <dgm:cxn modelId="{07290EE8-C70E-48EA-A75D-8D81267E4BCB}" type="presParOf" srcId="{FE9705E4-8305-489D-8D79-CDF14E39A8A7}" destId="{17369F68-4EFC-4DFA-AA42-696B32067A16}" srcOrd="4" destOrd="0" presId="urn:microsoft.com/office/officeart/2005/8/layout/equation1"/>
    <dgm:cxn modelId="{A807A158-22B9-41D5-B53B-0A430E148CA0}" type="presParOf" srcId="{FE9705E4-8305-489D-8D79-CDF14E39A8A7}" destId="{9D3C4068-1004-420F-8BA2-51059F88A899}" srcOrd="5" destOrd="0" presId="urn:microsoft.com/office/officeart/2005/8/layout/equation1"/>
    <dgm:cxn modelId="{73A777F5-3EC4-45AF-94BA-99084297721E}" type="presParOf" srcId="{FE9705E4-8305-489D-8D79-CDF14E39A8A7}" destId="{B015C37B-C1DD-493D-A342-56BEF7A89229}" srcOrd="6" destOrd="0" presId="urn:microsoft.com/office/officeart/2005/8/layout/equation1"/>
    <dgm:cxn modelId="{8AFD7DC1-5769-41AA-8F81-06DE49221853}" type="presParOf" srcId="{FE9705E4-8305-489D-8D79-CDF14E39A8A7}" destId="{89762C2F-562A-48E0-9499-BAB3A14A8070}" srcOrd="7" destOrd="0" presId="urn:microsoft.com/office/officeart/2005/8/layout/equation1"/>
    <dgm:cxn modelId="{BAEC0E22-A273-4395-B74D-1008E09B8E2C}" type="presParOf" srcId="{FE9705E4-8305-489D-8D79-CDF14E39A8A7}" destId="{D7043ABB-8A49-48F1-BB53-2D081F2E6418}" srcOrd="8" destOrd="0" presId="urn:microsoft.com/office/officeart/2005/8/layout/equatio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4FA3AB9-3A02-47BB-857A-8B04B0F504F5}">
      <dsp:nvSpPr>
        <dsp:cNvPr id="0" name=""/>
        <dsp:cNvSpPr/>
      </dsp:nvSpPr>
      <dsp:spPr>
        <a:xfrm>
          <a:off x="68719" y="55"/>
          <a:ext cx="2109770" cy="838088"/>
        </a:xfrm>
        <a:prstGeom prst="ellipse">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lvl="0" algn="ctr" defTabSz="889000">
            <a:lnSpc>
              <a:spcPct val="90000"/>
            </a:lnSpc>
            <a:spcBef>
              <a:spcPct val="0"/>
            </a:spcBef>
            <a:spcAft>
              <a:spcPct val="35000"/>
            </a:spcAft>
          </a:pPr>
          <a:r>
            <a:rPr lang="en-US" sz="2000" kern="1200" dirty="0" err="1" smtClean="0"/>
            <a:t>Kekuasaan</a:t>
          </a:r>
          <a:endParaRPr lang="en-US" sz="2000" kern="1200" dirty="0"/>
        </a:p>
      </dsp:txBody>
      <dsp:txXfrm>
        <a:off x="377688" y="122790"/>
        <a:ext cx="1491832" cy="592618"/>
      </dsp:txXfrm>
    </dsp:sp>
    <dsp:sp modelId="{1DC80C1A-CA57-4A8A-9CD8-97C715E4595C}">
      <dsp:nvSpPr>
        <dsp:cNvPr id="0" name=""/>
        <dsp:cNvSpPr/>
      </dsp:nvSpPr>
      <dsp:spPr>
        <a:xfrm>
          <a:off x="2246541" y="176054"/>
          <a:ext cx="486091" cy="486091"/>
        </a:xfrm>
        <a:prstGeom prst="mathPlus">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889000">
            <a:lnSpc>
              <a:spcPct val="90000"/>
            </a:lnSpc>
            <a:spcBef>
              <a:spcPct val="0"/>
            </a:spcBef>
            <a:spcAft>
              <a:spcPct val="35000"/>
            </a:spcAft>
          </a:pPr>
          <a:endParaRPr lang="en-US" sz="2000" kern="1200"/>
        </a:p>
      </dsp:txBody>
      <dsp:txXfrm>
        <a:off x="2310972" y="361935"/>
        <a:ext cx="357229" cy="114329"/>
      </dsp:txXfrm>
    </dsp:sp>
    <dsp:sp modelId="{17369F68-4EFC-4DFA-AA42-696B32067A16}">
      <dsp:nvSpPr>
        <dsp:cNvPr id="0" name=""/>
        <dsp:cNvSpPr/>
      </dsp:nvSpPr>
      <dsp:spPr>
        <a:xfrm>
          <a:off x="2800685" y="55"/>
          <a:ext cx="1753012" cy="838088"/>
        </a:xfrm>
        <a:prstGeom prst="ellipse">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lvl="0" algn="ctr" defTabSz="889000">
            <a:lnSpc>
              <a:spcPct val="90000"/>
            </a:lnSpc>
            <a:spcBef>
              <a:spcPct val="0"/>
            </a:spcBef>
            <a:spcAft>
              <a:spcPct val="35000"/>
            </a:spcAft>
          </a:pPr>
          <a:r>
            <a:rPr lang="en-US" sz="2000" kern="1200" dirty="0" err="1" smtClean="0"/>
            <a:t>Eksposure</a:t>
          </a:r>
          <a:r>
            <a:rPr lang="en-US" sz="2000" kern="1200" dirty="0" smtClean="0"/>
            <a:t> </a:t>
          </a:r>
          <a:r>
            <a:rPr lang="en-US" sz="2000" kern="1200" dirty="0" err="1" smtClean="0"/>
            <a:t>atas</a:t>
          </a:r>
          <a:r>
            <a:rPr lang="en-US" sz="2000" kern="1200" dirty="0" smtClean="0"/>
            <a:t> </a:t>
          </a:r>
          <a:r>
            <a:rPr lang="en-US" sz="2000" kern="1200" dirty="0" err="1" smtClean="0"/>
            <a:t>hasil</a:t>
          </a:r>
          <a:endParaRPr lang="en-US" sz="2000" kern="1200" dirty="0"/>
        </a:p>
      </dsp:txBody>
      <dsp:txXfrm>
        <a:off x="3057408" y="122790"/>
        <a:ext cx="1239566" cy="592618"/>
      </dsp:txXfrm>
    </dsp:sp>
    <dsp:sp modelId="{B015C37B-C1DD-493D-A342-56BEF7A89229}">
      <dsp:nvSpPr>
        <dsp:cNvPr id="0" name=""/>
        <dsp:cNvSpPr/>
      </dsp:nvSpPr>
      <dsp:spPr>
        <a:xfrm>
          <a:off x="4621751" y="176054"/>
          <a:ext cx="486091" cy="486091"/>
        </a:xfrm>
        <a:prstGeom prst="mathEqual">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889000">
            <a:lnSpc>
              <a:spcPct val="90000"/>
            </a:lnSpc>
            <a:spcBef>
              <a:spcPct val="0"/>
            </a:spcBef>
            <a:spcAft>
              <a:spcPct val="35000"/>
            </a:spcAft>
          </a:pPr>
          <a:endParaRPr lang="en-US" sz="2000" kern="1200"/>
        </a:p>
      </dsp:txBody>
      <dsp:txXfrm>
        <a:off x="4686182" y="276189"/>
        <a:ext cx="357229" cy="285821"/>
      </dsp:txXfrm>
    </dsp:sp>
    <dsp:sp modelId="{D7043ABB-8A49-48F1-BB53-2D081F2E6418}">
      <dsp:nvSpPr>
        <dsp:cNvPr id="0" name=""/>
        <dsp:cNvSpPr/>
      </dsp:nvSpPr>
      <dsp:spPr>
        <a:xfrm>
          <a:off x="5175895" y="55"/>
          <a:ext cx="2375385" cy="838088"/>
        </a:xfrm>
        <a:prstGeom prst="ellipse">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lvl="0" algn="ctr" defTabSz="889000">
            <a:lnSpc>
              <a:spcPct val="90000"/>
            </a:lnSpc>
            <a:spcBef>
              <a:spcPct val="0"/>
            </a:spcBef>
            <a:spcAft>
              <a:spcPct val="35000"/>
            </a:spcAft>
          </a:pPr>
          <a:r>
            <a:rPr lang="en-US" sz="2000" kern="1200" dirty="0" err="1" smtClean="0"/>
            <a:t>Pengendalian</a:t>
          </a:r>
          <a:endParaRPr lang="en-US" sz="2000" kern="1200" dirty="0"/>
        </a:p>
      </dsp:txBody>
      <dsp:txXfrm>
        <a:off x="5523762" y="122790"/>
        <a:ext cx="1679651" cy="592618"/>
      </dsp:txXfrm>
    </dsp:sp>
  </dsp:spTree>
</dsp:drawing>
</file>

<file path=ppt/diagrams/layout1.xml><?xml version="1.0" encoding="utf-8"?>
<dgm:layoutDef xmlns:dgm="http://schemas.openxmlformats.org/drawingml/2006/diagram" xmlns:a="http://schemas.openxmlformats.org/drawingml/2006/main" uniqueId="urn:microsoft.com/office/officeart/2005/8/layout/equation1">
  <dgm:title val=""/>
  <dgm:desc val=""/>
  <dgm:catLst>
    <dgm:cat type="relationship" pri="17000"/>
    <dgm:cat type="process" pri="2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choose name="Name0">
      <dgm:if name="Name1" func="var" arg="dir" op="equ" val="norm">
        <dgm:alg type="lin">
          <dgm:param type="fallback" val="2D"/>
        </dgm:alg>
      </dgm:if>
      <dgm:else name="Name2">
        <dgm:alg type="lin">
          <dgm:param type="linDir" val="fromR"/>
          <dgm:param type="fallback" val="2D"/>
        </dgm:alg>
      </dgm:else>
    </dgm:choose>
    <dgm:shape xmlns:r="http://schemas.openxmlformats.org/officeDocument/2006/relationships" r:blip="">
      <dgm:adjLst/>
    </dgm:shape>
    <dgm:presOf/>
    <dgm:constrLst>
      <dgm:constr type="w" for="ch" ptType="node" refType="w"/>
      <dgm:constr type="w" for="ch" ptType="sibTrans" refType="w" refFor="ch" refPtType="node" fact="0.58"/>
      <dgm:constr type="primFontSz" for="ch" ptType="node" op="equ" val="65"/>
      <dgm:constr type="primFontSz" for="ch" ptType="sibTrans" op="equ" val="55"/>
      <dgm:constr type="primFontSz" for="ch" ptType="sibTrans" refType="primFontSz" refFor="ch" refPtType="node" op="lte" fact="0.8"/>
      <dgm:constr type="w" for="ch" forName="spacerL" refType="w" refFor="ch" refPtType="sibTrans" fact="0.14"/>
      <dgm:constr type="w" for="ch" forName="spacerR" refType="w" refFor="ch" refPtType="sibTrans" fact="0.14"/>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sibTransForEach" axis="followSib" ptType="sibTrans" cnt="1">
        <dgm:layoutNode name="spacerL">
          <dgm:alg type="sp"/>
          <dgm:shape xmlns:r="http://schemas.openxmlformats.org/officeDocument/2006/relationships" r:blip="">
            <dgm:adjLst/>
          </dgm:shape>
          <dgm:presOf/>
          <dgm:constrLst/>
          <dgm:ruleLst/>
        </dgm:layoutNode>
        <dgm:layoutNode name="sibTrans">
          <dgm:alg type="tx"/>
          <dgm:choose name="Name3">
            <dgm:if name="Name4" axis="followSib" ptType="sibTrans" func="cnt" op="equ" val="0">
              <dgm:shape xmlns:r="http://schemas.openxmlformats.org/officeDocument/2006/relationships" type="mathEqual" r:blip="">
                <dgm:adjLst/>
              </dgm:shape>
            </dgm:if>
            <dgm:else name="Name5">
              <dgm:shape xmlns:r="http://schemas.openxmlformats.org/officeDocument/2006/relationships" type="mathPlus" r:blip="">
                <dgm:adjLst/>
              </dgm:shape>
            </dgm:else>
          </dgm:choose>
          <dgm:presOf axis="self"/>
          <dgm:constrLst>
            <dgm:constr type="h" refType="w"/>
            <dgm:constr type="lMarg"/>
            <dgm:constr type="rMarg"/>
            <dgm:constr type="tMarg"/>
            <dgm:constr type="bMarg"/>
          </dgm:constrLst>
          <dgm:ruleLst>
            <dgm:rule type="primFontSz" val="5" fact="NaN" max="NaN"/>
          </dgm:ruleLst>
        </dgm:layoutNode>
        <dgm:layoutNode name="spacerR">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2" y="0"/>
            <a:ext cx="2944283" cy="496570"/>
          </a:xfrm>
          <a:prstGeom prst="rect">
            <a:avLst/>
          </a:prstGeom>
        </p:spPr>
        <p:txBody>
          <a:bodyPr vert="horz" lIns="91422" tIns="45711" rIns="91422" bIns="45711" rtlCol="0"/>
          <a:lstStyle>
            <a:lvl1pPr algn="l">
              <a:defRPr sz="1200"/>
            </a:lvl1pPr>
          </a:lstStyle>
          <a:p>
            <a:endParaRPr lang="en-US"/>
          </a:p>
        </p:txBody>
      </p:sp>
      <p:sp>
        <p:nvSpPr>
          <p:cNvPr id="3" name="Date Placeholder 2"/>
          <p:cNvSpPr>
            <a:spLocks noGrp="1"/>
          </p:cNvSpPr>
          <p:nvPr>
            <p:ph type="dt" sz="quarter" idx="1"/>
          </p:nvPr>
        </p:nvSpPr>
        <p:spPr>
          <a:xfrm>
            <a:off x="3848646" y="0"/>
            <a:ext cx="2944283" cy="496570"/>
          </a:xfrm>
          <a:prstGeom prst="rect">
            <a:avLst/>
          </a:prstGeom>
        </p:spPr>
        <p:txBody>
          <a:bodyPr vert="horz" lIns="91422" tIns="45711" rIns="91422" bIns="45711" rtlCol="0"/>
          <a:lstStyle>
            <a:lvl1pPr algn="r">
              <a:defRPr sz="1200"/>
            </a:lvl1pPr>
          </a:lstStyle>
          <a:p>
            <a:endParaRPr lang="en-US"/>
          </a:p>
        </p:txBody>
      </p:sp>
      <p:sp>
        <p:nvSpPr>
          <p:cNvPr id="4" name="Footer Placeholder 3"/>
          <p:cNvSpPr>
            <a:spLocks noGrp="1"/>
          </p:cNvSpPr>
          <p:nvPr>
            <p:ph type="ftr" sz="quarter" idx="2"/>
          </p:nvPr>
        </p:nvSpPr>
        <p:spPr>
          <a:xfrm>
            <a:off x="2" y="9433107"/>
            <a:ext cx="2944283" cy="496570"/>
          </a:xfrm>
          <a:prstGeom prst="rect">
            <a:avLst/>
          </a:prstGeom>
        </p:spPr>
        <p:txBody>
          <a:bodyPr vert="horz" lIns="91422" tIns="45711" rIns="91422" bIns="45711" rtlCol="0" anchor="b"/>
          <a:lstStyle>
            <a:lvl1pPr algn="l">
              <a:defRPr sz="1200"/>
            </a:lvl1pPr>
          </a:lstStyle>
          <a:p>
            <a:endParaRPr lang="en-US"/>
          </a:p>
        </p:txBody>
      </p:sp>
      <p:sp>
        <p:nvSpPr>
          <p:cNvPr id="5" name="Slide Number Placeholder 4"/>
          <p:cNvSpPr>
            <a:spLocks noGrp="1"/>
          </p:cNvSpPr>
          <p:nvPr>
            <p:ph type="sldNum" sz="quarter" idx="3"/>
          </p:nvPr>
        </p:nvSpPr>
        <p:spPr>
          <a:xfrm>
            <a:off x="3848646" y="9433107"/>
            <a:ext cx="2944283" cy="496570"/>
          </a:xfrm>
          <a:prstGeom prst="rect">
            <a:avLst/>
          </a:prstGeom>
        </p:spPr>
        <p:txBody>
          <a:bodyPr vert="horz" lIns="91422" tIns="45711" rIns="91422" bIns="45711" rtlCol="0" anchor="b"/>
          <a:lstStyle>
            <a:lvl1pPr algn="r">
              <a:defRPr sz="1200"/>
            </a:lvl1pPr>
          </a:lstStyle>
          <a:p>
            <a:fld id="{7FE4C45C-A8BD-4AC7-8A41-3FA133CF74EA}" type="slidenum">
              <a:rPr lang="en-US" smtClean="0"/>
              <a:pPr/>
              <a:t>‹#›</a:t>
            </a:fld>
            <a:endParaRPr lang="en-US"/>
          </a:p>
        </p:txBody>
      </p:sp>
    </p:spTree>
    <p:extLst>
      <p:ext uri="{BB962C8B-B14F-4D97-AF65-F5344CB8AC3E}">
        <p14:creationId xmlns:p14="http://schemas.microsoft.com/office/powerpoint/2010/main" val="295663629"/>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2" y="0"/>
            <a:ext cx="2944283" cy="496570"/>
          </a:xfrm>
          <a:prstGeom prst="rect">
            <a:avLst/>
          </a:prstGeom>
        </p:spPr>
        <p:txBody>
          <a:bodyPr vert="horz" lIns="91422" tIns="45711" rIns="91422" bIns="45711" rtlCol="0"/>
          <a:lstStyle>
            <a:lvl1pPr algn="l">
              <a:defRPr sz="1200"/>
            </a:lvl1pPr>
          </a:lstStyle>
          <a:p>
            <a:endParaRPr lang="en-US"/>
          </a:p>
        </p:txBody>
      </p:sp>
      <p:sp>
        <p:nvSpPr>
          <p:cNvPr id="3" name="Date Placeholder 2"/>
          <p:cNvSpPr>
            <a:spLocks noGrp="1"/>
          </p:cNvSpPr>
          <p:nvPr>
            <p:ph type="dt" idx="1"/>
          </p:nvPr>
        </p:nvSpPr>
        <p:spPr>
          <a:xfrm>
            <a:off x="3848646" y="0"/>
            <a:ext cx="2944283" cy="496570"/>
          </a:xfrm>
          <a:prstGeom prst="rect">
            <a:avLst/>
          </a:prstGeom>
        </p:spPr>
        <p:txBody>
          <a:bodyPr vert="horz" lIns="91422" tIns="45711" rIns="91422" bIns="45711" rtlCol="0"/>
          <a:lstStyle>
            <a:lvl1pPr algn="r">
              <a:defRPr sz="1200"/>
            </a:lvl1pPr>
          </a:lstStyle>
          <a:p>
            <a:endParaRPr lang="en-US"/>
          </a:p>
        </p:txBody>
      </p:sp>
      <p:sp>
        <p:nvSpPr>
          <p:cNvPr id="4" name="Slide Image Placeholder 3"/>
          <p:cNvSpPr>
            <a:spLocks noGrp="1" noRot="1" noChangeAspect="1"/>
          </p:cNvSpPr>
          <p:nvPr>
            <p:ph type="sldImg" idx="2"/>
          </p:nvPr>
        </p:nvSpPr>
        <p:spPr>
          <a:xfrm>
            <a:off x="914400" y="744538"/>
            <a:ext cx="4965700" cy="3724275"/>
          </a:xfrm>
          <a:prstGeom prst="rect">
            <a:avLst/>
          </a:prstGeom>
          <a:noFill/>
          <a:ln w="12700">
            <a:solidFill>
              <a:prstClr val="black"/>
            </a:solidFill>
          </a:ln>
        </p:spPr>
        <p:txBody>
          <a:bodyPr vert="horz" lIns="91422" tIns="45711" rIns="91422" bIns="45711" rtlCol="0" anchor="ctr"/>
          <a:lstStyle/>
          <a:p>
            <a:endParaRPr lang="en-US"/>
          </a:p>
        </p:txBody>
      </p:sp>
      <p:sp>
        <p:nvSpPr>
          <p:cNvPr id="5" name="Notes Placeholder 4"/>
          <p:cNvSpPr>
            <a:spLocks noGrp="1"/>
          </p:cNvSpPr>
          <p:nvPr>
            <p:ph type="body" sz="quarter" idx="3"/>
          </p:nvPr>
        </p:nvSpPr>
        <p:spPr>
          <a:xfrm>
            <a:off x="679450" y="4717414"/>
            <a:ext cx="5435600" cy="4469130"/>
          </a:xfrm>
          <a:prstGeom prst="rect">
            <a:avLst/>
          </a:prstGeom>
        </p:spPr>
        <p:txBody>
          <a:bodyPr vert="horz" lIns="91422" tIns="45711" rIns="91422" bIns="45711"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2" y="9433107"/>
            <a:ext cx="2944283" cy="496570"/>
          </a:xfrm>
          <a:prstGeom prst="rect">
            <a:avLst/>
          </a:prstGeom>
        </p:spPr>
        <p:txBody>
          <a:bodyPr vert="horz" lIns="91422" tIns="45711" rIns="91422" bIns="45711" rtlCol="0" anchor="b"/>
          <a:lstStyle>
            <a:lvl1pPr algn="l">
              <a:defRPr sz="1200"/>
            </a:lvl1pPr>
          </a:lstStyle>
          <a:p>
            <a:endParaRPr lang="en-US"/>
          </a:p>
        </p:txBody>
      </p:sp>
      <p:sp>
        <p:nvSpPr>
          <p:cNvPr id="7" name="Slide Number Placeholder 6"/>
          <p:cNvSpPr>
            <a:spLocks noGrp="1"/>
          </p:cNvSpPr>
          <p:nvPr>
            <p:ph type="sldNum" sz="quarter" idx="5"/>
          </p:nvPr>
        </p:nvSpPr>
        <p:spPr>
          <a:xfrm>
            <a:off x="3848646" y="9433107"/>
            <a:ext cx="2944283" cy="496570"/>
          </a:xfrm>
          <a:prstGeom prst="rect">
            <a:avLst/>
          </a:prstGeom>
        </p:spPr>
        <p:txBody>
          <a:bodyPr vert="horz" lIns="91422" tIns="45711" rIns="91422" bIns="45711" rtlCol="0" anchor="b"/>
          <a:lstStyle>
            <a:lvl1pPr algn="r">
              <a:defRPr sz="1200"/>
            </a:lvl1pPr>
          </a:lstStyle>
          <a:p>
            <a:fld id="{215F8941-38FE-418C-BE89-CFD1BCD2201A}" type="slidenum">
              <a:rPr lang="en-US" smtClean="0"/>
              <a:pPr/>
              <a:t>‹#›</a:t>
            </a:fld>
            <a:endParaRPr lang="en-US"/>
          </a:p>
        </p:txBody>
      </p:sp>
    </p:spTree>
    <p:extLst>
      <p:ext uri="{BB962C8B-B14F-4D97-AF65-F5344CB8AC3E}">
        <p14:creationId xmlns:p14="http://schemas.microsoft.com/office/powerpoint/2010/main" val="229433469"/>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a:p>
        </p:txBody>
      </p:sp>
      <p:sp>
        <p:nvSpPr>
          <p:cNvPr id="4" name="Slide Number Placeholder 3"/>
          <p:cNvSpPr>
            <a:spLocks noGrp="1"/>
          </p:cNvSpPr>
          <p:nvPr>
            <p:ph type="sldNum" sz="quarter" idx="10"/>
          </p:nvPr>
        </p:nvSpPr>
        <p:spPr/>
        <p:txBody>
          <a:bodyPr/>
          <a:lstStyle/>
          <a:p>
            <a:fld id="{215F8941-38FE-418C-BE89-CFD1BCD2201A}" type="slidenum">
              <a:rPr lang="en-US" smtClean="0"/>
              <a:pPr/>
              <a:t>1</a:t>
            </a:fld>
            <a:endParaRPr lang="en-US"/>
          </a:p>
        </p:txBody>
      </p:sp>
    </p:spTree>
    <p:extLst>
      <p:ext uri="{BB962C8B-B14F-4D97-AF65-F5344CB8AC3E}">
        <p14:creationId xmlns:p14="http://schemas.microsoft.com/office/powerpoint/2010/main" val="276763266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id-ID" dirty="0"/>
          </a:p>
        </p:txBody>
      </p:sp>
      <p:sp>
        <p:nvSpPr>
          <p:cNvPr id="4" name="Slide Number Placeholder 3"/>
          <p:cNvSpPr>
            <a:spLocks noGrp="1"/>
          </p:cNvSpPr>
          <p:nvPr>
            <p:ph type="sldNum" sz="quarter" idx="10"/>
          </p:nvPr>
        </p:nvSpPr>
        <p:spPr/>
        <p:txBody>
          <a:bodyPr/>
          <a:lstStyle/>
          <a:p>
            <a:fld id="{F2B47F84-9788-423D-97A5-D5E742506F5B}" type="slidenum">
              <a:rPr lang="id-ID" smtClean="0"/>
              <a:pPr/>
              <a:t>9</a:t>
            </a:fld>
            <a:endParaRPr lang="id-ID"/>
          </a:p>
        </p:txBody>
      </p:sp>
    </p:spTree>
    <p:extLst>
      <p:ext uri="{BB962C8B-B14F-4D97-AF65-F5344CB8AC3E}">
        <p14:creationId xmlns:p14="http://schemas.microsoft.com/office/powerpoint/2010/main" val="303933448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id-ID" dirty="0"/>
          </a:p>
        </p:txBody>
      </p:sp>
      <p:sp>
        <p:nvSpPr>
          <p:cNvPr id="4" name="Slide Number Placeholder 3"/>
          <p:cNvSpPr>
            <a:spLocks noGrp="1"/>
          </p:cNvSpPr>
          <p:nvPr>
            <p:ph type="sldNum" sz="quarter" idx="10"/>
          </p:nvPr>
        </p:nvSpPr>
        <p:spPr/>
        <p:txBody>
          <a:bodyPr/>
          <a:lstStyle/>
          <a:p>
            <a:fld id="{F2B47F84-9788-423D-97A5-D5E742506F5B}" type="slidenum">
              <a:rPr lang="id-ID" smtClean="0"/>
              <a:pPr/>
              <a:t>15</a:t>
            </a:fld>
            <a:endParaRPr lang="id-ID"/>
          </a:p>
        </p:txBody>
      </p:sp>
    </p:spTree>
    <p:extLst>
      <p:ext uri="{BB962C8B-B14F-4D97-AF65-F5344CB8AC3E}">
        <p14:creationId xmlns:p14="http://schemas.microsoft.com/office/powerpoint/2010/main" val="221692815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dirty="0"/>
          </a:p>
        </p:txBody>
      </p:sp>
      <p:sp>
        <p:nvSpPr>
          <p:cNvPr id="4" name="Slide Number Placeholder 3"/>
          <p:cNvSpPr>
            <a:spLocks noGrp="1"/>
          </p:cNvSpPr>
          <p:nvPr>
            <p:ph type="sldNum" sz="quarter" idx="10"/>
          </p:nvPr>
        </p:nvSpPr>
        <p:spPr/>
        <p:txBody>
          <a:bodyPr/>
          <a:lstStyle/>
          <a:p>
            <a:pPr>
              <a:defRPr/>
            </a:pPr>
            <a:fld id="{6FF43A74-EC10-4FDD-9169-F54D6D0AEC25}" type="slidenum">
              <a:rPr lang="en-US" smtClean="0"/>
              <a:pPr>
                <a:defRPr/>
              </a:pPr>
              <a:t>39</a:t>
            </a:fld>
            <a:endParaRPr lang="en-US"/>
          </a:p>
        </p:txBody>
      </p:sp>
    </p:spTree>
    <p:extLst>
      <p:ext uri="{BB962C8B-B14F-4D97-AF65-F5344CB8AC3E}">
        <p14:creationId xmlns:p14="http://schemas.microsoft.com/office/powerpoint/2010/main" val="113097889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dirty="0"/>
          </a:p>
        </p:txBody>
      </p:sp>
      <p:sp>
        <p:nvSpPr>
          <p:cNvPr id="4" name="Slide Number Placeholder 3"/>
          <p:cNvSpPr>
            <a:spLocks noGrp="1"/>
          </p:cNvSpPr>
          <p:nvPr>
            <p:ph type="sldNum" sz="quarter" idx="10"/>
          </p:nvPr>
        </p:nvSpPr>
        <p:spPr/>
        <p:txBody>
          <a:bodyPr/>
          <a:lstStyle/>
          <a:p>
            <a:pPr>
              <a:defRPr/>
            </a:pPr>
            <a:fld id="{6FF43A74-EC10-4FDD-9169-F54D6D0AEC25}" type="slidenum">
              <a:rPr lang="en-US" smtClean="0"/>
              <a:pPr>
                <a:defRPr/>
              </a:pPr>
              <a:t>43</a:t>
            </a:fld>
            <a:endParaRPr lang="en-US"/>
          </a:p>
        </p:txBody>
      </p:sp>
    </p:spTree>
    <p:extLst>
      <p:ext uri="{BB962C8B-B14F-4D97-AF65-F5344CB8AC3E}">
        <p14:creationId xmlns:p14="http://schemas.microsoft.com/office/powerpoint/2010/main" val="279100573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a:p>
        </p:txBody>
      </p:sp>
      <p:sp>
        <p:nvSpPr>
          <p:cNvPr id="4" name="Slide Number Placeholder 3"/>
          <p:cNvSpPr>
            <a:spLocks noGrp="1"/>
          </p:cNvSpPr>
          <p:nvPr>
            <p:ph type="sldNum" sz="quarter" idx="10"/>
          </p:nvPr>
        </p:nvSpPr>
        <p:spPr/>
        <p:txBody>
          <a:bodyPr/>
          <a:lstStyle/>
          <a:p>
            <a:fld id="{215F8941-38FE-418C-BE89-CFD1BCD2201A}" type="slidenum">
              <a:rPr lang="en-US" smtClean="0"/>
              <a:pPr/>
              <a:t>46</a:t>
            </a:fld>
            <a:endParaRPr lang="en-US"/>
          </a:p>
        </p:txBody>
      </p:sp>
    </p:spTree>
    <p:extLst>
      <p:ext uri="{BB962C8B-B14F-4D97-AF65-F5344CB8AC3E}">
        <p14:creationId xmlns:p14="http://schemas.microsoft.com/office/powerpoint/2010/main" val="338561665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xfrm>
            <a:off x="3884613" y="8685213"/>
            <a:ext cx="2971800" cy="457200"/>
          </a:xfrm>
          <a:prstGeom prst="rect">
            <a:avLst/>
          </a:prstGeom>
          <a:ln/>
        </p:spPr>
        <p:txBody>
          <a:bodyPr/>
          <a:lstStyle/>
          <a:p>
            <a:fld id="{720A9AE4-252A-4D42-9A7E-393BBF47DAB2}" type="slidenum">
              <a:rPr lang="en-US"/>
              <a:pPr/>
              <a:t>47</a:t>
            </a:fld>
            <a:endParaRPr lang="en-US"/>
          </a:p>
        </p:txBody>
      </p:sp>
      <p:sp>
        <p:nvSpPr>
          <p:cNvPr id="1359874" name="Rectangle 2"/>
          <p:cNvSpPr>
            <a:spLocks noGrp="1" noRot="1" noChangeAspect="1" noChangeArrowheads="1" noTextEdit="1"/>
          </p:cNvSpPr>
          <p:nvPr>
            <p:ph type="sldImg"/>
          </p:nvPr>
        </p:nvSpPr>
        <p:spPr>
          <a:xfrm>
            <a:off x="1144588" y="685800"/>
            <a:ext cx="4570412" cy="3429000"/>
          </a:xfrm>
          <a:ln/>
        </p:spPr>
      </p:sp>
      <p:sp>
        <p:nvSpPr>
          <p:cNvPr id="1359875" name="Rectangle 3"/>
          <p:cNvSpPr>
            <a:spLocks noGrp="1" noChangeArrowheads="1"/>
          </p:cNvSpPr>
          <p:nvPr>
            <p:ph type="body" idx="1"/>
          </p:nvPr>
        </p:nvSpPr>
        <p:spPr>
          <a:xfrm>
            <a:off x="914508" y="4344135"/>
            <a:ext cx="5028986" cy="4114800"/>
          </a:xfrm>
        </p:spPr>
        <p:txBody>
          <a:bodyPr/>
          <a:lstStyle/>
          <a:p>
            <a:endParaRPr lang="id-ID"/>
          </a:p>
        </p:txBody>
      </p:sp>
    </p:spTree>
    <p:extLst>
      <p:ext uri="{BB962C8B-B14F-4D97-AF65-F5344CB8AC3E}">
        <p14:creationId xmlns:p14="http://schemas.microsoft.com/office/powerpoint/2010/main" val="259588546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xfrm>
            <a:off x="3884613" y="8685213"/>
            <a:ext cx="2971800" cy="457200"/>
          </a:xfrm>
          <a:prstGeom prst="rect">
            <a:avLst/>
          </a:prstGeom>
          <a:ln/>
        </p:spPr>
        <p:txBody>
          <a:bodyPr/>
          <a:lstStyle/>
          <a:p>
            <a:fld id="{720A9AE4-252A-4D42-9A7E-393BBF47DAB2}" type="slidenum">
              <a:rPr lang="en-US"/>
              <a:pPr/>
              <a:t>48</a:t>
            </a:fld>
            <a:endParaRPr lang="en-US"/>
          </a:p>
        </p:txBody>
      </p:sp>
      <p:sp>
        <p:nvSpPr>
          <p:cNvPr id="1359874" name="Rectangle 2"/>
          <p:cNvSpPr>
            <a:spLocks noGrp="1" noRot="1" noChangeAspect="1" noChangeArrowheads="1" noTextEdit="1"/>
          </p:cNvSpPr>
          <p:nvPr>
            <p:ph type="sldImg"/>
          </p:nvPr>
        </p:nvSpPr>
        <p:spPr>
          <a:xfrm>
            <a:off x="1144588" y="685800"/>
            <a:ext cx="4570412" cy="3429000"/>
          </a:xfrm>
          <a:ln/>
        </p:spPr>
      </p:sp>
      <p:sp>
        <p:nvSpPr>
          <p:cNvPr id="1359875" name="Rectangle 3"/>
          <p:cNvSpPr>
            <a:spLocks noGrp="1" noChangeArrowheads="1"/>
          </p:cNvSpPr>
          <p:nvPr>
            <p:ph type="body" idx="1"/>
          </p:nvPr>
        </p:nvSpPr>
        <p:spPr>
          <a:xfrm>
            <a:off x="914508" y="4344135"/>
            <a:ext cx="5028986" cy="4114800"/>
          </a:xfrm>
        </p:spPr>
        <p:txBody>
          <a:bodyPr/>
          <a:lstStyle/>
          <a:p>
            <a:endParaRPr lang="id-ID"/>
          </a:p>
        </p:txBody>
      </p:sp>
    </p:spTree>
    <p:extLst>
      <p:ext uri="{BB962C8B-B14F-4D97-AF65-F5344CB8AC3E}">
        <p14:creationId xmlns:p14="http://schemas.microsoft.com/office/powerpoint/2010/main" val="320041752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xfrm>
            <a:off x="3884613" y="8685213"/>
            <a:ext cx="2971800" cy="457200"/>
          </a:xfrm>
          <a:prstGeom prst="rect">
            <a:avLst/>
          </a:prstGeom>
          <a:ln/>
        </p:spPr>
        <p:txBody>
          <a:bodyPr/>
          <a:lstStyle/>
          <a:p>
            <a:fld id="{720A9AE4-252A-4D42-9A7E-393BBF47DAB2}" type="slidenum">
              <a:rPr lang="en-US"/>
              <a:pPr/>
              <a:t>50</a:t>
            </a:fld>
            <a:endParaRPr lang="en-US"/>
          </a:p>
        </p:txBody>
      </p:sp>
      <p:sp>
        <p:nvSpPr>
          <p:cNvPr id="1359874" name="Rectangle 2"/>
          <p:cNvSpPr>
            <a:spLocks noGrp="1" noRot="1" noChangeAspect="1" noChangeArrowheads="1" noTextEdit="1"/>
          </p:cNvSpPr>
          <p:nvPr>
            <p:ph type="sldImg"/>
          </p:nvPr>
        </p:nvSpPr>
        <p:spPr>
          <a:xfrm>
            <a:off x="1144588" y="685800"/>
            <a:ext cx="4570412" cy="3429000"/>
          </a:xfrm>
          <a:ln/>
        </p:spPr>
      </p:sp>
      <p:sp>
        <p:nvSpPr>
          <p:cNvPr id="1359875" name="Rectangle 3"/>
          <p:cNvSpPr>
            <a:spLocks noGrp="1" noChangeArrowheads="1"/>
          </p:cNvSpPr>
          <p:nvPr>
            <p:ph type="body" idx="1"/>
          </p:nvPr>
        </p:nvSpPr>
        <p:spPr>
          <a:xfrm>
            <a:off x="914508" y="4344135"/>
            <a:ext cx="5028986" cy="4114800"/>
          </a:xfrm>
        </p:spPr>
        <p:txBody>
          <a:bodyPr/>
          <a:lstStyle/>
          <a:p>
            <a:endParaRPr lang="id-ID" dirty="0"/>
          </a:p>
        </p:txBody>
      </p:sp>
    </p:spTree>
    <p:extLst>
      <p:ext uri="{BB962C8B-B14F-4D97-AF65-F5344CB8AC3E}">
        <p14:creationId xmlns:p14="http://schemas.microsoft.com/office/powerpoint/2010/main" val="107097999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a:p>
        </p:txBody>
      </p:sp>
      <p:sp>
        <p:nvSpPr>
          <p:cNvPr id="4" name="Slide Number Placeholder 3"/>
          <p:cNvSpPr>
            <a:spLocks noGrp="1"/>
          </p:cNvSpPr>
          <p:nvPr>
            <p:ph type="sldNum" sz="quarter" idx="10"/>
          </p:nvPr>
        </p:nvSpPr>
        <p:spPr/>
        <p:txBody>
          <a:bodyPr/>
          <a:lstStyle/>
          <a:p>
            <a:fld id="{215F8941-38FE-418C-BE89-CFD1BCD2201A}" type="slidenum">
              <a:rPr lang="en-US" smtClean="0"/>
              <a:pPr/>
              <a:t>51</a:t>
            </a:fld>
            <a:endParaRPr lang="en-US"/>
          </a:p>
        </p:txBody>
      </p:sp>
    </p:spTree>
    <p:extLst>
      <p:ext uri="{BB962C8B-B14F-4D97-AF65-F5344CB8AC3E}">
        <p14:creationId xmlns:p14="http://schemas.microsoft.com/office/powerpoint/2010/main" val="190957590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a:p>
        </p:txBody>
      </p:sp>
      <p:sp>
        <p:nvSpPr>
          <p:cNvPr id="4" name="Slide Number Placeholder 3"/>
          <p:cNvSpPr>
            <a:spLocks noGrp="1"/>
          </p:cNvSpPr>
          <p:nvPr>
            <p:ph type="sldNum" sz="quarter" idx="10"/>
          </p:nvPr>
        </p:nvSpPr>
        <p:spPr/>
        <p:txBody>
          <a:bodyPr/>
          <a:lstStyle/>
          <a:p>
            <a:fld id="{215F8941-38FE-418C-BE89-CFD1BCD2201A}" type="slidenum">
              <a:rPr lang="en-US" smtClean="0"/>
              <a:pPr/>
              <a:t>62</a:t>
            </a:fld>
            <a:endParaRPr lang="en-US"/>
          </a:p>
        </p:txBody>
      </p:sp>
    </p:spTree>
    <p:extLst>
      <p:ext uri="{BB962C8B-B14F-4D97-AF65-F5344CB8AC3E}">
        <p14:creationId xmlns:p14="http://schemas.microsoft.com/office/powerpoint/2010/main" val="256096955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dirty="0"/>
          </a:p>
        </p:txBody>
      </p:sp>
      <p:sp>
        <p:nvSpPr>
          <p:cNvPr id="4" name="Slide Number Placeholder 3"/>
          <p:cNvSpPr>
            <a:spLocks noGrp="1"/>
          </p:cNvSpPr>
          <p:nvPr>
            <p:ph type="sldNum" sz="quarter" idx="10"/>
          </p:nvPr>
        </p:nvSpPr>
        <p:spPr/>
        <p:txBody>
          <a:bodyPr/>
          <a:lstStyle/>
          <a:p>
            <a:pPr>
              <a:defRPr/>
            </a:pPr>
            <a:fld id="{2078A40B-A398-4160-99B1-F5F1A847C065}" type="slidenum">
              <a:rPr lang="en-US" smtClean="0"/>
              <a:pPr>
                <a:defRPr/>
              </a:pPr>
              <a:t>65</a:t>
            </a:fld>
            <a:endParaRPr lang="en-US"/>
          </a:p>
        </p:txBody>
      </p:sp>
    </p:spTree>
    <p:extLst>
      <p:ext uri="{BB962C8B-B14F-4D97-AF65-F5344CB8AC3E}">
        <p14:creationId xmlns:p14="http://schemas.microsoft.com/office/powerpoint/2010/main" val="344189857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dirty="0"/>
          </a:p>
        </p:txBody>
      </p:sp>
      <p:sp>
        <p:nvSpPr>
          <p:cNvPr id="4" name="Slide Number Placeholder 3"/>
          <p:cNvSpPr>
            <a:spLocks noGrp="1"/>
          </p:cNvSpPr>
          <p:nvPr>
            <p:ph type="sldNum" sz="quarter" idx="10"/>
          </p:nvPr>
        </p:nvSpPr>
        <p:spPr/>
        <p:txBody>
          <a:bodyPr/>
          <a:lstStyle/>
          <a:p>
            <a:pPr>
              <a:defRPr/>
            </a:pPr>
            <a:fld id="{2078A40B-A398-4160-99B1-F5F1A847C065}" type="slidenum">
              <a:rPr lang="en-US" smtClean="0"/>
              <a:pPr>
                <a:defRPr/>
              </a:pPr>
              <a:t>66</a:t>
            </a:fld>
            <a:endParaRPr lang="en-US"/>
          </a:p>
        </p:txBody>
      </p:sp>
    </p:spTree>
    <p:extLst>
      <p:ext uri="{BB962C8B-B14F-4D97-AF65-F5344CB8AC3E}">
        <p14:creationId xmlns:p14="http://schemas.microsoft.com/office/powerpoint/2010/main" val="208838764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a:p>
        </p:txBody>
      </p:sp>
      <p:sp>
        <p:nvSpPr>
          <p:cNvPr id="4" name="Slide Number Placeholder 3"/>
          <p:cNvSpPr>
            <a:spLocks noGrp="1"/>
          </p:cNvSpPr>
          <p:nvPr>
            <p:ph type="sldNum" sz="quarter" idx="10"/>
          </p:nvPr>
        </p:nvSpPr>
        <p:spPr/>
        <p:txBody>
          <a:bodyPr/>
          <a:lstStyle/>
          <a:p>
            <a:fld id="{215F8941-38FE-418C-BE89-CFD1BCD2201A}" type="slidenum">
              <a:rPr lang="en-US" smtClean="0"/>
              <a:pPr/>
              <a:t>78</a:t>
            </a:fld>
            <a:endParaRPr lang="en-US"/>
          </a:p>
        </p:txBody>
      </p:sp>
    </p:spTree>
    <p:extLst>
      <p:ext uri="{BB962C8B-B14F-4D97-AF65-F5344CB8AC3E}">
        <p14:creationId xmlns:p14="http://schemas.microsoft.com/office/powerpoint/2010/main" val="26426886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a:p>
        </p:txBody>
      </p:sp>
      <p:sp>
        <p:nvSpPr>
          <p:cNvPr id="4" name="Slide Number Placeholder 3"/>
          <p:cNvSpPr>
            <a:spLocks noGrp="1"/>
          </p:cNvSpPr>
          <p:nvPr>
            <p:ph type="sldNum" sz="quarter" idx="10"/>
          </p:nvPr>
        </p:nvSpPr>
        <p:spPr/>
        <p:txBody>
          <a:bodyPr/>
          <a:lstStyle/>
          <a:p>
            <a:fld id="{215F8941-38FE-418C-BE89-CFD1BCD2201A}" type="slidenum">
              <a:rPr lang="en-US" smtClean="0"/>
              <a:pPr/>
              <a:t>82</a:t>
            </a:fld>
            <a:endParaRPr lang="en-US"/>
          </a:p>
        </p:txBody>
      </p:sp>
    </p:spTree>
    <p:extLst>
      <p:ext uri="{BB962C8B-B14F-4D97-AF65-F5344CB8AC3E}">
        <p14:creationId xmlns:p14="http://schemas.microsoft.com/office/powerpoint/2010/main" val="391005713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SG"/>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SG"/>
          </a:p>
        </p:txBody>
      </p:sp>
      <p:sp>
        <p:nvSpPr>
          <p:cNvPr id="4" name="Date Placeholder 3"/>
          <p:cNvSpPr>
            <a:spLocks noGrp="1"/>
          </p:cNvSpPr>
          <p:nvPr>
            <p:ph type="dt" sz="half" idx="10"/>
          </p:nvPr>
        </p:nvSpPr>
        <p:spPr/>
        <p:txBody>
          <a:bodyPr/>
          <a:lstStyle/>
          <a:p>
            <a:fld id="{CACED6CA-AA35-4157-8F04-0696B17318CF}" type="datetimeFigureOut">
              <a:rPr lang="en-SG" smtClean="0"/>
              <a:pPr/>
              <a:t>2/12/2016</a:t>
            </a:fld>
            <a:endParaRPr lang="en-SG"/>
          </a:p>
        </p:txBody>
      </p:sp>
      <p:sp>
        <p:nvSpPr>
          <p:cNvPr id="5" name="Footer Placeholder 4"/>
          <p:cNvSpPr>
            <a:spLocks noGrp="1"/>
          </p:cNvSpPr>
          <p:nvPr>
            <p:ph type="ftr" sz="quarter" idx="11"/>
          </p:nvPr>
        </p:nvSpPr>
        <p:spPr/>
        <p:txBody>
          <a:bodyPr/>
          <a:lstStyle/>
          <a:p>
            <a:endParaRPr lang="en-SG"/>
          </a:p>
        </p:txBody>
      </p:sp>
      <p:sp>
        <p:nvSpPr>
          <p:cNvPr id="6" name="Slide Number Placeholder 5"/>
          <p:cNvSpPr>
            <a:spLocks noGrp="1"/>
          </p:cNvSpPr>
          <p:nvPr>
            <p:ph type="sldNum" sz="quarter" idx="12"/>
          </p:nvPr>
        </p:nvSpPr>
        <p:spPr/>
        <p:txBody>
          <a:bodyPr/>
          <a:lstStyle/>
          <a:p>
            <a:fld id="{300CD961-1678-4F71-88D2-FF49F969FACD}" type="slidenum">
              <a:rPr lang="en-US" smtClean="0"/>
              <a:pPr/>
              <a:t>‹#›</a:t>
            </a:fld>
            <a:endParaRPr lang="en-US"/>
          </a:p>
        </p:txBody>
      </p:sp>
    </p:spTree>
    <p:extLst>
      <p:ext uri="{BB962C8B-B14F-4D97-AF65-F5344CB8AC3E}">
        <p14:creationId xmlns:p14="http://schemas.microsoft.com/office/powerpoint/2010/main" val="3935536039"/>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366022"/>
            <a:ext cx="8229600" cy="548378"/>
          </a:xfrm>
        </p:spPr>
        <p:txBody>
          <a:bodyPr>
            <a:noAutofit/>
          </a:bodyPr>
          <a:lstStyle>
            <a:lvl1pPr>
              <a:defRPr sz="3600" b="1"/>
            </a:lvl1pPr>
          </a:lstStyle>
          <a:p>
            <a:r>
              <a:rPr lang="en-US" dirty="0" smtClean="0"/>
              <a:t>Click to edit Master title style</a:t>
            </a:r>
            <a:endParaRPr lang="en-SG"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SG"/>
          </a:p>
        </p:txBody>
      </p:sp>
      <p:sp>
        <p:nvSpPr>
          <p:cNvPr id="4" name="Date Placeholder 3"/>
          <p:cNvSpPr>
            <a:spLocks noGrp="1"/>
          </p:cNvSpPr>
          <p:nvPr>
            <p:ph type="dt" sz="half" idx="10"/>
          </p:nvPr>
        </p:nvSpPr>
        <p:spPr/>
        <p:txBody>
          <a:bodyPr/>
          <a:lstStyle/>
          <a:p>
            <a:fld id="{CACED6CA-AA35-4157-8F04-0696B17318CF}" type="datetimeFigureOut">
              <a:rPr lang="en-SG" smtClean="0"/>
              <a:pPr/>
              <a:t>2/12/2016</a:t>
            </a:fld>
            <a:endParaRPr lang="en-SG"/>
          </a:p>
        </p:txBody>
      </p:sp>
      <p:sp>
        <p:nvSpPr>
          <p:cNvPr id="5" name="Footer Placeholder 4"/>
          <p:cNvSpPr>
            <a:spLocks noGrp="1"/>
          </p:cNvSpPr>
          <p:nvPr>
            <p:ph type="ftr" sz="quarter" idx="11"/>
          </p:nvPr>
        </p:nvSpPr>
        <p:spPr/>
        <p:txBody>
          <a:bodyPr/>
          <a:lstStyle/>
          <a:p>
            <a:endParaRPr lang="en-SG"/>
          </a:p>
        </p:txBody>
      </p:sp>
      <p:sp>
        <p:nvSpPr>
          <p:cNvPr id="6" name="Slide Number Placeholder 5"/>
          <p:cNvSpPr>
            <a:spLocks noGrp="1"/>
          </p:cNvSpPr>
          <p:nvPr>
            <p:ph type="sldNum" sz="quarter" idx="12"/>
          </p:nvPr>
        </p:nvSpPr>
        <p:spPr/>
        <p:txBody>
          <a:bodyPr/>
          <a:lstStyle/>
          <a:p>
            <a:fld id="{300CD961-1678-4F71-88D2-FF49F969FACD}" type="slidenum">
              <a:rPr lang="en-US" smtClean="0"/>
              <a:pPr/>
              <a:t>‹#›</a:t>
            </a:fld>
            <a:endParaRPr lang="en-US"/>
          </a:p>
        </p:txBody>
      </p:sp>
      <p:sp>
        <p:nvSpPr>
          <p:cNvPr id="7" name="Rectangle 6"/>
          <p:cNvSpPr/>
          <p:nvPr userDrawn="1"/>
        </p:nvSpPr>
        <p:spPr>
          <a:xfrm>
            <a:off x="0" y="1"/>
            <a:ext cx="9144000" cy="303212"/>
          </a:xfrm>
          <a:prstGeom prst="rect">
            <a:avLst/>
          </a:prstGeom>
          <a:solidFill>
            <a:srgbClr val="C00000"/>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Tree>
    <p:extLst>
      <p:ext uri="{BB962C8B-B14F-4D97-AF65-F5344CB8AC3E}">
        <p14:creationId xmlns:p14="http://schemas.microsoft.com/office/powerpoint/2010/main" val="1858034677"/>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SG"/>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ACED6CA-AA35-4157-8F04-0696B17318CF}" type="datetimeFigureOut">
              <a:rPr lang="en-SG" smtClean="0"/>
              <a:pPr/>
              <a:t>2/12/2016</a:t>
            </a:fld>
            <a:endParaRPr lang="en-SG"/>
          </a:p>
        </p:txBody>
      </p:sp>
      <p:sp>
        <p:nvSpPr>
          <p:cNvPr id="5" name="Footer Placeholder 4"/>
          <p:cNvSpPr>
            <a:spLocks noGrp="1"/>
          </p:cNvSpPr>
          <p:nvPr>
            <p:ph type="ftr" sz="quarter" idx="11"/>
          </p:nvPr>
        </p:nvSpPr>
        <p:spPr/>
        <p:txBody>
          <a:bodyPr/>
          <a:lstStyle/>
          <a:p>
            <a:endParaRPr lang="en-SG"/>
          </a:p>
        </p:txBody>
      </p:sp>
      <p:sp>
        <p:nvSpPr>
          <p:cNvPr id="6" name="Slide Number Placeholder 5"/>
          <p:cNvSpPr>
            <a:spLocks noGrp="1"/>
          </p:cNvSpPr>
          <p:nvPr>
            <p:ph type="sldNum" sz="quarter" idx="12"/>
          </p:nvPr>
        </p:nvSpPr>
        <p:spPr/>
        <p:txBody>
          <a:bodyPr/>
          <a:lstStyle/>
          <a:p>
            <a:fld id="{300CD961-1678-4F71-88D2-FF49F969FACD}" type="slidenum">
              <a:rPr lang="en-US" smtClean="0"/>
              <a:pPr/>
              <a:t>‹#›</a:t>
            </a:fld>
            <a:endParaRPr lang="en-US"/>
          </a:p>
        </p:txBody>
      </p:sp>
      <p:sp>
        <p:nvSpPr>
          <p:cNvPr id="7" name="Rectangle 6"/>
          <p:cNvSpPr/>
          <p:nvPr userDrawn="1"/>
        </p:nvSpPr>
        <p:spPr>
          <a:xfrm>
            <a:off x="0" y="0"/>
            <a:ext cx="9144000" cy="381000"/>
          </a:xfrm>
          <a:prstGeom prst="rect">
            <a:avLst/>
          </a:prstGeom>
          <a:solidFill>
            <a:srgbClr val="C00000"/>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Tree>
    <p:extLst>
      <p:ext uri="{BB962C8B-B14F-4D97-AF65-F5344CB8AC3E}">
        <p14:creationId xmlns:p14="http://schemas.microsoft.com/office/powerpoint/2010/main" val="835754157"/>
      </p:ext>
    </p:extLst>
  </p:cSld>
  <p:clrMapOvr>
    <a:masterClrMapping/>
  </p:clrMapOvr>
  <p:timing>
    <p:tnLst>
      <p:par>
        <p:cTn id="1" dur="indefinite" restart="never" nodeType="tmRoot"/>
      </p:par>
    </p:tnLst>
  </p:timing>
  <p:hf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b="1"/>
            </a:lvl1pPr>
          </a:lstStyle>
          <a:p>
            <a:r>
              <a:rPr lang="en-US" smtClean="0"/>
              <a:t>Click to edit Master title style</a:t>
            </a:r>
            <a:endParaRPr lang="en-SG"/>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SG"/>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SG"/>
          </a:p>
        </p:txBody>
      </p:sp>
      <p:sp>
        <p:nvSpPr>
          <p:cNvPr id="5" name="Date Placeholder 4"/>
          <p:cNvSpPr>
            <a:spLocks noGrp="1"/>
          </p:cNvSpPr>
          <p:nvPr>
            <p:ph type="dt" sz="half" idx="10"/>
          </p:nvPr>
        </p:nvSpPr>
        <p:spPr/>
        <p:txBody>
          <a:bodyPr/>
          <a:lstStyle/>
          <a:p>
            <a:fld id="{CACED6CA-AA35-4157-8F04-0696B17318CF}" type="datetimeFigureOut">
              <a:rPr lang="en-SG" smtClean="0"/>
              <a:pPr/>
              <a:t>2/12/2016</a:t>
            </a:fld>
            <a:endParaRPr lang="en-SG"/>
          </a:p>
        </p:txBody>
      </p:sp>
      <p:sp>
        <p:nvSpPr>
          <p:cNvPr id="6" name="Footer Placeholder 5"/>
          <p:cNvSpPr>
            <a:spLocks noGrp="1"/>
          </p:cNvSpPr>
          <p:nvPr>
            <p:ph type="ftr" sz="quarter" idx="11"/>
          </p:nvPr>
        </p:nvSpPr>
        <p:spPr/>
        <p:txBody>
          <a:bodyPr/>
          <a:lstStyle/>
          <a:p>
            <a:endParaRPr lang="en-SG"/>
          </a:p>
        </p:txBody>
      </p:sp>
      <p:sp>
        <p:nvSpPr>
          <p:cNvPr id="7" name="Slide Number Placeholder 6"/>
          <p:cNvSpPr>
            <a:spLocks noGrp="1"/>
          </p:cNvSpPr>
          <p:nvPr>
            <p:ph type="sldNum" sz="quarter" idx="12"/>
          </p:nvPr>
        </p:nvSpPr>
        <p:spPr/>
        <p:txBody>
          <a:bodyPr/>
          <a:lstStyle/>
          <a:p>
            <a:fld id="{300CD961-1678-4F71-88D2-FF49F969FACD}" type="slidenum">
              <a:rPr lang="en-US" smtClean="0"/>
              <a:pPr/>
              <a:t>‹#›</a:t>
            </a:fld>
            <a:endParaRPr lang="en-US"/>
          </a:p>
        </p:txBody>
      </p:sp>
      <p:sp>
        <p:nvSpPr>
          <p:cNvPr id="8" name="Rectangle 7"/>
          <p:cNvSpPr/>
          <p:nvPr userDrawn="1"/>
        </p:nvSpPr>
        <p:spPr>
          <a:xfrm>
            <a:off x="0" y="0"/>
            <a:ext cx="9144000" cy="381000"/>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Tree>
    <p:extLst>
      <p:ext uri="{BB962C8B-B14F-4D97-AF65-F5344CB8AC3E}">
        <p14:creationId xmlns:p14="http://schemas.microsoft.com/office/powerpoint/2010/main" val="1093278582"/>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b="1"/>
            </a:lvl1pPr>
          </a:lstStyle>
          <a:p>
            <a:r>
              <a:rPr lang="en-US" smtClean="0"/>
              <a:t>Click to edit Master title style</a:t>
            </a:r>
            <a:endParaRPr lang="en-SG"/>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SG"/>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SG"/>
          </a:p>
        </p:txBody>
      </p:sp>
      <p:sp>
        <p:nvSpPr>
          <p:cNvPr id="7" name="Date Placeholder 6"/>
          <p:cNvSpPr>
            <a:spLocks noGrp="1"/>
          </p:cNvSpPr>
          <p:nvPr>
            <p:ph type="dt" sz="half" idx="10"/>
          </p:nvPr>
        </p:nvSpPr>
        <p:spPr/>
        <p:txBody>
          <a:bodyPr/>
          <a:lstStyle/>
          <a:p>
            <a:fld id="{CACED6CA-AA35-4157-8F04-0696B17318CF}" type="datetimeFigureOut">
              <a:rPr lang="en-SG" smtClean="0"/>
              <a:pPr/>
              <a:t>2/12/2016</a:t>
            </a:fld>
            <a:endParaRPr lang="en-SG"/>
          </a:p>
        </p:txBody>
      </p:sp>
      <p:sp>
        <p:nvSpPr>
          <p:cNvPr id="8" name="Footer Placeholder 7"/>
          <p:cNvSpPr>
            <a:spLocks noGrp="1"/>
          </p:cNvSpPr>
          <p:nvPr>
            <p:ph type="ftr" sz="quarter" idx="11"/>
          </p:nvPr>
        </p:nvSpPr>
        <p:spPr/>
        <p:txBody>
          <a:bodyPr/>
          <a:lstStyle/>
          <a:p>
            <a:endParaRPr lang="en-SG"/>
          </a:p>
        </p:txBody>
      </p:sp>
      <p:sp>
        <p:nvSpPr>
          <p:cNvPr id="9" name="Slide Number Placeholder 8"/>
          <p:cNvSpPr>
            <a:spLocks noGrp="1"/>
          </p:cNvSpPr>
          <p:nvPr>
            <p:ph type="sldNum" sz="quarter" idx="12"/>
          </p:nvPr>
        </p:nvSpPr>
        <p:spPr/>
        <p:txBody>
          <a:bodyPr/>
          <a:lstStyle/>
          <a:p>
            <a:fld id="{300CD961-1678-4F71-88D2-FF49F969FACD}" type="slidenum">
              <a:rPr lang="en-US" smtClean="0"/>
              <a:pPr/>
              <a:t>‹#›</a:t>
            </a:fld>
            <a:endParaRPr lang="en-US"/>
          </a:p>
        </p:txBody>
      </p:sp>
    </p:spTree>
    <p:extLst>
      <p:ext uri="{BB962C8B-B14F-4D97-AF65-F5344CB8AC3E}">
        <p14:creationId xmlns:p14="http://schemas.microsoft.com/office/powerpoint/2010/main" val="23096761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SG"/>
          </a:p>
        </p:txBody>
      </p:sp>
      <p:sp>
        <p:nvSpPr>
          <p:cNvPr id="3" name="Date Placeholder 2"/>
          <p:cNvSpPr>
            <a:spLocks noGrp="1"/>
          </p:cNvSpPr>
          <p:nvPr>
            <p:ph type="dt" sz="half" idx="10"/>
          </p:nvPr>
        </p:nvSpPr>
        <p:spPr/>
        <p:txBody>
          <a:bodyPr/>
          <a:lstStyle/>
          <a:p>
            <a:fld id="{CACED6CA-AA35-4157-8F04-0696B17318CF}" type="datetimeFigureOut">
              <a:rPr lang="en-SG" smtClean="0"/>
              <a:pPr/>
              <a:t>2/12/2016</a:t>
            </a:fld>
            <a:endParaRPr lang="en-SG"/>
          </a:p>
        </p:txBody>
      </p:sp>
      <p:sp>
        <p:nvSpPr>
          <p:cNvPr id="4" name="Footer Placeholder 3"/>
          <p:cNvSpPr>
            <a:spLocks noGrp="1"/>
          </p:cNvSpPr>
          <p:nvPr>
            <p:ph type="ftr" sz="quarter" idx="11"/>
          </p:nvPr>
        </p:nvSpPr>
        <p:spPr/>
        <p:txBody>
          <a:bodyPr/>
          <a:lstStyle/>
          <a:p>
            <a:endParaRPr lang="en-SG"/>
          </a:p>
        </p:txBody>
      </p:sp>
      <p:sp>
        <p:nvSpPr>
          <p:cNvPr id="5" name="Slide Number Placeholder 4"/>
          <p:cNvSpPr>
            <a:spLocks noGrp="1"/>
          </p:cNvSpPr>
          <p:nvPr>
            <p:ph type="sldNum" sz="quarter" idx="12"/>
          </p:nvPr>
        </p:nvSpPr>
        <p:spPr/>
        <p:txBody>
          <a:bodyPr/>
          <a:lstStyle/>
          <a:p>
            <a:fld id="{300CD961-1678-4F71-88D2-FF49F969FACD}" type="slidenum">
              <a:rPr lang="en-US" smtClean="0"/>
              <a:pPr/>
              <a:t>‹#›</a:t>
            </a:fld>
            <a:endParaRPr lang="en-US"/>
          </a:p>
        </p:txBody>
      </p:sp>
      <p:sp>
        <p:nvSpPr>
          <p:cNvPr id="6" name="Rectangle 5"/>
          <p:cNvSpPr/>
          <p:nvPr userDrawn="1"/>
        </p:nvSpPr>
        <p:spPr>
          <a:xfrm>
            <a:off x="0" y="0"/>
            <a:ext cx="9144000" cy="381000"/>
          </a:xfrm>
          <a:prstGeom prst="rect">
            <a:avLst/>
          </a:prstGeom>
          <a:solidFill>
            <a:srgbClr val="C00000"/>
          </a:solidFill>
          <a:ln>
            <a:solidFill>
              <a:srgbClr val="AB2B3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Tree>
    <p:extLst>
      <p:ext uri="{BB962C8B-B14F-4D97-AF65-F5344CB8AC3E}">
        <p14:creationId xmlns:p14="http://schemas.microsoft.com/office/powerpoint/2010/main" val="4217128582"/>
      </p:ext>
    </p:extLst>
  </p:cSld>
  <p:clrMapOvr>
    <a:masterClrMapping/>
  </p:clrMapOvr>
  <p:timing>
    <p:tnLst>
      <p:par>
        <p:cTn id="1" dur="indefinite" restart="never" nodeType="tmRoot"/>
      </p:par>
    </p:tnLst>
  </p:timing>
  <p:hf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ACED6CA-AA35-4157-8F04-0696B17318CF}" type="datetimeFigureOut">
              <a:rPr lang="en-SG" smtClean="0"/>
              <a:pPr/>
              <a:t>2/12/2016</a:t>
            </a:fld>
            <a:endParaRPr lang="en-SG"/>
          </a:p>
        </p:txBody>
      </p:sp>
      <p:sp>
        <p:nvSpPr>
          <p:cNvPr id="3" name="Footer Placeholder 2"/>
          <p:cNvSpPr>
            <a:spLocks noGrp="1"/>
          </p:cNvSpPr>
          <p:nvPr>
            <p:ph type="ftr" sz="quarter" idx="11"/>
          </p:nvPr>
        </p:nvSpPr>
        <p:spPr/>
        <p:txBody>
          <a:bodyPr/>
          <a:lstStyle/>
          <a:p>
            <a:endParaRPr lang="en-SG"/>
          </a:p>
        </p:txBody>
      </p:sp>
      <p:sp>
        <p:nvSpPr>
          <p:cNvPr id="4" name="Slide Number Placeholder 3"/>
          <p:cNvSpPr>
            <a:spLocks noGrp="1"/>
          </p:cNvSpPr>
          <p:nvPr>
            <p:ph type="sldNum" sz="quarter" idx="12"/>
          </p:nvPr>
        </p:nvSpPr>
        <p:spPr/>
        <p:txBody>
          <a:bodyPr/>
          <a:lstStyle/>
          <a:p>
            <a:fld id="{300CD961-1678-4F71-88D2-FF49F969FACD}" type="slidenum">
              <a:rPr lang="en-US" smtClean="0"/>
              <a:pPr/>
              <a:t>‹#›</a:t>
            </a:fld>
            <a:endParaRPr lang="en-US"/>
          </a:p>
        </p:txBody>
      </p:sp>
    </p:spTree>
    <p:extLst>
      <p:ext uri="{BB962C8B-B14F-4D97-AF65-F5344CB8AC3E}">
        <p14:creationId xmlns:p14="http://schemas.microsoft.com/office/powerpoint/2010/main" val="2885787062"/>
      </p:ext>
    </p:extLst>
  </p:cSld>
  <p:clrMapOvr>
    <a:masterClrMapping/>
  </p:clrMapOvr>
  <p:hf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SG"/>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SG"/>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ACED6CA-AA35-4157-8F04-0696B17318CF}" type="datetimeFigureOut">
              <a:rPr lang="en-SG" smtClean="0"/>
              <a:pPr/>
              <a:t>2/12/2016</a:t>
            </a:fld>
            <a:endParaRPr lang="en-SG"/>
          </a:p>
        </p:txBody>
      </p:sp>
      <p:sp>
        <p:nvSpPr>
          <p:cNvPr id="6" name="Footer Placeholder 5"/>
          <p:cNvSpPr>
            <a:spLocks noGrp="1"/>
          </p:cNvSpPr>
          <p:nvPr>
            <p:ph type="ftr" sz="quarter" idx="11"/>
          </p:nvPr>
        </p:nvSpPr>
        <p:spPr/>
        <p:txBody>
          <a:bodyPr/>
          <a:lstStyle/>
          <a:p>
            <a:endParaRPr lang="en-SG"/>
          </a:p>
        </p:txBody>
      </p:sp>
      <p:sp>
        <p:nvSpPr>
          <p:cNvPr id="7" name="Slide Number Placeholder 6"/>
          <p:cNvSpPr>
            <a:spLocks noGrp="1"/>
          </p:cNvSpPr>
          <p:nvPr>
            <p:ph type="sldNum" sz="quarter" idx="12"/>
          </p:nvPr>
        </p:nvSpPr>
        <p:spPr/>
        <p:txBody>
          <a:bodyPr/>
          <a:lstStyle/>
          <a:p>
            <a:fld id="{300CD961-1678-4F71-88D2-FF49F969FACD}" type="slidenum">
              <a:rPr lang="en-US" smtClean="0"/>
              <a:pPr/>
              <a:t>‹#›</a:t>
            </a:fld>
            <a:endParaRPr lang="en-US"/>
          </a:p>
        </p:txBody>
      </p:sp>
    </p:spTree>
    <p:extLst>
      <p:ext uri="{BB962C8B-B14F-4D97-AF65-F5344CB8AC3E}">
        <p14:creationId xmlns:p14="http://schemas.microsoft.com/office/powerpoint/2010/main" val="778477224"/>
      </p:ext>
    </p:extLst>
  </p:cSld>
  <p:clrMapOvr>
    <a:masterClrMapping/>
  </p:clrMapOvr>
  <p:hf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SG"/>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SG"/>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ACED6CA-AA35-4157-8F04-0696B17318CF}" type="datetimeFigureOut">
              <a:rPr lang="en-SG" smtClean="0"/>
              <a:pPr/>
              <a:t>2/12/2016</a:t>
            </a:fld>
            <a:endParaRPr lang="en-SG"/>
          </a:p>
        </p:txBody>
      </p:sp>
      <p:sp>
        <p:nvSpPr>
          <p:cNvPr id="6" name="Footer Placeholder 5"/>
          <p:cNvSpPr>
            <a:spLocks noGrp="1"/>
          </p:cNvSpPr>
          <p:nvPr>
            <p:ph type="ftr" sz="quarter" idx="11"/>
          </p:nvPr>
        </p:nvSpPr>
        <p:spPr/>
        <p:txBody>
          <a:bodyPr/>
          <a:lstStyle/>
          <a:p>
            <a:endParaRPr lang="en-SG"/>
          </a:p>
        </p:txBody>
      </p:sp>
      <p:sp>
        <p:nvSpPr>
          <p:cNvPr id="7" name="Slide Number Placeholder 6"/>
          <p:cNvSpPr>
            <a:spLocks noGrp="1"/>
          </p:cNvSpPr>
          <p:nvPr>
            <p:ph type="sldNum" sz="quarter" idx="12"/>
          </p:nvPr>
        </p:nvSpPr>
        <p:spPr/>
        <p:txBody>
          <a:bodyPr/>
          <a:lstStyle/>
          <a:p>
            <a:fld id="{300CD961-1678-4F71-88D2-FF49F969FACD}" type="slidenum">
              <a:rPr lang="en-US" smtClean="0"/>
              <a:pPr/>
              <a:t>‹#›</a:t>
            </a:fld>
            <a:endParaRPr lang="en-US"/>
          </a:p>
        </p:txBody>
      </p:sp>
    </p:spTree>
    <p:extLst>
      <p:ext uri="{BB962C8B-B14F-4D97-AF65-F5344CB8AC3E}">
        <p14:creationId xmlns:p14="http://schemas.microsoft.com/office/powerpoint/2010/main" val="319848078"/>
      </p:ext>
    </p:extLst>
  </p:cSld>
  <p:clrMapOvr>
    <a:masterClrMapping/>
  </p:clrMapOvr>
  <p:hf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SG"/>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SG"/>
          </a:p>
        </p:txBody>
      </p:sp>
      <p:sp>
        <p:nvSpPr>
          <p:cNvPr id="4" name="Date Placeholder 3"/>
          <p:cNvSpPr>
            <a:spLocks noGrp="1"/>
          </p:cNvSpPr>
          <p:nvPr>
            <p:ph type="dt" sz="half" idx="10"/>
          </p:nvPr>
        </p:nvSpPr>
        <p:spPr/>
        <p:txBody>
          <a:bodyPr/>
          <a:lstStyle/>
          <a:p>
            <a:fld id="{CACED6CA-AA35-4157-8F04-0696B17318CF}" type="datetimeFigureOut">
              <a:rPr lang="en-SG" smtClean="0"/>
              <a:pPr/>
              <a:t>2/12/2016</a:t>
            </a:fld>
            <a:endParaRPr lang="en-SG"/>
          </a:p>
        </p:txBody>
      </p:sp>
      <p:sp>
        <p:nvSpPr>
          <p:cNvPr id="5" name="Footer Placeholder 4"/>
          <p:cNvSpPr>
            <a:spLocks noGrp="1"/>
          </p:cNvSpPr>
          <p:nvPr>
            <p:ph type="ftr" sz="quarter" idx="11"/>
          </p:nvPr>
        </p:nvSpPr>
        <p:spPr/>
        <p:txBody>
          <a:bodyPr/>
          <a:lstStyle/>
          <a:p>
            <a:endParaRPr lang="en-SG"/>
          </a:p>
        </p:txBody>
      </p:sp>
      <p:sp>
        <p:nvSpPr>
          <p:cNvPr id="6" name="Slide Number Placeholder 5"/>
          <p:cNvSpPr>
            <a:spLocks noGrp="1"/>
          </p:cNvSpPr>
          <p:nvPr>
            <p:ph type="sldNum" sz="quarter" idx="12"/>
          </p:nvPr>
        </p:nvSpPr>
        <p:spPr/>
        <p:txBody>
          <a:bodyPr/>
          <a:lstStyle/>
          <a:p>
            <a:fld id="{300CD961-1678-4F71-88D2-FF49F969FACD}" type="slidenum">
              <a:rPr lang="en-US" smtClean="0"/>
              <a:pPr/>
              <a:t>‹#›</a:t>
            </a:fld>
            <a:endParaRPr lang="en-US"/>
          </a:p>
        </p:txBody>
      </p:sp>
    </p:spTree>
    <p:extLst>
      <p:ext uri="{BB962C8B-B14F-4D97-AF65-F5344CB8AC3E}">
        <p14:creationId xmlns:p14="http://schemas.microsoft.com/office/powerpoint/2010/main" val="2677608323"/>
      </p:ext>
    </p:extLst>
  </p:cSld>
  <p:clrMapOvr>
    <a:masterClrMapping/>
  </p:clrMapOvr>
  <p:hf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SG"/>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SG"/>
          </a:p>
        </p:txBody>
      </p:sp>
      <p:sp>
        <p:nvSpPr>
          <p:cNvPr id="4" name="Date Placeholder 3"/>
          <p:cNvSpPr>
            <a:spLocks noGrp="1"/>
          </p:cNvSpPr>
          <p:nvPr>
            <p:ph type="dt" sz="half" idx="10"/>
          </p:nvPr>
        </p:nvSpPr>
        <p:spPr/>
        <p:txBody>
          <a:bodyPr/>
          <a:lstStyle/>
          <a:p>
            <a:fld id="{CACED6CA-AA35-4157-8F04-0696B17318CF}" type="datetimeFigureOut">
              <a:rPr lang="en-SG" smtClean="0"/>
              <a:pPr/>
              <a:t>2/12/2016</a:t>
            </a:fld>
            <a:endParaRPr lang="en-SG"/>
          </a:p>
        </p:txBody>
      </p:sp>
      <p:sp>
        <p:nvSpPr>
          <p:cNvPr id="5" name="Footer Placeholder 4"/>
          <p:cNvSpPr>
            <a:spLocks noGrp="1"/>
          </p:cNvSpPr>
          <p:nvPr>
            <p:ph type="ftr" sz="quarter" idx="11"/>
          </p:nvPr>
        </p:nvSpPr>
        <p:spPr/>
        <p:txBody>
          <a:bodyPr/>
          <a:lstStyle/>
          <a:p>
            <a:endParaRPr lang="en-SG"/>
          </a:p>
        </p:txBody>
      </p:sp>
      <p:sp>
        <p:nvSpPr>
          <p:cNvPr id="6" name="Slide Number Placeholder 5"/>
          <p:cNvSpPr>
            <a:spLocks noGrp="1"/>
          </p:cNvSpPr>
          <p:nvPr>
            <p:ph type="sldNum" sz="quarter" idx="12"/>
          </p:nvPr>
        </p:nvSpPr>
        <p:spPr/>
        <p:txBody>
          <a:bodyPr/>
          <a:lstStyle/>
          <a:p>
            <a:fld id="{300CD961-1678-4F71-88D2-FF49F969FACD}" type="slidenum">
              <a:rPr lang="en-US" smtClean="0"/>
              <a:pPr/>
              <a:t>‹#›</a:t>
            </a:fld>
            <a:endParaRPr lang="en-US"/>
          </a:p>
        </p:txBody>
      </p:sp>
    </p:spTree>
    <p:extLst>
      <p:ext uri="{BB962C8B-B14F-4D97-AF65-F5344CB8AC3E}">
        <p14:creationId xmlns:p14="http://schemas.microsoft.com/office/powerpoint/2010/main" val="2310023087"/>
      </p:ext>
    </p:extLst>
  </p:cSld>
  <p:clrMapOvr>
    <a:masterClrMapping/>
  </p:clrMapOvr>
  <p:hf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Slide Number Placeholder 5"/>
          <p:cNvSpPr>
            <a:spLocks noGrp="1"/>
          </p:cNvSpPr>
          <p:nvPr>
            <p:ph type="sldNum" sz="quarter" idx="12"/>
          </p:nvPr>
        </p:nvSpPr>
        <p:spPr/>
        <p:txBody>
          <a:bodyPr/>
          <a:lstStyle/>
          <a:p>
            <a:fld id="{300CD961-1678-4F71-88D2-FF49F969FACD}" type="slidenum">
              <a:rPr lang="en-US" smtClean="0"/>
              <a:pPr/>
              <a:t>‹#›</a:t>
            </a:fld>
            <a:endParaRPr lang="en-US"/>
          </a:p>
        </p:txBody>
      </p:sp>
      <p:sp>
        <p:nvSpPr>
          <p:cNvPr id="8" name="Title Placeholder 1"/>
          <p:cNvSpPr>
            <a:spLocks noGrp="1"/>
          </p:cNvSpPr>
          <p:nvPr>
            <p:ph type="title"/>
          </p:nvPr>
        </p:nvSpPr>
        <p:spPr>
          <a:xfrm>
            <a:off x="0" y="274638"/>
            <a:ext cx="9144000" cy="1143000"/>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371600"/>
            <a:ext cx="4038600" cy="4876800"/>
          </a:xfrm>
        </p:spPr>
        <p:txBody>
          <a:bodyPr/>
          <a:lstStyle>
            <a:lvl1pPr>
              <a:defRPr sz="2000"/>
            </a:lvl1pPr>
            <a:lvl2pPr>
              <a:defRPr sz="1900"/>
            </a:lvl2pPr>
            <a:lvl3pPr>
              <a:defRPr sz="18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371600"/>
            <a:ext cx="4038600" cy="4876800"/>
          </a:xfrm>
        </p:spPr>
        <p:txBody>
          <a:bodyPr/>
          <a:lstStyle>
            <a:lvl1pPr>
              <a:defRPr sz="2000"/>
            </a:lvl1pPr>
            <a:lvl2pPr>
              <a:defRPr sz="1900"/>
            </a:lvl2pPr>
            <a:lvl3pPr>
              <a:defRPr sz="18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Slide Number Placeholder 6"/>
          <p:cNvSpPr>
            <a:spLocks noGrp="1"/>
          </p:cNvSpPr>
          <p:nvPr>
            <p:ph type="sldNum" sz="quarter" idx="12"/>
          </p:nvPr>
        </p:nvSpPr>
        <p:spPr/>
        <p:txBody>
          <a:bodyPr/>
          <a:lstStyle/>
          <a:p>
            <a:fld id="{300CD961-1678-4F71-88D2-FF49F969FACD}" type="slidenum">
              <a:rPr lang="en-US" smtClean="0"/>
              <a:pPr/>
              <a:t>‹#›</a:t>
            </a:fld>
            <a:endParaRPr lang="en-US"/>
          </a:p>
        </p:txBody>
      </p:sp>
      <p:sp>
        <p:nvSpPr>
          <p:cNvPr id="9" name="Title Placeholder 1"/>
          <p:cNvSpPr>
            <a:spLocks noGrp="1"/>
          </p:cNvSpPr>
          <p:nvPr>
            <p:ph type="title"/>
          </p:nvPr>
        </p:nvSpPr>
        <p:spPr>
          <a:xfrm>
            <a:off x="0" y="274638"/>
            <a:ext cx="9144000" cy="1143000"/>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381000" y="1371600"/>
            <a:ext cx="4041648" cy="519206"/>
          </a:xfrm>
          <a:solidFill>
            <a:schemeClr val="accent2">
              <a:satMod val="150000"/>
              <a:alpha val="25000"/>
            </a:schemeClr>
          </a:solidFill>
          <a:ln w="12700">
            <a:solidFill>
              <a:schemeClr val="accent2"/>
            </a:solidFill>
          </a:ln>
        </p:spPr>
        <p:txBody>
          <a:bodyPr anchor="ctr">
            <a:noAutofit/>
          </a:bodyPr>
          <a:lstStyle>
            <a:lvl1pPr marL="45720" indent="0">
              <a:buNone/>
              <a:defRPr sz="1900" b="1">
                <a:solidFill>
                  <a:schemeClr val="tx1">
                    <a:tint val="95000"/>
                  </a:schemeClr>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721225" y="1371600"/>
            <a:ext cx="4041775" cy="519206"/>
          </a:xfrm>
          <a:solidFill>
            <a:schemeClr val="accent2">
              <a:satMod val="150000"/>
              <a:alpha val="25000"/>
            </a:schemeClr>
          </a:solidFill>
          <a:ln w="12700">
            <a:solidFill>
              <a:schemeClr val="accent2"/>
            </a:solidFill>
          </a:ln>
        </p:spPr>
        <p:txBody>
          <a:bodyPr anchor="ctr">
            <a:noAutofit/>
          </a:bodyPr>
          <a:lstStyle>
            <a:lvl1pPr marL="45720" indent="0">
              <a:buNone/>
              <a:defRPr sz="1900" b="1">
                <a:solidFill>
                  <a:schemeClr val="tx1">
                    <a:tint val="95000"/>
                  </a:schemeClr>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381000" y="1835148"/>
            <a:ext cx="4041648" cy="4413251"/>
          </a:xfrm>
        </p:spPr>
        <p:txBody>
          <a:bodyPr/>
          <a:lstStyle>
            <a:lvl1pPr>
              <a:defRPr sz="20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718304" y="1835148"/>
            <a:ext cx="4041775" cy="4413251"/>
          </a:xfrm>
        </p:spPr>
        <p:txBody>
          <a:bodyPr/>
          <a:lstStyle>
            <a:lvl1pPr>
              <a:defRPr sz="20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7" name="Slide Number Placeholder 26"/>
          <p:cNvSpPr>
            <a:spLocks noGrp="1"/>
          </p:cNvSpPr>
          <p:nvPr>
            <p:ph type="sldNum" sz="quarter" idx="11"/>
          </p:nvPr>
        </p:nvSpPr>
        <p:spPr/>
        <p:txBody>
          <a:bodyPr rtlCol="0"/>
          <a:lstStyle/>
          <a:p>
            <a:fld id="{300CD961-1678-4F71-88D2-FF49F969FACD}" type="slidenum">
              <a:rPr lang="en-US" smtClean="0"/>
              <a:pPr/>
              <a:t>‹#›</a:t>
            </a:fld>
            <a:endParaRPr lang="en-US"/>
          </a:p>
        </p:txBody>
      </p:sp>
      <p:sp>
        <p:nvSpPr>
          <p:cNvPr id="11" name="Title Placeholder 1"/>
          <p:cNvSpPr>
            <a:spLocks noGrp="1"/>
          </p:cNvSpPr>
          <p:nvPr>
            <p:ph type="title"/>
          </p:nvPr>
        </p:nvSpPr>
        <p:spPr>
          <a:xfrm>
            <a:off x="0" y="274638"/>
            <a:ext cx="9144000" cy="1143000"/>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28598"/>
            <a:ext cx="8229600" cy="762001"/>
          </a:xfrm>
          <a:prstGeom prst="rect">
            <a:avLst/>
          </a:prstGeom>
        </p:spPr>
        <p:txBody>
          <a:bodyPr vert="horz" lIns="91440" tIns="45720" rIns="91440" bIns="45720" rtlCol="0" anchor="ctr">
            <a:normAutofit/>
          </a:bodyPr>
          <a:lstStyle/>
          <a:p>
            <a:r>
              <a:rPr lang="en-US" smtClean="0"/>
              <a:t>Click to edit Master title style</a:t>
            </a:r>
            <a:endParaRPr lang="en-SG"/>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SG"/>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ACED6CA-AA35-4157-8F04-0696B17318CF}" type="datetimeFigureOut">
              <a:rPr lang="en-SG" smtClean="0"/>
              <a:pPr/>
              <a:t>2/12/2016</a:t>
            </a:fld>
            <a:endParaRPr lang="en-SG"/>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SG"/>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00CD961-1678-4F71-88D2-FF49F969FACD}" type="slidenum">
              <a:rPr lang="en-US" smtClean="0"/>
              <a:pPr/>
              <a:t>‹#›</a:t>
            </a:fld>
            <a:endParaRPr lang="en-US"/>
          </a:p>
        </p:txBody>
      </p:sp>
      <p:sp>
        <p:nvSpPr>
          <p:cNvPr id="7" name="Title 1"/>
          <p:cNvSpPr txBox="1">
            <a:spLocks/>
          </p:cNvSpPr>
          <p:nvPr userDrawn="1"/>
        </p:nvSpPr>
        <p:spPr>
          <a:xfrm>
            <a:off x="0" y="152400"/>
            <a:ext cx="9151257" cy="838200"/>
          </a:xfrm>
          <a:prstGeom prst="rect">
            <a:avLst/>
          </a:prstGeom>
          <a:solidFill>
            <a:schemeClr val="accent6">
              <a:lumMod val="20000"/>
              <a:lumOff val="80000"/>
            </a:schemeClr>
          </a:solidFill>
        </p:spPr>
        <p:txBody>
          <a:bodyPr/>
          <a:lstStyle>
            <a:lvl1pPr algn="l" rtl="0" eaLnBrk="1" latinLnBrk="0" hangingPunct="1">
              <a:spcBef>
                <a:spcPct val="0"/>
              </a:spcBef>
              <a:buNone/>
              <a:defRPr kumimoji="0" sz="4000" kern="1200">
                <a:solidFill>
                  <a:schemeClr val="tx2"/>
                </a:solidFill>
                <a:latin typeface="+mj-lt"/>
                <a:ea typeface="+mj-ea"/>
                <a:cs typeface="+mj-cs"/>
              </a:defRPr>
            </a:lvl1pPr>
          </a:lstStyle>
          <a:p>
            <a:endParaRPr lang="en-US" dirty="0">
              <a:solidFill>
                <a:schemeClr val="tx1"/>
              </a:solidFill>
            </a:endParaRPr>
          </a:p>
        </p:txBody>
      </p:sp>
      <p:cxnSp>
        <p:nvCxnSpPr>
          <p:cNvPr id="8" name="Straight Connector 7"/>
          <p:cNvCxnSpPr/>
          <p:nvPr userDrawn="1"/>
        </p:nvCxnSpPr>
        <p:spPr>
          <a:xfrm>
            <a:off x="0" y="990600"/>
            <a:ext cx="9144000" cy="0"/>
          </a:xfrm>
          <a:prstGeom prst="line">
            <a:avLst/>
          </a:prstGeom>
          <a:ln>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9" name="Rectangle 8"/>
          <p:cNvSpPr/>
          <p:nvPr userDrawn="1"/>
        </p:nvSpPr>
        <p:spPr>
          <a:xfrm>
            <a:off x="0" y="6477000"/>
            <a:ext cx="9144000" cy="381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400" i="1" dirty="0"/>
          </a:p>
        </p:txBody>
      </p:sp>
      <p:sp>
        <p:nvSpPr>
          <p:cNvPr id="11" name="Rectangle 12"/>
          <p:cNvSpPr>
            <a:spLocks noChangeArrowheads="1"/>
          </p:cNvSpPr>
          <p:nvPr/>
        </p:nvSpPr>
        <p:spPr bwMode="auto">
          <a:xfrm>
            <a:off x="8738507" y="6470650"/>
            <a:ext cx="428625" cy="387350"/>
          </a:xfrm>
          <a:prstGeom prst="rect">
            <a:avLst/>
          </a:prstGeom>
          <a:solidFill>
            <a:schemeClr val="accent2">
              <a:lumMod val="75000"/>
            </a:schemeClr>
          </a:solidFill>
          <a:ln>
            <a:noFill/>
          </a:ln>
          <a:extLst/>
        </p:spPr>
        <p:txBody>
          <a:bodyPr/>
          <a:lstStyle/>
          <a:p>
            <a:endParaRPr lang="en-US">
              <a:solidFill>
                <a:srgbClr val="000000"/>
              </a:solidFill>
            </a:endParaRPr>
          </a:p>
        </p:txBody>
      </p:sp>
      <p:sp>
        <p:nvSpPr>
          <p:cNvPr id="12" name="Rectangle 13"/>
          <p:cNvSpPr>
            <a:spLocks noChangeArrowheads="1"/>
          </p:cNvSpPr>
          <p:nvPr/>
        </p:nvSpPr>
        <p:spPr bwMode="auto">
          <a:xfrm>
            <a:off x="8309882" y="6470650"/>
            <a:ext cx="454021" cy="387350"/>
          </a:xfrm>
          <a:prstGeom prst="rect">
            <a:avLst/>
          </a:prstGeom>
          <a:solidFill>
            <a:schemeClr val="accent6">
              <a:lumMod val="75000"/>
            </a:schemeClr>
          </a:solidFill>
          <a:ln>
            <a:noFill/>
          </a:ln>
          <a:extLst/>
        </p:spPr>
        <p:txBody>
          <a:bodyPr/>
          <a:lstStyle/>
          <a:p>
            <a:endParaRPr lang="en-US">
              <a:solidFill>
                <a:srgbClr val="000000"/>
              </a:solidFill>
            </a:endParaRPr>
          </a:p>
        </p:txBody>
      </p:sp>
      <p:sp>
        <p:nvSpPr>
          <p:cNvPr id="13" name="Rectangle 14"/>
          <p:cNvSpPr>
            <a:spLocks noChangeArrowheads="1"/>
          </p:cNvSpPr>
          <p:nvPr/>
        </p:nvSpPr>
        <p:spPr bwMode="auto">
          <a:xfrm>
            <a:off x="7881257" y="6470650"/>
            <a:ext cx="439735" cy="387350"/>
          </a:xfrm>
          <a:prstGeom prst="rect">
            <a:avLst/>
          </a:prstGeom>
          <a:solidFill>
            <a:schemeClr val="accent2">
              <a:lumMod val="60000"/>
              <a:lumOff val="40000"/>
            </a:schemeClr>
          </a:solidFill>
          <a:ln>
            <a:noFill/>
          </a:ln>
          <a:extLst/>
        </p:spPr>
        <p:txBody>
          <a:bodyPr/>
          <a:lstStyle/>
          <a:p>
            <a:endParaRPr lang="en-US">
              <a:solidFill>
                <a:srgbClr val="000000"/>
              </a:solidFill>
            </a:endParaRPr>
          </a:p>
        </p:txBody>
      </p:sp>
      <p:sp>
        <p:nvSpPr>
          <p:cNvPr id="14" name="Rectangle 15"/>
          <p:cNvSpPr>
            <a:spLocks noChangeArrowheads="1"/>
          </p:cNvSpPr>
          <p:nvPr/>
        </p:nvSpPr>
        <p:spPr bwMode="auto">
          <a:xfrm>
            <a:off x="7452632" y="6470650"/>
            <a:ext cx="438148" cy="387350"/>
          </a:xfrm>
          <a:prstGeom prst="rect">
            <a:avLst/>
          </a:prstGeom>
          <a:solidFill>
            <a:schemeClr val="accent2">
              <a:lumMod val="40000"/>
              <a:lumOff val="60000"/>
            </a:schemeClr>
          </a:solidFill>
          <a:ln>
            <a:noFill/>
          </a:ln>
          <a:extLst/>
        </p:spPr>
        <p:txBody>
          <a:bodyPr/>
          <a:lstStyle/>
          <a:p>
            <a:endParaRPr lang="en-US">
              <a:solidFill>
                <a:srgbClr val="000000"/>
              </a:solidFill>
            </a:endParaRPr>
          </a:p>
        </p:txBody>
      </p:sp>
      <p:sp>
        <p:nvSpPr>
          <p:cNvPr id="15" name="Rectangle 14"/>
          <p:cNvSpPr/>
          <p:nvPr userDrawn="1"/>
        </p:nvSpPr>
        <p:spPr>
          <a:xfrm>
            <a:off x="0" y="1"/>
            <a:ext cx="9144000" cy="152400"/>
          </a:xfrm>
          <a:prstGeom prst="rect">
            <a:avLst/>
          </a:prstGeom>
          <a:solidFill>
            <a:srgbClr val="C00000"/>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Tree>
    <p:extLst>
      <p:ext uri="{BB962C8B-B14F-4D97-AF65-F5344CB8AC3E}">
        <p14:creationId xmlns:p14="http://schemas.microsoft.com/office/powerpoint/2010/main" val="934242326"/>
      </p:ext>
    </p:extLst>
  </p:cSld>
  <p:clrMap bg1="lt1" tx1="dk1" bg2="lt2" tx2="dk2" accent1="accent1" accent2="accent2" accent3="accent3" accent4="accent4" accent5="accent5" accent6="accent6" hlink="hlink" folHlink="folHlink"/>
  <p:sldLayoutIdLst>
    <p:sldLayoutId id="2147483751" r:id="rId1"/>
    <p:sldLayoutId id="2147483752" r:id="rId2"/>
    <p:sldLayoutId id="2147483753" r:id="rId3"/>
    <p:sldLayoutId id="2147483754" r:id="rId4"/>
    <p:sldLayoutId id="2147483755" r:id="rId5"/>
    <p:sldLayoutId id="2147483756" r:id="rId6"/>
    <p:sldLayoutId id="2147483757" r:id="rId7"/>
    <p:sldLayoutId id="2147483758" r:id="rId8"/>
    <p:sldLayoutId id="2147483759" r:id="rId9"/>
    <p:sldLayoutId id="2147483760" r:id="rId10"/>
    <p:sldLayoutId id="2147483761" r:id="rId11"/>
    <p:sldLayoutId id="2147483746" r:id="rId12"/>
    <p:sldLayoutId id="2147483748" r:id="rId13"/>
    <p:sldLayoutId id="2147483749" r:id="rId14"/>
  </p:sldLayoutIdLst>
  <p:timing>
    <p:tnLst>
      <p:par>
        <p:cTn id="1" dur="indefinite" restart="never" nodeType="tmRoot"/>
      </p:par>
    </p:tnLst>
  </p:timing>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0.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63.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79.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hyperlink" Target="mailto:dwimartani@yahoo.com"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0" y="3429000"/>
            <a:ext cx="9144000" cy="3429000"/>
          </a:xfrm>
          <a:prstGeom prst="rect">
            <a:avLst/>
          </a:prstGeom>
          <a:solidFill>
            <a:schemeClr val="bg1"/>
          </a:solidFill>
          <a:ln>
            <a:noFill/>
          </a:ln>
          <a:effectLst/>
          <a:scene3d>
            <a:camera prst="orthographicFront" fov="0">
              <a:rot lat="0" lon="0" rev="0"/>
            </a:camera>
            <a:lightRig rig="threePt" dir="t">
              <a:rot lat="0" lon="0" rev="0"/>
            </a:lightRig>
          </a:scene3d>
          <a:sp3d contourW="9525" prstMaterial="matte">
            <a:contourClr>
              <a:schemeClr val="accent1">
                <a:shade val="70000"/>
                <a:satMod val="105000"/>
              </a:schemeClr>
            </a:contourClr>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smtClean="0"/>
          </a:p>
        </p:txBody>
      </p:sp>
      <p:sp>
        <p:nvSpPr>
          <p:cNvPr id="3" name="Rectangle 2"/>
          <p:cNvSpPr/>
          <p:nvPr/>
        </p:nvSpPr>
        <p:spPr>
          <a:xfrm>
            <a:off x="0" y="0"/>
            <a:ext cx="9144000" cy="3429000"/>
          </a:xfrm>
          <a:prstGeom prst="rect">
            <a:avLst/>
          </a:prstGeom>
          <a:solidFill>
            <a:srgbClr val="C00000"/>
          </a:solidFill>
          <a:ln>
            <a:noFill/>
          </a:ln>
          <a:effectLst/>
          <a:scene3d>
            <a:camera prst="orthographicFront" fov="0">
              <a:rot lat="0" lon="0" rev="0"/>
            </a:camera>
            <a:lightRig rig="threePt" dir="t">
              <a:rot lat="0" lon="0" rev="0"/>
            </a:lightRig>
          </a:scene3d>
          <a:sp3d contourW="9525" prstMaterial="matte">
            <a:contourClr>
              <a:schemeClr val="accent1">
                <a:shade val="70000"/>
                <a:satMod val="105000"/>
              </a:schemeClr>
            </a:contourClr>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smtClean="0"/>
          </a:p>
        </p:txBody>
      </p:sp>
      <p:sp>
        <p:nvSpPr>
          <p:cNvPr id="2" name="Title 1"/>
          <p:cNvSpPr>
            <a:spLocks noGrp="1"/>
          </p:cNvSpPr>
          <p:nvPr>
            <p:ph type="ctrTitle"/>
          </p:nvPr>
        </p:nvSpPr>
        <p:spPr>
          <a:xfrm>
            <a:off x="-31376" y="457200"/>
            <a:ext cx="9105900" cy="2514600"/>
          </a:xfrm>
        </p:spPr>
        <p:txBody>
          <a:bodyPr>
            <a:normAutofit/>
          </a:bodyPr>
          <a:lstStyle/>
          <a:p>
            <a:r>
              <a:rPr lang="id-ID" sz="3200" b="1" dirty="0">
                <a:solidFill>
                  <a:schemeClr val="bg1"/>
                </a:solidFill>
              </a:rPr>
              <a:t>PSAK – 22 </a:t>
            </a:r>
            <a:r>
              <a:rPr lang="en-US" sz="3200" b="1" dirty="0" smtClean="0">
                <a:solidFill>
                  <a:schemeClr val="bg1"/>
                </a:solidFill>
              </a:rPr>
              <a:t> </a:t>
            </a:r>
            <a:r>
              <a:rPr lang="id-ID" sz="3200" b="1" dirty="0" smtClean="0">
                <a:solidFill>
                  <a:schemeClr val="bg1"/>
                </a:solidFill>
              </a:rPr>
              <a:t>Kombinasi </a:t>
            </a:r>
            <a:r>
              <a:rPr lang="id-ID" sz="3200" b="1" dirty="0">
                <a:solidFill>
                  <a:schemeClr val="bg1"/>
                </a:solidFill>
              </a:rPr>
              <a:t>Bisnis</a:t>
            </a:r>
            <a:br>
              <a:rPr lang="id-ID" sz="3200" b="1" dirty="0">
                <a:solidFill>
                  <a:schemeClr val="bg1"/>
                </a:solidFill>
              </a:rPr>
            </a:br>
            <a:r>
              <a:rPr lang="en-US" sz="3200" b="1" i="1" dirty="0">
                <a:solidFill>
                  <a:schemeClr val="bg1"/>
                </a:solidFill>
              </a:rPr>
              <a:t>IFRS 3- Business Combination</a:t>
            </a:r>
            <a:endParaRPr lang="es-ES" sz="3200" b="1" dirty="0">
              <a:solidFill>
                <a:schemeClr val="bg1"/>
              </a:solidFill>
            </a:endParaRPr>
          </a:p>
        </p:txBody>
      </p:sp>
      <p:sp>
        <p:nvSpPr>
          <p:cNvPr id="5" name="7-Point Star 4"/>
          <p:cNvSpPr/>
          <p:nvPr/>
        </p:nvSpPr>
        <p:spPr>
          <a:xfrm>
            <a:off x="3886200" y="2356860"/>
            <a:ext cx="1155920" cy="784108"/>
          </a:xfrm>
          <a:prstGeom prst="star7">
            <a:avLst/>
          </a:prstGeom>
          <a:solidFill>
            <a:schemeClr val="accent2">
              <a:lumMod val="40000"/>
              <a:lumOff val="60000"/>
            </a:schemeClr>
          </a:solidFill>
          <a:ln>
            <a:solidFill>
              <a:schemeClr val="tx2">
                <a:lumMod val="50000"/>
              </a:schemeClr>
            </a:solidFill>
          </a:ln>
        </p:spPr>
        <p:style>
          <a:lnRef idx="1">
            <a:schemeClr val="accent3"/>
          </a:lnRef>
          <a:fillRef idx="3">
            <a:schemeClr val="accent3"/>
          </a:fillRef>
          <a:effectRef idx="2">
            <a:schemeClr val="accent3"/>
          </a:effectRef>
          <a:fontRef idx="minor">
            <a:schemeClr val="lt1"/>
          </a:fontRef>
        </p:style>
        <p:txBody>
          <a:bodyPr rtlCol="0" anchor="ctr"/>
          <a:lstStyle/>
          <a:p>
            <a:pPr algn="ctr"/>
            <a:r>
              <a:rPr lang="id-ID" sz="4000" dirty="0" smtClean="0">
                <a:solidFill>
                  <a:schemeClr val="tx2">
                    <a:lumMod val="50000"/>
                  </a:schemeClr>
                </a:solidFill>
                <a:latin typeface="Aharoni" pitchFamily="2" charset="-79"/>
                <a:cs typeface="Aharoni" pitchFamily="2" charset="-79"/>
              </a:rPr>
              <a:t>22</a:t>
            </a:r>
            <a:endParaRPr lang="id-ID" sz="4000" dirty="0">
              <a:solidFill>
                <a:schemeClr val="tx2">
                  <a:lumMod val="50000"/>
                </a:schemeClr>
              </a:solidFill>
              <a:latin typeface="Aharoni" pitchFamily="2" charset="-79"/>
              <a:cs typeface="Aharoni" pitchFamily="2" charset="-79"/>
            </a:endParaRPr>
          </a:p>
        </p:txBody>
      </p:sp>
    </p:spTree>
    <p:extLst>
      <p:ext uri="{BB962C8B-B14F-4D97-AF65-F5344CB8AC3E}">
        <p14:creationId xmlns:p14="http://schemas.microsoft.com/office/powerpoint/2010/main" val="83782626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p:txBody>
          <a:bodyPr>
            <a:normAutofit fontScale="90000"/>
          </a:bodyPr>
          <a:lstStyle/>
          <a:p>
            <a:r>
              <a:rPr lang="id-ID" sz="3200" dirty="0" smtClean="0"/>
              <a:t>Agenda</a:t>
            </a:r>
            <a:endParaRPr lang="en-US" sz="1800" dirty="0">
              <a:solidFill>
                <a:schemeClr val="accent1"/>
              </a:solidFill>
            </a:endParaRPr>
          </a:p>
        </p:txBody>
      </p:sp>
      <p:grpSp>
        <p:nvGrpSpPr>
          <p:cNvPr id="2" name="Group 3"/>
          <p:cNvGrpSpPr>
            <a:grpSpLocks/>
          </p:cNvGrpSpPr>
          <p:nvPr/>
        </p:nvGrpSpPr>
        <p:grpSpPr bwMode="auto">
          <a:xfrm>
            <a:off x="1828800" y="1428736"/>
            <a:ext cx="762000" cy="665162"/>
            <a:chOff x="1110" y="2656"/>
            <a:chExt cx="1549" cy="1351"/>
          </a:xfrm>
        </p:grpSpPr>
        <p:sp>
          <p:nvSpPr>
            <p:cNvPr id="40964" name="AutoShape 4"/>
            <p:cNvSpPr>
              <a:spLocks noChangeArrowheads="1"/>
            </p:cNvSpPr>
            <p:nvPr/>
          </p:nvSpPr>
          <p:spPr bwMode="gray">
            <a:xfrm>
              <a:off x="1123" y="2679"/>
              <a:ext cx="1536" cy="1328"/>
            </a:xfrm>
            <a:prstGeom prst="hexagon">
              <a:avLst>
                <a:gd name="adj" fmla="val 28916"/>
                <a:gd name="vf" fmla="val 115470"/>
              </a:avLst>
            </a:prstGeom>
            <a:solidFill>
              <a:srgbClr val="808080"/>
            </a:solidFill>
            <a:ln w="9525">
              <a:noFill/>
              <a:miter lim="800000"/>
              <a:headEnd/>
              <a:tailEnd/>
            </a:ln>
            <a:effectLst/>
          </p:spPr>
          <p:txBody>
            <a:bodyPr wrap="none" anchor="ctr"/>
            <a:lstStyle/>
            <a:p>
              <a:endParaRPr lang="id-ID">
                <a:latin typeface="Calibri" pitchFamily="34" charset="0"/>
                <a:cs typeface="Calibri" pitchFamily="34" charset="0"/>
              </a:endParaRPr>
            </a:p>
          </p:txBody>
        </p:sp>
        <p:sp>
          <p:nvSpPr>
            <p:cNvPr id="40965" name="AutoShape 5"/>
            <p:cNvSpPr>
              <a:spLocks noChangeArrowheads="1"/>
            </p:cNvSpPr>
            <p:nvPr/>
          </p:nvSpPr>
          <p:spPr bwMode="gray">
            <a:xfrm>
              <a:off x="1110" y="2656"/>
              <a:ext cx="1536" cy="1328"/>
            </a:xfrm>
            <a:prstGeom prst="hexagon">
              <a:avLst>
                <a:gd name="adj" fmla="val 28916"/>
                <a:gd name="vf" fmla="val 115470"/>
              </a:avLst>
            </a:prstGeom>
            <a:gradFill rotWithShape="1">
              <a:gsLst>
                <a:gs pos="0">
                  <a:srgbClr val="E6E6E6"/>
                </a:gs>
                <a:gs pos="7499">
                  <a:srgbClr val="7D8496"/>
                </a:gs>
                <a:gs pos="26500">
                  <a:srgbClr val="E6E6E6"/>
                </a:gs>
                <a:gs pos="34000">
                  <a:srgbClr val="7D8496"/>
                </a:gs>
                <a:gs pos="46500">
                  <a:srgbClr val="E6E6E6"/>
                </a:gs>
                <a:gs pos="50000">
                  <a:srgbClr val="FFFFFF"/>
                </a:gs>
                <a:gs pos="53501">
                  <a:srgbClr val="E6E6E6"/>
                </a:gs>
                <a:gs pos="66001">
                  <a:srgbClr val="7D8496"/>
                </a:gs>
                <a:gs pos="73500">
                  <a:srgbClr val="E6E6E6"/>
                </a:gs>
                <a:gs pos="92501">
                  <a:srgbClr val="7D8496"/>
                </a:gs>
                <a:gs pos="100000">
                  <a:srgbClr val="E6E6E6"/>
                </a:gs>
              </a:gsLst>
              <a:lin ang="2700000" scaled="1"/>
            </a:gradFill>
            <a:ln w="9525">
              <a:solidFill>
                <a:srgbClr val="C0C0C0"/>
              </a:solidFill>
              <a:miter lim="800000"/>
              <a:headEnd/>
              <a:tailEnd/>
            </a:ln>
            <a:effectLst/>
          </p:spPr>
          <p:txBody>
            <a:bodyPr wrap="none" anchor="ctr"/>
            <a:lstStyle/>
            <a:p>
              <a:endParaRPr lang="id-ID">
                <a:latin typeface="Calibri" pitchFamily="34" charset="0"/>
                <a:cs typeface="Calibri" pitchFamily="34" charset="0"/>
              </a:endParaRPr>
            </a:p>
          </p:txBody>
        </p:sp>
        <p:sp>
          <p:nvSpPr>
            <p:cNvPr id="40966" name="AutoShape 6"/>
            <p:cNvSpPr>
              <a:spLocks noChangeArrowheads="1"/>
            </p:cNvSpPr>
            <p:nvPr/>
          </p:nvSpPr>
          <p:spPr bwMode="gray">
            <a:xfrm>
              <a:off x="1200" y="2736"/>
              <a:ext cx="1350" cy="1168"/>
            </a:xfrm>
            <a:prstGeom prst="hexagon">
              <a:avLst>
                <a:gd name="adj" fmla="val 28896"/>
                <a:gd name="vf" fmla="val 115470"/>
              </a:avLst>
            </a:prstGeom>
            <a:gradFill rotWithShape="1">
              <a:gsLst>
                <a:gs pos="0">
                  <a:schemeClr val="accent2">
                    <a:gamma/>
                    <a:shade val="46275"/>
                    <a:invGamma/>
                  </a:schemeClr>
                </a:gs>
                <a:gs pos="100000">
                  <a:schemeClr val="accent2"/>
                </a:gs>
              </a:gsLst>
              <a:lin ang="2700000" scaled="1"/>
            </a:gradFill>
            <a:ln w="9525">
              <a:solidFill>
                <a:schemeClr val="tx1"/>
              </a:solidFill>
              <a:miter lim="800000"/>
              <a:headEnd/>
              <a:tailEnd/>
            </a:ln>
            <a:effectLst/>
          </p:spPr>
          <p:txBody>
            <a:bodyPr wrap="none" anchor="ctr"/>
            <a:lstStyle/>
            <a:p>
              <a:endParaRPr lang="id-ID">
                <a:latin typeface="Calibri" pitchFamily="34" charset="0"/>
                <a:cs typeface="Calibri" pitchFamily="34" charset="0"/>
              </a:endParaRPr>
            </a:p>
          </p:txBody>
        </p:sp>
      </p:grpSp>
      <p:grpSp>
        <p:nvGrpSpPr>
          <p:cNvPr id="3" name="Group 7"/>
          <p:cNvGrpSpPr>
            <a:grpSpLocks/>
          </p:cNvGrpSpPr>
          <p:nvPr/>
        </p:nvGrpSpPr>
        <p:grpSpPr bwMode="auto">
          <a:xfrm>
            <a:off x="1828800" y="2143116"/>
            <a:ext cx="762000" cy="665162"/>
            <a:chOff x="3174" y="2656"/>
            <a:chExt cx="1549" cy="1351"/>
          </a:xfrm>
        </p:grpSpPr>
        <p:sp>
          <p:nvSpPr>
            <p:cNvPr id="40968" name="AutoShape 8"/>
            <p:cNvSpPr>
              <a:spLocks noChangeArrowheads="1"/>
            </p:cNvSpPr>
            <p:nvPr/>
          </p:nvSpPr>
          <p:spPr bwMode="gray">
            <a:xfrm>
              <a:off x="3187" y="2679"/>
              <a:ext cx="1536" cy="1328"/>
            </a:xfrm>
            <a:prstGeom prst="hexagon">
              <a:avLst>
                <a:gd name="adj" fmla="val 28916"/>
                <a:gd name="vf" fmla="val 115470"/>
              </a:avLst>
            </a:prstGeom>
            <a:solidFill>
              <a:srgbClr val="808080"/>
            </a:solidFill>
            <a:ln w="9525">
              <a:noFill/>
              <a:miter lim="800000"/>
              <a:headEnd/>
              <a:tailEnd/>
            </a:ln>
            <a:effectLst/>
          </p:spPr>
          <p:txBody>
            <a:bodyPr wrap="none" anchor="ctr"/>
            <a:lstStyle/>
            <a:p>
              <a:endParaRPr lang="id-ID">
                <a:latin typeface="Calibri" pitchFamily="34" charset="0"/>
                <a:cs typeface="Calibri" pitchFamily="34" charset="0"/>
              </a:endParaRPr>
            </a:p>
          </p:txBody>
        </p:sp>
        <p:sp>
          <p:nvSpPr>
            <p:cNvPr id="40969" name="AutoShape 9"/>
            <p:cNvSpPr>
              <a:spLocks noChangeArrowheads="1"/>
            </p:cNvSpPr>
            <p:nvPr/>
          </p:nvSpPr>
          <p:spPr bwMode="gray">
            <a:xfrm>
              <a:off x="3174" y="2656"/>
              <a:ext cx="1536" cy="1328"/>
            </a:xfrm>
            <a:prstGeom prst="hexagon">
              <a:avLst>
                <a:gd name="adj" fmla="val 28916"/>
                <a:gd name="vf" fmla="val 115470"/>
              </a:avLst>
            </a:prstGeom>
            <a:gradFill rotWithShape="1">
              <a:gsLst>
                <a:gs pos="0">
                  <a:srgbClr val="E6E6E6"/>
                </a:gs>
                <a:gs pos="7499">
                  <a:srgbClr val="7D8496"/>
                </a:gs>
                <a:gs pos="26500">
                  <a:srgbClr val="E6E6E6"/>
                </a:gs>
                <a:gs pos="34000">
                  <a:srgbClr val="7D8496"/>
                </a:gs>
                <a:gs pos="46500">
                  <a:srgbClr val="E6E6E6"/>
                </a:gs>
                <a:gs pos="50000">
                  <a:srgbClr val="FFFFFF"/>
                </a:gs>
                <a:gs pos="53501">
                  <a:srgbClr val="E6E6E6"/>
                </a:gs>
                <a:gs pos="66001">
                  <a:srgbClr val="7D8496"/>
                </a:gs>
                <a:gs pos="73500">
                  <a:srgbClr val="E6E6E6"/>
                </a:gs>
                <a:gs pos="92501">
                  <a:srgbClr val="7D8496"/>
                </a:gs>
                <a:gs pos="100000">
                  <a:srgbClr val="E6E6E6"/>
                </a:gs>
              </a:gsLst>
              <a:lin ang="2700000" scaled="1"/>
            </a:gradFill>
            <a:ln w="9525">
              <a:solidFill>
                <a:srgbClr val="C0C0C0"/>
              </a:solidFill>
              <a:miter lim="800000"/>
              <a:headEnd/>
              <a:tailEnd/>
            </a:ln>
            <a:effectLst/>
          </p:spPr>
          <p:txBody>
            <a:bodyPr wrap="none" anchor="ctr"/>
            <a:lstStyle/>
            <a:p>
              <a:endParaRPr lang="id-ID">
                <a:latin typeface="Calibri" pitchFamily="34" charset="0"/>
                <a:cs typeface="Calibri" pitchFamily="34" charset="0"/>
              </a:endParaRPr>
            </a:p>
          </p:txBody>
        </p:sp>
        <p:sp>
          <p:nvSpPr>
            <p:cNvPr id="40970" name="AutoShape 10"/>
            <p:cNvSpPr>
              <a:spLocks noChangeArrowheads="1"/>
            </p:cNvSpPr>
            <p:nvPr/>
          </p:nvSpPr>
          <p:spPr bwMode="gray">
            <a:xfrm>
              <a:off x="3264" y="2736"/>
              <a:ext cx="1350" cy="1168"/>
            </a:xfrm>
            <a:prstGeom prst="hexagon">
              <a:avLst>
                <a:gd name="adj" fmla="val 28896"/>
                <a:gd name="vf" fmla="val 115470"/>
              </a:avLst>
            </a:prstGeom>
            <a:gradFill rotWithShape="1">
              <a:gsLst>
                <a:gs pos="0">
                  <a:schemeClr val="accent1">
                    <a:gamma/>
                    <a:shade val="46275"/>
                    <a:invGamma/>
                  </a:schemeClr>
                </a:gs>
                <a:gs pos="100000">
                  <a:schemeClr val="accent1"/>
                </a:gs>
              </a:gsLst>
              <a:lin ang="2700000" scaled="1"/>
            </a:gradFill>
            <a:ln w="9525">
              <a:solidFill>
                <a:schemeClr val="tx1"/>
              </a:solidFill>
              <a:miter lim="800000"/>
              <a:headEnd/>
              <a:tailEnd/>
            </a:ln>
            <a:effectLst/>
          </p:spPr>
          <p:txBody>
            <a:bodyPr wrap="none" anchor="ctr"/>
            <a:lstStyle/>
            <a:p>
              <a:endParaRPr lang="id-ID">
                <a:latin typeface="Calibri" pitchFamily="34" charset="0"/>
                <a:cs typeface="Calibri" pitchFamily="34" charset="0"/>
              </a:endParaRPr>
            </a:p>
          </p:txBody>
        </p:sp>
      </p:grpSp>
      <p:sp>
        <p:nvSpPr>
          <p:cNvPr id="40971" name="Line 11"/>
          <p:cNvSpPr>
            <a:spLocks noChangeShapeType="1"/>
          </p:cNvSpPr>
          <p:nvPr/>
        </p:nvSpPr>
        <p:spPr bwMode="auto">
          <a:xfrm>
            <a:off x="2438400" y="2038336"/>
            <a:ext cx="4800600" cy="0"/>
          </a:xfrm>
          <a:prstGeom prst="line">
            <a:avLst/>
          </a:prstGeom>
          <a:noFill/>
          <a:ln w="25400">
            <a:solidFill>
              <a:srgbClr val="C0C0C0"/>
            </a:solidFill>
            <a:prstDash val="sysDot"/>
            <a:round/>
            <a:headEnd/>
            <a:tailEnd type="oval" w="med" len="med"/>
          </a:ln>
          <a:effectLst/>
        </p:spPr>
        <p:txBody>
          <a:bodyPr wrap="none" anchor="ctr"/>
          <a:lstStyle/>
          <a:p>
            <a:endParaRPr lang="id-ID">
              <a:latin typeface="Calibri" pitchFamily="34" charset="0"/>
              <a:cs typeface="Calibri" pitchFamily="34" charset="0"/>
            </a:endParaRPr>
          </a:p>
        </p:txBody>
      </p:sp>
      <p:sp>
        <p:nvSpPr>
          <p:cNvPr id="40972" name="Text Box 12"/>
          <p:cNvSpPr txBox="1">
            <a:spLocks noChangeArrowheads="1"/>
          </p:cNvSpPr>
          <p:nvPr/>
        </p:nvSpPr>
        <p:spPr bwMode="auto">
          <a:xfrm>
            <a:off x="3352800" y="1504936"/>
            <a:ext cx="1828001" cy="461665"/>
          </a:xfrm>
          <a:prstGeom prst="rect">
            <a:avLst/>
          </a:prstGeom>
          <a:noFill/>
          <a:ln w="9525" algn="ctr">
            <a:noFill/>
            <a:miter lim="800000"/>
            <a:headEnd/>
            <a:tailEnd/>
          </a:ln>
          <a:effectLst/>
        </p:spPr>
        <p:txBody>
          <a:bodyPr wrap="none">
            <a:spAutoFit/>
          </a:bodyPr>
          <a:lstStyle/>
          <a:p>
            <a:pPr eaLnBrk="0" hangingPunct="0"/>
            <a:r>
              <a:rPr lang="id-ID" sz="2400" dirty="0" smtClean="0">
                <a:latin typeface="Calibri" pitchFamily="34" charset="0"/>
                <a:cs typeface="Calibri" pitchFamily="34" charset="0"/>
              </a:rPr>
              <a:t>Pendahuluan</a:t>
            </a:r>
            <a:endParaRPr lang="en-US" sz="2400" dirty="0">
              <a:latin typeface="Calibri" pitchFamily="34" charset="0"/>
              <a:cs typeface="Calibri" pitchFamily="34" charset="0"/>
            </a:endParaRPr>
          </a:p>
        </p:txBody>
      </p:sp>
      <p:sp>
        <p:nvSpPr>
          <p:cNvPr id="40973" name="Text Box 13"/>
          <p:cNvSpPr txBox="1">
            <a:spLocks noChangeArrowheads="1"/>
          </p:cNvSpPr>
          <p:nvPr/>
        </p:nvSpPr>
        <p:spPr bwMode="gray">
          <a:xfrm>
            <a:off x="2025650" y="1527161"/>
            <a:ext cx="340157" cy="461665"/>
          </a:xfrm>
          <a:prstGeom prst="rect">
            <a:avLst/>
          </a:prstGeom>
          <a:noFill/>
          <a:ln w="9525" algn="ctr">
            <a:noFill/>
            <a:miter lim="800000"/>
            <a:headEnd/>
            <a:tailEnd/>
          </a:ln>
          <a:effectLst/>
        </p:spPr>
        <p:txBody>
          <a:bodyPr wrap="none">
            <a:spAutoFit/>
          </a:bodyPr>
          <a:lstStyle/>
          <a:p>
            <a:pPr algn="ctr" eaLnBrk="0" hangingPunct="0"/>
            <a:r>
              <a:rPr lang="en-US" sz="2400" b="1">
                <a:solidFill>
                  <a:schemeClr val="bg1"/>
                </a:solidFill>
                <a:latin typeface="Calibri" pitchFamily="34" charset="0"/>
                <a:cs typeface="Calibri" pitchFamily="34" charset="0"/>
              </a:rPr>
              <a:t>1</a:t>
            </a:r>
          </a:p>
        </p:txBody>
      </p:sp>
      <p:sp>
        <p:nvSpPr>
          <p:cNvPr id="40974" name="Line 14"/>
          <p:cNvSpPr>
            <a:spLocks noChangeShapeType="1"/>
          </p:cNvSpPr>
          <p:nvPr/>
        </p:nvSpPr>
        <p:spPr bwMode="auto">
          <a:xfrm>
            <a:off x="2438400" y="2786058"/>
            <a:ext cx="4800600" cy="0"/>
          </a:xfrm>
          <a:prstGeom prst="line">
            <a:avLst/>
          </a:prstGeom>
          <a:noFill/>
          <a:ln w="25400">
            <a:solidFill>
              <a:srgbClr val="C0C0C0"/>
            </a:solidFill>
            <a:prstDash val="sysDot"/>
            <a:round/>
            <a:headEnd/>
            <a:tailEnd type="oval" w="med" len="med"/>
          </a:ln>
          <a:effectLst/>
        </p:spPr>
        <p:txBody>
          <a:bodyPr wrap="none" anchor="ctr"/>
          <a:lstStyle/>
          <a:p>
            <a:endParaRPr lang="id-ID">
              <a:latin typeface="Calibri" pitchFamily="34" charset="0"/>
              <a:cs typeface="Calibri" pitchFamily="34" charset="0"/>
            </a:endParaRPr>
          </a:p>
        </p:txBody>
      </p:sp>
      <p:sp>
        <p:nvSpPr>
          <p:cNvPr id="40975" name="Text Box 15"/>
          <p:cNvSpPr txBox="1">
            <a:spLocks noChangeArrowheads="1"/>
          </p:cNvSpPr>
          <p:nvPr/>
        </p:nvSpPr>
        <p:spPr bwMode="auto">
          <a:xfrm>
            <a:off x="3352800" y="2175247"/>
            <a:ext cx="2173415" cy="461665"/>
          </a:xfrm>
          <a:prstGeom prst="rect">
            <a:avLst/>
          </a:prstGeom>
          <a:noFill/>
          <a:ln w="9525" algn="ctr">
            <a:noFill/>
            <a:miter lim="800000"/>
            <a:headEnd/>
            <a:tailEnd/>
          </a:ln>
          <a:effectLst/>
        </p:spPr>
        <p:txBody>
          <a:bodyPr wrap="none">
            <a:spAutoFit/>
          </a:bodyPr>
          <a:lstStyle/>
          <a:p>
            <a:pPr eaLnBrk="0" hangingPunct="0"/>
            <a:r>
              <a:rPr lang="id-ID" sz="2400" dirty="0" smtClean="0">
                <a:latin typeface="Calibri" pitchFamily="34" charset="0"/>
                <a:cs typeface="Calibri" pitchFamily="34" charset="0"/>
              </a:rPr>
              <a:t>Metode Akuisisi</a:t>
            </a:r>
            <a:endParaRPr lang="en-US" sz="2400" dirty="0">
              <a:latin typeface="Calibri" pitchFamily="34" charset="0"/>
              <a:cs typeface="Calibri" pitchFamily="34" charset="0"/>
            </a:endParaRPr>
          </a:p>
        </p:txBody>
      </p:sp>
      <p:sp>
        <p:nvSpPr>
          <p:cNvPr id="40976" name="Text Box 16"/>
          <p:cNvSpPr txBox="1">
            <a:spLocks noChangeArrowheads="1"/>
          </p:cNvSpPr>
          <p:nvPr/>
        </p:nvSpPr>
        <p:spPr bwMode="gray">
          <a:xfrm>
            <a:off x="2025650" y="2241541"/>
            <a:ext cx="340157" cy="461665"/>
          </a:xfrm>
          <a:prstGeom prst="rect">
            <a:avLst/>
          </a:prstGeom>
          <a:noFill/>
          <a:ln w="9525" algn="ctr">
            <a:noFill/>
            <a:miter lim="800000"/>
            <a:headEnd/>
            <a:tailEnd/>
          </a:ln>
          <a:effectLst/>
        </p:spPr>
        <p:txBody>
          <a:bodyPr wrap="none">
            <a:spAutoFit/>
          </a:bodyPr>
          <a:lstStyle/>
          <a:p>
            <a:pPr algn="ctr" eaLnBrk="0" hangingPunct="0"/>
            <a:r>
              <a:rPr lang="en-US" sz="2400" b="1" dirty="0">
                <a:solidFill>
                  <a:schemeClr val="bg1"/>
                </a:solidFill>
                <a:latin typeface="Calibri" pitchFamily="34" charset="0"/>
                <a:cs typeface="Calibri" pitchFamily="34" charset="0"/>
              </a:rPr>
              <a:t>2</a:t>
            </a:r>
          </a:p>
        </p:txBody>
      </p:sp>
      <p:grpSp>
        <p:nvGrpSpPr>
          <p:cNvPr id="4" name="Group 17"/>
          <p:cNvGrpSpPr>
            <a:grpSpLocks/>
          </p:cNvGrpSpPr>
          <p:nvPr/>
        </p:nvGrpSpPr>
        <p:grpSpPr bwMode="auto">
          <a:xfrm>
            <a:off x="1828800" y="2906714"/>
            <a:ext cx="762000" cy="665162"/>
            <a:chOff x="1110" y="2656"/>
            <a:chExt cx="1549" cy="1351"/>
          </a:xfrm>
        </p:grpSpPr>
        <p:sp>
          <p:nvSpPr>
            <p:cNvPr id="40978" name="AutoShape 18"/>
            <p:cNvSpPr>
              <a:spLocks noChangeArrowheads="1"/>
            </p:cNvSpPr>
            <p:nvPr/>
          </p:nvSpPr>
          <p:spPr bwMode="gray">
            <a:xfrm>
              <a:off x="1123" y="2679"/>
              <a:ext cx="1536" cy="1328"/>
            </a:xfrm>
            <a:prstGeom prst="hexagon">
              <a:avLst>
                <a:gd name="adj" fmla="val 28916"/>
                <a:gd name="vf" fmla="val 115470"/>
              </a:avLst>
            </a:prstGeom>
            <a:solidFill>
              <a:srgbClr val="808080"/>
            </a:solidFill>
            <a:ln w="9525">
              <a:noFill/>
              <a:miter lim="800000"/>
              <a:headEnd/>
              <a:tailEnd/>
            </a:ln>
            <a:effectLst/>
          </p:spPr>
          <p:txBody>
            <a:bodyPr wrap="none" anchor="ctr"/>
            <a:lstStyle/>
            <a:p>
              <a:endParaRPr lang="id-ID">
                <a:latin typeface="Calibri" pitchFamily="34" charset="0"/>
                <a:cs typeface="Calibri" pitchFamily="34" charset="0"/>
              </a:endParaRPr>
            </a:p>
          </p:txBody>
        </p:sp>
        <p:sp>
          <p:nvSpPr>
            <p:cNvPr id="40979" name="AutoShape 19"/>
            <p:cNvSpPr>
              <a:spLocks noChangeArrowheads="1"/>
            </p:cNvSpPr>
            <p:nvPr/>
          </p:nvSpPr>
          <p:spPr bwMode="gray">
            <a:xfrm>
              <a:off x="1110" y="2656"/>
              <a:ext cx="1536" cy="1328"/>
            </a:xfrm>
            <a:prstGeom prst="hexagon">
              <a:avLst>
                <a:gd name="adj" fmla="val 28916"/>
                <a:gd name="vf" fmla="val 115470"/>
              </a:avLst>
            </a:prstGeom>
            <a:gradFill rotWithShape="1">
              <a:gsLst>
                <a:gs pos="0">
                  <a:srgbClr val="E6E6E6"/>
                </a:gs>
                <a:gs pos="7499">
                  <a:srgbClr val="7D8496"/>
                </a:gs>
                <a:gs pos="26500">
                  <a:srgbClr val="E6E6E6"/>
                </a:gs>
                <a:gs pos="34000">
                  <a:srgbClr val="7D8496"/>
                </a:gs>
                <a:gs pos="46500">
                  <a:srgbClr val="E6E6E6"/>
                </a:gs>
                <a:gs pos="50000">
                  <a:srgbClr val="FFFFFF"/>
                </a:gs>
                <a:gs pos="53501">
                  <a:srgbClr val="E6E6E6"/>
                </a:gs>
                <a:gs pos="66001">
                  <a:srgbClr val="7D8496"/>
                </a:gs>
                <a:gs pos="73500">
                  <a:srgbClr val="E6E6E6"/>
                </a:gs>
                <a:gs pos="92501">
                  <a:srgbClr val="7D8496"/>
                </a:gs>
                <a:gs pos="100000">
                  <a:srgbClr val="E6E6E6"/>
                </a:gs>
              </a:gsLst>
              <a:lin ang="2700000" scaled="1"/>
            </a:gradFill>
            <a:ln w="9525">
              <a:solidFill>
                <a:srgbClr val="C0C0C0"/>
              </a:solidFill>
              <a:miter lim="800000"/>
              <a:headEnd/>
              <a:tailEnd/>
            </a:ln>
            <a:effectLst/>
          </p:spPr>
          <p:txBody>
            <a:bodyPr wrap="none" anchor="ctr"/>
            <a:lstStyle/>
            <a:p>
              <a:endParaRPr lang="id-ID">
                <a:latin typeface="Calibri" pitchFamily="34" charset="0"/>
                <a:cs typeface="Calibri" pitchFamily="34" charset="0"/>
              </a:endParaRPr>
            </a:p>
          </p:txBody>
        </p:sp>
        <p:sp>
          <p:nvSpPr>
            <p:cNvPr id="40980" name="AutoShape 20"/>
            <p:cNvSpPr>
              <a:spLocks noChangeArrowheads="1"/>
            </p:cNvSpPr>
            <p:nvPr/>
          </p:nvSpPr>
          <p:spPr bwMode="gray">
            <a:xfrm>
              <a:off x="1200" y="2736"/>
              <a:ext cx="1350" cy="1168"/>
            </a:xfrm>
            <a:prstGeom prst="hexagon">
              <a:avLst>
                <a:gd name="adj" fmla="val 28896"/>
                <a:gd name="vf" fmla="val 115470"/>
              </a:avLst>
            </a:prstGeom>
            <a:gradFill rotWithShape="1">
              <a:gsLst>
                <a:gs pos="0">
                  <a:schemeClr val="accent2">
                    <a:gamma/>
                    <a:shade val="46275"/>
                    <a:invGamma/>
                  </a:schemeClr>
                </a:gs>
                <a:gs pos="100000">
                  <a:schemeClr val="accent2"/>
                </a:gs>
              </a:gsLst>
              <a:lin ang="2700000" scaled="1"/>
            </a:gradFill>
            <a:ln w="9525">
              <a:solidFill>
                <a:schemeClr val="tx1"/>
              </a:solidFill>
              <a:miter lim="800000"/>
              <a:headEnd/>
              <a:tailEnd/>
            </a:ln>
            <a:effectLst/>
          </p:spPr>
          <p:txBody>
            <a:bodyPr wrap="none" anchor="ctr"/>
            <a:lstStyle/>
            <a:p>
              <a:endParaRPr lang="id-ID">
                <a:latin typeface="Calibri" pitchFamily="34" charset="0"/>
                <a:cs typeface="Calibri" pitchFamily="34" charset="0"/>
              </a:endParaRPr>
            </a:p>
          </p:txBody>
        </p:sp>
      </p:grpSp>
      <p:grpSp>
        <p:nvGrpSpPr>
          <p:cNvPr id="5" name="Group 21"/>
          <p:cNvGrpSpPr>
            <a:grpSpLocks/>
          </p:cNvGrpSpPr>
          <p:nvPr/>
        </p:nvGrpSpPr>
        <p:grpSpPr bwMode="auto">
          <a:xfrm>
            <a:off x="1828800" y="3835408"/>
            <a:ext cx="762000" cy="665162"/>
            <a:chOff x="3174" y="2656"/>
            <a:chExt cx="1549" cy="1351"/>
          </a:xfrm>
        </p:grpSpPr>
        <p:sp>
          <p:nvSpPr>
            <p:cNvPr id="40982" name="AutoShape 22"/>
            <p:cNvSpPr>
              <a:spLocks noChangeArrowheads="1"/>
            </p:cNvSpPr>
            <p:nvPr/>
          </p:nvSpPr>
          <p:spPr bwMode="gray">
            <a:xfrm>
              <a:off x="3187" y="2679"/>
              <a:ext cx="1536" cy="1328"/>
            </a:xfrm>
            <a:prstGeom prst="hexagon">
              <a:avLst>
                <a:gd name="adj" fmla="val 28916"/>
                <a:gd name="vf" fmla="val 115470"/>
              </a:avLst>
            </a:prstGeom>
            <a:solidFill>
              <a:srgbClr val="808080"/>
            </a:solidFill>
            <a:ln w="9525">
              <a:noFill/>
              <a:miter lim="800000"/>
              <a:headEnd/>
              <a:tailEnd/>
            </a:ln>
            <a:effectLst/>
          </p:spPr>
          <p:txBody>
            <a:bodyPr wrap="none" anchor="ctr"/>
            <a:lstStyle/>
            <a:p>
              <a:endParaRPr lang="id-ID">
                <a:latin typeface="Calibri" pitchFamily="34" charset="0"/>
                <a:cs typeface="Calibri" pitchFamily="34" charset="0"/>
              </a:endParaRPr>
            </a:p>
          </p:txBody>
        </p:sp>
        <p:sp>
          <p:nvSpPr>
            <p:cNvPr id="40983" name="AutoShape 23"/>
            <p:cNvSpPr>
              <a:spLocks noChangeArrowheads="1"/>
            </p:cNvSpPr>
            <p:nvPr/>
          </p:nvSpPr>
          <p:spPr bwMode="gray">
            <a:xfrm>
              <a:off x="3174" y="2656"/>
              <a:ext cx="1536" cy="1328"/>
            </a:xfrm>
            <a:prstGeom prst="hexagon">
              <a:avLst>
                <a:gd name="adj" fmla="val 28916"/>
                <a:gd name="vf" fmla="val 115470"/>
              </a:avLst>
            </a:prstGeom>
            <a:gradFill rotWithShape="1">
              <a:gsLst>
                <a:gs pos="0">
                  <a:srgbClr val="E6E6E6"/>
                </a:gs>
                <a:gs pos="7499">
                  <a:srgbClr val="7D8496"/>
                </a:gs>
                <a:gs pos="26500">
                  <a:srgbClr val="E6E6E6"/>
                </a:gs>
                <a:gs pos="34000">
                  <a:srgbClr val="7D8496"/>
                </a:gs>
                <a:gs pos="46500">
                  <a:srgbClr val="E6E6E6"/>
                </a:gs>
                <a:gs pos="50000">
                  <a:srgbClr val="FFFFFF"/>
                </a:gs>
                <a:gs pos="53501">
                  <a:srgbClr val="E6E6E6"/>
                </a:gs>
                <a:gs pos="66001">
                  <a:srgbClr val="7D8496"/>
                </a:gs>
                <a:gs pos="73500">
                  <a:srgbClr val="E6E6E6"/>
                </a:gs>
                <a:gs pos="92501">
                  <a:srgbClr val="7D8496"/>
                </a:gs>
                <a:gs pos="100000">
                  <a:srgbClr val="E6E6E6"/>
                </a:gs>
              </a:gsLst>
              <a:lin ang="2700000" scaled="1"/>
            </a:gradFill>
            <a:ln w="9525">
              <a:solidFill>
                <a:srgbClr val="C0C0C0"/>
              </a:solidFill>
              <a:miter lim="800000"/>
              <a:headEnd/>
              <a:tailEnd/>
            </a:ln>
            <a:effectLst/>
          </p:spPr>
          <p:txBody>
            <a:bodyPr wrap="none" anchor="ctr"/>
            <a:lstStyle/>
            <a:p>
              <a:endParaRPr lang="id-ID">
                <a:latin typeface="Calibri" pitchFamily="34" charset="0"/>
                <a:cs typeface="Calibri" pitchFamily="34" charset="0"/>
              </a:endParaRPr>
            </a:p>
          </p:txBody>
        </p:sp>
        <p:sp>
          <p:nvSpPr>
            <p:cNvPr id="40984" name="AutoShape 24"/>
            <p:cNvSpPr>
              <a:spLocks noChangeArrowheads="1"/>
            </p:cNvSpPr>
            <p:nvPr/>
          </p:nvSpPr>
          <p:spPr bwMode="gray">
            <a:xfrm>
              <a:off x="3264" y="2736"/>
              <a:ext cx="1350" cy="1168"/>
            </a:xfrm>
            <a:prstGeom prst="hexagon">
              <a:avLst>
                <a:gd name="adj" fmla="val 28896"/>
                <a:gd name="vf" fmla="val 115470"/>
              </a:avLst>
            </a:prstGeom>
            <a:gradFill rotWithShape="1">
              <a:gsLst>
                <a:gs pos="0">
                  <a:schemeClr val="accent1">
                    <a:gamma/>
                    <a:shade val="46275"/>
                    <a:invGamma/>
                  </a:schemeClr>
                </a:gs>
                <a:gs pos="100000">
                  <a:schemeClr val="accent1"/>
                </a:gs>
              </a:gsLst>
              <a:lin ang="2700000" scaled="1"/>
            </a:gradFill>
            <a:ln w="9525">
              <a:solidFill>
                <a:schemeClr val="tx1"/>
              </a:solidFill>
              <a:miter lim="800000"/>
              <a:headEnd/>
              <a:tailEnd/>
            </a:ln>
            <a:effectLst/>
          </p:spPr>
          <p:txBody>
            <a:bodyPr wrap="none" anchor="ctr"/>
            <a:lstStyle/>
            <a:p>
              <a:endParaRPr lang="id-ID">
                <a:latin typeface="Calibri" pitchFamily="34" charset="0"/>
                <a:cs typeface="Calibri" pitchFamily="34" charset="0"/>
              </a:endParaRPr>
            </a:p>
          </p:txBody>
        </p:sp>
      </p:grpSp>
      <p:sp>
        <p:nvSpPr>
          <p:cNvPr id="40985" name="Line 25"/>
          <p:cNvSpPr>
            <a:spLocks noChangeShapeType="1"/>
          </p:cNvSpPr>
          <p:nvPr/>
        </p:nvSpPr>
        <p:spPr bwMode="auto">
          <a:xfrm>
            <a:off x="2438400" y="3786190"/>
            <a:ext cx="4800600" cy="0"/>
          </a:xfrm>
          <a:prstGeom prst="line">
            <a:avLst/>
          </a:prstGeom>
          <a:noFill/>
          <a:ln w="25400">
            <a:solidFill>
              <a:srgbClr val="C0C0C0"/>
            </a:solidFill>
            <a:prstDash val="sysDot"/>
            <a:round/>
            <a:headEnd/>
            <a:tailEnd type="oval" w="med" len="med"/>
          </a:ln>
          <a:effectLst/>
        </p:spPr>
        <p:txBody>
          <a:bodyPr wrap="none" anchor="ctr"/>
          <a:lstStyle/>
          <a:p>
            <a:endParaRPr lang="id-ID">
              <a:latin typeface="Calibri" pitchFamily="34" charset="0"/>
              <a:cs typeface="Calibri" pitchFamily="34" charset="0"/>
            </a:endParaRPr>
          </a:p>
        </p:txBody>
      </p:sp>
      <p:sp>
        <p:nvSpPr>
          <p:cNvPr id="40986" name="Text Box 26"/>
          <p:cNvSpPr txBox="1">
            <a:spLocks noChangeArrowheads="1"/>
          </p:cNvSpPr>
          <p:nvPr/>
        </p:nvSpPr>
        <p:spPr bwMode="auto">
          <a:xfrm>
            <a:off x="3352800" y="2857496"/>
            <a:ext cx="4862538" cy="830997"/>
          </a:xfrm>
          <a:prstGeom prst="rect">
            <a:avLst/>
          </a:prstGeom>
          <a:noFill/>
          <a:ln w="9525" algn="ctr">
            <a:noFill/>
            <a:miter lim="800000"/>
            <a:headEnd/>
            <a:tailEnd/>
          </a:ln>
          <a:effectLst/>
        </p:spPr>
        <p:txBody>
          <a:bodyPr wrap="square">
            <a:spAutoFit/>
          </a:bodyPr>
          <a:lstStyle/>
          <a:p>
            <a:pPr eaLnBrk="0" hangingPunct="0"/>
            <a:r>
              <a:rPr lang="id-ID" sz="2400" dirty="0" smtClean="0">
                <a:latin typeface="Calibri" pitchFamily="34" charset="0"/>
                <a:cs typeface="Calibri" pitchFamily="34" charset="0"/>
              </a:rPr>
              <a:t>Akuntansi dan Pengukuran setelah Pengakuan Awal </a:t>
            </a:r>
            <a:endParaRPr lang="en-US" sz="2400" dirty="0">
              <a:latin typeface="Calibri" pitchFamily="34" charset="0"/>
              <a:cs typeface="Calibri" pitchFamily="34" charset="0"/>
            </a:endParaRPr>
          </a:p>
        </p:txBody>
      </p:sp>
      <p:sp>
        <p:nvSpPr>
          <p:cNvPr id="40987" name="Text Box 27"/>
          <p:cNvSpPr txBox="1">
            <a:spLocks noChangeArrowheads="1"/>
          </p:cNvSpPr>
          <p:nvPr/>
        </p:nvSpPr>
        <p:spPr bwMode="gray">
          <a:xfrm>
            <a:off x="2025650" y="3060701"/>
            <a:ext cx="340157" cy="461665"/>
          </a:xfrm>
          <a:prstGeom prst="rect">
            <a:avLst/>
          </a:prstGeom>
          <a:noFill/>
          <a:ln w="9525" algn="ctr">
            <a:noFill/>
            <a:miter lim="800000"/>
            <a:headEnd/>
            <a:tailEnd/>
          </a:ln>
          <a:effectLst/>
        </p:spPr>
        <p:txBody>
          <a:bodyPr wrap="none">
            <a:spAutoFit/>
          </a:bodyPr>
          <a:lstStyle/>
          <a:p>
            <a:pPr algn="ctr" eaLnBrk="0" hangingPunct="0"/>
            <a:r>
              <a:rPr lang="en-US" sz="2400" b="1">
                <a:solidFill>
                  <a:schemeClr val="bg1"/>
                </a:solidFill>
                <a:latin typeface="Calibri" pitchFamily="34" charset="0"/>
                <a:cs typeface="Calibri" pitchFamily="34" charset="0"/>
              </a:rPr>
              <a:t>3</a:t>
            </a:r>
          </a:p>
        </p:txBody>
      </p:sp>
      <p:sp>
        <p:nvSpPr>
          <p:cNvPr id="40988" name="Line 28"/>
          <p:cNvSpPr>
            <a:spLocks noChangeShapeType="1"/>
          </p:cNvSpPr>
          <p:nvPr/>
        </p:nvSpPr>
        <p:spPr bwMode="auto">
          <a:xfrm>
            <a:off x="2438400" y="4538666"/>
            <a:ext cx="4800600" cy="0"/>
          </a:xfrm>
          <a:prstGeom prst="line">
            <a:avLst/>
          </a:prstGeom>
          <a:noFill/>
          <a:ln w="25400">
            <a:solidFill>
              <a:srgbClr val="C0C0C0"/>
            </a:solidFill>
            <a:prstDash val="sysDot"/>
            <a:round/>
            <a:headEnd/>
            <a:tailEnd type="oval" w="med" len="med"/>
          </a:ln>
          <a:effectLst/>
        </p:spPr>
        <p:txBody>
          <a:bodyPr wrap="none" anchor="ctr"/>
          <a:lstStyle/>
          <a:p>
            <a:endParaRPr lang="id-ID">
              <a:latin typeface="Calibri" pitchFamily="34" charset="0"/>
              <a:cs typeface="Calibri" pitchFamily="34" charset="0"/>
            </a:endParaRPr>
          </a:p>
        </p:txBody>
      </p:sp>
      <p:sp>
        <p:nvSpPr>
          <p:cNvPr id="40989" name="Text Box 29"/>
          <p:cNvSpPr txBox="1">
            <a:spLocks noChangeArrowheads="1"/>
          </p:cNvSpPr>
          <p:nvPr/>
        </p:nvSpPr>
        <p:spPr bwMode="auto">
          <a:xfrm>
            <a:off x="3352800" y="3903439"/>
            <a:ext cx="2018309" cy="461665"/>
          </a:xfrm>
          <a:prstGeom prst="rect">
            <a:avLst/>
          </a:prstGeom>
          <a:noFill/>
          <a:ln w="9525" algn="ctr">
            <a:noFill/>
            <a:miter lim="800000"/>
            <a:headEnd/>
            <a:tailEnd/>
          </a:ln>
          <a:effectLst/>
        </p:spPr>
        <p:txBody>
          <a:bodyPr wrap="none">
            <a:spAutoFit/>
          </a:bodyPr>
          <a:lstStyle/>
          <a:p>
            <a:pPr eaLnBrk="0" hangingPunct="0"/>
            <a:r>
              <a:rPr lang="id-ID" sz="2400" dirty="0" smtClean="0">
                <a:latin typeface="Calibri" pitchFamily="34" charset="0"/>
                <a:cs typeface="Calibri" pitchFamily="34" charset="0"/>
              </a:rPr>
              <a:t>Pengungkapan</a:t>
            </a:r>
            <a:endParaRPr lang="en-US" sz="2400" dirty="0">
              <a:latin typeface="Calibri" pitchFamily="34" charset="0"/>
              <a:cs typeface="Calibri" pitchFamily="34" charset="0"/>
            </a:endParaRPr>
          </a:p>
        </p:txBody>
      </p:sp>
      <p:sp>
        <p:nvSpPr>
          <p:cNvPr id="40990" name="Text Box 30"/>
          <p:cNvSpPr txBox="1">
            <a:spLocks noChangeArrowheads="1"/>
          </p:cNvSpPr>
          <p:nvPr/>
        </p:nvSpPr>
        <p:spPr bwMode="gray">
          <a:xfrm>
            <a:off x="2025650" y="3933833"/>
            <a:ext cx="340157" cy="461665"/>
          </a:xfrm>
          <a:prstGeom prst="rect">
            <a:avLst/>
          </a:prstGeom>
          <a:noFill/>
          <a:ln w="9525" algn="ctr">
            <a:noFill/>
            <a:miter lim="800000"/>
            <a:headEnd/>
            <a:tailEnd/>
          </a:ln>
          <a:effectLst/>
        </p:spPr>
        <p:txBody>
          <a:bodyPr wrap="none">
            <a:spAutoFit/>
          </a:bodyPr>
          <a:lstStyle/>
          <a:p>
            <a:pPr algn="ctr" eaLnBrk="0" hangingPunct="0"/>
            <a:r>
              <a:rPr lang="en-US" sz="2400" b="1">
                <a:solidFill>
                  <a:schemeClr val="bg1"/>
                </a:solidFill>
                <a:latin typeface="Calibri" pitchFamily="34" charset="0"/>
                <a:cs typeface="Calibri" pitchFamily="34" charset="0"/>
              </a:rPr>
              <a:t>4</a:t>
            </a:r>
          </a:p>
        </p:txBody>
      </p:sp>
      <p:sp>
        <p:nvSpPr>
          <p:cNvPr id="33" name="Slide Number Placeholder 32"/>
          <p:cNvSpPr>
            <a:spLocks noGrp="1"/>
          </p:cNvSpPr>
          <p:nvPr>
            <p:ph type="sldNum" sz="quarter" idx="12"/>
          </p:nvPr>
        </p:nvSpPr>
        <p:spPr/>
        <p:txBody>
          <a:bodyPr/>
          <a:lstStyle/>
          <a:p>
            <a:fld id="{9F3A98EB-5C7F-48B8-A070-1CF4FF14BCD6}" type="slidenum">
              <a:rPr lang="en-US" smtClean="0"/>
              <a:pPr/>
              <a:t>2</a:t>
            </a:fld>
            <a:endParaRPr lang="en-US"/>
          </a:p>
        </p:txBody>
      </p:sp>
      <p:grpSp>
        <p:nvGrpSpPr>
          <p:cNvPr id="6" name="Group 3"/>
          <p:cNvGrpSpPr>
            <a:grpSpLocks/>
          </p:cNvGrpSpPr>
          <p:nvPr/>
        </p:nvGrpSpPr>
        <p:grpSpPr bwMode="auto">
          <a:xfrm>
            <a:off x="1857356" y="4621226"/>
            <a:ext cx="762000" cy="665162"/>
            <a:chOff x="1110" y="2656"/>
            <a:chExt cx="1549" cy="1351"/>
          </a:xfrm>
        </p:grpSpPr>
        <p:sp>
          <p:nvSpPr>
            <p:cNvPr id="43" name="AutoShape 4"/>
            <p:cNvSpPr>
              <a:spLocks noChangeArrowheads="1"/>
            </p:cNvSpPr>
            <p:nvPr/>
          </p:nvSpPr>
          <p:spPr bwMode="gray">
            <a:xfrm>
              <a:off x="1123" y="2679"/>
              <a:ext cx="1536" cy="1328"/>
            </a:xfrm>
            <a:prstGeom prst="hexagon">
              <a:avLst>
                <a:gd name="adj" fmla="val 28916"/>
                <a:gd name="vf" fmla="val 115470"/>
              </a:avLst>
            </a:prstGeom>
            <a:solidFill>
              <a:srgbClr val="808080"/>
            </a:solidFill>
            <a:ln w="9525">
              <a:noFill/>
              <a:miter lim="800000"/>
              <a:headEnd/>
              <a:tailEnd/>
            </a:ln>
            <a:effectLst/>
          </p:spPr>
          <p:txBody>
            <a:bodyPr wrap="none" anchor="ctr"/>
            <a:lstStyle/>
            <a:p>
              <a:endParaRPr lang="id-ID">
                <a:latin typeface="Calibri" pitchFamily="34" charset="0"/>
                <a:cs typeface="Calibri" pitchFamily="34" charset="0"/>
              </a:endParaRPr>
            </a:p>
          </p:txBody>
        </p:sp>
        <p:sp>
          <p:nvSpPr>
            <p:cNvPr id="44" name="AutoShape 5"/>
            <p:cNvSpPr>
              <a:spLocks noChangeArrowheads="1"/>
            </p:cNvSpPr>
            <p:nvPr/>
          </p:nvSpPr>
          <p:spPr bwMode="gray">
            <a:xfrm>
              <a:off x="1110" y="2656"/>
              <a:ext cx="1536" cy="1328"/>
            </a:xfrm>
            <a:prstGeom prst="hexagon">
              <a:avLst>
                <a:gd name="adj" fmla="val 28916"/>
                <a:gd name="vf" fmla="val 115470"/>
              </a:avLst>
            </a:prstGeom>
            <a:gradFill rotWithShape="1">
              <a:gsLst>
                <a:gs pos="0">
                  <a:srgbClr val="E6E6E6"/>
                </a:gs>
                <a:gs pos="7499">
                  <a:srgbClr val="7D8496"/>
                </a:gs>
                <a:gs pos="26500">
                  <a:srgbClr val="E6E6E6"/>
                </a:gs>
                <a:gs pos="34000">
                  <a:srgbClr val="7D8496"/>
                </a:gs>
                <a:gs pos="46500">
                  <a:srgbClr val="E6E6E6"/>
                </a:gs>
                <a:gs pos="50000">
                  <a:srgbClr val="FFFFFF"/>
                </a:gs>
                <a:gs pos="53501">
                  <a:srgbClr val="E6E6E6"/>
                </a:gs>
                <a:gs pos="66001">
                  <a:srgbClr val="7D8496"/>
                </a:gs>
                <a:gs pos="73500">
                  <a:srgbClr val="E6E6E6"/>
                </a:gs>
                <a:gs pos="92501">
                  <a:srgbClr val="7D8496"/>
                </a:gs>
                <a:gs pos="100000">
                  <a:srgbClr val="E6E6E6"/>
                </a:gs>
              </a:gsLst>
              <a:lin ang="2700000" scaled="1"/>
            </a:gradFill>
            <a:ln w="9525">
              <a:solidFill>
                <a:srgbClr val="C0C0C0"/>
              </a:solidFill>
              <a:miter lim="800000"/>
              <a:headEnd/>
              <a:tailEnd/>
            </a:ln>
            <a:effectLst/>
          </p:spPr>
          <p:txBody>
            <a:bodyPr wrap="none" anchor="ctr"/>
            <a:lstStyle/>
            <a:p>
              <a:endParaRPr lang="id-ID">
                <a:latin typeface="Calibri" pitchFamily="34" charset="0"/>
                <a:cs typeface="Calibri" pitchFamily="34" charset="0"/>
              </a:endParaRPr>
            </a:p>
          </p:txBody>
        </p:sp>
        <p:sp>
          <p:nvSpPr>
            <p:cNvPr id="45" name="AutoShape 6"/>
            <p:cNvSpPr>
              <a:spLocks noChangeArrowheads="1"/>
            </p:cNvSpPr>
            <p:nvPr/>
          </p:nvSpPr>
          <p:spPr bwMode="gray">
            <a:xfrm>
              <a:off x="1200" y="2736"/>
              <a:ext cx="1350" cy="1168"/>
            </a:xfrm>
            <a:prstGeom prst="hexagon">
              <a:avLst>
                <a:gd name="adj" fmla="val 28896"/>
                <a:gd name="vf" fmla="val 115470"/>
              </a:avLst>
            </a:prstGeom>
            <a:gradFill rotWithShape="1">
              <a:gsLst>
                <a:gs pos="0">
                  <a:schemeClr val="accent2">
                    <a:gamma/>
                    <a:shade val="46275"/>
                    <a:invGamma/>
                  </a:schemeClr>
                </a:gs>
                <a:gs pos="100000">
                  <a:schemeClr val="accent2"/>
                </a:gs>
              </a:gsLst>
              <a:lin ang="2700000" scaled="1"/>
            </a:gradFill>
            <a:ln w="9525">
              <a:solidFill>
                <a:schemeClr val="tx1"/>
              </a:solidFill>
              <a:miter lim="800000"/>
              <a:headEnd/>
              <a:tailEnd/>
            </a:ln>
            <a:effectLst/>
          </p:spPr>
          <p:txBody>
            <a:bodyPr wrap="none" anchor="ctr"/>
            <a:lstStyle/>
            <a:p>
              <a:endParaRPr lang="id-ID">
                <a:latin typeface="Calibri" pitchFamily="34" charset="0"/>
                <a:cs typeface="Calibri" pitchFamily="34" charset="0"/>
              </a:endParaRPr>
            </a:p>
          </p:txBody>
        </p:sp>
      </p:grpSp>
      <p:sp>
        <p:nvSpPr>
          <p:cNvPr id="46" name="Line 11"/>
          <p:cNvSpPr>
            <a:spLocks noChangeShapeType="1"/>
          </p:cNvSpPr>
          <p:nvPr/>
        </p:nvSpPr>
        <p:spPr bwMode="auto">
          <a:xfrm>
            <a:off x="2466956" y="5230826"/>
            <a:ext cx="4800600" cy="0"/>
          </a:xfrm>
          <a:prstGeom prst="line">
            <a:avLst/>
          </a:prstGeom>
          <a:noFill/>
          <a:ln w="25400">
            <a:solidFill>
              <a:srgbClr val="C0C0C0"/>
            </a:solidFill>
            <a:prstDash val="sysDot"/>
            <a:round/>
            <a:headEnd/>
            <a:tailEnd type="oval" w="med" len="med"/>
          </a:ln>
          <a:effectLst/>
        </p:spPr>
        <p:txBody>
          <a:bodyPr wrap="none" anchor="ctr"/>
          <a:lstStyle/>
          <a:p>
            <a:endParaRPr lang="id-ID">
              <a:latin typeface="Calibri" pitchFamily="34" charset="0"/>
              <a:cs typeface="Calibri" pitchFamily="34" charset="0"/>
            </a:endParaRPr>
          </a:p>
        </p:txBody>
      </p:sp>
      <p:sp>
        <p:nvSpPr>
          <p:cNvPr id="47" name="Text Box 12"/>
          <p:cNvSpPr txBox="1">
            <a:spLocks noChangeArrowheads="1"/>
          </p:cNvSpPr>
          <p:nvPr/>
        </p:nvSpPr>
        <p:spPr bwMode="auto">
          <a:xfrm>
            <a:off x="3381356" y="4653136"/>
            <a:ext cx="2470163" cy="461665"/>
          </a:xfrm>
          <a:prstGeom prst="rect">
            <a:avLst/>
          </a:prstGeom>
          <a:noFill/>
          <a:ln w="9525" algn="ctr">
            <a:noFill/>
            <a:miter lim="800000"/>
            <a:headEnd/>
            <a:tailEnd/>
          </a:ln>
          <a:effectLst/>
        </p:spPr>
        <p:txBody>
          <a:bodyPr wrap="none">
            <a:spAutoFit/>
          </a:bodyPr>
          <a:lstStyle/>
          <a:p>
            <a:pPr eaLnBrk="0" hangingPunct="0"/>
            <a:r>
              <a:rPr lang="id-ID" sz="2400" dirty="0" smtClean="0">
                <a:latin typeface="Calibri" pitchFamily="34" charset="0"/>
                <a:cs typeface="Calibri" pitchFamily="34" charset="0"/>
              </a:rPr>
              <a:t>Ketentuan Transisi</a:t>
            </a:r>
            <a:endParaRPr lang="en-US" sz="2400" dirty="0">
              <a:latin typeface="Calibri" pitchFamily="34" charset="0"/>
              <a:cs typeface="Calibri" pitchFamily="34" charset="0"/>
            </a:endParaRPr>
          </a:p>
        </p:txBody>
      </p:sp>
      <p:sp>
        <p:nvSpPr>
          <p:cNvPr id="48" name="Text Box 13"/>
          <p:cNvSpPr txBox="1">
            <a:spLocks noChangeArrowheads="1"/>
          </p:cNvSpPr>
          <p:nvPr/>
        </p:nvSpPr>
        <p:spPr bwMode="gray">
          <a:xfrm>
            <a:off x="2054206" y="4719651"/>
            <a:ext cx="340158" cy="461665"/>
          </a:xfrm>
          <a:prstGeom prst="rect">
            <a:avLst/>
          </a:prstGeom>
          <a:noFill/>
          <a:ln w="9525" algn="ctr">
            <a:noFill/>
            <a:miter lim="800000"/>
            <a:headEnd/>
            <a:tailEnd/>
          </a:ln>
          <a:effectLst/>
        </p:spPr>
        <p:txBody>
          <a:bodyPr wrap="none">
            <a:spAutoFit/>
          </a:bodyPr>
          <a:lstStyle/>
          <a:p>
            <a:pPr algn="ctr" eaLnBrk="0" hangingPunct="0"/>
            <a:r>
              <a:rPr lang="id-ID" sz="2400" b="1" dirty="0" smtClean="0">
                <a:solidFill>
                  <a:schemeClr val="bg1"/>
                </a:solidFill>
                <a:latin typeface="Calibri" pitchFamily="34" charset="0"/>
                <a:cs typeface="Calibri" pitchFamily="34" charset="0"/>
              </a:rPr>
              <a:t>5</a:t>
            </a:r>
            <a:endParaRPr lang="en-US" sz="2400" b="1" dirty="0">
              <a:solidFill>
                <a:schemeClr val="bg1"/>
              </a:solidFill>
              <a:latin typeface="Calibri" pitchFamily="34" charset="0"/>
              <a:cs typeface="Calibri" pitchFamily="34" charset="0"/>
            </a:endParaRPr>
          </a:p>
        </p:txBody>
      </p:sp>
    </p:spTree>
    <p:extLst>
      <p:ext uri="{BB962C8B-B14F-4D97-AF65-F5344CB8AC3E}">
        <p14:creationId xmlns:p14="http://schemas.microsoft.com/office/powerpoint/2010/main" val="386316444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p:txBody>
          <a:bodyPr>
            <a:normAutofit fontScale="90000"/>
          </a:bodyPr>
          <a:lstStyle/>
          <a:p>
            <a:r>
              <a:rPr lang="id-ID" sz="3200" dirty="0" smtClean="0"/>
              <a:t>PSAK - 22</a:t>
            </a:r>
            <a:endParaRPr lang="en-US" sz="1800" dirty="0"/>
          </a:p>
        </p:txBody>
      </p:sp>
      <p:sp>
        <p:nvSpPr>
          <p:cNvPr id="43011" name="AutoShape 3"/>
          <p:cNvSpPr>
            <a:spLocks noChangeArrowheads="1"/>
          </p:cNvSpPr>
          <p:nvPr/>
        </p:nvSpPr>
        <p:spPr bwMode="auto">
          <a:xfrm>
            <a:off x="3030521" y="3429000"/>
            <a:ext cx="2970239" cy="1141494"/>
          </a:xfrm>
          <a:prstGeom prst="roundRect">
            <a:avLst>
              <a:gd name="adj" fmla="val 16667"/>
            </a:avLst>
          </a:prstGeom>
          <a:noFill/>
          <a:ln w="38100">
            <a:solidFill>
              <a:schemeClr val="tx1"/>
            </a:solidFill>
            <a:round/>
            <a:headEnd/>
            <a:tailEnd/>
          </a:ln>
          <a:effectLst/>
        </p:spPr>
        <p:txBody>
          <a:bodyPr wrap="square" anchor="ctr"/>
          <a:lstStyle/>
          <a:p>
            <a:pPr algn="ctr" eaLnBrk="0" hangingPunct="0"/>
            <a:r>
              <a:rPr lang="id-ID" dirty="0" smtClean="0">
                <a:latin typeface="Verdana" pitchFamily="34" charset="0"/>
              </a:rPr>
              <a:t>Akuntansi dan Pengukuran setelah Pengakuan Awal</a:t>
            </a:r>
            <a:endParaRPr lang="id-ID" dirty="0">
              <a:latin typeface="Verdana" pitchFamily="34" charset="0"/>
            </a:endParaRPr>
          </a:p>
        </p:txBody>
      </p:sp>
      <p:sp>
        <p:nvSpPr>
          <p:cNvPr id="43016" name="Freeform 8"/>
          <p:cNvSpPr>
            <a:spLocks/>
          </p:cNvSpPr>
          <p:nvPr/>
        </p:nvSpPr>
        <p:spPr bwMode="gray">
          <a:xfrm>
            <a:off x="1285852" y="2357430"/>
            <a:ext cx="1571636" cy="900111"/>
          </a:xfrm>
          <a:custGeom>
            <a:avLst/>
            <a:gdLst/>
            <a:ahLst/>
            <a:cxnLst>
              <a:cxn ang="0">
                <a:pos x="580" y="0"/>
              </a:cxn>
              <a:cxn ang="0">
                <a:pos x="578" y="90"/>
              </a:cxn>
              <a:cxn ang="0">
                <a:pos x="568" y="174"/>
              </a:cxn>
              <a:cxn ang="0">
                <a:pos x="552" y="252"/>
              </a:cxn>
              <a:cxn ang="0">
                <a:pos x="526" y="324"/>
              </a:cxn>
              <a:cxn ang="0">
                <a:pos x="494" y="390"/>
              </a:cxn>
              <a:cxn ang="0">
                <a:pos x="452" y="450"/>
              </a:cxn>
              <a:cxn ang="0">
                <a:pos x="402" y="508"/>
              </a:cxn>
              <a:cxn ang="0">
                <a:pos x="342" y="560"/>
              </a:cxn>
              <a:cxn ang="0">
                <a:pos x="270" y="610"/>
              </a:cxn>
              <a:cxn ang="0">
                <a:pos x="188" y="656"/>
              </a:cxn>
              <a:cxn ang="0">
                <a:pos x="188" y="798"/>
              </a:cxn>
              <a:cxn ang="0">
                <a:pos x="0" y="514"/>
              </a:cxn>
              <a:cxn ang="0">
                <a:pos x="188" y="230"/>
              </a:cxn>
              <a:cxn ang="0">
                <a:pos x="188" y="372"/>
              </a:cxn>
              <a:cxn ang="0">
                <a:pos x="224" y="368"/>
              </a:cxn>
              <a:cxn ang="0">
                <a:pos x="264" y="356"/>
              </a:cxn>
              <a:cxn ang="0">
                <a:pos x="306" y="336"/>
              </a:cxn>
              <a:cxn ang="0">
                <a:pos x="348" y="310"/>
              </a:cxn>
              <a:cxn ang="0">
                <a:pos x="392" y="280"/>
              </a:cxn>
              <a:cxn ang="0">
                <a:pos x="432" y="246"/>
              </a:cxn>
              <a:cxn ang="0">
                <a:pos x="472" y="208"/>
              </a:cxn>
              <a:cxn ang="0">
                <a:pos x="506" y="166"/>
              </a:cxn>
              <a:cxn ang="0">
                <a:pos x="536" y="124"/>
              </a:cxn>
              <a:cxn ang="0">
                <a:pos x="558" y="82"/>
              </a:cxn>
              <a:cxn ang="0">
                <a:pos x="574" y="40"/>
              </a:cxn>
              <a:cxn ang="0">
                <a:pos x="578" y="0"/>
              </a:cxn>
              <a:cxn ang="0">
                <a:pos x="580" y="0"/>
              </a:cxn>
            </a:cxnLst>
            <a:rect l="0" t="0" r="r" b="b"/>
            <a:pathLst>
              <a:path w="580" h="798">
                <a:moveTo>
                  <a:pt x="580" y="0"/>
                </a:moveTo>
                <a:lnTo>
                  <a:pt x="578" y="90"/>
                </a:lnTo>
                <a:lnTo>
                  <a:pt x="568" y="174"/>
                </a:lnTo>
                <a:lnTo>
                  <a:pt x="552" y="252"/>
                </a:lnTo>
                <a:lnTo>
                  <a:pt x="526" y="324"/>
                </a:lnTo>
                <a:lnTo>
                  <a:pt x="494" y="390"/>
                </a:lnTo>
                <a:lnTo>
                  <a:pt x="452" y="450"/>
                </a:lnTo>
                <a:lnTo>
                  <a:pt x="402" y="508"/>
                </a:lnTo>
                <a:lnTo>
                  <a:pt x="342" y="560"/>
                </a:lnTo>
                <a:lnTo>
                  <a:pt x="270" y="610"/>
                </a:lnTo>
                <a:lnTo>
                  <a:pt x="188" y="656"/>
                </a:lnTo>
                <a:lnTo>
                  <a:pt x="188" y="798"/>
                </a:lnTo>
                <a:lnTo>
                  <a:pt x="0" y="514"/>
                </a:lnTo>
                <a:lnTo>
                  <a:pt x="188" y="230"/>
                </a:lnTo>
                <a:lnTo>
                  <a:pt x="188" y="372"/>
                </a:lnTo>
                <a:lnTo>
                  <a:pt x="224" y="368"/>
                </a:lnTo>
                <a:lnTo>
                  <a:pt x="264" y="356"/>
                </a:lnTo>
                <a:lnTo>
                  <a:pt x="306" y="336"/>
                </a:lnTo>
                <a:lnTo>
                  <a:pt x="348" y="310"/>
                </a:lnTo>
                <a:lnTo>
                  <a:pt x="392" y="280"/>
                </a:lnTo>
                <a:lnTo>
                  <a:pt x="432" y="246"/>
                </a:lnTo>
                <a:lnTo>
                  <a:pt x="472" y="208"/>
                </a:lnTo>
                <a:lnTo>
                  <a:pt x="506" y="166"/>
                </a:lnTo>
                <a:lnTo>
                  <a:pt x="536" y="124"/>
                </a:lnTo>
                <a:lnTo>
                  <a:pt x="558" y="82"/>
                </a:lnTo>
                <a:lnTo>
                  <a:pt x="574" y="40"/>
                </a:lnTo>
                <a:lnTo>
                  <a:pt x="578" y="0"/>
                </a:lnTo>
                <a:lnTo>
                  <a:pt x="580" y="0"/>
                </a:lnTo>
                <a:close/>
              </a:path>
            </a:pathLst>
          </a:custGeom>
          <a:gradFill rotWithShape="1">
            <a:gsLst>
              <a:gs pos="0">
                <a:schemeClr val="accent2"/>
              </a:gs>
              <a:gs pos="100000">
                <a:schemeClr val="accent2">
                  <a:gamma/>
                  <a:tint val="31765"/>
                  <a:invGamma/>
                </a:schemeClr>
              </a:gs>
            </a:gsLst>
            <a:lin ang="0" scaled="1"/>
          </a:gradFill>
          <a:ln w="0">
            <a:noFill/>
            <a:prstDash val="solid"/>
            <a:round/>
            <a:headEnd/>
            <a:tailEnd/>
          </a:ln>
        </p:spPr>
        <p:txBody>
          <a:bodyPr/>
          <a:lstStyle/>
          <a:p>
            <a:endParaRPr lang="id-ID"/>
          </a:p>
        </p:txBody>
      </p:sp>
      <p:sp>
        <p:nvSpPr>
          <p:cNvPr id="43017" name="AutoShape 9"/>
          <p:cNvSpPr>
            <a:spLocks noChangeAspect="1" noChangeArrowheads="1" noTextEdit="1"/>
          </p:cNvSpPr>
          <p:nvPr/>
        </p:nvSpPr>
        <p:spPr bwMode="gray">
          <a:xfrm flipH="1">
            <a:off x="4948239" y="2978136"/>
            <a:ext cx="857250" cy="1189038"/>
          </a:xfrm>
          <a:prstGeom prst="rect">
            <a:avLst/>
          </a:prstGeom>
          <a:noFill/>
          <a:ln w="9525">
            <a:noFill/>
            <a:miter lim="800000"/>
            <a:headEnd/>
            <a:tailEnd/>
          </a:ln>
        </p:spPr>
        <p:txBody>
          <a:bodyPr/>
          <a:lstStyle/>
          <a:p>
            <a:endParaRPr lang="id-ID"/>
          </a:p>
        </p:txBody>
      </p:sp>
      <p:sp>
        <p:nvSpPr>
          <p:cNvPr id="43018" name="Freeform 10"/>
          <p:cNvSpPr>
            <a:spLocks/>
          </p:cNvSpPr>
          <p:nvPr/>
        </p:nvSpPr>
        <p:spPr bwMode="gray">
          <a:xfrm flipH="1">
            <a:off x="6286512" y="2214554"/>
            <a:ext cx="1357321" cy="900111"/>
          </a:xfrm>
          <a:custGeom>
            <a:avLst/>
            <a:gdLst/>
            <a:ahLst/>
            <a:cxnLst>
              <a:cxn ang="0">
                <a:pos x="580" y="0"/>
              </a:cxn>
              <a:cxn ang="0">
                <a:pos x="578" y="90"/>
              </a:cxn>
              <a:cxn ang="0">
                <a:pos x="568" y="174"/>
              </a:cxn>
              <a:cxn ang="0">
                <a:pos x="552" y="252"/>
              </a:cxn>
              <a:cxn ang="0">
                <a:pos x="526" y="324"/>
              </a:cxn>
              <a:cxn ang="0">
                <a:pos x="494" y="390"/>
              </a:cxn>
              <a:cxn ang="0">
                <a:pos x="452" y="450"/>
              </a:cxn>
              <a:cxn ang="0">
                <a:pos x="402" y="508"/>
              </a:cxn>
              <a:cxn ang="0">
                <a:pos x="342" y="560"/>
              </a:cxn>
              <a:cxn ang="0">
                <a:pos x="270" y="610"/>
              </a:cxn>
              <a:cxn ang="0">
                <a:pos x="188" y="656"/>
              </a:cxn>
              <a:cxn ang="0">
                <a:pos x="188" y="798"/>
              </a:cxn>
              <a:cxn ang="0">
                <a:pos x="0" y="514"/>
              </a:cxn>
              <a:cxn ang="0">
                <a:pos x="188" y="230"/>
              </a:cxn>
              <a:cxn ang="0">
                <a:pos x="188" y="372"/>
              </a:cxn>
              <a:cxn ang="0">
                <a:pos x="224" y="368"/>
              </a:cxn>
              <a:cxn ang="0">
                <a:pos x="264" y="356"/>
              </a:cxn>
              <a:cxn ang="0">
                <a:pos x="306" y="336"/>
              </a:cxn>
              <a:cxn ang="0">
                <a:pos x="348" y="310"/>
              </a:cxn>
              <a:cxn ang="0">
                <a:pos x="392" y="280"/>
              </a:cxn>
              <a:cxn ang="0">
                <a:pos x="432" y="246"/>
              </a:cxn>
              <a:cxn ang="0">
                <a:pos x="472" y="208"/>
              </a:cxn>
              <a:cxn ang="0">
                <a:pos x="506" y="166"/>
              </a:cxn>
              <a:cxn ang="0">
                <a:pos x="536" y="124"/>
              </a:cxn>
              <a:cxn ang="0">
                <a:pos x="558" y="82"/>
              </a:cxn>
              <a:cxn ang="0">
                <a:pos x="574" y="40"/>
              </a:cxn>
              <a:cxn ang="0">
                <a:pos x="578" y="0"/>
              </a:cxn>
              <a:cxn ang="0">
                <a:pos x="580" y="0"/>
              </a:cxn>
            </a:cxnLst>
            <a:rect l="0" t="0" r="r" b="b"/>
            <a:pathLst>
              <a:path w="580" h="798">
                <a:moveTo>
                  <a:pt x="580" y="0"/>
                </a:moveTo>
                <a:lnTo>
                  <a:pt x="578" y="90"/>
                </a:lnTo>
                <a:lnTo>
                  <a:pt x="568" y="174"/>
                </a:lnTo>
                <a:lnTo>
                  <a:pt x="552" y="252"/>
                </a:lnTo>
                <a:lnTo>
                  <a:pt x="526" y="324"/>
                </a:lnTo>
                <a:lnTo>
                  <a:pt x="494" y="390"/>
                </a:lnTo>
                <a:lnTo>
                  <a:pt x="452" y="450"/>
                </a:lnTo>
                <a:lnTo>
                  <a:pt x="402" y="508"/>
                </a:lnTo>
                <a:lnTo>
                  <a:pt x="342" y="560"/>
                </a:lnTo>
                <a:lnTo>
                  <a:pt x="270" y="610"/>
                </a:lnTo>
                <a:lnTo>
                  <a:pt x="188" y="656"/>
                </a:lnTo>
                <a:lnTo>
                  <a:pt x="188" y="798"/>
                </a:lnTo>
                <a:lnTo>
                  <a:pt x="0" y="514"/>
                </a:lnTo>
                <a:lnTo>
                  <a:pt x="188" y="230"/>
                </a:lnTo>
                <a:lnTo>
                  <a:pt x="188" y="372"/>
                </a:lnTo>
                <a:lnTo>
                  <a:pt x="224" y="368"/>
                </a:lnTo>
                <a:lnTo>
                  <a:pt x="264" y="356"/>
                </a:lnTo>
                <a:lnTo>
                  <a:pt x="306" y="336"/>
                </a:lnTo>
                <a:lnTo>
                  <a:pt x="348" y="310"/>
                </a:lnTo>
                <a:lnTo>
                  <a:pt x="392" y="280"/>
                </a:lnTo>
                <a:lnTo>
                  <a:pt x="432" y="246"/>
                </a:lnTo>
                <a:lnTo>
                  <a:pt x="472" y="208"/>
                </a:lnTo>
                <a:lnTo>
                  <a:pt x="506" y="166"/>
                </a:lnTo>
                <a:lnTo>
                  <a:pt x="536" y="124"/>
                </a:lnTo>
                <a:lnTo>
                  <a:pt x="558" y="82"/>
                </a:lnTo>
                <a:lnTo>
                  <a:pt x="574" y="40"/>
                </a:lnTo>
                <a:lnTo>
                  <a:pt x="578" y="0"/>
                </a:lnTo>
                <a:lnTo>
                  <a:pt x="580" y="0"/>
                </a:lnTo>
                <a:close/>
              </a:path>
            </a:pathLst>
          </a:custGeom>
          <a:gradFill rotWithShape="1">
            <a:gsLst>
              <a:gs pos="0">
                <a:schemeClr val="accent1"/>
              </a:gs>
              <a:gs pos="100000">
                <a:schemeClr val="accent1">
                  <a:gamma/>
                  <a:tint val="31765"/>
                  <a:invGamma/>
                </a:schemeClr>
              </a:gs>
            </a:gsLst>
            <a:lin ang="0" scaled="1"/>
          </a:gradFill>
          <a:ln w="0">
            <a:noFill/>
            <a:prstDash val="solid"/>
            <a:round/>
            <a:headEnd/>
            <a:tailEnd/>
          </a:ln>
        </p:spPr>
        <p:txBody>
          <a:bodyPr/>
          <a:lstStyle/>
          <a:p>
            <a:endParaRPr lang="id-ID"/>
          </a:p>
        </p:txBody>
      </p:sp>
      <p:grpSp>
        <p:nvGrpSpPr>
          <p:cNvPr id="2" name="Group 11"/>
          <p:cNvGrpSpPr>
            <a:grpSpLocks/>
          </p:cNvGrpSpPr>
          <p:nvPr/>
        </p:nvGrpSpPr>
        <p:grpSpPr bwMode="auto">
          <a:xfrm>
            <a:off x="3230564" y="1428736"/>
            <a:ext cx="2827338" cy="1528763"/>
            <a:chOff x="1997" y="1314"/>
            <a:chExt cx="1889" cy="1009"/>
          </a:xfrm>
        </p:grpSpPr>
        <p:grpSp>
          <p:nvGrpSpPr>
            <p:cNvPr id="3" name="Group 12"/>
            <p:cNvGrpSpPr>
              <a:grpSpLocks/>
            </p:cNvGrpSpPr>
            <p:nvPr/>
          </p:nvGrpSpPr>
          <p:grpSpPr bwMode="auto">
            <a:xfrm>
              <a:off x="1997" y="1404"/>
              <a:ext cx="1889" cy="919"/>
              <a:chOff x="1973" y="1027"/>
              <a:chExt cx="1926" cy="937"/>
            </a:xfrm>
          </p:grpSpPr>
          <p:sp>
            <p:nvSpPr>
              <p:cNvPr id="43021" name="Oval 13"/>
              <p:cNvSpPr>
                <a:spLocks noChangeArrowheads="1"/>
              </p:cNvSpPr>
              <p:nvPr/>
            </p:nvSpPr>
            <p:spPr bwMode="gray">
              <a:xfrm>
                <a:off x="1994" y="1057"/>
                <a:ext cx="1905" cy="907"/>
              </a:xfrm>
              <a:prstGeom prst="ellipse">
                <a:avLst/>
              </a:prstGeom>
              <a:gradFill rotWithShape="1">
                <a:gsLst>
                  <a:gs pos="0">
                    <a:schemeClr val="hlink"/>
                  </a:gs>
                  <a:gs pos="100000">
                    <a:schemeClr val="hlink">
                      <a:gamma/>
                      <a:shade val="48627"/>
                      <a:invGamma/>
                    </a:schemeClr>
                  </a:gs>
                </a:gsLst>
                <a:lin ang="2700000" scaled="1"/>
              </a:gradFill>
              <a:ln w="9525">
                <a:noFill/>
                <a:round/>
                <a:headEnd/>
                <a:tailEnd/>
              </a:ln>
              <a:effectLst/>
            </p:spPr>
            <p:txBody>
              <a:bodyPr wrap="none" anchor="ctr"/>
              <a:lstStyle/>
              <a:p>
                <a:endParaRPr lang="id-ID"/>
              </a:p>
            </p:txBody>
          </p:sp>
          <p:sp>
            <p:nvSpPr>
              <p:cNvPr id="43022" name="Oval 14"/>
              <p:cNvSpPr>
                <a:spLocks noChangeArrowheads="1"/>
              </p:cNvSpPr>
              <p:nvPr/>
            </p:nvSpPr>
            <p:spPr bwMode="gray">
              <a:xfrm>
                <a:off x="1973" y="1027"/>
                <a:ext cx="1905" cy="907"/>
              </a:xfrm>
              <a:prstGeom prst="ellipse">
                <a:avLst/>
              </a:prstGeom>
              <a:gradFill rotWithShape="1">
                <a:gsLst>
                  <a:gs pos="0">
                    <a:schemeClr val="folHlink">
                      <a:gamma/>
                      <a:tint val="44314"/>
                      <a:invGamma/>
                    </a:schemeClr>
                  </a:gs>
                  <a:gs pos="100000">
                    <a:schemeClr val="folHlink"/>
                  </a:gs>
                </a:gsLst>
                <a:lin ang="2700000" scaled="1"/>
              </a:gradFill>
              <a:ln w="9525">
                <a:noFill/>
                <a:round/>
                <a:headEnd/>
                <a:tailEnd/>
              </a:ln>
              <a:effectLst/>
            </p:spPr>
            <p:txBody>
              <a:bodyPr wrap="none" anchor="ctr"/>
              <a:lstStyle/>
              <a:p>
                <a:endParaRPr lang="id-ID"/>
              </a:p>
            </p:txBody>
          </p:sp>
        </p:grpSp>
        <p:sp>
          <p:nvSpPr>
            <p:cNvPr id="43023" name="Oval 15"/>
            <p:cNvSpPr>
              <a:spLocks noChangeArrowheads="1"/>
            </p:cNvSpPr>
            <p:nvPr/>
          </p:nvSpPr>
          <p:spPr bwMode="gray">
            <a:xfrm>
              <a:off x="2086" y="1314"/>
              <a:ext cx="1691" cy="845"/>
            </a:xfrm>
            <a:prstGeom prst="ellipse">
              <a:avLst/>
            </a:prstGeom>
            <a:gradFill rotWithShape="1">
              <a:gsLst>
                <a:gs pos="0">
                  <a:schemeClr val="accent1">
                    <a:gamma/>
                    <a:shade val="46275"/>
                    <a:invGamma/>
                  </a:schemeClr>
                </a:gs>
                <a:gs pos="100000">
                  <a:schemeClr val="accent1"/>
                </a:gs>
              </a:gsLst>
              <a:lin ang="2700000" scaled="1"/>
            </a:gradFill>
            <a:ln w="9525" algn="ctr">
              <a:noFill/>
              <a:round/>
              <a:headEnd/>
              <a:tailEnd/>
            </a:ln>
            <a:effectLst/>
          </p:spPr>
          <p:txBody>
            <a:bodyPr vert="eaVert" wrap="none" anchor="ctr"/>
            <a:lstStyle/>
            <a:p>
              <a:endParaRPr lang="id-ID"/>
            </a:p>
          </p:txBody>
        </p:sp>
        <p:sp>
          <p:nvSpPr>
            <p:cNvPr id="43024" name="Oval 16"/>
            <p:cNvSpPr>
              <a:spLocks noChangeArrowheads="1"/>
            </p:cNvSpPr>
            <p:nvPr/>
          </p:nvSpPr>
          <p:spPr bwMode="gray">
            <a:xfrm>
              <a:off x="2108" y="1319"/>
              <a:ext cx="1650" cy="824"/>
            </a:xfrm>
            <a:prstGeom prst="ellipse">
              <a:avLst/>
            </a:prstGeom>
            <a:gradFill rotWithShape="1">
              <a:gsLst>
                <a:gs pos="0">
                  <a:schemeClr val="accent1">
                    <a:alpha val="0"/>
                  </a:schemeClr>
                </a:gs>
                <a:gs pos="100000">
                  <a:schemeClr val="accent1">
                    <a:gamma/>
                    <a:tint val="34902"/>
                    <a:invGamma/>
                  </a:schemeClr>
                </a:gs>
              </a:gsLst>
              <a:lin ang="2700000" scaled="1"/>
            </a:gradFill>
            <a:ln w="9525" algn="ctr">
              <a:noFill/>
              <a:round/>
              <a:headEnd/>
              <a:tailEnd/>
            </a:ln>
            <a:effectLst/>
          </p:spPr>
          <p:txBody>
            <a:bodyPr vert="eaVert" wrap="none" anchor="ctr"/>
            <a:lstStyle/>
            <a:p>
              <a:endParaRPr lang="id-ID"/>
            </a:p>
          </p:txBody>
        </p:sp>
        <p:sp>
          <p:nvSpPr>
            <p:cNvPr id="43025" name="Oval 17"/>
            <p:cNvSpPr>
              <a:spLocks noChangeArrowheads="1"/>
            </p:cNvSpPr>
            <p:nvPr/>
          </p:nvSpPr>
          <p:spPr bwMode="gray">
            <a:xfrm>
              <a:off x="2125" y="1327"/>
              <a:ext cx="1570" cy="770"/>
            </a:xfrm>
            <a:prstGeom prst="ellipse">
              <a:avLst/>
            </a:prstGeom>
            <a:gradFill rotWithShape="1">
              <a:gsLst>
                <a:gs pos="0">
                  <a:schemeClr val="accent1">
                    <a:gamma/>
                    <a:shade val="79216"/>
                    <a:invGamma/>
                  </a:schemeClr>
                </a:gs>
                <a:gs pos="100000">
                  <a:schemeClr val="accent1">
                    <a:alpha val="48000"/>
                  </a:schemeClr>
                </a:gs>
              </a:gsLst>
              <a:lin ang="2700000" scaled="1"/>
            </a:gradFill>
            <a:ln w="9525" algn="ctr">
              <a:noFill/>
              <a:round/>
              <a:headEnd/>
              <a:tailEnd/>
            </a:ln>
            <a:effectLst/>
          </p:spPr>
          <p:txBody>
            <a:bodyPr vert="eaVert" wrap="none" anchor="ctr"/>
            <a:lstStyle/>
            <a:p>
              <a:endParaRPr lang="id-ID"/>
            </a:p>
          </p:txBody>
        </p:sp>
        <p:sp>
          <p:nvSpPr>
            <p:cNvPr id="43026" name="Oval 18"/>
            <p:cNvSpPr>
              <a:spLocks noChangeArrowheads="1"/>
            </p:cNvSpPr>
            <p:nvPr/>
          </p:nvSpPr>
          <p:spPr bwMode="gray">
            <a:xfrm>
              <a:off x="2208" y="1344"/>
              <a:ext cx="1382" cy="624"/>
            </a:xfrm>
            <a:prstGeom prst="ellipse">
              <a:avLst/>
            </a:prstGeom>
            <a:gradFill rotWithShape="1">
              <a:gsLst>
                <a:gs pos="0">
                  <a:schemeClr val="accent1">
                    <a:gamma/>
                    <a:tint val="0"/>
                    <a:invGamma/>
                  </a:schemeClr>
                </a:gs>
                <a:gs pos="100000">
                  <a:schemeClr val="accent1">
                    <a:alpha val="38000"/>
                  </a:schemeClr>
                </a:gs>
              </a:gsLst>
              <a:lin ang="2700000" scaled="1"/>
            </a:gradFill>
            <a:ln w="9525" algn="ctr">
              <a:noFill/>
              <a:round/>
              <a:headEnd/>
              <a:tailEnd/>
            </a:ln>
            <a:effectLst/>
          </p:spPr>
          <p:txBody>
            <a:bodyPr vert="eaVert" wrap="none" anchor="ctr"/>
            <a:lstStyle/>
            <a:p>
              <a:endParaRPr lang="id-ID"/>
            </a:p>
          </p:txBody>
        </p:sp>
      </p:grpSp>
      <p:sp>
        <p:nvSpPr>
          <p:cNvPr id="43027" name="Text Box 19"/>
          <p:cNvSpPr txBox="1">
            <a:spLocks noChangeArrowheads="1"/>
          </p:cNvSpPr>
          <p:nvPr/>
        </p:nvSpPr>
        <p:spPr bwMode="auto">
          <a:xfrm>
            <a:off x="4357686" y="1762100"/>
            <a:ext cx="559770" cy="461665"/>
          </a:xfrm>
          <a:prstGeom prst="rect">
            <a:avLst/>
          </a:prstGeom>
          <a:noFill/>
          <a:ln w="9525" algn="ctr">
            <a:noFill/>
            <a:miter lim="800000"/>
            <a:headEnd/>
            <a:tailEnd/>
          </a:ln>
          <a:effectLst/>
        </p:spPr>
        <p:txBody>
          <a:bodyPr wrap="none">
            <a:spAutoFit/>
          </a:bodyPr>
          <a:lstStyle/>
          <a:p>
            <a:pPr algn="ctr" eaLnBrk="0" hangingPunct="0"/>
            <a:r>
              <a:rPr lang="id-ID" sz="2400" b="1" dirty="0" smtClean="0">
                <a:solidFill>
                  <a:srgbClr val="000000"/>
                </a:solidFill>
              </a:rPr>
              <a:t>ISI</a:t>
            </a:r>
            <a:endParaRPr lang="en-US" sz="1400" dirty="0">
              <a:solidFill>
                <a:srgbClr val="000000"/>
              </a:solidFill>
            </a:endParaRPr>
          </a:p>
        </p:txBody>
      </p:sp>
      <p:sp>
        <p:nvSpPr>
          <p:cNvPr id="21" name="Slide Number Placeholder 20"/>
          <p:cNvSpPr>
            <a:spLocks noGrp="1"/>
          </p:cNvSpPr>
          <p:nvPr>
            <p:ph type="sldNum" sz="quarter" idx="12"/>
          </p:nvPr>
        </p:nvSpPr>
        <p:spPr/>
        <p:txBody>
          <a:bodyPr/>
          <a:lstStyle/>
          <a:p>
            <a:fld id="{9F3A98EB-5C7F-48B8-A070-1CF4FF14BCD6}" type="slidenum">
              <a:rPr lang="en-US" smtClean="0"/>
              <a:pPr/>
              <a:t>3</a:t>
            </a:fld>
            <a:endParaRPr lang="en-US"/>
          </a:p>
        </p:txBody>
      </p:sp>
      <p:sp>
        <p:nvSpPr>
          <p:cNvPr id="36" name="AutoShape 5"/>
          <p:cNvSpPr>
            <a:spLocks noChangeArrowheads="1"/>
          </p:cNvSpPr>
          <p:nvPr/>
        </p:nvSpPr>
        <p:spPr bwMode="auto">
          <a:xfrm>
            <a:off x="3000364" y="5500702"/>
            <a:ext cx="3000396" cy="973126"/>
          </a:xfrm>
          <a:prstGeom prst="roundRect">
            <a:avLst>
              <a:gd name="adj" fmla="val 16667"/>
            </a:avLst>
          </a:prstGeom>
          <a:noFill/>
          <a:ln w="38100">
            <a:solidFill>
              <a:schemeClr val="tx1"/>
            </a:solidFill>
            <a:round/>
            <a:headEnd/>
            <a:tailEnd/>
          </a:ln>
          <a:effectLst/>
        </p:spPr>
        <p:txBody>
          <a:bodyPr wrap="square" anchor="ctr"/>
          <a:lstStyle/>
          <a:p>
            <a:pPr marL="179388" indent="-179388" eaLnBrk="0" hangingPunct="0">
              <a:buFont typeface="Wingdings" pitchFamily="2" charset="2"/>
              <a:buChar char="§"/>
            </a:pPr>
            <a:r>
              <a:rPr lang="id-ID" b="1" dirty="0" smtClean="0">
                <a:solidFill>
                  <a:srgbClr val="000000"/>
                </a:solidFill>
              </a:rPr>
              <a:t>Efektif berlaku 2011</a:t>
            </a:r>
          </a:p>
          <a:p>
            <a:pPr marL="179388" indent="-179388" eaLnBrk="0" hangingPunct="0">
              <a:buFont typeface="Wingdings" pitchFamily="2" charset="2"/>
              <a:buChar char="§"/>
            </a:pPr>
            <a:r>
              <a:rPr lang="id-ID" b="1" dirty="0" smtClean="0">
                <a:solidFill>
                  <a:srgbClr val="000000"/>
                </a:solidFill>
              </a:rPr>
              <a:t>Menggantikan PSAK 22 1994</a:t>
            </a:r>
          </a:p>
        </p:txBody>
      </p:sp>
      <p:sp>
        <p:nvSpPr>
          <p:cNvPr id="38" name="AutoShape 3"/>
          <p:cNvSpPr>
            <a:spLocks noChangeArrowheads="1"/>
          </p:cNvSpPr>
          <p:nvPr/>
        </p:nvSpPr>
        <p:spPr bwMode="auto">
          <a:xfrm>
            <a:off x="530191" y="3438524"/>
            <a:ext cx="2327297" cy="1133484"/>
          </a:xfrm>
          <a:prstGeom prst="roundRect">
            <a:avLst>
              <a:gd name="adj" fmla="val 16667"/>
            </a:avLst>
          </a:prstGeom>
          <a:noFill/>
          <a:ln w="38100">
            <a:solidFill>
              <a:schemeClr val="tx1"/>
            </a:solidFill>
            <a:round/>
            <a:headEnd/>
            <a:tailEnd/>
          </a:ln>
          <a:effectLst/>
        </p:spPr>
        <p:txBody>
          <a:bodyPr wrap="square" anchor="ctr"/>
          <a:lstStyle/>
          <a:p>
            <a:pPr algn="ctr" eaLnBrk="0" hangingPunct="0"/>
            <a:r>
              <a:rPr lang="id-ID" dirty="0" smtClean="0">
                <a:latin typeface="Verdana" pitchFamily="34" charset="0"/>
              </a:rPr>
              <a:t>Metode Akuisisi</a:t>
            </a:r>
            <a:endParaRPr lang="id-ID" dirty="0">
              <a:latin typeface="Verdana" pitchFamily="34" charset="0"/>
            </a:endParaRPr>
          </a:p>
        </p:txBody>
      </p:sp>
      <p:sp>
        <p:nvSpPr>
          <p:cNvPr id="39" name="AutoShape 3"/>
          <p:cNvSpPr>
            <a:spLocks noChangeArrowheads="1"/>
          </p:cNvSpPr>
          <p:nvPr/>
        </p:nvSpPr>
        <p:spPr bwMode="auto">
          <a:xfrm>
            <a:off x="6357950" y="3429000"/>
            <a:ext cx="2143140" cy="1141494"/>
          </a:xfrm>
          <a:prstGeom prst="roundRect">
            <a:avLst>
              <a:gd name="adj" fmla="val 16667"/>
            </a:avLst>
          </a:prstGeom>
          <a:noFill/>
          <a:ln w="38100">
            <a:solidFill>
              <a:schemeClr val="tx1"/>
            </a:solidFill>
            <a:round/>
            <a:headEnd/>
            <a:tailEnd/>
          </a:ln>
          <a:effectLst/>
        </p:spPr>
        <p:txBody>
          <a:bodyPr wrap="square" anchor="ctr"/>
          <a:lstStyle/>
          <a:p>
            <a:pPr algn="ctr" eaLnBrk="0" hangingPunct="0"/>
            <a:r>
              <a:rPr lang="id-ID" dirty="0" smtClean="0">
                <a:latin typeface="Verdana" pitchFamily="34" charset="0"/>
              </a:rPr>
              <a:t>Pengungkapan</a:t>
            </a:r>
            <a:endParaRPr lang="id-ID" dirty="0">
              <a:latin typeface="Verdana" pitchFamily="34" charset="0"/>
            </a:endParaRPr>
          </a:p>
        </p:txBody>
      </p:sp>
      <p:sp>
        <p:nvSpPr>
          <p:cNvPr id="41" name="Down Arrow 40"/>
          <p:cNvSpPr/>
          <p:nvPr/>
        </p:nvSpPr>
        <p:spPr>
          <a:xfrm>
            <a:off x="4286248" y="3000372"/>
            <a:ext cx="571504" cy="357190"/>
          </a:xfrm>
          <a:prstGeom prst="downArrow">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08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42" name="AutoShape 3"/>
          <p:cNvSpPr>
            <a:spLocks noChangeArrowheads="1"/>
          </p:cNvSpPr>
          <p:nvPr/>
        </p:nvSpPr>
        <p:spPr bwMode="auto">
          <a:xfrm>
            <a:off x="3071802" y="4714884"/>
            <a:ext cx="2857520" cy="571504"/>
          </a:xfrm>
          <a:prstGeom prst="roundRect">
            <a:avLst>
              <a:gd name="adj" fmla="val 16667"/>
            </a:avLst>
          </a:prstGeom>
          <a:noFill/>
          <a:ln w="38100">
            <a:solidFill>
              <a:schemeClr val="tx1"/>
            </a:solidFill>
            <a:round/>
            <a:headEnd/>
            <a:tailEnd/>
          </a:ln>
          <a:effectLst/>
        </p:spPr>
        <p:txBody>
          <a:bodyPr wrap="square" anchor="ctr"/>
          <a:lstStyle/>
          <a:p>
            <a:pPr algn="ctr" eaLnBrk="0" hangingPunct="0"/>
            <a:r>
              <a:rPr lang="id-ID" b="1" dirty="0" smtClean="0">
                <a:latin typeface="Verdana" pitchFamily="34" charset="0"/>
              </a:rPr>
              <a:t>Pedoman Aplikasi</a:t>
            </a:r>
            <a:endParaRPr lang="id-ID" b="1" dirty="0">
              <a:latin typeface="Verdana" pitchFamily="34" charset="0"/>
            </a:endParaRPr>
          </a:p>
        </p:txBody>
      </p:sp>
    </p:spTree>
    <p:extLst>
      <p:ext uri="{BB962C8B-B14F-4D97-AF65-F5344CB8AC3E}">
        <p14:creationId xmlns:p14="http://schemas.microsoft.com/office/powerpoint/2010/main" val="398871809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7" name="Title 1"/>
          <p:cNvSpPr>
            <a:spLocks noGrp="1"/>
          </p:cNvSpPr>
          <p:nvPr>
            <p:ph type="title"/>
          </p:nvPr>
        </p:nvSpPr>
        <p:spPr/>
        <p:txBody>
          <a:bodyPr>
            <a:normAutofit/>
          </a:bodyPr>
          <a:lstStyle/>
          <a:p>
            <a:pPr eaLnBrk="1" hangingPunct="1"/>
            <a:r>
              <a:rPr lang="id-ID" dirty="0" smtClean="0">
                <a:solidFill>
                  <a:srgbClr val="C00000"/>
                </a:solidFill>
              </a:rPr>
              <a:t>Teori konsolidasi</a:t>
            </a:r>
            <a:endParaRPr lang="en-US" dirty="0" smtClean="0">
              <a:solidFill>
                <a:srgbClr val="C00000"/>
              </a:solidFill>
            </a:endParaRPr>
          </a:p>
        </p:txBody>
      </p:sp>
      <p:sp>
        <p:nvSpPr>
          <p:cNvPr id="8" name="Slide Number Placeholder 7"/>
          <p:cNvSpPr>
            <a:spLocks noGrp="1"/>
          </p:cNvSpPr>
          <p:nvPr>
            <p:ph type="sldNum" sz="quarter" idx="12"/>
          </p:nvPr>
        </p:nvSpPr>
        <p:spPr/>
        <p:txBody>
          <a:bodyPr/>
          <a:lstStyle/>
          <a:p>
            <a:pPr>
              <a:defRPr/>
            </a:pPr>
            <a:fld id="{3A099F8A-6528-4ADF-B124-3F954D55EF93}" type="slidenum">
              <a:rPr lang="en-US"/>
              <a:pPr>
                <a:defRPr/>
              </a:pPr>
              <a:t>4</a:t>
            </a:fld>
            <a:endParaRPr lang="en-US" dirty="0"/>
          </a:p>
        </p:txBody>
      </p:sp>
      <p:graphicFrame>
        <p:nvGraphicFramePr>
          <p:cNvPr id="11" name="Table 10"/>
          <p:cNvGraphicFramePr>
            <a:graphicFrameLocks noGrp="1"/>
          </p:cNvGraphicFramePr>
          <p:nvPr>
            <p:extLst/>
          </p:nvPr>
        </p:nvGraphicFramePr>
        <p:xfrm>
          <a:off x="533400" y="2686035"/>
          <a:ext cx="8287072" cy="3398520"/>
        </p:xfrm>
        <a:graphic>
          <a:graphicData uri="http://schemas.openxmlformats.org/drawingml/2006/table">
            <a:tbl>
              <a:tblPr firstRow="1" bandRow="1">
                <a:tableStyleId>{5C22544A-7EE6-4342-B048-85BDC9FD1C3A}</a:tableStyleId>
              </a:tblPr>
              <a:tblGrid>
                <a:gridCol w="2844800">
                  <a:extLst>
                    <a:ext uri="{9D8B030D-6E8A-4147-A177-3AD203B41FA5}">
                      <a16:colId xmlns:a16="http://schemas.microsoft.com/office/drawing/2014/main" val="20000"/>
                    </a:ext>
                  </a:extLst>
                </a:gridCol>
                <a:gridCol w="2908312">
                  <a:extLst>
                    <a:ext uri="{9D8B030D-6E8A-4147-A177-3AD203B41FA5}">
                      <a16:colId xmlns:a16="http://schemas.microsoft.com/office/drawing/2014/main" val="20001"/>
                    </a:ext>
                  </a:extLst>
                </a:gridCol>
                <a:gridCol w="2533960">
                  <a:extLst>
                    <a:ext uri="{9D8B030D-6E8A-4147-A177-3AD203B41FA5}">
                      <a16:colId xmlns:a16="http://schemas.microsoft.com/office/drawing/2014/main" val="20002"/>
                    </a:ext>
                  </a:extLst>
                </a:gridCol>
              </a:tblGrid>
              <a:tr h="381000">
                <a:tc>
                  <a:txBody>
                    <a:bodyPr/>
                    <a:lstStyle/>
                    <a:p>
                      <a:pPr algn="ctr"/>
                      <a:r>
                        <a:rPr lang="id-ID" dirty="0" smtClean="0"/>
                        <a:t>Atribut</a:t>
                      </a:r>
                      <a:endParaRPr lang="en-US" dirty="0"/>
                    </a:p>
                  </a:txBody>
                  <a:tcPr/>
                </a:tc>
                <a:tc>
                  <a:txBody>
                    <a:bodyPr/>
                    <a:lstStyle/>
                    <a:p>
                      <a:pPr algn="ctr"/>
                      <a:r>
                        <a:rPr lang="en-US" dirty="0" smtClean="0"/>
                        <a:t>Entity</a:t>
                      </a:r>
                      <a:r>
                        <a:rPr lang="en-US" baseline="0" dirty="0" smtClean="0"/>
                        <a:t> Theory</a:t>
                      </a:r>
                      <a:endParaRPr lang="en-US" dirty="0"/>
                    </a:p>
                  </a:txBody>
                  <a:tcPr/>
                </a:tc>
                <a:tc>
                  <a:txBody>
                    <a:bodyPr/>
                    <a:lstStyle/>
                    <a:p>
                      <a:pPr algn="ctr"/>
                      <a:r>
                        <a:rPr lang="en-US" dirty="0" smtClean="0"/>
                        <a:t>Parent Theory</a:t>
                      </a:r>
                      <a:endParaRPr lang="en-US" dirty="0"/>
                    </a:p>
                  </a:txBody>
                  <a:tcPr/>
                </a:tc>
                <a:extLst>
                  <a:ext uri="{0D108BD9-81ED-4DB2-BD59-A6C34878D82A}">
                    <a16:rowId xmlns:a16="http://schemas.microsoft.com/office/drawing/2014/main" val="10000"/>
                  </a:ext>
                </a:extLst>
              </a:tr>
              <a:tr h="842045">
                <a:tc>
                  <a:txBody>
                    <a:bodyPr/>
                    <a:lstStyle/>
                    <a:p>
                      <a:pPr algn="ctr"/>
                      <a:r>
                        <a:rPr lang="id-ID" dirty="0" smtClean="0"/>
                        <a:t>Perbedaan fair value dari </a:t>
                      </a:r>
                      <a:r>
                        <a:rPr lang="id-ID" baseline="0" dirty="0" smtClean="0"/>
                        <a:t>aset dan liabilitas terindentifikasi pada saat akuisisi</a:t>
                      </a:r>
                      <a:endParaRPr lang="en-US" baseline="0" dirty="0" smtClean="0"/>
                    </a:p>
                  </a:txBody>
                  <a:tcPr anchor="ctr"/>
                </a:tc>
                <a:tc>
                  <a:txBody>
                    <a:bodyPr/>
                    <a:lstStyle/>
                    <a:p>
                      <a:pPr algn="ctr"/>
                      <a:r>
                        <a:rPr lang="id-ID" dirty="0" smtClean="0"/>
                        <a:t>Diakui penuh,</a:t>
                      </a:r>
                      <a:r>
                        <a:rPr lang="id-ID" baseline="0" dirty="0" smtClean="0"/>
                        <a:t> mencerminkan hak untuk induk dan non pengendali.</a:t>
                      </a:r>
                      <a:endParaRPr lang="en-US" dirty="0"/>
                    </a:p>
                  </a:txBody>
                  <a:tcPr anchor="ctr"/>
                </a:tc>
                <a:tc>
                  <a:txBody>
                    <a:bodyPr/>
                    <a:lstStyle/>
                    <a:p>
                      <a:pPr algn="ctr"/>
                      <a:r>
                        <a:rPr lang="id-ID" dirty="0" smtClean="0"/>
                        <a:t>Hanya</a:t>
                      </a:r>
                      <a:r>
                        <a:rPr lang="id-ID" baseline="0" dirty="0" smtClean="0"/>
                        <a:t> diakui sebesar hak  induk</a:t>
                      </a:r>
                      <a:endParaRPr lang="en-US" dirty="0"/>
                    </a:p>
                  </a:txBody>
                  <a:tcPr anchor="ctr"/>
                </a:tc>
                <a:extLst>
                  <a:ext uri="{0D108BD9-81ED-4DB2-BD59-A6C34878D82A}">
                    <a16:rowId xmlns:a16="http://schemas.microsoft.com/office/drawing/2014/main" val="10001"/>
                  </a:ext>
                </a:extLst>
              </a:tr>
              <a:tr h="842045">
                <a:tc>
                  <a:txBody>
                    <a:bodyPr/>
                    <a:lstStyle/>
                    <a:p>
                      <a:pPr algn="ctr"/>
                      <a:r>
                        <a:rPr lang="id-ID" dirty="0" smtClean="0"/>
                        <a:t>Penyajian pihak non pengendali /</a:t>
                      </a:r>
                      <a:r>
                        <a:rPr lang="en-US" baseline="0" dirty="0" smtClean="0"/>
                        <a:t> NCI</a:t>
                      </a:r>
                      <a:endParaRPr lang="en-US" dirty="0"/>
                    </a:p>
                  </a:txBody>
                  <a:tcPr anchor="ctr"/>
                </a:tc>
                <a:tc>
                  <a:txBody>
                    <a:bodyPr/>
                    <a:lstStyle/>
                    <a:p>
                      <a:pPr algn="ctr"/>
                      <a:r>
                        <a:rPr lang="id-ID" dirty="0" smtClean="0"/>
                        <a:t>Sebagai bagian dari ekuitas</a:t>
                      </a:r>
                      <a:endParaRPr lang="en-US" dirty="0"/>
                    </a:p>
                  </a:txBody>
                  <a:tcPr anchor="ctr"/>
                </a:tc>
                <a:tc>
                  <a:txBody>
                    <a:bodyPr/>
                    <a:lstStyle/>
                    <a:p>
                      <a:pPr algn="ctr"/>
                      <a:r>
                        <a:rPr lang="id-ID" dirty="0" smtClean="0"/>
                        <a:t>Tidak sebagai equity atau utang (sebelum ekuitas)</a:t>
                      </a:r>
                      <a:endParaRPr lang="en-US" dirty="0"/>
                    </a:p>
                  </a:txBody>
                  <a:tcPr anchor="ctr"/>
                </a:tc>
                <a:extLst>
                  <a:ext uri="{0D108BD9-81ED-4DB2-BD59-A6C34878D82A}">
                    <a16:rowId xmlns:a16="http://schemas.microsoft.com/office/drawing/2014/main" val="10002"/>
                  </a:ext>
                </a:extLst>
              </a:tr>
              <a:tr h="842045">
                <a:tc>
                  <a:txBody>
                    <a:bodyPr/>
                    <a:lstStyle/>
                    <a:p>
                      <a:pPr algn="ctr"/>
                      <a:r>
                        <a:rPr lang="en-US" dirty="0" smtClean="0"/>
                        <a:t>Goodwill</a:t>
                      </a:r>
                      <a:endParaRPr lang="en-US" dirty="0"/>
                    </a:p>
                  </a:txBody>
                  <a:tcPr anchor="ctr"/>
                </a:tc>
                <a:tc>
                  <a:txBody>
                    <a:bodyPr/>
                    <a:lstStyle/>
                    <a:p>
                      <a:pPr algn="ctr"/>
                      <a:r>
                        <a:rPr lang="en-US" dirty="0" smtClean="0"/>
                        <a:t>Goodwill </a:t>
                      </a:r>
                      <a:r>
                        <a:rPr lang="id-ID" dirty="0" smtClean="0"/>
                        <a:t> merupakan aset entitas yang diakui penuh pada tanggal akuisis</a:t>
                      </a:r>
                    </a:p>
                  </a:txBody>
                  <a:tcPr anchor="ctr"/>
                </a:tc>
                <a:tc>
                  <a:txBody>
                    <a:bodyPr/>
                    <a:lstStyle/>
                    <a:p>
                      <a:pPr algn="ctr"/>
                      <a:r>
                        <a:rPr lang="id-ID" dirty="0" smtClean="0"/>
                        <a:t>Goodwill hanya</a:t>
                      </a:r>
                      <a:r>
                        <a:rPr lang="id-ID" baseline="0" dirty="0" smtClean="0"/>
                        <a:t> milik induk</a:t>
                      </a:r>
                      <a:endParaRPr lang="en-US" dirty="0"/>
                    </a:p>
                  </a:txBody>
                  <a:tcPr anchor="ctr"/>
                </a:tc>
                <a:extLst>
                  <a:ext uri="{0D108BD9-81ED-4DB2-BD59-A6C34878D82A}">
                    <a16:rowId xmlns:a16="http://schemas.microsoft.com/office/drawing/2014/main" val="10003"/>
                  </a:ext>
                </a:extLst>
              </a:tr>
            </a:tbl>
          </a:graphicData>
        </a:graphic>
      </p:graphicFrame>
      <p:sp>
        <p:nvSpPr>
          <p:cNvPr id="10" name="TextBox 9"/>
          <p:cNvSpPr txBox="1"/>
          <p:nvPr/>
        </p:nvSpPr>
        <p:spPr>
          <a:xfrm>
            <a:off x="357158" y="1357298"/>
            <a:ext cx="8286808" cy="1323439"/>
          </a:xfrm>
          <a:prstGeom prst="rect">
            <a:avLst/>
          </a:prstGeom>
          <a:noFill/>
        </p:spPr>
        <p:txBody>
          <a:bodyPr wrap="square" rtlCol="0">
            <a:spAutoFit/>
          </a:bodyPr>
          <a:lstStyle/>
          <a:p>
            <a:pPr marL="354013" indent="-354013">
              <a:buFont typeface="Arial" pitchFamily="34" charset="0"/>
              <a:buChar char="•"/>
            </a:pPr>
            <a:r>
              <a:rPr lang="id-ID" sz="2000" b="1" dirty="0" smtClean="0">
                <a:solidFill>
                  <a:srgbClr val="C00000"/>
                </a:solidFill>
              </a:rPr>
              <a:t>Entity Theory </a:t>
            </a:r>
            <a:r>
              <a:rPr lang="id-ID" sz="2000" dirty="0" smtClean="0"/>
              <a:t>menganggap entitas konsolidasi sebagai satu entitas tersendiri yang dimiliki oleh induk dan non pengendali </a:t>
            </a:r>
          </a:p>
          <a:p>
            <a:pPr marL="354013" indent="-354013">
              <a:buFont typeface="Arial" pitchFamily="34" charset="0"/>
              <a:buChar char="•"/>
            </a:pPr>
            <a:r>
              <a:rPr lang="id-ID" sz="2000" b="1" dirty="0" smtClean="0">
                <a:solidFill>
                  <a:srgbClr val="C00000"/>
                </a:solidFill>
              </a:rPr>
              <a:t>Parent Theory </a:t>
            </a:r>
            <a:r>
              <a:rPr lang="id-ID" sz="2000" dirty="0" smtClean="0"/>
              <a:t>menganggap konsolidasi sebagai perpanjangan entitas induk</a:t>
            </a:r>
            <a:endParaRPr lang="id-ID" sz="2000" dirty="0"/>
          </a:p>
        </p:txBody>
      </p:sp>
    </p:spTree>
    <p:extLst>
      <p:ext uri="{BB962C8B-B14F-4D97-AF65-F5344CB8AC3E}">
        <p14:creationId xmlns:p14="http://schemas.microsoft.com/office/powerpoint/2010/main" val="134608213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p:txBody>
          <a:bodyPr/>
          <a:lstStyle/>
          <a:p>
            <a:pPr>
              <a:tabLst>
                <a:tab pos="3233738" algn="l"/>
              </a:tabLst>
            </a:pPr>
            <a:r>
              <a:rPr lang="id-ID" sz="2400" dirty="0" smtClean="0"/>
              <a:t>PSAK – 22 dan IFRS 3R  Business Combination</a:t>
            </a:r>
            <a:endParaRPr lang="en-US" sz="1400" dirty="0"/>
          </a:p>
        </p:txBody>
      </p:sp>
      <p:sp>
        <p:nvSpPr>
          <p:cNvPr id="45059" name="AutoShape 3"/>
          <p:cNvSpPr>
            <a:spLocks noChangeArrowheads="1"/>
          </p:cNvSpPr>
          <p:nvPr/>
        </p:nvSpPr>
        <p:spPr bwMode="gray">
          <a:xfrm>
            <a:off x="3000364" y="3143248"/>
            <a:ext cx="2928958" cy="487730"/>
          </a:xfrm>
          <a:prstGeom prst="can">
            <a:avLst>
              <a:gd name="adj" fmla="val 25000"/>
            </a:avLst>
          </a:prstGeom>
          <a:gradFill rotWithShape="1">
            <a:gsLst>
              <a:gs pos="0">
                <a:schemeClr val="accent1">
                  <a:gamma/>
                  <a:shade val="46275"/>
                  <a:invGamma/>
                </a:schemeClr>
              </a:gs>
              <a:gs pos="50000">
                <a:schemeClr val="accent1"/>
              </a:gs>
              <a:gs pos="100000">
                <a:schemeClr val="accent1">
                  <a:gamma/>
                  <a:shade val="46275"/>
                  <a:invGamma/>
                </a:schemeClr>
              </a:gs>
            </a:gsLst>
            <a:lin ang="0" scaled="1"/>
          </a:gradFill>
          <a:ln w="9525">
            <a:noFill/>
            <a:round/>
            <a:headEnd/>
            <a:tailEnd/>
          </a:ln>
          <a:effectLst/>
        </p:spPr>
        <p:txBody>
          <a:bodyPr wrap="none" anchor="ctr"/>
          <a:lstStyle/>
          <a:p>
            <a:pPr algn="ctr"/>
            <a:r>
              <a:rPr lang="id-ID" dirty="0" smtClean="0">
                <a:solidFill>
                  <a:schemeClr val="bg1"/>
                </a:solidFill>
              </a:rPr>
              <a:t>Biaya akuisisi</a:t>
            </a:r>
            <a:endParaRPr lang="id-ID" dirty="0">
              <a:solidFill>
                <a:schemeClr val="bg1"/>
              </a:solidFill>
            </a:endParaRPr>
          </a:p>
        </p:txBody>
      </p:sp>
      <p:sp>
        <p:nvSpPr>
          <p:cNvPr id="45060" name="AutoShape 4"/>
          <p:cNvSpPr>
            <a:spLocks noChangeArrowheads="1"/>
          </p:cNvSpPr>
          <p:nvPr/>
        </p:nvSpPr>
        <p:spPr bwMode="gray">
          <a:xfrm>
            <a:off x="3000364" y="2643182"/>
            <a:ext cx="2928958" cy="500066"/>
          </a:xfrm>
          <a:prstGeom prst="can">
            <a:avLst>
              <a:gd name="adj" fmla="val 25000"/>
            </a:avLst>
          </a:prstGeom>
          <a:gradFill rotWithShape="1">
            <a:gsLst>
              <a:gs pos="0">
                <a:schemeClr val="accent1">
                  <a:gamma/>
                  <a:shade val="46275"/>
                  <a:invGamma/>
                </a:schemeClr>
              </a:gs>
              <a:gs pos="50000">
                <a:schemeClr val="accent1"/>
              </a:gs>
              <a:gs pos="100000">
                <a:schemeClr val="accent1">
                  <a:gamma/>
                  <a:shade val="46275"/>
                  <a:invGamma/>
                </a:schemeClr>
              </a:gs>
            </a:gsLst>
            <a:lin ang="0" scaled="1"/>
          </a:gradFill>
          <a:ln w="9525">
            <a:noFill/>
            <a:round/>
            <a:headEnd/>
            <a:tailEnd/>
          </a:ln>
          <a:effectLst/>
        </p:spPr>
        <p:txBody>
          <a:bodyPr wrap="none" anchor="ctr"/>
          <a:lstStyle/>
          <a:p>
            <a:pPr algn="ctr"/>
            <a:r>
              <a:rPr lang="id-ID" dirty="0" smtClean="0">
                <a:solidFill>
                  <a:schemeClr val="bg1"/>
                </a:solidFill>
              </a:rPr>
              <a:t>Metode Pencatatan</a:t>
            </a:r>
            <a:endParaRPr lang="id-ID" dirty="0">
              <a:solidFill>
                <a:schemeClr val="bg1"/>
              </a:solidFill>
            </a:endParaRPr>
          </a:p>
        </p:txBody>
      </p:sp>
      <p:sp>
        <p:nvSpPr>
          <p:cNvPr id="45061" name="AutoShape 5"/>
          <p:cNvSpPr>
            <a:spLocks noChangeArrowheads="1"/>
          </p:cNvSpPr>
          <p:nvPr/>
        </p:nvSpPr>
        <p:spPr bwMode="gray">
          <a:xfrm>
            <a:off x="3000364" y="1928802"/>
            <a:ext cx="2928958" cy="502168"/>
          </a:xfrm>
          <a:prstGeom prst="can">
            <a:avLst>
              <a:gd name="adj" fmla="val 25000"/>
            </a:avLst>
          </a:prstGeom>
          <a:gradFill rotWithShape="1">
            <a:gsLst>
              <a:gs pos="0">
                <a:schemeClr val="accent1">
                  <a:gamma/>
                  <a:shade val="46275"/>
                  <a:invGamma/>
                </a:schemeClr>
              </a:gs>
              <a:gs pos="50000">
                <a:schemeClr val="accent1"/>
              </a:gs>
              <a:gs pos="100000">
                <a:schemeClr val="accent1">
                  <a:gamma/>
                  <a:shade val="46275"/>
                  <a:invGamma/>
                </a:schemeClr>
              </a:gs>
            </a:gsLst>
            <a:lin ang="0" scaled="1"/>
          </a:gradFill>
          <a:ln w="9525">
            <a:noFill/>
            <a:round/>
            <a:headEnd/>
            <a:tailEnd/>
          </a:ln>
          <a:effectLst/>
        </p:spPr>
        <p:txBody>
          <a:bodyPr wrap="none" anchor="ctr"/>
          <a:lstStyle/>
          <a:p>
            <a:pPr algn="ctr"/>
            <a:r>
              <a:rPr lang="id-ID" dirty="0" smtClean="0">
                <a:solidFill>
                  <a:schemeClr val="bg1"/>
                </a:solidFill>
              </a:rPr>
              <a:t>Ruang Lingkup</a:t>
            </a:r>
            <a:endParaRPr lang="id-ID" dirty="0">
              <a:solidFill>
                <a:schemeClr val="bg1"/>
              </a:solidFill>
            </a:endParaRPr>
          </a:p>
        </p:txBody>
      </p:sp>
      <p:sp>
        <p:nvSpPr>
          <p:cNvPr id="45065" name="AutoShape 9"/>
          <p:cNvSpPr>
            <a:spLocks noChangeArrowheads="1"/>
          </p:cNvSpPr>
          <p:nvPr/>
        </p:nvSpPr>
        <p:spPr bwMode="gray">
          <a:xfrm>
            <a:off x="2500298" y="2714620"/>
            <a:ext cx="405333" cy="2136281"/>
          </a:xfrm>
          <a:prstGeom prst="leftArrow">
            <a:avLst>
              <a:gd name="adj1" fmla="val 65583"/>
              <a:gd name="adj2" fmla="val 65181"/>
            </a:avLst>
          </a:prstGeom>
          <a:gradFill rotWithShape="1">
            <a:gsLst>
              <a:gs pos="0">
                <a:schemeClr val="bg2"/>
              </a:gs>
              <a:gs pos="100000">
                <a:schemeClr val="bg2">
                  <a:gamma/>
                  <a:shade val="46275"/>
                  <a:invGamma/>
                  <a:alpha val="12000"/>
                </a:schemeClr>
              </a:gs>
            </a:gsLst>
            <a:lin ang="0" scaled="1"/>
          </a:gradFill>
          <a:ln w="9525">
            <a:noFill/>
            <a:miter lim="800000"/>
            <a:headEnd/>
            <a:tailEnd/>
          </a:ln>
          <a:effectLst/>
        </p:spPr>
        <p:txBody>
          <a:bodyPr wrap="none" anchor="ctr"/>
          <a:lstStyle/>
          <a:p>
            <a:endParaRPr lang="id-ID"/>
          </a:p>
        </p:txBody>
      </p:sp>
      <p:sp>
        <p:nvSpPr>
          <p:cNvPr id="45066" name="AutoShape 10"/>
          <p:cNvSpPr>
            <a:spLocks noChangeArrowheads="1"/>
          </p:cNvSpPr>
          <p:nvPr/>
        </p:nvSpPr>
        <p:spPr bwMode="auto">
          <a:xfrm>
            <a:off x="71988" y="1357298"/>
            <a:ext cx="2428310" cy="5000660"/>
          </a:xfrm>
          <a:prstGeom prst="roundRect">
            <a:avLst>
              <a:gd name="adj" fmla="val 16667"/>
            </a:avLst>
          </a:prstGeom>
          <a:noFill/>
          <a:ln w="38100">
            <a:solidFill>
              <a:schemeClr val="tx2"/>
            </a:solidFill>
            <a:round/>
            <a:headEnd/>
            <a:tailEnd/>
          </a:ln>
          <a:effectLst/>
        </p:spPr>
        <p:txBody>
          <a:bodyPr wrap="none" anchor="ctr"/>
          <a:lstStyle/>
          <a:p>
            <a:pPr algn="ctr" eaLnBrk="0" hangingPunct="0"/>
            <a:endParaRPr lang="id-ID" dirty="0">
              <a:latin typeface="Verdana" pitchFamily="34" charset="0"/>
            </a:endParaRPr>
          </a:p>
        </p:txBody>
      </p:sp>
      <p:sp>
        <p:nvSpPr>
          <p:cNvPr id="45067" name="Text Box 11"/>
          <p:cNvSpPr txBox="1">
            <a:spLocks noChangeArrowheads="1"/>
          </p:cNvSpPr>
          <p:nvPr/>
        </p:nvSpPr>
        <p:spPr bwMode="auto">
          <a:xfrm>
            <a:off x="0" y="1428736"/>
            <a:ext cx="2571736" cy="4893647"/>
          </a:xfrm>
          <a:prstGeom prst="rect">
            <a:avLst/>
          </a:prstGeom>
          <a:noFill/>
          <a:ln w="9525">
            <a:noFill/>
            <a:miter lim="800000"/>
            <a:headEnd/>
            <a:tailEnd/>
          </a:ln>
          <a:effectLst/>
        </p:spPr>
        <p:txBody>
          <a:bodyPr wrap="square">
            <a:spAutoFit/>
          </a:bodyPr>
          <a:lstStyle/>
          <a:p>
            <a:pPr algn="ctr" eaLnBrk="0" hangingPunct="0"/>
            <a:r>
              <a:rPr lang="id-ID" b="1" dirty="0" smtClean="0">
                <a:solidFill>
                  <a:srgbClr val="001D3A"/>
                </a:solidFill>
                <a:latin typeface="Verdana" pitchFamily="34" charset="0"/>
              </a:rPr>
              <a:t>PSAK 22 1994</a:t>
            </a:r>
            <a:endParaRPr lang="en-US" b="1" dirty="0">
              <a:solidFill>
                <a:srgbClr val="001D3A"/>
              </a:solidFill>
              <a:latin typeface="Verdana" pitchFamily="34" charset="0"/>
            </a:endParaRPr>
          </a:p>
          <a:p>
            <a:pPr marL="177800" indent="-177800" eaLnBrk="0" hangingPunct="0">
              <a:buSzPct val="60000"/>
              <a:buFontTx/>
              <a:buChar char="•"/>
            </a:pPr>
            <a:endParaRPr lang="id-ID" sz="1400" dirty="0" smtClean="0">
              <a:solidFill>
                <a:srgbClr val="001D3A"/>
              </a:solidFill>
              <a:latin typeface="Verdana" pitchFamily="34" charset="0"/>
            </a:endParaRPr>
          </a:p>
          <a:p>
            <a:pPr marL="177800" indent="-177800" eaLnBrk="0" hangingPunct="0">
              <a:buSzPct val="60000"/>
              <a:buFontTx/>
              <a:buChar char="•"/>
            </a:pPr>
            <a:r>
              <a:rPr lang="id-ID" sz="1400" dirty="0" smtClean="0">
                <a:solidFill>
                  <a:srgbClr val="001D3A"/>
                </a:solidFill>
                <a:latin typeface="Verdana" pitchFamily="34" charset="0"/>
              </a:rPr>
              <a:t>Kecuali</a:t>
            </a:r>
          </a:p>
          <a:p>
            <a:pPr marL="355600" lvl="1" indent="-177800" eaLnBrk="0" hangingPunct="0">
              <a:buSzPct val="60000"/>
              <a:buFontTx/>
              <a:buChar char="•"/>
            </a:pPr>
            <a:r>
              <a:rPr lang="id-ID" sz="1400" dirty="0" smtClean="0">
                <a:solidFill>
                  <a:srgbClr val="001D3A"/>
                </a:solidFill>
                <a:latin typeface="Verdana" pitchFamily="34" charset="0"/>
              </a:rPr>
              <a:t>Under common control</a:t>
            </a:r>
          </a:p>
          <a:p>
            <a:pPr marL="355600" lvl="1" indent="-177800" eaLnBrk="0" hangingPunct="0">
              <a:buSzPct val="60000"/>
              <a:buFontTx/>
              <a:buChar char="•"/>
            </a:pPr>
            <a:r>
              <a:rPr lang="id-ID" sz="1400" dirty="0" smtClean="0">
                <a:solidFill>
                  <a:srgbClr val="001D3A"/>
                </a:solidFill>
                <a:latin typeface="Verdana" pitchFamily="34" charset="0"/>
              </a:rPr>
              <a:t>Ventura bersama</a:t>
            </a:r>
          </a:p>
          <a:p>
            <a:pPr marL="177800" indent="-177800" eaLnBrk="0" hangingPunct="0">
              <a:buSzPct val="60000"/>
              <a:buFontTx/>
              <a:buChar char="•"/>
            </a:pPr>
            <a:r>
              <a:rPr lang="id-ID" sz="1400" i="1" dirty="0" smtClean="0">
                <a:solidFill>
                  <a:srgbClr val="001D3A"/>
                </a:solidFill>
                <a:latin typeface="Verdana" pitchFamily="34" charset="0"/>
              </a:rPr>
              <a:t>Purchase dan Polling of interest</a:t>
            </a:r>
          </a:p>
          <a:p>
            <a:pPr marL="177800" indent="-177800" eaLnBrk="0" hangingPunct="0">
              <a:buSzPct val="60000"/>
              <a:buFontTx/>
              <a:buChar char="•"/>
            </a:pPr>
            <a:r>
              <a:rPr lang="id-ID" sz="1400" dirty="0" smtClean="0">
                <a:solidFill>
                  <a:srgbClr val="001D3A"/>
                </a:solidFill>
                <a:latin typeface="Verdana" pitchFamily="34" charset="0"/>
              </a:rPr>
              <a:t>Komponen harga perolehan</a:t>
            </a:r>
          </a:p>
          <a:p>
            <a:pPr marL="177800" indent="-177800" eaLnBrk="0" hangingPunct="0">
              <a:buSzPct val="60000"/>
              <a:buFontTx/>
              <a:buChar char="•"/>
            </a:pPr>
            <a:r>
              <a:rPr lang="id-ID" sz="1400" dirty="0" smtClean="0">
                <a:solidFill>
                  <a:srgbClr val="001D3A"/>
                </a:solidFill>
                <a:latin typeface="Verdana" pitchFamily="34" charset="0"/>
              </a:rPr>
              <a:t>Panduan tersendiri untuk nilai wajar</a:t>
            </a:r>
          </a:p>
          <a:p>
            <a:pPr marL="177800" indent="-177800" eaLnBrk="0" hangingPunct="0">
              <a:buSzPct val="60000"/>
              <a:buFontTx/>
              <a:buChar char="•"/>
            </a:pPr>
            <a:endParaRPr lang="id-ID" sz="1400" dirty="0" smtClean="0">
              <a:solidFill>
                <a:srgbClr val="001D3A"/>
              </a:solidFill>
              <a:latin typeface="Verdana" pitchFamily="34" charset="0"/>
            </a:endParaRPr>
          </a:p>
          <a:p>
            <a:pPr marL="177800" indent="-177800" eaLnBrk="0" hangingPunct="0">
              <a:buSzPct val="60000"/>
              <a:buFontTx/>
              <a:buChar char="•"/>
            </a:pPr>
            <a:r>
              <a:rPr lang="id-ID" sz="1400" dirty="0" smtClean="0">
                <a:solidFill>
                  <a:srgbClr val="001D3A"/>
                </a:solidFill>
                <a:latin typeface="Verdana" pitchFamily="34" charset="0"/>
              </a:rPr>
              <a:t>Diukur dengan nilai wajar saat perolehan tidak ada penilaian kembali</a:t>
            </a:r>
          </a:p>
          <a:p>
            <a:pPr marL="177800" indent="-177800" eaLnBrk="0" hangingPunct="0">
              <a:buSzPct val="60000"/>
              <a:buFontTx/>
              <a:buChar char="•"/>
            </a:pPr>
            <a:r>
              <a:rPr lang="id-ID" sz="1400" dirty="0" smtClean="0">
                <a:solidFill>
                  <a:srgbClr val="001D3A"/>
                </a:solidFill>
                <a:latin typeface="Verdana" pitchFamily="34" charset="0"/>
              </a:rPr>
              <a:t>Berdasarkan nilai tercatat netto</a:t>
            </a:r>
          </a:p>
          <a:p>
            <a:pPr marL="177800" indent="-177800" eaLnBrk="0" hangingPunct="0">
              <a:buSzPct val="60000"/>
              <a:buFontTx/>
              <a:buChar char="•"/>
            </a:pPr>
            <a:r>
              <a:rPr lang="id-ID" sz="1400" dirty="0" smtClean="0">
                <a:solidFill>
                  <a:srgbClr val="001D3A"/>
                </a:solidFill>
                <a:latin typeface="Verdana" pitchFamily="34" charset="0"/>
              </a:rPr>
              <a:t>Goodwill </a:t>
            </a:r>
            <a:r>
              <a:rPr lang="id-ID" sz="1400" dirty="0" smtClean="0">
                <a:solidFill>
                  <a:srgbClr val="001D3A"/>
                </a:solidFill>
                <a:latin typeface="Verdana" pitchFamily="34" charset="0"/>
                <a:sym typeface="Wingdings" pitchFamily="2" charset="2"/>
              </a:rPr>
              <a:t> parent</a:t>
            </a:r>
          </a:p>
          <a:p>
            <a:pPr marL="354013" lvl="1" indent="-166688" eaLnBrk="0" hangingPunct="0">
              <a:buSzPct val="60000"/>
              <a:buFontTx/>
              <a:buChar char="•"/>
            </a:pPr>
            <a:r>
              <a:rPr lang="id-ID" sz="1400" dirty="0" smtClean="0">
                <a:solidFill>
                  <a:srgbClr val="001D3A"/>
                </a:solidFill>
                <a:latin typeface="Verdana" pitchFamily="34" charset="0"/>
              </a:rPr>
              <a:t>Diamortisasi</a:t>
            </a:r>
          </a:p>
          <a:p>
            <a:pPr marL="354013" lvl="1" indent="-166688" eaLnBrk="0" hangingPunct="0">
              <a:buSzPct val="60000"/>
              <a:buFontTx/>
              <a:buChar char="•"/>
            </a:pPr>
            <a:r>
              <a:rPr lang="id-ID" sz="1400" dirty="0" smtClean="0">
                <a:solidFill>
                  <a:srgbClr val="001D3A"/>
                </a:solidFill>
                <a:latin typeface="Verdana" pitchFamily="34" charset="0"/>
              </a:rPr>
              <a:t>Neg goodwiil diakui</a:t>
            </a:r>
            <a:endParaRPr lang="en-US" sz="1400" dirty="0">
              <a:solidFill>
                <a:srgbClr val="001D3A"/>
              </a:solidFill>
              <a:latin typeface="Verdana" pitchFamily="34" charset="0"/>
            </a:endParaRPr>
          </a:p>
        </p:txBody>
      </p:sp>
      <p:sp>
        <p:nvSpPr>
          <p:cNvPr id="45068" name="AutoShape 12"/>
          <p:cNvSpPr>
            <a:spLocks noChangeArrowheads="1"/>
          </p:cNvSpPr>
          <p:nvPr/>
        </p:nvSpPr>
        <p:spPr bwMode="auto">
          <a:xfrm>
            <a:off x="6429388" y="1357298"/>
            <a:ext cx="2623696" cy="4929222"/>
          </a:xfrm>
          <a:prstGeom prst="roundRect">
            <a:avLst>
              <a:gd name="adj" fmla="val 16667"/>
            </a:avLst>
          </a:prstGeom>
          <a:noFill/>
          <a:ln w="38100">
            <a:solidFill>
              <a:schemeClr val="tx2"/>
            </a:solidFill>
            <a:round/>
            <a:headEnd/>
            <a:tailEnd/>
          </a:ln>
          <a:effectLst/>
        </p:spPr>
        <p:txBody>
          <a:bodyPr wrap="none" anchor="ctr"/>
          <a:lstStyle/>
          <a:p>
            <a:pPr algn="ctr" eaLnBrk="0" hangingPunct="0"/>
            <a:endParaRPr lang="id-ID">
              <a:latin typeface="Verdana" pitchFamily="34" charset="0"/>
            </a:endParaRPr>
          </a:p>
        </p:txBody>
      </p:sp>
      <p:sp>
        <p:nvSpPr>
          <p:cNvPr id="45070" name="AutoShape 14"/>
          <p:cNvSpPr>
            <a:spLocks noChangeArrowheads="1"/>
          </p:cNvSpPr>
          <p:nvPr/>
        </p:nvSpPr>
        <p:spPr bwMode="gray">
          <a:xfrm>
            <a:off x="5929322" y="2792917"/>
            <a:ext cx="428628" cy="2136281"/>
          </a:xfrm>
          <a:prstGeom prst="rightArrow">
            <a:avLst>
              <a:gd name="adj1" fmla="val 67750"/>
              <a:gd name="adj2" fmla="val 66167"/>
            </a:avLst>
          </a:prstGeom>
          <a:gradFill rotWithShape="1">
            <a:gsLst>
              <a:gs pos="0">
                <a:schemeClr val="bg2">
                  <a:gamma/>
                  <a:shade val="46275"/>
                  <a:invGamma/>
                  <a:alpha val="12000"/>
                </a:schemeClr>
              </a:gs>
              <a:gs pos="100000">
                <a:schemeClr val="bg2"/>
              </a:gs>
            </a:gsLst>
            <a:lin ang="0" scaled="1"/>
          </a:gradFill>
          <a:ln w="9525">
            <a:noFill/>
            <a:miter lim="800000"/>
            <a:headEnd/>
            <a:tailEnd/>
          </a:ln>
          <a:effectLst/>
        </p:spPr>
        <p:txBody>
          <a:bodyPr wrap="none" anchor="ctr"/>
          <a:lstStyle/>
          <a:p>
            <a:endParaRPr lang="id-ID"/>
          </a:p>
        </p:txBody>
      </p:sp>
      <p:sp>
        <p:nvSpPr>
          <p:cNvPr id="45072" name="AutoShape 16"/>
          <p:cNvSpPr>
            <a:spLocks noChangeArrowheads="1"/>
          </p:cNvSpPr>
          <p:nvPr/>
        </p:nvSpPr>
        <p:spPr bwMode="gray">
          <a:xfrm>
            <a:off x="3500430" y="1357298"/>
            <a:ext cx="1857388" cy="357190"/>
          </a:xfrm>
          <a:prstGeom prst="upArrow">
            <a:avLst>
              <a:gd name="adj1" fmla="val 68380"/>
              <a:gd name="adj2" fmla="val 70833"/>
            </a:avLst>
          </a:prstGeom>
          <a:gradFill rotWithShape="1">
            <a:gsLst>
              <a:gs pos="0">
                <a:schemeClr val="bg2"/>
              </a:gs>
              <a:gs pos="100000">
                <a:schemeClr val="bg2">
                  <a:gamma/>
                  <a:tint val="63529"/>
                  <a:invGamma/>
                  <a:alpha val="12000"/>
                </a:schemeClr>
              </a:gs>
            </a:gsLst>
            <a:lin ang="5400000" scaled="1"/>
          </a:gradFill>
          <a:ln w="9525">
            <a:noFill/>
            <a:miter lim="800000"/>
            <a:headEnd/>
            <a:tailEnd/>
          </a:ln>
          <a:effectLst/>
        </p:spPr>
        <p:txBody>
          <a:bodyPr wrap="none" anchor="ctr"/>
          <a:lstStyle/>
          <a:p>
            <a:endParaRPr lang="id-ID"/>
          </a:p>
        </p:txBody>
      </p:sp>
      <p:sp>
        <p:nvSpPr>
          <p:cNvPr id="45076" name="AutoShape 20"/>
          <p:cNvSpPr>
            <a:spLocks noChangeArrowheads="1"/>
          </p:cNvSpPr>
          <p:nvPr/>
        </p:nvSpPr>
        <p:spPr bwMode="gray">
          <a:xfrm>
            <a:off x="3878512" y="6137703"/>
            <a:ext cx="1351468" cy="434569"/>
          </a:xfrm>
          <a:prstGeom prst="downArrow">
            <a:avLst>
              <a:gd name="adj1" fmla="val 67093"/>
              <a:gd name="adj2" fmla="val 64051"/>
            </a:avLst>
          </a:prstGeom>
          <a:gradFill rotWithShape="1">
            <a:gsLst>
              <a:gs pos="0">
                <a:schemeClr val="bg2">
                  <a:gamma/>
                  <a:tint val="63529"/>
                  <a:invGamma/>
                  <a:alpha val="12000"/>
                </a:schemeClr>
              </a:gs>
              <a:gs pos="100000">
                <a:schemeClr val="bg2"/>
              </a:gs>
            </a:gsLst>
            <a:lin ang="5400000" scaled="1"/>
          </a:gradFill>
          <a:ln w="9525">
            <a:noFill/>
            <a:miter lim="800000"/>
            <a:headEnd/>
            <a:tailEnd/>
          </a:ln>
          <a:effectLst/>
        </p:spPr>
        <p:txBody>
          <a:bodyPr wrap="none" anchor="ctr"/>
          <a:lstStyle/>
          <a:p>
            <a:endParaRPr lang="id-ID"/>
          </a:p>
        </p:txBody>
      </p:sp>
      <p:sp>
        <p:nvSpPr>
          <p:cNvPr id="24" name="Slide Number Placeholder 23"/>
          <p:cNvSpPr>
            <a:spLocks noGrp="1"/>
          </p:cNvSpPr>
          <p:nvPr>
            <p:ph type="sldNum" sz="quarter" idx="12"/>
          </p:nvPr>
        </p:nvSpPr>
        <p:spPr>
          <a:xfrm>
            <a:off x="3413501" y="6278323"/>
            <a:ext cx="1413705" cy="182076"/>
          </a:xfrm>
        </p:spPr>
        <p:txBody>
          <a:bodyPr/>
          <a:lstStyle/>
          <a:p>
            <a:fld id="{9F3A98EB-5C7F-48B8-A070-1CF4FF14BCD6}" type="slidenum">
              <a:rPr lang="en-US" smtClean="0"/>
              <a:pPr/>
              <a:t>5</a:t>
            </a:fld>
            <a:endParaRPr lang="en-US"/>
          </a:p>
        </p:txBody>
      </p:sp>
      <p:sp>
        <p:nvSpPr>
          <p:cNvPr id="27" name="AutoShape 3"/>
          <p:cNvSpPr>
            <a:spLocks noChangeArrowheads="1"/>
          </p:cNvSpPr>
          <p:nvPr/>
        </p:nvSpPr>
        <p:spPr bwMode="gray">
          <a:xfrm>
            <a:off x="3000364" y="4941534"/>
            <a:ext cx="2928958" cy="559168"/>
          </a:xfrm>
          <a:prstGeom prst="can">
            <a:avLst>
              <a:gd name="adj" fmla="val 25000"/>
            </a:avLst>
          </a:prstGeom>
          <a:gradFill rotWithShape="1">
            <a:gsLst>
              <a:gs pos="0">
                <a:schemeClr val="accent1">
                  <a:gamma/>
                  <a:shade val="46275"/>
                  <a:invGamma/>
                </a:schemeClr>
              </a:gs>
              <a:gs pos="50000">
                <a:schemeClr val="accent1"/>
              </a:gs>
              <a:gs pos="100000">
                <a:schemeClr val="accent1">
                  <a:gamma/>
                  <a:shade val="46275"/>
                  <a:invGamma/>
                </a:schemeClr>
              </a:gs>
            </a:gsLst>
            <a:lin ang="0" scaled="1"/>
          </a:gradFill>
          <a:ln w="9525">
            <a:noFill/>
            <a:round/>
            <a:headEnd/>
            <a:tailEnd/>
          </a:ln>
          <a:effectLst/>
        </p:spPr>
        <p:txBody>
          <a:bodyPr wrap="none" anchor="ctr"/>
          <a:lstStyle/>
          <a:p>
            <a:pPr algn="ctr"/>
            <a:r>
              <a:rPr lang="id-ID" dirty="0" smtClean="0">
                <a:solidFill>
                  <a:schemeClr val="bg1"/>
                </a:solidFill>
              </a:rPr>
              <a:t>Non Pengendali</a:t>
            </a:r>
            <a:endParaRPr lang="id-ID" dirty="0">
              <a:solidFill>
                <a:schemeClr val="bg1"/>
              </a:solidFill>
            </a:endParaRPr>
          </a:p>
        </p:txBody>
      </p:sp>
      <p:sp>
        <p:nvSpPr>
          <p:cNvPr id="28" name="AutoShape 4"/>
          <p:cNvSpPr>
            <a:spLocks noChangeArrowheads="1"/>
          </p:cNvSpPr>
          <p:nvPr/>
        </p:nvSpPr>
        <p:spPr bwMode="gray">
          <a:xfrm>
            <a:off x="3000364" y="4288766"/>
            <a:ext cx="2928958" cy="568994"/>
          </a:xfrm>
          <a:prstGeom prst="can">
            <a:avLst>
              <a:gd name="adj" fmla="val 25000"/>
            </a:avLst>
          </a:prstGeom>
          <a:gradFill rotWithShape="1">
            <a:gsLst>
              <a:gs pos="0">
                <a:schemeClr val="accent1">
                  <a:gamma/>
                  <a:shade val="46275"/>
                  <a:invGamma/>
                </a:schemeClr>
              </a:gs>
              <a:gs pos="50000">
                <a:schemeClr val="accent1"/>
              </a:gs>
              <a:gs pos="100000">
                <a:schemeClr val="accent1">
                  <a:gamma/>
                  <a:shade val="46275"/>
                  <a:invGamma/>
                </a:schemeClr>
              </a:gs>
            </a:gsLst>
            <a:lin ang="0" scaled="1"/>
          </a:gradFill>
          <a:ln w="9525">
            <a:noFill/>
            <a:round/>
            <a:headEnd/>
            <a:tailEnd/>
          </a:ln>
          <a:effectLst/>
        </p:spPr>
        <p:txBody>
          <a:bodyPr wrap="none" anchor="ctr"/>
          <a:lstStyle/>
          <a:p>
            <a:pPr algn="ctr"/>
            <a:r>
              <a:rPr lang="id-ID" dirty="0" smtClean="0">
                <a:solidFill>
                  <a:schemeClr val="bg1"/>
                </a:solidFill>
              </a:rPr>
              <a:t>Akuisisi bertahap</a:t>
            </a:r>
            <a:endParaRPr lang="id-ID" dirty="0">
              <a:solidFill>
                <a:schemeClr val="bg1"/>
              </a:solidFill>
            </a:endParaRPr>
          </a:p>
        </p:txBody>
      </p:sp>
      <p:sp>
        <p:nvSpPr>
          <p:cNvPr id="29" name="AutoShape 5"/>
          <p:cNvSpPr>
            <a:spLocks noChangeArrowheads="1"/>
          </p:cNvSpPr>
          <p:nvPr/>
        </p:nvSpPr>
        <p:spPr bwMode="gray">
          <a:xfrm>
            <a:off x="3000364" y="3712650"/>
            <a:ext cx="2928958" cy="502168"/>
          </a:xfrm>
          <a:prstGeom prst="can">
            <a:avLst>
              <a:gd name="adj" fmla="val 25000"/>
            </a:avLst>
          </a:prstGeom>
          <a:gradFill rotWithShape="1">
            <a:gsLst>
              <a:gs pos="0">
                <a:schemeClr val="accent1">
                  <a:gamma/>
                  <a:shade val="46275"/>
                  <a:invGamma/>
                </a:schemeClr>
              </a:gs>
              <a:gs pos="50000">
                <a:schemeClr val="accent1"/>
              </a:gs>
              <a:gs pos="100000">
                <a:schemeClr val="accent1">
                  <a:gamma/>
                  <a:shade val="46275"/>
                  <a:invGamma/>
                </a:schemeClr>
              </a:gs>
            </a:gsLst>
            <a:lin ang="0" scaled="1"/>
          </a:gradFill>
          <a:ln w="9525">
            <a:noFill/>
            <a:round/>
            <a:headEnd/>
            <a:tailEnd/>
          </a:ln>
          <a:effectLst/>
        </p:spPr>
        <p:txBody>
          <a:bodyPr wrap="none" anchor="ctr"/>
          <a:lstStyle/>
          <a:p>
            <a:pPr algn="ctr"/>
            <a:r>
              <a:rPr lang="id-ID" dirty="0" smtClean="0">
                <a:solidFill>
                  <a:schemeClr val="bg1"/>
                </a:solidFill>
              </a:rPr>
              <a:t>Pengukuran aset dan liab</a:t>
            </a:r>
            <a:endParaRPr lang="id-ID" dirty="0">
              <a:solidFill>
                <a:schemeClr val="bg1"/>
              </a:solidFill>
            </a:endParaRPr>
          </a:p>
        </p:txBody>
      </p:sp>
      <p:sp>
        <p:nvSpPr>
          <p:cNvPr id="30" name="AutoShape 3"/>
          <p:cNvSpPr>
            <a:spLocks noChangeArrowheads="1"/>
          </p:cNvSpPr>
          <p:nvPr/>
        </p:nvSpPr>
        <p:spPr bwMode="gray">
          <a:xfrm>
            <a:off x="3000364" y="5584476"/>
            <a:ext cx="2928958" cy="559168"/>
          </a:xfrm>
          <a:prstGeom prst="can">
            <a:avLst>
              <a:gd name="adj" fmla="val 25000"/>
            </a:avLst>
          </a:prstGeom>
          <a:gradFill rotWithShape="1">
            <a:gsLst>
              <a:gs pos="0">
                <a:schemeClr val="accent1">
                  <a:gamma/>
                  <a:shade val="46275"/>
                  <a:invGamma/>
                </a:schemeClr>
              </a:gs>
              <a:gs pos="50000">
                <a:schemeClr val="accent1"/>
              </a:gs>
              <a:gs pos="100000">
                <a:schemeClr val="accent1">
                  <a:gamma/>
                  <a:shade val="46275"/>
                  <a:invGamma/>
                </a:schemeClr>
              </a:gs>
            </a:gsLst>
            <a:lin ang="0" scaled="1"/>
          </a:gradFill>
          <a:ln w="9525">
            <a:noFill/>
            <a:round/>
            <a:headEnd/>
            <a:tailEnd/>
          </a:ln>
          <a:effectLst/>
        </p:spPr>
        <p:txBody>
          <a:bodyPr wrap="none" anchor="ctr"/>
          <a:lstStyle/>
          <a:p>
            <a:pPr algn="ctr"/>
            <a:r>
              <a:rPr lang="id-ID" dirty="0" smtClean="0">
                <a:solidFill>
                  <a:schemeClr val="bg1"/>
                </a:solidFill>
              </a:rPr>
              <a:t>Goodwill</a:t>
            </a:r>
            <a:endParaRPr lang="id-ID" dirty="0">
              <a:solidFill>
                <a:schemeClr val="bg1"/>
              </a:solidFill>
            </a:endParaRPr>
          </a:p>
        </p:txBody>
      </p:sp>
      <p:sp>
        <p:nvSpPr>
          <p:cNvPr id="31" name="Text Box 11"/>
          <p:cNvSpPr txBox="1">
            <a:spLocks noChangeArrowheads="1"/>
          </p:cNvSpPr>
          <p:nvPr/>
        </p:nvSpPr>
        <p:spPr bwMode="auto">
          <a:xfrm>
            <a:off x="6572296" y="1428736"/>
            <a:ext cx="2571736" cy="5000660"/>
          </a:xfrm>
          <a:prstGeom prst="rect">
            <a:avLst/>
          </a:prstGeom>
          <a:noFill/>
          <a:ln w="9525">
            <a:noFill/>
            <a:miter lim="800000"/>
            <a:headEnd/>
            <a:tailEnd/>
          </a:ln>
          <a:effectLst/>
        </p:spPr>
        <p:txBody>
          <a:bodyPr wrap="square">
            <a:spAutoFit/>
          </a:bodyPr>
          <a:lstStyle/>
          <a:p>
            <a:pPr algn="ctr" eaLnBrk="0" hangingPunct="0"/>
            <a:r>
              <a:rPr lang="id-ID" b="1" dirty="0" smtClean="0">
                <a:solidFill>
                  <a:srgbClr val="001D3A"/>
                </a:solidFill>
                <a:latin typeface="Verdana" pitchFamily="34" charset="0"/>
              </a:rPr>
              <a:t>PSAK 22 2010</a:t>
            </a:r>
            <a:endParaRPr lang="en-US" b="1" dirty="0">
              <a:solidFill>
                <a:srgbClr val="001D3A"/>
              </a:solidFill>
              <a:latin typeface="Verdana" pitchFamily="34" charset="0"/>
            </a:endParaRPr>
          </a:p>
          <a:p>
            <a:pPr marL="177800" indent="-177800" eaLnBrk="0" hangingPunct="0">
              <a:buSzPct val="60000"/>
              <a:buFontTx/>
              <a:buChar char="•"/>
            </a:pPr>
            <a:r>
              <a:rPr lang="id-ID" sz="1400" dirty="0" smtClean="0">
                <a:solidFill>
                  <a:srgbClr val="001D3A"/>
                </a:solidFill>
                <a:latin typeface="Verdana" pitchFamily="34" charset="0"/>
              </a:rPr>
              <a:t>Kecuali</a:t>
            </a:r>
          </a:p>
          <a:p>
            <a:pPr marL="355600" lvl="1" indent="-177800" eaLnBrk="0" hangingPunct="0">
              <a:buSzPct val="60000"/>
              <a:buFontTx/>
              <a:buChar char="•"/>
            </a:pPr>
            <a:r>
              <a:rPr lang="id-ID" sz="1400" dirty="0" smtClean="0">
                <a:solidFill>
                  <a:srgbClr val="001D3A"/>
                </a:solidFill>
                <a:latin typeface="Verdana" pitchFamily="34" charset="0"/>
              </a:rPr>
              <a:t>UCC</a:t>
            </a:r>
          </a:p>
          <a:p>
            <a:pPr marL="355600" lvl="1" indent="-177800" eaLnBrk="0" hangingPunct="0">
              <a:buSzPct val="60000"/>
              <a:buFontTx/>
              <a:buChar char="•"/>
            </a:pPr>
            <a:r>
              <a:rPr lang="id-ID" sz="1400" dirty="0" smtClean="0">
                <a:solidFill>
                  <a:srgbClr val="001D3A"/>
                </a:solidFill>
                <a:latin typeface="Verdana" pitchFamily="34" charset="0"/>
              </a:rPr>
              <a:t>Ventura bersama</a:t>
            </a:r>
          </a:p>
          <a:p>
            <a:pPr marL="355600" lvl="1" indent="-177800" eaLnBrk="0" hangingPunct="0">
              <a:buSzPct val="60000"/>
              <a:buFontTx/>
              <a:buChar char="•"/>
            </a:pPr>
            <a:r>
              <a:rPr lang="id-ID" sz="1400" dirty="0" smtClean="0">
                <a:solidFill>
                  <a:srgbClr val="001D3A"/>
                </a:solidFill>
                <a:latin typeface="Verdana" pitchFamily="34" charset="0"/>
              </a:rPr>
              <a:t>Akuisisi aset</a:t>
            </a:r>
          </a:p>
          <a:p>
            <a:pPr marL="177800" indent="-177800" eaLnBrk="0" hangingPunct="0">
              <a:buSzPct val="60000"/>
              <a:buFontTx/>
              <a:buChar char="•"/>
            </a:pPr>
            <a:endParaRPr lang="id-ID" sz="1400" dirty="0" smtClean="0">
              <a:solidFill>
                <a:srgbClr val="001D3A"/>
              </a:solidFill>
              <a:latin typeface="Verdana" pitchFamily="34" charset="0"/>
            </a:endParaRPr>
          </a:p>
          <a:p>
            <a:pPr marL="177800" indent="-177800" eaLnBrk="0" hangingPunct="0">
              <a:buSzPct val="60000"/>
              <a:buFontTx/>
              <a:buChar char="•"/>
            </a:pPr>
            <a:r>
              <a:rPr lang="id-ID" sz="1400" dirty="0" smtClean="0">
                <a:solidFill>
                  <a:srgbClr val="001D3A"/>
                </a:solidFill>
                <a:latin typeface="Verdana" pitchFamily="34" charset="0"/>
              </a:rPr>
              <a:t>Metode Akuisisi</a:t>
            </a:r>
          </a:p>
          <a:p>
            <a:pPr marL="177800" indent="-177800" eaLnBrk="0" hangingPunct="0">
              <a:buSzPct val="60000"/>
              <a:buFontTx/>
              <a:buChar char="•"/>
            </a:pPr>
            <a:endParaRPr lang="id-ID" sz="1400" dirty="0" smtClean="0">
              <a:solidFill>
                <a:srgbClr val="001D3A"/>
              </a:solidFill>
              <a:latin typeface="Verdana" pitchFamily="34" charset="0"/>
            </a:endParaRPr>
          </a:p>
          <a:p>
            <a:pPr marL="177800" indent="-177800" eaLnBrk="0" hangingPunct="0">
              <a:buSzPct val="60000"/>
              <a:buFontTx/>
              <a:buChar char="•"/>
            </a:pPr>
            <a:r>
              <a:rPr lang="id-ID" sz="1400" dirty="0" smtClean="0">
                <a:solidFill>
                  <a:srgbClr val="001D3A"/>
                </a:solidFill>
                <a:latin typeface="Verdana" pitchFamily="34" charset="0"/>
              </a:rPr>
              <a:t>Dibebankan periode berjalan</a:t>
            </a:r>
          </a:p>
          <a:p>
            <a:pPr marL="177800" indent="-177800" eaLnBrk="0" hangingPunct="0">
              <a:buSzPct val="60000"/>
              <a:buFontTx/>
              <a:buChar char="•"/>
            </a:pPr>
            <a:endParaRPr lang="id-ID" sz="1400" dirty="0" smtClean="0">
              <a:solidFill>
                <a:srgbClr val="001D3A"/>
              </a:solidFill>
              <a:latin typeface="Verdana" pitchFamily="34" charset="0"/>
            </a:endParaRPr>
          </a:p>
          <a:p>
            <a:pPr marL="177800" indent="-177800" eaLnBrk="0" hangingPunct="0">
              <a:buSzPct val="60000"/>
              <a:buFontTx/>
              <a:buChar char="•"/>
            </a:pPr>
            <a:r>
              <a:rPr lang="id-ID" sz="1400" dirty="0" smtClean="0">
                <a:solidFill>
                  <a:srgbClr val="001D3A"/>
                </a:solidFill>
                <a:latin typeface="Verdana" pitchFamily="34" charset="0"/>
              </a:rPr>
              <a:t>Mengikuti SAK lain</a:t>
            </a:r>
          </a:p>
          <a:p>
            <a:pPr marL="177800" indent="-177800" eaLnBrk="0" hangingPunct="0">
              <a:buSzPct val="60000"/>
              <a:buFontTx/>
              <a:buChar char="•"/>
            </a:pPr>
            <a:endParaRPr lang="id-ID" sz="1400" dirty="0" smtClean="0">
              <a:solidFill>
                <a:srgbClr val="001D3A"/>
              </a:solidFill>
              <a:latin typeface="Verdana" pitchFamily="34" charset="0"/>
            </a:endParaRPr>
          </a:p>
          <a:p>
            <a:pPr marL="177800" indent="-177800" eaLnBrk="0" hangingPunct="0">
              <a:buSzPct val="60000"/>
              <a:buFontTx/>
              <a:buChar char="•"/>
            </a:pPr>
            <a:r>
              <a:rPr lang="id-ID" sz="1400" dirty="0" smtClean="0">
                <a:solidFill>
                  <a:srgbClr val="001D3A"/>
                </a:solidFill>
                <a:latin typeface="Verdana" pitchFamily="34" charset="0"/>
              </a:rPr>
              <a:t>Diukur kembali, selisih diakui laba/rugi</a:t>
            </a:r>
          </a:p>
          <a:p>
            <a:pPr marL="177800" indent="-177800" eaLnBrk="0" hangingPunct="0">
              <a:buSzPct val="60000"/>
              <a:buFontTx/>
              <a:buChar char="•"/>
            </a:pPr>
            <a:endParaRPr lang="id-ID" sz="1400" dirty="0" smtClean="0">
              <a:solidFill>
                <a:srgbClr val="001D3A"/>
              </a:solidFill>
              <a:latin typeface="Verdana" pitchFamily="34" charset="0"/>
            </a:endParaRPr>
          </a:p>
          <a:p>
            <a:pPr marL="177800" indent="-177800" eaLnBrk="0" hangingPunct="0">
              <a:buSzPct val="60000"/>
              <a:buFontTx/>
              <a:buChar char="•"/>
            </a:pPr>
            <a:r>
              <a:rPr lang="id-ID" sz="1400" dirty="0" smtClean="0">
                <a:solidFill>
                  <a:srgbClr val="001D3A"/>
                </a:solidFill>
                <a:latin typeface="Verdana" pitchFamily="34" charset="0"/>
              </a:rPr>
              <a:t>Berdasarkan nilai wajar / porsi aset identifikasi</a:t>
            </a:r>
          </a:p>
          <a:p>
            <a:pPr marL="177800" indent="-177800" eaLnBrk="0" hangingPunct="0">
              <a:buSzPct val="60000"/>
              <a:buFontTx/>
              <a:buChar char="•"/>
            </a:pPr>
            <a:r>
              <a:rPr lang="id-ID" sz="1400" dirty="0" smtClean="0">
                <a:solidFill>
                  <a:srgbClr val="001D3A"/>
                </a:solidFill>
                <a:latin typeface="Verdana" pitchFamily="34" charset="0"/>
              </a:rPr>
              <a:t>Goodwill </a:t>
            </a:r>
            <a:r>
              <a:rPr lang="id-ID" sz="1400" dirty="0" smtClean="0">
                <a:solidFill>
                  <a:srgbClr val="001D3A"/>
                </a:solidFill>
                <a:latin typeface="Verdana" pitchFamily="34" charset="0"/>
                <a:sym typeface="Wingdings" pitchFamily="2" charset="2"/>
              </a:rPr>
              <a:t> entity</a:t>
            </a:r>
          </a:p>
          <a:p>
            <a:pPr marL="354013" lvl="1" indent="-166688" eaLnBrk="0" hangingPunct="0">
              <a:buSzPct val="60000"/>
              <a:buFontTx/>
              <a:buChar char="•"/>
            </a:pPr>
            <a:r>
              <a:rPr lang="id-ID" sz="1400" dirty="0" smtClean="0">
                <a:solidFill>
                  <a:srgbClr val="001D3A"/>
                </a:solidFill>
                <a:latin typeface="Verdana" pitchFamily="34" charset="0"/>
              </a:rPr>
              <a:t>impairment</a:t>
            </a:r>
          </a:p>
          <a:p>
            <a:pPr marL="354013" lvl="1" indent="-166688" eaLnBrk="0" hangingPunct="0">
              <a:buSzPct val="60000"/>
              <a:buFontTx/>
              <a:buChar char="•"/>
            </a:pPr>
            <a:r>
              <a:rPr lang="id-ID" sz="1400" dirty="0" smtClean="0">
                <a:solidFill>
                  <a:srgbClr val="001D3A"/>
                </a:solidFill>
                <a:latin typeface="Verdana" pitchFamily="34" charset="0"/>
              </a:rPr>
              <a:t>Neg goodwiil – laba/rugi</a:t>
            </a:r>
            <a:endParaRPr lang="en-US" sz="1400" dirty="0">
              <a:solidFill>
                <a:srgbClr val="001D3A"/>
              </a:solidFill>
              <a:latin typeface="Verdana" pitchFamily="34" charset="0"/>
            </a:endParaRPr>
          </a:p>
        </p:txBody>
      </p:sp>
    </p:spTree>
    <p:extLst>
      <p:ext uri="{BB962C8B-B14F-4D97-AF65-F5344CB8AC3E}">
        <p14:creationId xmlns:p14="http://schemas.microsoft.com/office/powerpoint/2010/main" val="53339426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ChangeArrowheads="1"/>
          </p:cNvSpPr>
          <p:nvPr>
            <p:ph type="title"/>
          </p:nvPr>
        </p:nvSpPr>
        <p:spPr>
          <a:xfrm>
            <a:off x="457200" y="368729"/>
            <a:ext cx="8229600" cy="548378"/>
          </a:xfrm>
        </p:spPr>
        <p:txBody>
          <a:bodyPr>
            <a:noAutofit/>
          </a:bodyPr>
          <a:lstStyle/>
          <a:p>
            <a:r>
              <a:rPr lang="id-ID" sz="3200" b="1" dirty="0" smtClean="0">
                <a:solidFill>
                  <a:srgbClr val="C00000"/>
                </a:solidFill>
              </a:rPr>
              <a:t>Perbedaan dengan PSAK 22 dan IFRS 3</a:t>
            </a:r>
            <a:endParaRPr lang="en-US" sz="1100" b="1" dirty="0">
              <a:solidFill>
                <a:srgbClr val="C00000"/>
              </a:solidFill>
            </a:endParaRPr>
          </a:p>
        </p:txBody>
      </p:sp>
      <p:sp>
        <p:nvSpPr>
          <p:cNvPr id="48131" name="AutoShape 3"/>
          <p:cNvSpPr>
            <a:spLocks noChangeArrowheads="1"/>
          </p:cNvSpPr>
          <p:nvPr/>
        </p:nvSpPr>
        <p:spPr bwMode="gray">
          <a:xfrm>
            <a:off x="196850" y="1357298"/>
            <a:ext cx="6518290" cy="4929222"/>
          </a:xfrm>
          <a:prstGeom prst="rightArrow">
            <a:avLst>
              <a:gd name="adj1" fmla="val 79306"/>
              <a:gd name="adj2" fmla="val 32920"/>
            </a:avLst>
          </a:prstGeom>
          <a:gradFill rotWithShape="1">
            <a:gsLst>
              <a:gs pos="0">
                <a:srgbClr val="99BCEF">
                  <a:gamma/>
                  <a:tint val="3137"/>
                  <a:invGamma/>
                </a:srgbClr>
              </a:gs>
              <a:gs pos="100000">
                <a:srgbClr val="99BCEF"/>
              </a:gs>
            </a:gsLst>
            <a:lin ang="0" scaled="1"/>
          </a:gradFill>
          <a:ln w="9525">
            <a:noFill/>
            <a:miter lim="800000"/>
            <a:headEnd/>
            <a:tailEnd/>
          </a:ln>
          <a:effectLst/>
        </p:spPr>
        <p:txBody>
          <a:bodyPr wrap="none" anchor="ctr"/>
          <a:lstStyle/>
          <a:p>
            <a:endParaRPr lang="id-ID"/>
          </a:p>
        </p:txBody>
      </p:sp>
      <p:sp>
        <p:nvSpPr>
          <p:cNvPr id="48132" name="AutoShape 4"/>
          <p:cNvSpPr>
            <a:spLocks noChangeArrowheads="1"/>
          </p:cNvSpPr>
          <p:nvPr/>
        </p:nvSpPr>
        <p:spPr bwMode="blackWhite">
          <a:xfrm>
            <a:off x="685800" y="2847964"/>
            <a:ext cx="4029076" cy="795350"/>
          </a:xfrm>
          <a:prstGeom prst="roundRect">
            <a:avLst>
              <a:gd name="adj" fmla="val 9106"/>
            </a:avLst>
          </a:prstGeom>
          <a:gradFill rotWithShape="1">
            <a:gsLst>
              <a:gs pos="0">
                <a:schemeClr val="accent1"/>
              </a:gs>
              <a:gs pos="100000">
                <a:schemeClr val="accent1">
                  <a:gamma/>
                  <a:shade val="46275"/>
                  <a:invGamma/>
                </a:schemeClr>
              </a:gs>
            </a:gsLst>
            <a:lin ang="5400000" scaled="1"/>
          </a:gradFill>
          <a:ln w="25400">
            <a:solidFill>
              <a:schemeClr val="bg1"/>
            </a:solidFill>
            <a:round/>
            <a:headEnd/>
            <a:tailEnd/>
          </a:ln>
          <a:effectLst/>
        </p:spPr>
        <p:txBody>
          <a:bodyPr wrap="none" anchor="ctr"/>
          <a:lstStyle/>
          <a:p>
            <a:pPr algn="ctr" eaLnBrk="0" hangingPunct="0"/>
            <a:r>
              <a:rPr lang="id-ID" sz="2000" b="1" dirty="0" smtClean="0">
                <a:solidFill>
                  <a:schemeClr val="bg1"/>
                </a:solidFill>
              </a:rPr>
              <a:t>Penerapan dini</a:t>
            </a:r>
          </a:p>
          <a:p>
            <a:pPr algn="ctr" eaLnBrk="0" hangingPunct="0"/>
            <a:r>
              <a:rPr lang="id-ID" sz="2000" b="1" dirty="0" smtClean="0">
                <a:solidFill>
                  <a:schemeClr val="bg1"/>
                </a:solidFill>
              </a:rPr>
              <a:t>dihilangkan</a:t>
            </a:r>
            <a:endParaRPr lang="en-US" sz="2000" b="1" dirty="0">
              <a:solidFill>
                <a:schemeClr val="bg1"/>
              </a:solidFill>
            </a:endParaRPr>
          </a:p>
        </p:txBody>
      </p:sp>
      <p:sp>
        <p:nvSpPr>
          <p:cNvPr id="48134" name="AutoShape 6"/>
          <p:cNvSpPr>
            <a:spLocks noChangeArrowheads="1"/>
          </p:cNvSpPr>
          <p:nvPr/>
        </p:nvSpPr>
        <p:spPr bwMode="blackWhite">
          <a:xfrm>
            <a:off x="685800" y="3786190"/>
            <a:ext cx="4029076" cy="1785950"/>
          </a:xfrm>
          <a:prstGeom prst="roundRect">
            <a:avLst>
              <a:gd name="adj" fmla="val 9106"/>
            </a:avLst>
          </a:prstGeom>
          <a:gradFill rotWithShape="1">
            <a:gsLst>
              <a:gs pos="0">
                <a:schemeClr val="accent2"/>
              </a:gs>
              <a:gs pos="100000">
                <a:schemeClr val="accent2">
                  <a:gamma/>
                  <a:shade val="46275"/>
                  <a:invGamma/>
                </a:schemeClr>
              </a:gs>
            </a:gsLst>
            <a:lin ang="5400000" scaled="1"/>
          </a:gradFill>
          <a:ln w="25400">
            <a:solidFill>
              <a:schemeClr val="bg1"/>
            </a:solidFill>
            <a:round/>
            <a:headEnd/>
            <a:tailEnd/>
          </a:ln>
          <a:effectLst/>
        </p:spPr>
        <p:txBody>
          <a:bodyPr wrap="none" anchor="ctr"/>
          <a:lstStyle/>
          <a:p>
            <a:pPr algn="ctr" eaLnBrk="0" hangingPunct="0"/>
            <a:r>
              <a:rPr lang="id-ID" sz="2000" b="1" dirty="0" smtClean="0">
                <a:solidFill>
                  <a:schemeClr val="bg1"/>
                </a:solidFill>
              </a:rPr>
              <a:t>Ketentuan transisi</a:t>
            </a:r>
          </a:p>
          <a:p>
            <a:pPr marL="187325" indent="-187325" algn="ctr" eaLnBrk="0" hangingPunct="0">
              <a:buFont typeface="Arial" pitchFamily="34" charset="0"/>
              <a:buChar char="•"/>
            </a:pPr>
            <a:r>
              <a:rPr lang="id-ID" sz="2000" b="1" dirty="0" smtClean="0">
                <a:solidFill>
                  <a:schemeClr val="bg1"/>
                </a:solidFill>
              </a:rPr>
              <a:t>Goodwill</a:t>
            </a:r>
          </a:p>
          <a:p>
            <a:pPr marL="187325" indent="-187325" algn="ctr" eaLnBrk="0" hangingPunct="0">
              <a:buFont typeface="Arial" pitchFamily="34" charset="0"/>
              <a:buChar char="•"/>
            </a:pPr>
            <a:r>
              <a:rPr lang="id-ID" sz="2000" b="1" dirty="0" smtClean="0">
                <a:solidFill>
                  <a:schemeClr val="bg1"/>
                </a:solidFill>
              </a:rPr>
              <a:t>Negatif goodwill</a:t>
            </a:r>
          </a:p>
          <a:p>
            <a:pPr marL="187325" indent="-187325" algn="ctr" eaLnBrk="0" hangingPunct="0">
              <a:buFont typeface="Arial" pitchFamily="34" charset="0"/>
              <a:buChar char="•"/>
            </a:pPr>
            <a:r>
              <a:rPr lang="id-ID" sz="2000" b="1" dirty="0" smtClean="0">
                <a:solidFill>
                  <a:schemeClr val="bg1"/>
                </a:solidFill>
              </a:rPr>
              <a:t>Aset tidak berwujud</a:t>
            </a:r>
          </a:p>
          <a:p>
            <a:pPr marL="187325" indent="-187325" algn="ctr" eaLnBrk="0" hangingPunct="0">
              <a:buFont typeface="Arial" pitchFamily="34" charset="0"/>
              <a:buChar char="•"/>
            </a:pPr>
            <a:r>
              <a:rPr lang="id-ID" sz="2000" b="1" dirty="0" smtClean="0">
                <a:solidFill>
                  <a:schemeClr val="bg1"/>
                </a:solidFill>
              </a:rPr>
              <a:t>Investasi metode ekuitas</a:t>
            </a:r>
          </a:p>
        </p:txBody>
      </p:sp>
      <p:sp>
        <p:nvSpPr>
          <p:cNvPr id="48135" name="AutoShape 7"/>
          <p:cNvSpPr>
            <a:spLocks noChangeArrowheads="1"/>
          </p:cNvSpPr>
          <p:nvPr/>
        </p:nvSpPr>
        <p:spPr bwMode="auto">
          <a:xfrm>
            <a:off x="6129366" y="3124200"/>
            <a:ext cx="2514600" cy="1295400"/>
          </a:xfrm>
          <a:prstGeom prst="roundRect">
            <a:avLst>
              <a:gd name="adj" fmla="val 9106"/>
            </a:avLst>
          </a:prstGeom>
          <a:noFill/>
          <a:ln w="25400">
            <a:noFill/>
            <a:round/>
            <a:headEnd/>
            <a:tailEnd/>
          </a:ln>
          <a:effectLst/>
        </p:spPr>
        <p:txBody>
          <a:bodyPr anchor="ctr"/>
          <a:lstStyle/>
          <a:p>
            <a:pPr algn="ctr"/>
            <a:r>
              <a:rPr lang="id-ID" sz="2400" b="1" dirty="0" smtClean="0">
                <a:effectLst>
                  <a:outerShdw blurRad="38100" dist="38100" dir="2700000" algn="tl">
                    <a:srgbClr val="C0C0C0"/>
                  </a:outerShdw>
                </a:effectLst>
              </a:rPr>
              <a:t>PSAK 22 </a:t>
            </a:r>
          </a:p>
          <a:p>
            <a:pPr algn="ctr"/>
            <a:r>
              <a:rPr lang="id-ID" sz="2400" b="1" dirty="0" smtClean="0">
                <a:effectLst>
                  <a:outerShdw blurRad="38100" dist="38100" dir="2700000" algn="tl">
                    <a:srgbClr val="C0C0C0"/>
                  </a:outerShdw>
                </a:effectLst>
              </a:rPr>
              <a:t>2010</a:t>
            </a:r>
            <a:endParaRPr lang="en-US" sz="2400" b="1" dirty="0">
              <a:effectLst>
                <a:outerShdw blurRad="38100" dist="38100" dir="2700000" algn="tl">
                  <a:srgbClr val="C0C0C0"/>
                </a:outerShdw>
              </a:effectLst>
            </a:endParaRPr>
          </a:p>
        </p:txBody>
      </p:sp>
      <p:sp>
        <p:nvSpPr>
          <p:cNvPr id="10" name="Slide Number Placeholder 9"/>
          <p:cNvSpPr>
            <a:spLocks noGrp="1"/>
          </p:cNvSpPr>
          <p:nvPr>
            <p:ph type="sldNum" sz="quarter" idx="12"/>
          </p:nvPr>
        </p:nvSpPr>
        <p:spPr/>
        <p:txBody>
          <a:bodyPr/>
          <a:lstStyle/>
          <a:p>
            <a:fld id="{9F3A98EB-5C7F-48B8-A070-1CF4FF14BCD6}" type="slidenum">
              <a:rPr lang="en-US" smtClean="0"/>
              <a:pPr/>
              <a:t>6</a:t>
            </a:fld>
            <a:endParaRPr lang="en-US"/>
          </a:p>
        </p:txBody>
      </p:sp>
      <p:sp>
        <p:nvSpPr>
          <p:cNvPr id="12" name="AutoShape 5"/>
          <p:cNvSpPr>
            <a:spLocks noChangeArrowheads="1"/>
          </p:cNvSpPr>
          <p:nvPr/>
        </p:nvSpPr>
        <p:spPr bwMode="blackWhite">
          <a:xfrm>
            <a:off x="714348" y="2071678"/>
            <a:ext cx="4038600" cy="581036"/>
          </a:xfrm>
          <a:prstGeom prst="roundRect">
            <a:avLst>
              <a:gd name="adj" fmla="val 9106"/>
            </a:avLst>
          </a:prstGeom>
          <a:gradFill rotWithShape="1">
            <a:gsLst>
              <a:gs pos="0">
                <a:srgbClr val="699D5F"/>
              </a:gs>
              <a:gs pos="100000">
                <a:srgbClr val="699D5F">
                  <a:gamma/>
                  <a:shade val="46275"/>
                  <a:invGamma/>
                </a:srgbClr>
              </a:gs>
            </a:gsLst>
            <a:lin ang="5400000" scaled="1"/>
          </a:gradFill>
          <a:ln w="25400">
            <a:solidFill>
              <a:schemeClr val="bg1"/>
            </a:solidFill>
            <a:round/>
            <a:headEnd/>
            <a:tailEnd/>
          </a:ln>
          <a:effectLst/>
        </p:spPr>
        <p:txBody>
          <a:bodyPr wrap="none" anchor="ctr"/>
          <a:lstStyle/>
          <a:p>
            <a:pPr algn="ctr" eaLnBrk="0" hangingPunct="0"/>
            <a:r>
              <a:rPr lang="id-ID" sz="2000" b="1" dirty="0" smtClean="0">
                <a:solidFill>
                  <a:schemeClr val="bg1"/>
                </a:solidFill>
              </a:rPr>
              <a:t>Tanggal effektif</a:t>
            </a:r>
            <a:endParaRPr lang="en-US" sz="2000" b="1" dirty="0">
              <a:solidFill>
                <a:schemeClr val="bg1"/>
              </a:solidFill>
            </a:endParaRPr>
          </a:p>
        </p:txBody>
      </p:sp>
    </p:spTree>
    <p:extLst>
      <p:ext uri="{BB962C8B-B14F-4D97-AF65-F5344CB8AC3E}">
        <p14:creationId xmlns:p14="http://schemas.microsoft.com/office/powerpoint/2010/main" val="14891451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9144000" cy="668338"/>
          </a:xfrm>
        </p:spPr>
        <p:txBody>
          <a:bodyPr>
            <a:normAutofit/>
          </a:bodyPr>
          <a:lstStyle/>
          <a:p>
            <a:r>
              <a:rPr lang="id-ID" sz="3600" b="1" dirty="0" smtClean="0">
                <a:solidFill>
                  <a:srgbClr val="C00000"/>
                </a:solidFill>
              </a:rPr>
              <a:t>Prinsip dalam PSAK 22 / IFRS R3</a:t>
            </a:r>
            <a:endParaRPr lang="id-ID" sz="3600" b="1" dirty="0">
              <a:solidFill>
                <a:srgbClr val="C00000"/>
              </a:solidFill>
            </a:endParaRPr>
          </a:p>
        </p:txBody>
      </p:sp>
      <p:sp>
        <p:nvSpPr>
          <p:cNvPr id="4100" name="Text Box 4"/>
          <p:cNvSpPr txBox="1">
            <a:spLocks noChangeArrowheads="1"/>
          </p:cNvSpPr>
          <p:nvPr/>
        </p:nvSpPr>
        <p:spPr bwMode="auto">
          <a:xfrm>
            <a:off x="1571604" y="2071678"/>
            <a:ext cx="2428892" cy="942982"/>
          </a:xfrm>
          <a:prstGeom prst="rect">
            <a:avLst/>
          </a:prstGeom>
          <a:solidFill>
            <a:srgbClr val="CCEC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0"/>
              </a:spcAft>
              <a:buClrTx/>
              <a:buSzTx/>
              <a:buFontTx/>
              <a:buNone/>
              <a:tabLst/>
            </a:pPr>
            <a:r>
              <a:rPr kumimoji="0" lang="id-ID" sz="2000" b="1" i="0" u="none" strike="noStrike" cap="none" normalizeH="0" baseline="0" dirty="0" smtClean="0">
                <a:ln>
                  <a:noFill/>
                </a:ln>
                <a:solidFill>
                  <a:schemeClr val="tx1"/>
                </a:solidFill>
                <a:effectLst/>
                <a:latin typeface="Calibri" pitchFamily="34" charset="0"/>
                <a:cs typeface="Arial" pitchFamily="34" charset="0"/>
              </a:rPr>
              <a:t>Elemen yang dikeluarkan</a:t>
            </a:r>
            <a:endParaRPr kumimoji="0" lang="id-ID" sz="2000" b="1" i="0" u="none" strike="noStrike" cap="none" normalizeH="0" baseline="0" dirty="0" smtClean="0">
              <a:ln>
                <a:noFill/>
              </a:ln>
              <a:solidFill>
                <a:schemeClr val="tx1"/>
              </a:solidFill>
              <a:effectLst/>
              <a:latin typeface="Arial" pitchFamily="34" charset="0"/>
              <a:cs typeface="Arial" pitchFamily="34" charset="0"/>
            </a:endParaRPr>
          </a:p>
        </p:txBody>
      </p:sp>
      <p:sp>
        <p:nvSpPr>
          <p:cNvPr id="4101" name="Text Box 5"/>
          <p:cNvSpPr txBox="1">
            <a:spLocks noChangeArrowheads="1"/>
          </p:cNvSpPr>
          <p:nvPr/>
        </p:nvSpPr>
        <p:spPr bwMode="auto">
          <a:xfrm>
            <a:off x="1571604" y="3000372"/>
            <a:ext cx="2428892" cy="1200158"/>
          </a:xfrm>
          <a:prstGeom prst="rect">
            <a:avLst/>
          </a:prstGeom>
          <a:solidFill>
            <a:srgbClr val="6699FF"/>
          </a:solidFill>
          <a:ln w="9525">
            <a:solidFill>
              <a:srgbClr val="0000FF"/>
            </a:solid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0"/>
              </a:spcAft>
              <a:buClrTx/>
              <a:buSzTx/>
              <a:buFontTx/>
              <a:buNone/>
              <a:tabLst/>
            </a:pPr>
            <a:endParaRPr kumimoji="0" lang="id-ID" sz="2000" b="0" i="0" u="none" strike="noStrike" cap="none" normalizeH="0" baseline="0" dirty="0" smtClean="0">
              <a:ln>
                <a:noFill/>
              </a:ln>
              <a:solidFill>
                <a:schemeClr val="tx1"/>
              </a:solidFill>
              <a:effectLst/>
              <a:latin typeface="Calibri" pitchFamily="34" charset="0"/>
              <a:cs typeface="Arial" pitchFamily="34" charset="0"/>
            </a:endParaRPr>
          </a:p>
          <a:p>
            <a:pPr marL="0" marR="0" lvl="0" indent="0" algn="ctr" defTabSz="914400" rtl="0" eaLnBrk="1" fontAlgn="base" latinLnBrk="0" hangingPunct="1">
              <a:lnSpc>
                <a:spcPct val="100000"/>
              </a:lnSpc>
              <a:spcBef>
                <a:spcPct val="0"/>
              </a:spcBef>
              <a:spcAft>
                <a:spcPts val="0"/>
              </a:spcAft>
              <a:buClrTx/>
              <a:buSzTx/>
              <a:buFontTx/>
              <a:buNone/>
              <a:tabLst/>
            </a:pPr>
            <a:r>
              <a:rPr kumimoji="0" lang="id-ID" sz="2000" b="1" i="0" u="none" strike="noStrike" cap="none" normalizeH="0" baseline="0" dirty="0" smtClean="0">
                <a:ln>
                  <a:noFill/>
                </a:ln>
                <a:solidFill>
                  <a:schemeClr val="tx1"/>
                </a:solidFill>
                <a:effectLst/>
                <a:latin typeface="Calibri" pitchFamily="34" charset="0"/>
                <a:cs typeface="Arial" pitchFamily="34" charset="0"/>
              </a:rPr>
              <a:t>Imbalan diberikan</a:t>
            </a:r>
          </a:p>
        </p:txBody>
      </p:sp>
      <p:sp>
        <p:nvSpPr>
          <p:cNvPr id="4102" name="Text Box 6"/>
          <p:cNvSpPr txBox="1">
            <a:spLocks noChangeArrowheads="1"/>
          </p:cNvSpPr>
          <p:nvPr/>
        </p:nvSpPr>
        <p:spPr bwMode="auto">
          <a:xfrm>
            <a:off x="1571604" y="4214818"/>
            <a:ext cx="2428892" cy="942982"/>
          </a:xfrm>
          <a:prstGeom prst="rect">
            <a:avLst/>
          </a:prstGeom>
          <a:solidFill>
            <a:srgbClr val="00CC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0"/>
              </a:spcAft>
              <a:buClrTx/>
              <a:buSzTx/>
              <a:buFontTx/>
              <a:buNone/>
              <a:tabLst/>
            </a:pPr>
            <a:r>
              <a:rPr kumimoji="0" lang="id-ID" sz="2000" b="1" i="0" u="none" strike="noStrike" cap="none" normalizeH="0" baseline="0" dirty="0" smtClean="0">
                <a:ln>
                  <a:noFill/>
                </a:ln>
                <a:solidFill>
                  <a:schemeClr val="tx1"/>
                </a:solidFill>
                <a:effectLst/>
                <a:latin typeface="Calibri" pitchFamily="34" charset="0"/>
                <a:cs typeface="Arial" pitchFamily="34" charset="0"/>
              </a:rPr>
              <a:t>Kepemilikan</a:t>
            </a:r>
            <a:r>
              <a:rPr kumimoji="0" lang="id-ID" sz="2000" b="1" i="0" u="none" strike="noStrike" cap="none" normalizeH="0" dirty="0" smtClean="0">
                <a:ln>
                  <a:noFill/>
                </a:ln>
                <a:solidFill>
                  <a:schemeClr val="tx1"/>
                </a:solidFill>
                <a:effectLst/>
                <a:latin typeface="Calibri" pitchFamily="34" charset="0"/>
                <a:cs typeface="Arial" pitchFamily="34" charset="0"/>
              </a:rPr>
              <a:t> yang dimiliki sebelumnya</a:t>
            </a:r>
            <a:endParaRPr kumimoji="0" lang="id-ID" sz="2000" b="1" i="0" u="none" strike="noStrike" cap="none" normalizeH="0" baseline="0" dirty="0" smtClean="0">
              <a:ln>
                <a:noFill/>
              </a:ln>
              <a:solidFill>
                <a:schemeClr val="tx1"/>
              </a:solidFill>
              <a:effectLst/>
              <a:latin typeface="Arial" pitchFamily="34" charset="0"/>
              <a:cs typeface="Arial" pitchFamily="34" charset="0"/>
            </a:endParaRPr>
          </a:p>
        </p:txBody>
      </p:sp>
      <p:sp>
        <p:nvSpPr>
          <p:cNvPr id="4103" name="Text Box 7"/>
          <p:cNvSpPr txBox="1">
            <a:spLocks noChangeArrowheads="1"/>
          </p:cNvSpPr>
          <p:nvPr/>
        </p:nvSpPr>
        <p:spPr bwMode="auto">
          <a:xfrm>
            <a:off x="1571604" y="5143512"/>
            <a:ext cx="2428892" cy="857256"/>
          </a:xfrm>
          <a:prstGeom prst="rect">
            <a:avLst/>
          </a:prstGeom>
          <a:solidFill>
            <a:srgbClr val="66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0"/>
              </a:spcAft>
              <a:buClrTx/>
              <a:buSzTx/>
              <a:buFontTx/>
              <a:buNone/>
              <a:tabLst/>
            </a:pPr>
            <a:r>
              <a:rPr kumimoji="0" lang="id-ID" sz="2000" b="1" i="0" u="none" strike="noStrike" cap="none" normalizeH="0" baseline="0" dirty="0" smtClean="0">
                <a:ln>
                  <a:noFill/>
                </a:ln>
                <a:solidFill>
                  <a:schemeClr val="tx1"/>
                </a:solidFill>
                <a:effectLst/>
                <a:latin typeface="Calibri" pitchFamily="34" charset="0"/>
                <a:cs typeface="Arial" pitchFamily="34" charset="0"/>
              </a:rPr>
              <a:t>Kepentingan non pengenlai</a:t>
            </a:r>
            <a:endParaRPr kumimoji="0" lang="id-ID" sz="2000" b="1" i="0" u="none" strike="noStrike" cap="none" normalizeH="0" baseline="0" dirty="0" smtClean="0">
              <a:ln>
                <a:noFill/>
              </a:ln>
              <a:solidFill>
                <a:schemeClr val="tx1"/>
              </a:solidFill>
              <a:effectLst/>
              <a:latin typeface="Arial" pitchFamily="34" charset="0"/>
              <a:cs typeface="Arial" pitchFamily="34" charset="0"/>
            </a:endParaRPr>
          </a:p>
        </p:txBody>
      </p:sp>
      <p:sp>
        <p:nvSpPr>
          <p:cNvPr id="4104" name="Text Box 8"/>
          <p:cNvSpPr txBox="1">
            <a:spLocks noChangeArrowheads="1"/>
          </p:cNvSpPr>
          <p:nvPr/>
        </p:nvSpPr>
        <p:spPr bwMode="auto">
          <a:xfrm>
            <a:off x="5286380" y="3000372"/>
            <a:ext cx="2428892" cy="1000132"/>
          </a:xfrm>
          <a:prstGeom prst="rect">
            <a:avLst/>
          </a:prstGeom>
          <a:solidFill>
            <a:srgbClr val="99CC00"/>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en-US" sz="2000" b="1" i="0" u="none" strike="noStrike" cap="none" normalizeH="0" baseline="0" smtClean="0">
                <a:ln>
                  <a:noFill/>
                </a:ln>
                <a:solidFill>
                  <a:schemeClr val="tx1"/>
                </a:solidFill>
                <a:effectLst/>
                <a:latin typeface="Calibri" pitchFamily="34" charset="0"/>
                <a:cs typeface="Arial" pitchFamily="34" charset="0"/>
              </a:rPr>
              <a:t>Goodwill</a:t>
            </a:r>
            <a:endParaRPr kumimoji="0" lang="id-ID" sz="2000" b="1" i="0" u="none" strike="noStrike" cap="none" normalizeH="0" baseline="0" smtClean="0">
              <a:ln>
                <a:noFill/>
              </a:ln>
              <a:solidFill>
                <a:schemeClr val="tx1"/>
              </a:solidFill>
              <a:effectLst/>
              <a:latin typeface="Arial" pitchFamily="34" charset="0"/>
              <a:cs typeface="Arial" pitchFamily="34" charset="0"/>
            </a:endParaRPr>
          </a:p>
        </p:txBody>
      </p:sp>
      <p:sp>
        <p:nvSpPr>
          <p:cNvPr id="4105" name="Text Box 9"/>
          <p:cNvSpPr txBox="1">
            <a:spLocks noChangeArrowheads="1"/>
          </p:cNvSpPr>
          <p:nvPr/>
        </p:nvSpPr>
        <p:spPr bwMode="auto">
          <a:xfrm>
            <a:off x="5286380" y="4000504"/>
            <a:ext cx="2428892" cy="2057396"/>
          </a:xfrm>
          <a:prstGeom prst="rect">
            <a:avLst/>
          </a:prstGeom>
          <a:solidFill>
            <a:srgbClr val="FFFF66"/>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0"/>
              </a:spcAft>
              <a:buClrTx/>
              <a:buSzTx/>
              <a:buFontTx/>
              <a:buNone/>
              <a:tabLst/>
            </a:pPr>
            <a:endParaRPr kumimoji="0" lang="id-ID" sz="2000" b="1" i="0" u="none" strike="noStrike" cap="none" normalizeH="0" baseline="0" dirty="0" smtClean="0">
              <a:ln>
                <a:noFill/>
              </a:ln>
              <a:solidFill>
                <a:schemeClr val="tx1"/>
              </a:solidFill>
              <a:effectLst/>
              <a:latin typeface="Calibri" pitchFamily="34" charset="0"/>
              <a:cs typeface="Arial" pitchFamily="34" charset="0"/>
            </a:endParaRPr>
          </a:p>
          <a:p>
            <a:pPr marL="0" marR="0" lvl="0" indent="0" algn="ctr" defTabSz="914400" rtl="0" eaLnBrk="1" fontAlgn="base" latinLnBrk="0" hangingPunct="1">
              <a:lnSpc>
                <a:spcPct val="100000"/>
              </a:lnSpc>
              <a:spcBef>
                <a:spcPct val="0"/>
              </a:spcBef>
              <a:spcAft>
                <a:spcPts val="0"/>
              </a:spcAft>
              <a:buClrTx/>
              <a:buSzTx/>
              <a:buFontTx/>
              <a:buNone/>
              <a:tabLst/>
            </a:pPr>
            <a:r>
              <a:rPr kumimoji="0" lang="id-ID" sz="2000" b="1" i="0" u="none" strike="noStrike" cap="none" normalizeH="0" baseline="0" dirty="0" smtClean="0">
                <a:ln>
                  <a:noFill/>
                </a:ln>
                <a:solidFill>
                  <a:schemeClr val="tx1"/>
                </a:solidFill>
                <a:effectLst/>
                <a:latin typeface="Calibri" pitchFamily="34" charset="0"/>
                <a:cs typeface="Arial" pitchFamily="34" charset="0"/>
              </a:rPr>
              <a:t>Aset diidentifikasi dan liabilitas yang dialihkan (entitas yang diakuisisi)</a:t>
            </a:r>
            <a:endParaRPr kumimoji="0" lang="en-US" sz="2000" b="1" i="0" u="none" strike="noStrike" cap="none" normalizeH="0" baseline="0" dirty="0" smtClean="0">
              <a:ln>
                <a:noFill/>
              </a:ln>
              <a:solidFill>
                <a:schemeClr val="tx1"/>
              </a:solidFill>
              <a:effectLst/>
              <a:latin typeface="Calibri" pitchFamily="34" charset="0"/>
              <a:cs typeface="Arial" pitchFamily="34" charset="0"/>
            </a:endParaRPr>
          </a:p>
        </p:txBody>
      </p:sp>
      <p:sp>
        <p:nvSpPr>
          <p:cNvPr id="4106" name="Text Box 10"/>
          <p:cNvSpPr txBox="1">
            <a:spLocks noChangeArrowheads="1"/>
          </p:cNvSpPr>
          <p:nvPr/>
        </p:nvSpPr>
        <p:spPr bwMode="auto">
          <a:xfrm>
            <a:off x="2500298" y="1357298"/>
            <a:ext cx="5143536" cy="500066"/>
          </a:xfrm>
          <a:prstGeom prst="rect">
            <a:avLst/>
          </a:prstGeom>
          <a:solidFill>
            <a:srgbClr val="FFFFFF"/>
          </a:solid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id-ID" sz="2400" b="1" i="0" u="none" strike="noStrike" cap="none" normalizeH="0" baseline="0" dirty="0" smtClean="0">
                <a:ln>
                  <a:noFill/>
                </a:ln>
                <a:solidFill>
                  <a:schemeClr val="tx1"/>
                </a:solidFill>
                <a:effectLst/>
                <a:latin typeface="Calibri" pitchFamily="34" charset="0"/>
                <a:cs typeface="Arial" pitchFamily="34" charset="0"/>
              </a:rPr>
              <a:t>Pendekatan</a:t>
            </a:r>
            <a:r>
              <a:rPr kumimoji="0" lang="id-ID" sz="2400" b="1" i="0" u="none" strike="noStrike" cap="none" normalizeH="0" dirty="0" smtClean="0">
                <a:ln>
                  <a:noFill/>
                </a:ln>
                <a:solidFill>
                  <a:schemeClr val="tx1"/>
                </a:solidFill>
                <a:effectLst/>
                <a:latin typeface="Calibri" pitchFamily="34" charset="0"/>
                <a:cs typeface="Arial" pitchFamily="34" charset="0"/>
              </a:rPr>
              <a:t> dua kolom</a:t>
            </a:r>
            <a:endParaRPr kumimoji="0" lang="id-ID" sz="2400" b="1" i="0" u="none" strike="noStrike" cap="none" normalizeH="0" baseline="0" dirty="0" smtClean="0">
              <a:ln>
                <a:noFill/>
              </a:ln>
              <a:solidFill>
                <a:schemeClr val="tx1"/>
              </a:solidFill>
              <a:effectLst/>
              <a:latin typeface="Arial" pitchFamily="34" charset="0"/>
              <a:cs typeface="Arial" pitchFamily="34" charset="0"/>
            </a:endParaRPr>
          </a:p>
        </p:txBody>
      </p:sp>
      <p:cxnSp>
        <p:nvCxnSpPr>
          <p:cNvPr id="17" name="Straight Connector 16"/>
          <p:cNvCxnSpPr/>
          <p:nvPr/>
        </p:nvCxnSpPr>
        <p:spPr>
          <a:xfrm>
            <a:off x="4071934" y="3000372"/>
            <a:ext cx="1214446" cy="1588"/>
          </a:xfrm>
          <a:prstGeom prst="line">
            <a:avLst/>
          </a:prstGeom>
          <a:ln>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2813786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noChangeArrowheads="1"/>
          </p:cNvSpPr>
          <p:nvPr>
            <p:ph type="title"/>
          </p:nvPr>
        </p:nvSpPr>
        <p:spPr/>
        <p:txBody>
          <a:bodyPr>
            <a:normAutofit/>
          </a:bodyPr>
          <a:lstStyle/>
          <a:p>
            <a:r>
              <a:rPr lang="id-ID" sz="4000" b="1" dirty="0" smtClean="0"/>
              <a:t>Tujuan</a:t>
            </a:r>
            <a:endParaRPr lang="en-US" sz="4000" b="1" dirty="0"/>
          </a:p>
        </p:txBody>
      </p:sp>
      <p:grpSp>
        <p:nvGrpSpPr>
          <p:cNvPr id="2" name="Group 9"/>
          <p:cNvGrpSpPr>
            <a:grpSpLocks/>
          </p:cNvGrpSpPr>
          <p:nvPr/>
        </p:nvGrpSpPr>
        <p:grpSpPr bwMode="auto">
          <a:xfrm>
            <a:off x="499714" y="1428930"/>
            <a:ext cx="8002379" cy="4041710"/>
            <a:chOff x="104" y="989"/>
            <a:chExt cx="5309" cy="2599"/>
          </a:xfrm>
        </p:grpSpPr>
        <p:sp>
          <p:nvSpPr>
            <p:cNvPr id="54275" name="AutoShape 3"/>
            <p:cNvSpPr>
              <a:spLocks noChangeArrowheads="1"/>
            </p:cNvSpPr>
            <p:nvPr/>
          </p:nvSpPr>
          <p:spPr bwMode="gray">
            <a:xfrm>
              <a:off x="3659" y="1728"/>
              <a:ext cx="1754" cy="1860"/>
            </a:xfrm>
            <a:prstGeom prst="chevron">
              <a:avLst>
                <a:gd name="adj" fmla="val 16468"/>
              </a:avLst>
            </a:prstGeom>
            <a:gradFill rotWithShape="1">
              <a:gsLst>
                <a:gs pos="0">
                  <a:schemeClr val="accent2"/>
                </a:gs>
                <a:gs pos="100000">
                  <a:schemeClr val="accent2">
                    <a:gamma/>
                    <a:shade val="46275"/>
                    <a:invGamma/>
                  </a:schemeClr>
                </a:gs>
              </a:gsLst>
              <a:lin ang="0" scaled="1"/>
            </a:gradFill>
            <a:ln w="38100">
              <a:solidFill>
                <a:srgbClr val="EAEAEA"/>
              </a:solidFill>
              <a:miter lim="800000"/>
              <a:headEnd/>
              <a:tailEnd/>
            </a:ln>
            <a:effectLst>
              <a:outerShdw dist="109250" dir="3267739" algn="ctr" rotWithShape="0">
                <a:srgbClr val="333333">
                  <a:alpha val="50000"/>
                </a:srgbClr>
              </a:outerShdw>
            </a:effectLst>
          </p:spPr>
          <p:txBody>
            <a:bodyPr wrap="square" anchor="ctr">
              <a:spAutoFit/>
            </a:bodyPr>
            <a:lstStyle/>
            <a:p>
              <a:endParaRPr lang="id-ID" b="1" dirty="0" smtClean="0">
                <a:solidFill>
                  <a:schemeClr val="bg1"/>
                </a:solidFill>
              </a:endParaRPr>
            </a:p>
            <a:p>
              <a:endParaRPr lang="id-ID" b="1" dirty="0" smtClean="0">
                <a:solidFill>
                  <a:schemeClr val="bg1"/>
                </a:solidFill>
              </a:endParaRPr>
            </a:p>
            <a:p>
              <a:r>
                <a:rPr lang="id-ID" b="1" dirty="0" smtClean="0">
                  <a:solidFill>
                    <a:schemeClr val="bg1"/>
                  </a:solidFill>
                </a:rPr>
                <a:t>Menentukan jenis informasi yang diungkapkan</a:t>
              </a:r>
            </a:p>
            <a:p>
              <a:endParaRPr lang="id-ID" b="1" dirty="0" smtClean="0">
                <a:solidFill>
                  <a:schemeClr val="bg1"/>
                </a:solidFill>
              </a:endParaRPr>
            </a:p>
            <a:p>
              <a:endParaRPr lang="id-ID" sz="2000" b="1" dirty="0" smtClean="0">
                <a:solidFill>
                  <a:schemeClr val="bg1"/>
                </a:solidFill>
              </a:endParaRPr>
            </a:p>
            <a:p>
              <a:endParaRPr lang="id-ID" b="1" dirty="0" smtClean="0">
                <a:solidFill>
                  <a:schemeClr val="bg1"/>
                </a:solidFill>
              </a:endParaRPr>
            </a:p>
          </p:txBody>
        </p:sp>
        <p:sp>
          <p:nvSpPr>
            <p:cNvPr id="54276" name="AutoShape 4"/>
            <p:cNvSpPr>
              <a:spLocks noChangeArrowheads="1"/>
            </p:cNvSpPr>
            <p:nvPr/>
          </p:nvSpPr>
          <p:spPr bwMode="gray">
            <a:xfrm>
              <a:off x="1905" y="1728"/>
              <a:ext cx="1967" cy="1841"/>
            </a:xfrm>
            <a:prstGeom prst="chevron">
              <a:avLst>
                <a:gd name="adj" fmla="val 17842"/>
              </a:avLst>
            </a:prstGeom>
            <a:gradFill rotWithShape="1">
              <a:gsLst>
                <a:gs pos="0">
                  <a:schemeClr val="hlink"/>
                </a:gs>
                <a:gs pos="100000">
                  <a:schemeClr val="hlink">
                    <a:gamma/>
                    <a:shade val="46275"/>
                    <a:invGamma/>
                  </a:schemeClr>
                </a:gs>
              </a:gsLst>
              <a:lin ang="0" scaled="1"/>
            </a:gradFill>
            <a:ln w="38100">
              <a:solidFill>
                <a:srgbClr val="EAEAEA"/>
              </a:solidFill>
              <a:miter lim="800000"/>
              <a:headEnd/>
              <a:tailEnd/>
            </a:ln>
            <a:effectLst>
              <a:outerShdw dist="109250" dir="3267739" algn="ctr" rotWithShape="0">
                <a:srgbClr val="333333">
                  <a:alpha val="50000"/>
                </a:srgbClr>
              </a:outerShdw>
            </a:effectLst>
          </p:spPr>
          <p:txBody>
            <a:bodyPr wrap="square" anchor="ctr">
              <a:spAutoFit/>
            </a:bodyPr>
            <a:lstStyle/>
            <a:p>
              <a:endParaRPr lang="id-ID" b="1" dirty="0" smtClean="0">
                <a:solidFill>
                  <a:schemeClr val="bg1"/>
                </a:solidFill>
              </a:endParaRPr>
            </a:p>
            <a:p>
              <a:endParaRPr lang="id-ID" b="1" dirty="0" smtClean="0">
                <a:solidFill>
                  <a:schemeClr val="bg1"/>
                </a:solidFill>
              </a:endParaRPr>
            </a:p>
            <a:p>
              <a:r>
                <a:rPr lang="id-ID" b="1" dirty="0" smtClean="0">
                  <a:solidFill>
                    <a:schemeClr val="bg1"/>
                  </a:solidFill>
                </a:rPr>
                <a:t>Mangakui dan mengukur goodwill atau keuntungan dari pembelian diskon</a:t>
              </a:r>
            </a:p>
            <a:p>
              <a:endParaRPr lang="id-ID" b="1" dirty="0" smtClean="0">
                <a:solidFill>
                  <a:schemeClr val="bg1"/>
                </a:solidFill>
              </a:endParaRPr>
            </a:p>
            <a:p>
              <a:endParaRPr lang="id-ID" b="1" dirty="0">
                <a:solidFill>
                  <a:schemeClr val="bg1"/>
                </a:solidFill>
              </a:endParaRPr>
            </a:p>
          </p:txBody>
        </p:sp>
        <p:sp>
          <p:nvSpPr>
            <p:cNvPr id="54277" name="AutoShape 5"/>
            <p:cNvSpPr>
              <a:spLocks noChangeArrowheads="1"/>
            </p:cNvSpPr>
            <p:nvPr/>
          </p:nvSpPr>
          <p:spPr bwMode="gray">
            <a:xfrm>
              <a:off x="104" y="1728"/>
              <a:ext cx="2038" cy="1841"/>
            </a:xfrm>
            <a:prstGeom prst="chevron">
              <a:avLst>
                <a:gd name="adj" fmla="val 17842"/>
              </a:avLst>
            </a:prstGeom>
            <a:gradFill rotWithShape="1">
              <a:gsLst>
                <a:gs pos="0">
                  <a:schemeClr val="accent1"/>
                </a:gs>
                <a:gs pos="100000">
                  <a:schemeClr val="accent1">
                    <a:gamma/>
                    <a:shade val="46275"/>
                    <a:invGamma/>
                  </a:schemeClr>
                </a:gs>
              </a:gsLst>
              <a:lin ang="0" scaled="1"/>
            </a:gradFill>
            <a:ln w="38100">
              <a:solidFill>
                <a:srgbClr val="EAEAEA"/>
              </a:solidFill>
              <a:miter lim="800000"/>
              <a:headEnd/>
              <a:tailEnd/>
            </a:ln>
            <a:effectLst>
              <a:outerShdw dist="109250" dir="3267739" algn="ctr" rotWithShape="0">
                <a:srgbClr val="333333">
                  <a:alpha val="50000"/>
                </a:srgbClr>
              </a:outerShdw>
            </a:effectLst>
          </p:spPr>
          <p:txBody>
            <a:bodyPr wrap="square" anchor="ctr">
              <a:spAutoFit/>
            </a:bodyPr>
            <a:lstStyle/>
            <a:p>
              <a:endParaRPr lang="id-ID" b="1" dirty="0" smtClean="0">
                <a:solidFill>
                  <a:schemeClr val="bg1"/>
                </a:solidFill>
              </a:endParaRPr>
            </a:p>
            <a:p>
              <a:endParaRPr lang="id-ID" b="1" dirty="0" smtClean="0">
                <a:solidFill>
                  <a:schemeClr val="bg1"/>
                </a:solidFill>
              </a:endParaRPr>
            </a:p>
            <a:p>
              <a:r>
                <a:rPr lang="id-ID" b="1" dirty="0" smtClean="0">
                  <a:solidFill>
                    <a:schemeClr val="bg1"/>
                  </a:solidFill>
                </a:rPr>
                <a:t>Mengukur aset teridentifikasi, liabilitas yang diambil alih dan kepentingan non pengendali</a:t>
              </a:r>
            </a:p>
            <a:p>
              <a:endParaRPr lang="id-ID" b="1" dirty="0" smtClean="0">
                <a:solidFill>
                  <a:schemeClr val="bg1"/>
                </a:solidFill>
              </a:endParaRPr>
            </a:p>
            <a:p>
              <a:endParaRPr lang="id-ID" b="1" dirty="0">
                <a:solidFill>
                  <a:schemeClr val="bg1"/>
                </a:solidFill>
              </a:endParaRPr>
            </a:p>
          </p:txBody>
        </p:sp>
        <p:sp>
          <p:nvSpPr>
            <p:cNvPr id="54278" name="AutoShape 6"/>
            <p:cNvSpPr>
              <a:spLocks noChangeArrowheads="1"/>
            </p:cNvSpPr>
            <p:nvPr/>
          </p:nvSpPr>
          <p:spPr bwMode="gray">
            <a:xfrm>
              <a:off x="294" y="989"/>
              <a:ext cx="5119" cy="619"/>
            </a:xfrm>
            <a:prstGeom prst="roundRect">
              <a:avLst>
                <a:gd name="adj" fmla="val 50000"/>
              </a:avLst>
            </a:prstGeom>
            <a:gradFill flip="none" rotWithShape="1">
              <a:gsLst>
                <a:gs pos="0">
                  <a:schemeClr val="tx2">
                    <a:lumMod val="60000"/>
                    <a:lumOff val="40000"/>
                    <a:shade val="30000"/>
                    <a:satMod val="115000"/>
                  </a:schemeClr>
                </a:gs>
                <a:gs pos="50000">
                  <a:schemeClr val="tx2">
                    <a:lumMod val="60000"/>
                    <a:lumOff val="40000"/>
                    <a:shade val="67500"/>
                    <a:satMod val="115000"/>
                  </a:schemeClr>
                </a:gs>
                <a:gs pos="100000">
                  <a:schemeClr val="tx2">
                    <a:lumMod val="60000"/>
                    <a:lumOff val="40000"/>
                    <a:shade val="100000"/>
                    <a:satMod val="115000"/>
                  </a:schemeClr>
                </a:gs>
              </a:gsLst>
              <a:lin ang="10800000" scaled="1"/>
              <a:tileRect/>
            </a:gradFill>
            <a:ln w="38100" algn="ctr">
              <a:solidFill>
                <a:srgbClr val="FFFFFF"/>
              </a:solidFill>
              <a:round/>
              <a:headEnd/>
              <a:tailEnd/>
            </a:ln>
            <a:effectLst>
              <a:outerShdw dist="63500" dir="3187806" algn="ctr" rotWithShape="0">
                <a:srgbClr val="001D3A"/>
              </a:outerShdw>
            </a:effectLst>
          </p:spPr>
          <p:txBody>
            <a:bodyPr wrap="square" anchor="ctr"/>
            <a:lstStyle/>
            <a:p>
              <a:pPr eaLnBrk="0" hangingPunct="0"/>
              <a:r>
                <a:rPr lang="id-ID" sz="2000" b="1" dirty="0" smtClean="0">
                  <a:solidFill>
                    <a:schemeClr val="bg1"/>
                  </a:solidFill>
                </a:rPr>
                <a:t>Meningkatkan relevansi, keandalan, daya banding informasi mengenai kombinasi bisnis dan dampaknya</a:t>
              </a:r>
              <a:endParaRPr lang="en-US" sz="2000" b="1" dirty="0" smtClean="0">
                <a:solidFill>
                  <a:schemeClr val="bg1"/>
                </a:solidFill>
              </a:endParaRPr>
            </a:p>
          </p:txBody>
        </p:sp>
      </p:grpSp>
      <p:sp>
        <p:nvSpPr>
          <p:cNvPr id="12" name="Slide Number Placeholder 11"/>
          <p:cNvSpPr>
            <a:spLocks noGrp="1"/>
          </p:cNvSpPr>
          <p:nvPr>
            <p:ph type="sldNum" sz="quarter" idx="12"/>
          </p:nvPr>
        </p:nvSpPr>
        <p:spPr/>
        <p:txBody>
          <a:bodyPr/>
          <a:lstStyle/>
          <a:p>
            <a:fld id="{66E3BEB2-3ABB-4365-A7D8-603C30FCF89B}" type="slidenum">
              <a:rPr lang="en-US" smtClean="0"/>
              <a:pPr/>
              <a:t>8</a:t>
            </a:fld>
            <a:endParaRPr lang="en-US"/>
          </a:p>
        </p:txBody>
      </p:sp>
    </p:spTree>
    <p:extLst>
      <p:ext uri="{BB962C8B-B14F-4D97-AF65-F5344CB8AC3E}">
        <p14:creationId xmlns:p14="http://schemas.microsoft.com/office/powerpoint/2010/main" val="234045771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2"/>
          <p:cNvSpPr>
            <a:spLocks noGrp="1" noChangeArrowheads="1"/>
          </p:cNvSpPr>
          <p:nvPr>
            <p:ph type="title"/>
          </p:nvPr>
        </p:nvSpPr>
        <p:spPr/>
        <p:txBody>
          <a:bodyPr>
            <a:normAutofit fontScale="90000"/>
          </a:bodyPr>
          <a:lstStyle/>
          <a:p>
            <a:r>
              <a:rPr lang="id-ID" sz="3200" dirty="0" smtClean="0"/>
              <a:t>Ruang Lingkup</a:t>
            </a:r>
            <a:endParaRPr lang="en-US" sz="1800" dirty="0"/>
          </a:p>
        </p:txBody>
      </p:sp>
      <p:grpSp>
        <p:nvGrpSpPr>
          <p:cNvPr id="2" name="Group 52"/>
          <p:cNvGrpSpPr/>
          <p:nvPr/>
        </p:nvGrpSpPr>
        <p:grpSpPr>
          <a:xfrm>
            <a:off x="327301" y="3013077"/>
            <a:ext cx="8485430" cy="2987691"/>
            <a:chOff x="327301" y="2786058"/>
            <a:chExt cx="8485430" cy="2987691"/>
          </a:xfrm>
        </p:grpSpPr>
        <p:sp>
          <p:nvSpPr>
            <p:cNvPr id="79877" name="AutoShape 5"/>
            <p:cNvSpPr>
              <a:spLocks noChangeArrowheads="1"/>
            </p:cNvSpPr>
            <p:nvPr/>
          </p:nvSpPr>
          <p:spPr bwMode="gray">
            <a:xfrm>
              <a:off x="327301" y="3101971"/>
              <a:ext cx="2617614" cy="1898665"/>
            </a:xfrm>
            <a:prstGeom prst="roundRect">
              <a:avLst>
                <a:gd name="adj" fmla="val 16667"/>
              </a:avLst>
            </a:prstGeom>
            <a:solidFill>
              <a:srgbClr val="3CA1E6"/>
            </a:solidFill>
            <a:ln w="9525">
              <a:noFill/>
              <a:round/>
              <a:headEnd/>
              <a:tailEnd/>
            </a:ln>
            <a:effectLst/>
          </p:spPr>
          <p:txBody>
            <a:bodyPr wrap="none" anchor="ctr"/>
            <a:lstStyle/>
            <a:p>
              <a:endParaRPr lang="id-ID"/>
            </a:p>
          </p:txBody>
        </p:sp>
        <p:sp>
          <p:nvSpPr>
            <p:cNvPr id="79879" name="AutoShape 7"/>
            <p:cNvSpPr>
              <a:spLocks noChangeArrowheads="1"/>
            </p:cNvSpPr>
            <p:nvPr/>
          </p:nvSpPr>
          <p:spPr bwMode="gray">
            <a:xfrm>
              <a:off x="349081" y="3124196"/>
              <a:ext cx="2581973" cy="708025"/>
            </a:xfrm>
            <a:prstGeom prst="roundRect">
              <a:avLst>
                <a:gd name="adj" fmla="val 50000"/>
              </a:avLst>
            </a:prstGeom>
            <a:gradFill rotWithShape="1">
              <a:gsLst>
                <a:gs pos="0">
                  <a:srgbClr val="3CA1E6">
                    <a:gamma/>
                    <a:tint val="33333"/>
                    <a:invGamma/>
                  </a:srgbClr>
                </a:gs>
                <a:gs pos="100000">
                  <a:srgbClr val="3CA1E6">
                    <a:alpha val="0"/>
                  </a:srgbClr>
                </a:gs>
              </a:gsLst>
              <a:lin ang="5400000" scaled="1"/>
            </a:gradFill>
            <a:ln w="9525">
              <a:noFill/>
              <a:round/>
              <a:headEnd/>
              <a:tailEnd/>
            </a:ln>
            <a:effectLst/>
          </p:spPr>
          <p:txBody>
            <a:bodyPr wrap="none" anchor="ctr"/>
            <a:lstStyle/>
            <a:p>
              <a:endParaRPr lang="id-ID"/>
            </a:p>
          </p:txBody>
        </p:sp>
        <p:sp>
          <p:nvSpPr>
            <p:cNvPr id="79881" name="AutoShape 9"/>
            <p:cNvSpPr>
              <a:spLocks noChangeArrowheads="1"/>
            </p:cNvSpPr>
            <p:nvPr/>
          </p:nvSpPr>
          <p:spPr bwMode="gray">
            <a:xfrm>
              <a:off x="349081" y="5000636"/>
              <a:ext cx="2581973" cy="773113"/>
            </a:xfrm>
            <a:prstGeom prst="roundRect">
              <a:avLst>
                <a:gd name="adj" fmla="val 50000"/>
              </a:avLst>
            </a:prstGeom>
            <a:gradFill rotWithShape="1">
              <a:gsLst>
                <a:gs pos="0">
                  <a:srgbClr val="7DAFD4"/>
                </a:gs>
                <a:gs pos="100000">
                  <a:schemeClr val="bg1"/>
                </a:gs>
              </a:gsLst>
              <a:lin ang="5400000" scaled="1"/>
            </a:gradFill>
            <a:ln w="9525">
              <a:noFill/>
              <a:round/>
              <a:headEnd/>
              <a:tailEnd/>
            </a:ln>
            <a:effectLst/>
          </p:spPr>
          <p:txBody>
            <a:bodyPr wrap="none" anchor="ctr"/>
            <a:lstStyle/>
            <a:p>
              <a:endParaRPr lang="id-ID"/>
            </a:p>
          </p:txBody>
        </p:sp>
        <p:grpSp>
          <p:nvGrpSpPr>
            <p:cNvPr id="3" name="Group 10"/>
            <p:cNvGrpSpPr>
              <a:grpSpLocks/>
            </p:cNvGrpSpPr>
            <p:nvPr/>
          </p:nvGrpSpPr>
          <p:grpSpPr bwMode="auto">
            <a:xfrm>
              <a:off x="1214359" y="2786058"/>
              <a:ext cx="801917" cy="642938"/>
              <a:chOff x="1289" y="582"/>
              <a:chExt cx="668" cy="668"/>
            </a:xfrm>
          </p:grpSpPr>
          <p:sp>
            <p:nvSpPr>
              <p:cNvPr id="79883" name="Oval 11"/>
              <p:cNvSpPr>
                <a:spLocks noChangeArrowheads="1"/>
              </p:cNvSpPr>
              <p:nvPr/>
            </p:nvSpPr>
            <p:spPr bwMode="gray">
              <a:xfrm>
                <a:off x="1289" y="582"/>
                <a:ext cx="668" cy="668"/>
              </a:xfrm>
              <a:prstGeom prst="ellipse">
                <a:avLst/>
              </a:prstGeom>
              <a:solidFill>
                <a:srgbClr val="333333"/>
              </a:solidFill>
              <a:ln w="38100" algn="ctr">
                <a:noFill/>
                <a:round/>
                <a:headEnd/>
                <a:tailEnd/>
              </a:ln>
              <a:effectLst/>
            </p:spPr>
            <p:txBody>
              <a:bodyPr anchor="ctr">
                <a:spAutoFit/>
              </a:bodyPr>
              <a:lstStyle/>
              <a:p>
                <a:endParaRPr lang="id-ID"/>
              </a:p>
            </p:txBody>
          </p:sp>
          <p:sp>
            <p:nvSpPr>
              <p:cNvPr id="79884" name="Oval 12"/>
              <p:cNvSpPr>
                <a:spLocks noChangeArrowheads="1"/>
              </p:cNvSpPr>
              <p:nvPr/>
            </p:nvSpPr>
            <p:spPr bwMode="gray">
              <a:xfrm>
                <a:off x="1296" y="587"/>
                <a:ext cx="646" cy="647"/>
              </a:xfrm>
              <a:prstGeom prst="ellipse">
                <a:avLst/>
              </a:prstGeom>
              <a:gradFill rotWithShape="1">
                <a:gsLst>
                  <a:gs pos="0">
                    <a:srgbClr val="D6E1E2">
                      <a:gamma/>
                      <a:shade val="46275"/>
                      <a:invGamma/>
                    </a:srgbClr>
                  </a:gs>
                  <a:gs pos="100000">
                    <a:srgbClr val="D6E1E2"/>
                  </a:gs>
                </a:gsLst>
                <a:lin ang="5400000" scaled="1"/>
              </a:gradFill>
              <a:ln w="9525" algn="ctr">
                <a:noFill/>
                <a:round/>
                <a:headEnd/>
                <a:tailEnd/>
              </a:ln>
              <a:effectLst/>
            </p:spPr>
            <p:txBody>
              <a:bodyPr vert="eaVert" wrap="none" anchor="ctr"/>
              <a:lstStyle/>
              <a:p>
                <a:endParaRPr lang="id-ID"/>
              </a:p>
            </p:txBody>
          </p:sp>
          <p:sp>
            <p:nvSpPr>
              <p:cNvPr id="79885" name="Oval 13"/>
              <p:cNvSpPr>
                <a:spLocks noChangeArrowheads="1"/>
              </p:cNvSpPr>
              <p:nvPr/>
            </p:nvSpPr>
            <p:spPr bwMode="gray">
              <a:xfrm>
                <a:off x="1304" y="591"/>
                <a:ext cx="631" cy="631"/>
              </a:xfrm>
              <a:prstGeom prst="ellipse">
                <a:avLst/>
              </a:prstGeom>
              <a:gradFill rotWithShape="1">
                <a:gsLst>
                  <a:gs pos="0">
                    <a:srgbClr val="D6E1E2">
                      <a:alpha val="0"/>
                    </a:srgbClr>
                  </a:gs>
                  <a:gs pos="100000">
                    <a:srgbClr val="D6E1E2">
                      <a:gamma/>
                      <a:tint val="34902"/>
                      <a:invGamma/>
                    </a:srgbClr>
                  </a:gs>
                </a:gsLst>
                <a:lin ang="5400000" scaled="1"/>
              </a:gradFill>
              <a:ln w="9525" algn="ctr">
                <a:noFill/>
                <a:round/>
                <a:headEnd/>
                <a:tailEnd/>
              </a:ln>
              <a:effectLst/>
            </p:spPr>
            <p:txBody>
              <a:bodyPr vert="eaVert" wrap="none" anchor="ctr"/>
              <a:lstStyle/>
              <a:p>
                <a:endParaRPr lang="id-ID"/>
              </a:p>
            </p:txBody>
          </p:sp>
          <p:sp>
            <p:nvSpPr>
              <p:cNvPr id="79886" name="Oval 14"/>
              <p:cNvSpPr>
                <a:spLocks noChangeArrowheads="1"/>
              </p:cNvSpPr>
              <p:nvPr/>
            </p:nvSpPr>
            <p:spPr bwMode="gray">
              <a:xfrm>
                <a:off x="1311" y="597"/>
                <a:ext cx="600" cy="589"/>
              </a:xfrm>
              <a:prstGeom prst="ellipse">
                <a:avLst/>
              </a:prstGeom>
              <a:gradFill rotWithShape="1">
                <a:gsLst>
                  <a:gs pos="0">
                    <a:srgbClr val="D6E1E2">
                      <a:gamma/>
                      <a:shade val="79216"/>
                      <a:invGamma/>
                    </a:srgbClr>
                  </a:gs>
                  <a:gs pos="100000">
                    <a:srgbClr val="D6E1E2">
                      <a:alpha val="48000"/>
                    </a:srgbClr>
                  </a:gs>
                </a:gsLst>
                <a:lin ang="5400000" scaled="1"/>
              </a:gradFill>
              <a:ln w="9525" algn="ctr">
                <a:noFill/>
                <a:round/>
                <a:headEnd/>
                <a:tailEnd/>
              </a:ln>
              <a:effectLst/>
            </p:spPr>
            <p:txBody>
              <a:bodyPr vert="eaVert" wrap="none" anchor="ctr"/>
              <a:lstStyle/>
              <a:p>
                <a:endParaRPr lang="id-ID"/>
              </a:p>
            </p:txBody>
          </p:sp>
          <p:sp>
            <p:nvSpPr>
              <p:cNvPr id="79887" name="Oval 15"/>
              <p:cNvSpPr>
                <a:spLocks noChangeArrowheads="1"/>
              </p:cNvSpPr>
              <p:nvPr/>
            </p:nvSpPr>
            <p:spPr bwMode="gray">
              <a:xfrm>
                <a:off x="1346" y="613"/>
                <a:ext cx="533" cy="479"/>
              </a:xfrm>
              <a:prstGeom prst="ellipse">
                <a:avLst/>
              </a:prstGeom>
              <a:gradFill rotWithShape="1">
                <a:gsLst>
                  <a:gs pos="0">
                    <a:srgbClr val="D6E1E2">
                      <a:gamma/>
                      <a:tint val="0"/>
                      <a:invGamma/>
                    </a:srgbClr>
                  </a:gs>
                  <a:gs pos="100000">
                    <a:srgbClr val="D6E1E2">
                      <a:alpha val="38000"/>
                    </a:srgbClr>
                  </a:gs>
                </a:gsLst>
                <a:lin ang="5400000" scaled="1"/>
              </a:gradFill>
              <a:ln w="9525" algn="ctr">
                <a:noFill/>
                <a:round/>
                <a:headEnd/>
                <a:tailEnd/>
              </a:ln>
              <a:effectLst/>
            </p:spPr>
            <p:txBody>
              <a:bodyPr vert="eaVert" wrap="none" anchor="ctr"/>
              <a:lstStyle/>
              <a:p>
                <a:endParaRPr lang="id-ID"/>
              </a:p>
            </p:txBody>
          </p:sp>
        </p:grpSp>
        <p:sp>
          <p:nvSpPr>
            <p:cNvPr id="79888" name="Text Box 16"/>
            <p:cNvSpPr txBox="1">
              <a:spLocks noChangeArrowheads="1"/>
            </p:cNvSpPr>
            <p:nvPr/>
          </p:nvSpPr>
          <p:spPr bwMode="gray">
            <a:xfrm>
              <a:off x="1386623" y="2878133"/>
              <a:ext cx="441549" cy="457200"/>
            </a:xfrm>
            <a:prstGeom prst="rect">
              <a:avLst/>
            </a:prstGeom>
            <a:noFill/>
            <a:ln w="9525" algn="ctr">
              <a:noFill/>
              <a:miter lim="800000"/>
              <a:headEnd/>
              <a:tailEnd/>
            </a:ln>
            <a:effectLst/>
          </p:spPr>
          <p:txBody>
            <a:bodyPr wrap="none">
              <a:spAutoFit/>
            </a:bodyPr>
            <a:lstStyle/>
            <a:p>
              <a:pPr algn="ctr"/>
              <a:r>
                <a:rPr lang="en-US" sz="2400">
                  <a:solidFill>
                    <a:srgbClr val="000000"/>
                  </a:solidFill>
                </a:rPr>
                <a:t>1</a:t>
              </a:r>
              <a:endParaRPr lang="en-US"/>
            </a:p>
          </p:txBody>
        </p:sp>
        <p:sp>
          <p:nvSpPr>
            <p:cNvPr id="79889" name="Text Box 17"/>
            <p:cNvSpPr txBox="1">
              <a:spLocks noChangeArrowheads="1"/>
            </p:cNvSpPr>
            <p:nvPr/>
          </p:nvSpPr>
          <p:spPr bwMode="gray">
            <a:xfrm>
              <a:off x="380762" y="3548058"/>
              <a:ext cx="2566133" cy="646331"/>
            </a:xfrm>
            <a:prstGeom prst="rect">
              <a:avLst/>
            </a:prstGeom>
            <a:noFill/>
            <a:ln w="9525" algn="ctr">
              <a:noFill/>
              <a:miter lim="800000"/>
              <a:headEnd/>
              <a:tailEnd/>
            </a:ln>
            <a:effectLst/>
          </p:spPr>
          <p:txBody>
            <a:bodyPr>
              <a:spAutoFit/>
            </a:bodyPr>
            <a:lstStyle/>
            <a:p>
              <a:r>
                <a:rPr lang="id-ID" dirty="0" smtClean="0">
                  <a:solidFill>
                    <a:srgbClr val="000000"/>
                  </a:solidFill>
                  <a:latin typeface="Verdana" pitchFamily="34" charset="0"/>
                </a:rPr>
                <a:t>Pembentukan ventura bersama</a:t>
              </a:r>
              <a:endParaRPr lang="en-US" sz="1600" dirty="0"/>
            </a:p>
          </p:txBody>
        </p:sp>
        <p:sp>
          <p:nvSpPr>
            <p:cNvPr id="79892" name="AutoShape 20"/>
            <p:cNvSpPr>
              <a:spLocks noChangeArrowheads="1"/>
            </p:cNvSpPr>
            <p:nvPr/>
          </p:nvSpPr>
          <p:spPr bwMode="gray">
            <a:xfrm>
              <a:off x="3256259" y="3101971"/>
              <a:ext cx="2617614" cy="1898665"/>
            </a:xfrm>
            <a:prstGeom prst="roundRect">
              <a:avLst>
                <a:gd name="adj" fmla="val 16667"/>
              </a:avLst>
            </a:prstGeom>
            <a:solidFill>
              <a:srgbClr val="73E77E"/>
            </a:solidFill>
            <a:ln w="9525">
              <a:noFill/>
              <a:round/>
              <a:headEnd/>
              <a:tailEnd/>
            </a:ln>
            <a:effectLst/>
          </p:spPr>
          <p:txBody>
            <a:bodyPr wrap="none" anchor="ctr"/>
            <a:lstStyle/>
            <a:p>
              <a:endParaRPr lang="id-ID"/>
            </a:p>
          </p:txBody>
        </p:sp>
        <p:sp>
          <p:nvSpPr>
            <p:cNvPr id="79894" name="AutoShape 22"/>
            <p:cNvSpPr>
              <a:spLocks noChangeArrowheads="1"/>
            </p:cNvSpPr>
            <p:nvPr/>
          </p:nvSpPr>
          <p:spPr bwMode="gray">
            <a:xfrm>
              <a:off x="3278039" y="3124196"/>
              <a:ext cx="2581973" cy="708025"/>
            </a:xfrm>
            <a:prstGeom prst="roundRect">
              <a:avLst>
                <a:gd name="adj" fmla="val 50000"/>
              </a:avLst>
            </a:prstGeom>
            <a:gradFill rotWithShape="1">
              <a:gsLst>
                <a:gs pos="0">
                  <a:srgbClr val="73E77E">
                    <a:gamma/>
                    <a:tint val="33333"/>
                    <a:invGamma/>
                  </a:srgbClr>
                </a:gs>
                <a:gs pos="100000">
                  <a:srgbClr val="73E77E"/>
                </a:gs>
              </a:gsLst>
              <a:lin ang="5400000" scaled="1"/>
            </a:gradFill>
            <a:ln w="9525">
              <a:noFill/>
              <a:round/>
              <a:headEnd/>
              <a:tailEnd/>
            </a:ln>
            <a:effectLst/>
          </p:spPr>
          <p:txBody>
            <a:bodyPr wrap="none" anchor="ctr"/>
            <a:lstStyle/>
            <a:p>
              <a:endParaRPr lang="id-ID"/>
            </a:p>
          </p:txBody>
        </p:sp>
        <p:sp>
          <p:nvSpPr>
            <p:cNvPr id="79895" name="Oval 23"/>
            <p:cNvSpPr>
              <a:spLocks noChangeArrowheads="1"/>
            </p:cNvSpPr>
            <p:nvPr/>
          </p:nvSpPr>
          <p:spPr bwMode="gray">
            <a:xfrm>
              <a:off x="4143317" y="2786058"/>
              <a:ext cx="801917" cy="642938"/>
            </a:xfrm>
            <a:prstGeom prst="ellipse">
              <a:avLst/>
            </a:prstGeom>
            <a:solidFill>
              <a:srgbClr val="333333"/>
            </a:solidFill>
            <a:ln w="38100" algn="ctr">
              <a:noFill/>
              <a:round/>
              <a:headEnd/>
              <a:tailEnd/>
            </a:ln>
            <a:effectLst/>
          </p:spPr>
          <p:txBody>
            <a:bodyPr anchor="ctr">
              <a:spAutoFit/>
            </a:bodyPr>
            <a:lstStyle/>
            <a:p>
              <a:endParaRPr lang="id-ID"/>
            </a:p>
          </p:txBody>
        </p:sp>
        <p:sp>
          <p:nvSpPr>
            <p:cNvPr id="79896" name="Oval 24"/>
            <p:cNvSpPr>
              <a:spLocks noChangeArrowheads="1"/>
            </p:cNvSpPr>
            <p:nvPr/>
          </p:nvSpPr>
          <p:spPr bwMode="gray">
            <a:xfrm>
              <a:off x="4151237" y="2790821"/>
              <a:ext cx="776176" cy="622300"/>
            </a:xfrm>
            <a:prstGeom prst="ellipse">
              <a:avLst/>
            </a:prstGeom>
            <a:gradFill rotWithShape="1">
              <a:gsLst>
                <a:gs pos="0">
                  <a:srgbClr val="D6E1E2">
                    <a:gamma/>
                    <a:shade val="46275"/>
                    <a:invGamma/>
                  </a:srgbClr>
                </a:gs>
                <a:gs pos="100000">
                  <a:srgbClr val="D6E1E2"/>
                </a:gs>
              </a:gsLst>
              <a:lin ang="5400000" scaled="1"/>
            </a:gradFill>
            <a:ln w="9525" algn="ctr">
              <a:noFill/>
              <a:round/>
              <a:headEnd/>
              <a:tailEnd/>
            </a:ln>
            <a:effectLst/>
          </p:spPr>
          <p:txBody>
            <a:bodyPr vert="eaVert" wrap="none" anchor="ctr"/>
            <a:lstStyle/>
            <a:p>
              <a:endParaRPr lang="id-ID"/>
            </a:p>
          </p:txBody>
        </p:sp>
        <p:sp>
          <p:nvSpPr>
            <p:cNvPr id="79897" name="Oval 25"/>
            <p:cNvSpPr>
              <a:spLocks noChangeArrowheads="1"/>
            </p:cNvSpPr>
            <p:nvPr/>
          </p:nvSpPr>
          <p:spPr bwMode="gray">
            <a:xfrm>
              <a:off x="4161138" y="2793996"/>
              <a:ext cx="758356" cy="608013"/>
            </a:xfrm>
            <a:prstGeom prst="ellipse">
              <a:avLst/>
            </a:prstGeom>
            <a:gradFill rotWithShape="1">
              <a:gsLst>
                <a:gs pos="0">
                  <a:srgbClr val="D6E1E2">
                    <a:alpha val="0"/>
                  </a:srgbClr>
                </a:gs>
                <a:gs pos="100000">
                  <a:srgbClr val="D6E1E2">
                    <a:gamma/>
                    <a:tint val="34902"/>
                    <a:invGamma/>
                  </a:srgbClr>
                </a:gs>
              </a:gsLst>
              <a:lin ang="5400000" scaled="1"/>
            </a:gradFill>
            <a:ln w="9525" algn="ctr">
              <a:noFill/>
              <a:round/>
              <a:headEnd/>
              <a:tailEnd/>
            </a:ln>
            <a:effectLst/>
          </p:spPr>
          <p:txBody>
            <a:bodyPr vert="eaVert" wrap="none" anchor="ctr"/>
            <a:lstStyle/>
            <a:p>
              <a:endParaRPr lang="id-ID"/>
            </a:p>
          </p:txBody>
        </p:sp>
        <p:sp>
          <p:nvSpPr>
            <p:cNvPr id="79898" name="Oval 26"/>
            <p:cNvSpPr>
              <a:spLocks noChangeArrowheads="1"/>
            </p:cNvSpPr>
            <p:nvPr/>
          </p:nvSpPr>
          <p:spPr bwMode="gray">
            <a:xfrm>
              <a:off x="4169058" y="2800346"/>
              <a:ext cx="720735" cy="566738"/>
            </a:xfrm>
            <a:prstGeom prst="ellipse">
              <a:avLst/>
            </a:prstGeom>
            <a:gradFill rotWithShape="1">
              <a:gsLst>
                <a:gs pos="0">
                  <a:srgbClr val="D6E1E2">
                    <a:gamma/>
                    <a:shade val="79216"/>
                    <a:invGamma/>
                  </a:srgbClr>
                </a:gs>
                <a:gs pos="100000">
                  <a:srgbClr val="D6E1E2">
                    <a:alpha val="48000"/>
                  </a:srgbClr>
                </a:gs>
              </a:gsLst>
              <a:lin ang="5400000" scaled="1"/>
            </a:gradFill>
            <a:ln w="9525" algn="ctr">
              <a:noFill/>
              <a:round/>
              <a:headEnd/>
              <a:tailEnd/>
            </a:ln>
            <a:effectLst/>
          </p:spPr>
          <p:txBody>
            <a:bodyPr vert="eaVert" wrap="none" anchor="ctr"/>
            <a:lstStyle/>
            <a:p>
              <a:endParaRPr lang="id-ID"/>
            </a:p>
          </p:txBody>
        </p:sp>
        <p:sp>
          <p:nvSpPr>
            <p:cNvPr id="79899" name="Oval 27"/>
            <p:cNvSpPr>
              <a:spLocks noChangeArrowheads="1"/>
            </p:cNvSpPr>
            <p:nvPr/>
          </p:nvSpPr>
          <p:spPr bwMode="gray">
            <a:xfrm>
              <a:off x="4212619" y="2816221"/>
              <a:ext cx="639553" cy="460375"/>
            </a:xfrm>
            <a:prstGeom prst="ellipse">
              <a:avLst/>
            </a:prstGeom>
            <a:gradFill rotWithShape="1">
              <a:gsLst>
                <a:gs pos="0">
                  <a:srgbClr val="D6E1E2">
                    <a:gamma/>
                    <a:tint val="0"/>
                    <a:invGamma/>
                  </a:srgbClr>
                </a:gs>
                <a:gs pos="100000">
                  <a:srgbClr val="D6E1E2">
                    <a:alpha val="38000"/>
                  </a:srgbClr>
                </a:gs>
              </a:gsLst>
              <a:lin ang="5400000" scaled="1"/>
            </a:gradFill>
            <a:ln w="9525" algn="ctr">
              <a:noFill/>
              <a:round/>
              <a:headEnd/>
              <a:tailEnd/>
            </a:ln>
            <a:effectLst/>
          </p:spPr>
          <p:txBody>
            <a:bodyPr vert="eaVert" wrap="none" anchor="ctr"/>
            <a:lstStyle/>
            <a:p>
              <a:endParaRPr lang="id-ID"/>
            </a:p>
          </p:txBody>
        </p:sp>
        <p:sp>
          <p:nvSpPr>
            <p:cNvPr id="79900" name="Text Box 28"/>
            <p:cNvSpPr txBox="1">
              <a:spLocks noChangeArrowheads="1"/>
            </p:cNvSpPr>
            <p:nvPr/>
          </p:nvSpPr>
          <p:spPr bwMode="gray">
            <a:xfrm>
              <a:off x="4315581" y="2878133"/>
              <a:ext cx="441549" cy="457200"/>
            </a:xfrm>
            <a:prstGeom prst="rect">
              <a:avLst/>
            </a:prstGeom>
            <a:noFill/>
            <a:ln w="9525" algn="ctr">
              <a:noFill/>
              <a:miter lim="800000"/>
              <a:headEnd/>
              <a:tailEnd/>
            </a:ln>
            <a:effectLst/>
          </p:spPr>
          <p:txBody>
            <a:bodyPr wrap="none">
              <a:spAutoFit/>
            </a:bodyPr>
            <a:lstStyle/>
            <a:p>
              <a:pPr algn="ctr"/>
              <a:r>
                <a:rPr lang="en-US" sz="2400">
                  <a:solidFill>
                    <a:srgbClr val="000000"/>
                  </a:solidFill>
                </a:rPr>
                <a:t>2</a:t>
              </a:r>
              <a:endParaRPr lang="en-US"/>
            </a:p>
          </p:txBody>
        </p:sp>
        <p:sp>
          <p:nvSpPr>
            <p:cNvPr id="79901" name="Text Box 29"/>
            <p:cNvSpPr txBox="1">
              <a:spLocks noChangeArrowheads="1"/>
            </p:cNvSpPr>
            <p:nvPr/>
          </p:nvSpPr>
          <p:spPr bwMode="gray">
            <a:xfrm>
              <a:off x="3309720" y="3548058"/>
              <a:ext cx="2566133" cy="1200329"/>
            </a:xfrm>
            <a:prstGeom prst="rect">
              <a:avLst/>
            </a:prstGeom>
            <a:noFill/>
            <a:ln w="9525" algn="ctr">
              <a:noFill/>
              <a:miter lim="800000"/>
              <a:headEnd/>
              <a:tailEnd/>
            </a:ln>
            <a:effectLst/>
          </p:spPr>
          <p:txBody>
            <a:bodyPr>
              <a:spAutoFit/>
            </a:bodyPr>
            <a:lstStyle/>
            <a:p>
              <a:r>
                <a:rPr lang="id-ID" dirty="0" smtClean="0">
                  <a:solidFill>
                    <a:srgbClr val="000000"/>
                  </a:solidFill>
                  <a:latin typeface="Verdana" pitchFamily="34" charset="0"/>
                </a:rPr>
                <a:t>Akuisi aset atau kelompok aset yang bukan merupakan suatu bisnis</a:t>
              </a:r>
            </a:p>
          </p:txBody>
        </p:sp>
        <p:sp>
          <p:nvSpPr>
            <p:cNvPr id="79903" name="AutoShape 31"/>
            <p:cNvSpPr>
              <a:spLocks noChangeArrowheads="1"/>
            </p:cNvSpPr>
            <p:nvPr/>
          </p:nvSpPr>
          <p:spPr bwMode="gray">
            <a:xfrm>
              <a:off x="3274079" y="5000636"/>
              <a:ext cx="2581973" cy="773113"/>
            </a:xfrm>
            <a:prstGeom prst="roundRect">
              <a:avLst>
                <a:gd name="adj" fmla="val 50000"/>
              </a:avLst>
            </a:prstGeom>
            <a:gradFill rotWithShape="1">
              <a:gsLst>
                <a:gs pos="0">
                  <a:srgbClr val="72B2BB"/>
                </a:gs>
                <a:gs pos="100000">
                  <a:schemeClr val="bg1"/>
                </a:gs>
              </a:gsLst>
              <a:lin ang="5400000" scaled="1"/>
            </a:gradFill>
            <a:ln w="9525">
              <a:noFill/>
              <a:round/>
              <a:headEnd/>
              <a:tailEnd/>
            </a:ln>
            <a:effectLst/>
          </p:spPr>
          <p:txBody>
            <a:bodyPr wrap="none" anchor="ctr"/>
            <a:lstStyle/>
            <a:p>
              <a:endParaRPr lang="id-ID"/>
            </a:p>
          </p:txBody>
        </p:sp>
        <p:sp>
          <p:nvSpPr>
            <p:cNvPr id="79906" name="AutoShape 34"/>
            <p:cNvSpPr>
              <a:spLocks noChangeArrowheads="1"/>
            </p:cNvSpPr>
            <p:nvPr/>
          </p:nvSpPr>
          <p:spPr bwMode="gray">
            <a:xfrm>
              <a:off x="6193137" y="3101971"/>
              <a:ext cx="2617614" cy="1898665"/>
            </a:xfrm>
            <a:prstGeom prst="roundRect">
              <a:avLst>
                <a:gd name="adj" fmla="val 16667"/>
              </a:avLst>
            </a:prstGeom>
            <a:solidFill>
              <a:srgbClr val="E9E065"/>
            </a:solidFill>
            <a:ln w="9525">
              <a:noFill/>
              <a:round/>
              <a:headEnd/>
              <a:tailEnd/>
            </a:ln>
            <a:effectLst/>
          </p:spPr>
          <p:txBody>
            <a:bodyPr wrap="none" anchor="ctr"/>
            <a:lstStyle/>
            <a:p>
              <a:endParaRPr lang="id-ID"/>
            </a:p>
          </p:txBody>
        </p:sp>
        <p:sp>
          <p:nvSpPr>
            <p:cNvPr id="79908" name="AutoShape 36"/>
            <p:cNvSpPr>
              <a:spLocks noChangeArrowheads="1"/>
            </p:cNvSpPr>
            <p:nvPr/>
          </p:nvSpPr>
          <p:spPr bwMode="gray">
            <a:xfrm>
              <a:off x="6214917" y="3124196"/>
              <a:ext cx="2581973" cy="708025"/>
            </a:xfrm>
            <a:prstGeom prst="roundRect">
              <a:avLst>
                <a:gd name="adj" fmla="val 50000"/>
              </a:avLst>
            </a:prstGeom>
            <a:gradFill rotWithShape="1">
              <a:gsLst>
                <a:gs pos="0">
                  <a:srgbClr val="E9E065">
                    <a:gamma/>
                    <a:tint val="33333"/>
                    <a:invGamma/>
                  </a:srgbClr>
                </a:gs>
                <a:gs pos="100000">
                  <a:srgbClr val="E9E065"/>
                </a:gs>
              </a:gsLst>
              <a:lin ang="5400000" scaled="1"/>
            </a:gradFill>
            <a:ln w="9525">
              <a:noFill/>
              <a:round/>
              <a:headEnd/>
              <a:tailEnd/>
            </a:ln>
            <a:effectLst/>
          </p:spPr>
          <p:txBody>
            <a:bodyPr wrap="none" anchor="ctr"/>
            <a:lstStyle/>
            <a:p>
              <a:endParaRPr lang="id-ID"/>
            </a:p>
          </p:txBody>
        </p:sp>
        <p:grpSp>
          <p:nvGrpSpPr>
            <p:cNvPr id="4" name="Group 37"/>
            <p:cNvGrpSpPr>
              <a:grpSpLocks/>
            </p:cNvGrpSpPr>
            <p:nvPr/>
          </p:nvGrpSpPr>
          <p:grpSpPr bwMode="auto">
            <a:xfrm>
              <a:off x="7080195" y="2786058"/>
              <a:ext cx="801917" cy="642938"/>
              <a:chOff x="1289" y="582"/>
              <a:chExt cx="668" cy="668"/>
            </a:xfrm>
          </p:grpSpPr>
          <p:sp>
            <p:nvSpPr>
              <p:cNvPr id="79910" name="Oval 38"/>
              <p:cNvSpPr>
                <a:spLocks noChangeArrowheads="1"/>
              </p:cNvSpPr>
              <p:nvPr/>
            </p:nvSpPr>
            <p:spPr bwMode="gray">
              <a:xfrm>
                <a:off x="1289" y="582"/>
                <a:ext cx="668" cy="668"/>
              </a:xfrm>
              <a:prstGeom prst="ellipse">
                <a:avLst/>
              </a:prstGeom>
              <a:solidFill>
                <a:srgbClr val="333333"/>
              </a:solidFill>
              <a:ln w="38100" algn="ctr">
                <a:noFill/>
                <a:round/>
                <a:headEnd/>
                <a:tailEnd/>
              </a:ln>
              <a:effectLst/>
            </p:spPr>
            <p:txBody>
              <a:bodyPr anchor="ctr">
                <a:spAutoFit/>
              </a:bodyPr>
              <a:lstStyle/>
              <a:p>
                <a:endParaRPr lang="id-ID"/>
              </a:p>
            </p:txBody>
          </p:sp>
          <p:sp>
            <p:nvSpPr>
              <p:cNvPr id="79911" name="Oval 39"/>
              <p:cNvSpPr>
                <a:spLocks noChangeArrowheads="1"/>
              </p:cNvSpPr>
              <p:nvPr/>
            </p:nvSpPr>
            <p:spPr bwMode="gray">
              <a:xfrm>
                <a:off x="1296" y="587"/>
                <a:ext cx="646" cy="647"/>
              </a:xfrm>
              <a:prstGeom prst="ellipse">
                <a:avLst/>
              </a:prstGeom>
              <a:gradFill rotWithShape="1">
                <a:gsLst>
                  <a:gs pos="0">
                    <a:srgbClr val="D6E1E2">
                      <a:gamma/>
                      <a:shade val="46275"/>
                      <a:invGamma/>
                    </a:srgbClr>
                  </a:gs>
                  <a:gs pos="100000">
                    <a:srgbClr val="D6E1E2"/>
                  </a:gs>
                </a:gsLst>
                <a:lin ang="5400000" scaled="1"/>
              </a:gradFill>
              <a:ln w="9525" algn="ctr">
                <a:noFill/>
                <a:round/>
                <a:headEnd/>
                <a:tailEnd/>
              </a:ln>
              <a:effectLst/>
            </p:spPr>
            <p:txBody>
              <a:bodyPr vert="eaVert" wrap="none" anchor="ctr"/>
              <a:lstStyle/>
              <a:p>
                <a:endParaRPr lang="id-ID"/>
              </a:p>
            </p:txBody>
          </p:sp>
          <p:sp>
            <p:nvSpPr>
              <p:cNvPr id="79912" name="Oval 40"/>
              <p:cNvSpPr>
                <a:spLocks noChangeArrowheads="1"/>
              </p:cNvSpPr>
              <p:nvPr/>
            </p:nvSpPr>
            <p:spPr bwMode="gray">
              <a:xfrm>
                <a:off x="1304" y="591"/>
                <a:ext cx="631" cy="631"/>
              </a:xfrm>
              <a:prstGeom prst="ellipse">
                <a:avLst/>
              </a:prstGeom>
              <a:gradFill rotWithShape="1">
                <a:gsLst>
                  <a:gs pos="0">
                    <a:srgbClr val="D6E1E2">
                      <a:alpha val="0"/>
                    </a:srgbClr>
                  </a:gs>
                  <a:gs pos="100000">
                    <a:srgbClr val="D6E1E2">
                      <a:gamma/>
                      <a:tint val="34902"/>
                      <a:invGamma/>
                    </a:srgbClr>
                  </a:gs>
                </a:gsLst>
                <a:lin ang="5400000" scaled="1"/>
              </a:gradFill>
              <a:ln w="9525" algn="ctr">
                <a:noFill/>
                <a:round/>
                <a:headEnd/>
                <a:tailEnd/>
              </a:ln>
              <a:effectLst/>
            </p:spPr>
            <p:txBody>
              <a:bodyPr vert="eaVert" wrap="none" anchor="ctr"/>
              <a:lstStyle/>
              <a:p>
                <a:endParaRPr lang="id-ID"/>
              </a:p>
            </p:txBody>
          </p:sp>
          <p:sp>
            <p:nvSpPr>
              <p:cNvPr id="79913" name="Oval 41"/>
              <p:cNvSpPr>
                <a:spLocks noChangeArrowheads="1"/>
              </p:cNvSpPr>
              <p:nvPr/>
            </p:nvSpPr>
            <p:spPr bwMode="gray">
              <a:xfrm>
                <a:off x="1311" y="597"/>
                <a:ext cx="600" cy="589"/>
              </a:xfrm>
              <a:prstGeom prst="ellipse">
                <a:avLst/>
              </a:prstGeom>
              <a:gradFill rotWithShape="1">
                <a:gsLst>
                  <a:gs pos="0">
                    <a:srgbClr val="D6E1E2">
                      <a:gamma/>
                      <a:shade val="79216"/>
                      <a:invGamma/>
                    </a:srgbClr>
                  </a:gs>
                  <a:gs pos="100000">
                    <a:srgbClr val="D6E1E2">
                      <a:alpha val="48000"/>
                    </a:srgbClr>
                  </a:gs>
                </a:gsLst>
                <a:lin ang="5400000" scaled="1"/>
              </a:gradFill>
              <a:ln w="9525" algn="ctr">
                <a:noFill/>
                <a:round/>
                <a:headEnd/>
                <a:tailEnd/>
              </a:ln>
              <a:effectLst/>
            </p:spPr>
            <p:txBody>
              <a:bodyPr vert="eaVert" wrap="none" anchor="ctr"/>
              <a:lstStyle/>
              <a:p>
                <a:endParaRPr lang="id-ID"/>
              </a:p>
            </p:txBody>
          </p:sp>
          <p:sp>
            <p:nvSpPr>
              <p:cNvPr id="79914" name="Oval 42"/>
              <p:cNvSpPr>
                <a:spLocks noChangeArrowheads="1"/>
              </p:cNvSpPr>
              <p:nvPr/>
            </p:nvSpPr>
            <p:spPr bwMode="gray">
              <a:xfrm>
                <a:off x="1346" y="613"/>
                <a:ext cx="533" cy="479"/>
              </a:xfrm>
              <a:prstGeom prst="ellipse">
                <a:avLst/>
              </a:prstGeom>
              <a:gradFill rotWithShape="1">
                <a:gsLst>
                  <a:gs pos="0">
                    <a:srgbClr val="D6E1E2">
                      <a:gamma/>
                      <a:tint val="0"/>
                      <a:invGamma/>
                    </a:srgbClr>
                  </a:gs>
                  <a:gs pos="100000">
                    <a:srgbClr val="D6E1E2">
                      <a:alpha val="38000"/>
                    </a:srgbClr>
                  </a:gs>
                </a:gsLst>
                <a:lin ang="5400000" scaled="1"/>
              </a:gradFill>
              <a:ln w="9525" algn="ctr">
                <a:noFill/>
                <a:round/>
                <a:headEnd/>
                <a:tailEnd/>
              </a:ln>
              <a:effectLst/>
            </p:spPr>
            <p:txBody>
              <a:bodyPr vert="eaVert" wrap="none" anchor="ctr"/>
              <a:lstStyle/>
              <a:p>
                <a:endParaRPr lang="id-ID"/>
              </a:p>
            </p:txBody>
          </p:sp>
        </p:grpSp>
        <p:sp>
          <p:nvSpPr>
            <p:cNvPr id="79915" name="Text Box 43"/>
            <p:cNvSpPr txBox="1">
              <a:spLocks noChangeArrowheads="1"/>
            </p:cNvSpPr>
            <p:nvPr/>
          </p:nvSpPr>
          <p:spPr bwMode="gray">
            <a:xfrm>
              <a:off x="7252459" y="2878133"/>
              <a:ext cx="441549" cy="457200"/>
            </a:xfrm>
            <a:prstGeom prst="rect">
              <a:avLst/>
            </a:prstGeom>
            <a:noFill/>
            <a:ln w="9525" algn="ctr">
              <a:noFill/>
              <a:miter lim="800000"/>
              <a:headEnd/>
              <a:tailEnd/>
            </a:ln>
            <a:effectLst/>
          </p:spPr>
          <p:txBody>
            <a:bodyPr wrap="none">
              <a:spAutoFit/>
            </a:bodyPr>
            <a:lstStyle/>
            <a:p>
              <a:pPr algn="ctr"/>
              <a:r>
                <a:rPr lang="en-US" sz="2400">
                  <a:solidFill>
                    <a:srgbClr val="000000"/>
                  </a:solidFill>
                </a:rPr>
                <a:t>3</a:t>
              </a:r>
              <a:endParaRPr lang="en-US"/>
            </a:p>
          </p:txBody>
        </p:sp>
        <p:sp>
          <p:nvSpPr>
            <p:cNvPr id="79916" name="Text Box 44"/>
            <p:cNvSpPr txBox="1">
              <a:spLocks noChangeArrowheads="1"/>
            </p:cNvSpPr>
            <p:nvPr/>
          </p:nvSpPr>
          <p:spPr bwMode="gray">
            <a:xfrm>
              <a:off x="6246598" y="3548058"/>
              <a:ext cx="2566133" cy="1292662"/>
            </a:xfrm>
            <a:prstGeom prst="rect">
              <a:avLst/>
            </a:prstGeom>
            <a:noFill/>
            <a:ln w="9525" algn="ctr">
              <a:noFill/>
              <a:miter lim="800000"/>
              <a:headEnd/>
              <a:tailEnd/>
            </a:ln>
            <a:effectLst/>
          </p:spPr>
          <p:txBody>
            <a:bodyPr>
              <a:spAutoFit/>
            </a:bodyPr>
            <a:lstStyle/>
            <a:p>
              <a:r>
                <a:rPr lang="id-ID" dirty="0" smtClean="0">
                  <a:solidFill>
                    <a:srgbClr val="000000"/>
                  </a:solidFill>
                  <a:latin typeface="Verdana" pitchFamily="34" charset="0"/>
                </a:rPr>
                <a:t>Kombinasi entitas atau bisnis sepengendali (B01-B04)</a:t>
              </a:r>
              <a:endParaRPr lang="en-US" sz="2400" dirty="0"/>
            </a:p>
          </p:txBody>
        </p:sp>
        <p:sp>
          <p:nvSpPr>
            <p:cNvPr id="79918" name="AutoShape 46"/>
            <p:cNvSpPr>
              <a:spLocks noChangeArrowheads="1"/>
            </p:cNvSpPr>
            <p:nvPr/>
          </p:nvSpPr>
          <p:spPr bwMode="gray">
            <a:xfrm>
              <a:off x="6199077" y="5000636"/>
              <a:ext cx="2581973" cy="773113"/>
            </a:xfrm>
            <a:prstGeom prst="roundRect">
              <a:avLst>
                <a:gd name="adj" fmla="val 50000"/>
              </a:avLst>
            </a:prstGeom>
            <a:gradFill rotWithShape="1">
              <a:gsLst>
                <a:gs pos="0">
                  <a:srgbClr val="C8DAD4"/>
                </a:gs>
                <a:gs pos="100000">
                  <a:srgbClr val="FFFFFF"/>
                </a:gs>
              </a:gsLst>
              <a:lin ang="5400000" scaled="1"/>
            </a:gradFill>
            <a:ln w="9525">
              <a:noFill/>
              <a:round/>
              <a:headEnd/>
              <a:tailEnd/>
            </a:ln>
            <a:effectLst/>
          </p:spPr>
          <p:txBody>
            <a:bodyPr wrap="none" anchor="ctr"/>
            <a:lstStyle/>
            <a:p>
              <a:endParaRPr lang="id-ID"/>
            </a:p>
          </p:txBody>
        </p:sp>
      </p:grpSp>
      <p:sp>
        <p:nvSpPr>
          <p:cNvPr id="49" name="Slide Number Placeholder 48"/>
          <p:cNvSpPr>
            <a:spLocks noGrp="1"/>
          </p:cNvSpPr>
          <p:nvPr>
            <p:ph type="sldNum" sz="quarter" idx="12"/>
          </p:nvPr>
        </p:nvSpPr>
        <p:spPr>
          <a:xfrm>
            <a:off x="3389303" y="6551613"/>
            <a:ext cx="2133600" cy="228600"/>
          </a:xfrm>
        </p:spPr>
        <p:txBody>
          <a:bodyPr/>
          <a:lstStyle/>
          <a:p>
            <a:fld id="{9F3A98EB-5C7F-48B8-A070-1CF4FF14BCD6}" type="slidenum">
              <a:rPr lang="en-US" smtClean="0"/>
              <a:pPr/>
              <a:t>9</a:t>
            </a:fld>
            <a:endParaRPr lang="en-US"/>
          </a:p>
        </p:txBody>
      </p:sp>
      <p:sp>
        <p:nvSpPr>
          <p:cNvPr id="52" name="AutoShape 6"/>
          <p:cNvSpPr>
            <a:spLocks noChangeArrowheads="1"/>
          </p:cNvSpPr>
          <p:nvPr/>
        </p:nvSpPr>
        <p:spPr bwMode="gray">
          <a:xfrm>
            <a:off x="357158" y="1609136"/>
            <a:ext cx="8358246" cy="1176922"/>
          </a:xfrm>
          <a:prstGeom prst="roundRect">
            <a:avLst>
              <a:gd name="adj" fmla="val 50000"/>
            </a:avLst>
          </a:prstGeom>
          <a:gradFill flip="none" rotWithShape="1">
            <a:gsLst>
              <a:gs pos="0">
                <a:schemeClr val="accent6">
                  <a:lumMod val="75000"/>
                  <a:tint val="66000"/>
                  <a:satMod val="160000"/>
                </a:schemeClr>
              </a:gs>
              <a:gs pos="50000">
                <a:schemeClr val="accent6">
                  <a:lumMod val="75000"/>
                  <a:tint val="44500"/>
                  <a:satMod val="160000"/>
                </a:schemeClr>
              </a:gs>
              <a:gs pos="100000">
                <a:schemeClr val="accent6">
                  <a:lumMod val="75000"/>
                  <a:tint val="23500"/>
                  <a:satMod val="160000"/>
                </a:schemeClr>
              </a:gs>
            </a:gsLst>
            <a:path path="circle">
              <a:fillToRect l="100000" t="100000"/>
            </a:path>
            <a:tileRect r="-100000" b="-100000"/>
          </a:gradFill>
          <a:ln w="38100" algn="ctr">
            <a:solidFill>
              <a:srgbClr val="FFFFFF"/>
            </a:solidFill>
            <a:round/>
            <a:headEnd/>
            <a:tailEnd/>
          </a:ln>
          <a:effectLst>
            <a:outerShdw dist="63500" dir="3187806" algn="ctr" rotWithShape="0">
              <a:srgbClr val="001D3A"/>
            </a:outerShdw>
          </a:effectLst>
        </p:spPr>
        <p:txBody>
          <a:bodyPr wrap="square" anchor="ctr"/>
          <a:lstStyle/>
          <a:p>
            <a:pPr algn="ctr" eaLnBrk="0" hangingPunct="0"/>
            <a:r>
              <a:rPr lang="id-ID" sz="2400" b="1" dirty="0" smtClean="0">
                <a:solidFill>
                  <a:schemeClr val="accent6">
                    <a:lumMod val="50000"/>
                  </a:schemeClr>
                </a:solidFill>
              </a:rPr>
              <a:t>Diterapkan untuk transaksi atau peristiwa lain </a:t>
            </a:r>
          </a:p>
          <a:p>
            <a:pPr algn="ctr" eaLnBrk="0" hangingPunct="0"/>
            <a:r>
              <a:rPr lang="id-ID" sz="2400" b="1" dirty="0" smtClean="0">
                <a:solidFill>
                  <a:schemeClr val="accent6">
                    <a:lumMod val="50000"/>
                  </a:schemeClr>
                </a:solidFill>
              </a:rPr>
              <a:t>yang memenuhi definisi bisnis kombinasi, tidak diterapkan untuk</a:t>
            </a:r>
            <a:endParaRPr lang="en-US" sz="2400" b="1" dirty="0" smtClean="0">
              <a:solidFill>
                <a:schemeClr val="accent6">
                  <a:lumMod val="50000"/>
                </a:schemeClr>
              </a:solidFill>
            </a:endParaRPr>
          </a:p>
        </p:txBody>
      </p:sp>
    </p:spTree>
    <p:extLst>
      <p:ext uri="{BB962C8B-B14F-4D97-AF65-F5344CB8AC3E}">
        <p14:creationId xmlns:p14="http://schemas.microsoft.com/office/powerpoint/2010/main" val="298094270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p:txBody>
          <a:bodyPr>
            <a:normAutofit fontScale="90000"/>
          </a:bodyPr>
          <a:lstStyle/>
          <a:p>
            <a:r>
              <a:rPr lang="id-ID" sz="3200" dirty="0" smtClean="0"/>
              <a:t>Identifikasi Kombinasi Bisnis</a:t>
            </a:r>
            <a:endParaRPr lang="en-US" sz="3200" dirty="0"/>
          </a:p>
        </p:txBody>
      </p:sp>
      <p:sp>
        <p:nvSpPr>
          <p:cNvPr id="6" name="Slide Number Placeholder 5"/>
          <p:cNvSpPr>
            <a:spLocks noGrp="1"/>
          </p:cNvSpPr>
          <p:nvPr>
            <p:ph type="sldNum" sz="quarter" idx="12"/>
          </p:nvPr>
        </p:nvSpPr>
        <p:spPr/>
        <p:txBody>
          <a:bodyPr/>
          <a:lstStyle/>
          <a:p>
            <a:fld id="{9F3A98EB-5C7F-48B8-A070-1CF4FF14BCD6}" type="slidenum">
              <a:rPr lang="en-US" smtClean="0"/>
              <a:pPr/>
              <a:t>10</a:t>
            </a:fld>
            <a:endParaRPr lang="en-US"/>
          </a:p>
        </p:txBody>
      </p:sp>
      <p:sp>
        <p:nvSpPr>
          <p:cNvPr id="9" name="AutoShape 6"/>
          <p:cNvSpPr>
            <a:spLocks noChangeArrowheads="1"/>
          </p:cNvSpPr>
          <p:nvPr/>
        </p:nvSpPr>
        <p:spPr bwMode="gray">
          <a:xfrm>
            <a:off x="285720" y="1571612"/>
            <a:ext cx="8501122" cy="3929090"/>
          </a:xfrm>
          <a:prstGeom prst="roundRect">
            <a:avLst>
              <a:gd name="adj" fmla="val 50000"/>
            </a:avLst>
          </a:prstGeom>
          <a:gradFill flip="none" rotWithShape="1">
            <a:gsLst>
              <a:gs pos="0">
                <a:srgbClr val="7030A0">
                  <a:tint val="66000"/>
                  <a:satMod val="160000"/>
                </a:srgbClr>
              </a:gs>
              <a:gs pos="50000">
                <a:srgbClr val="7030A0">
                  <a:tint val="44500"/>
                  <a:satMod val="160000"/>
                </a:srgbClr>
              </a:gs>
              <a:gs pos="100000">
                <a:srgbClr val="7030A0">
                  <a:tint val="23500"/>
                  <a:satMod val="160000"/>
                </a:srgbClr>
              </a:gs>
            </a:gsLst>
            <a:lin ang="8100000" scaled="1"/>
            <a:tileRect/>
          </a:gradFill>
          <a:ln w="38100" algn="ctr">
            <a:solidFill>
              <a:srgbClr val="FFFFFF"/>
            </a:solidFill>
            <a:round/>
            <a:headEnd/>
            <a:tailEnd/>
          </a:ln>
          <a:effectLst>
            <a:outerShdw dist="63500" dir="3187806" algn="ctr" rotWithShape="0">
              <a:srgbClr val="001D3A"/>
            </a:outerShdw>
          </a:effectLst>
        </p:spPr>
        <p:txBody>
          <a:bodyPr wrap="square" anchor="ctr"/>
          <a:lstStyle/>
          <a:p>
            <a:pPr algn="ctr"/>
            <a:r>
              <a:rPr lang="id-ID" sz="2800" b="1" dirty="0" smtClean="0"/>
              <a:t>Kombinasi bisnis adalah suatu transaksi atau peristiwa lain dimana pihak pengakuisisi memperoleh “</a:t>
            </a:r>
            <a:r>
              <a:rPr lang="id-ID" sz="2800" b="1" dirty="0" smtClean="0">
                <a:solidFill>
                  <a:srgbClr val="FF0000"/>
                </a:solidFill>
              </a:rPr>
              <a:t>pengendalian” </a:t>
            </a:r>
            <a:r>
              <a:rPr lang="id-ID" sz="2800" b="1" dirty="0" smtClean="0"/>
              <a:t>atas satu atau lebih bisnis. </a:t>
            </a:r>
          </a:p>
          <a:p>
            <a:pPr algn="ctr"/>
            <a:endParaRPr lang="id-ID" sz="2400" b="1" dirty="0" smtClean="0"/>
          </a:p>
          <a:p>
            <a:pPr algn="ctr"/>
            <a:r>
              <a:rPr lang="id-ID" sz="2400" b="1" dirty="0" smtClean="0"/>
              <a:t>“penggabungan sesungguhnya (</a:t>
            </a:r>
            <a:r>
              <a:rPr lang="id-ID" sz="2400" b="1" i="1" dirty="0" smtClean="0"/>
              <a:t>true merger)” atau</a:t>
            </a:r>
          </a:p>
          <a:p>
            <a:pPr algn="ctr"/>
            <a:r>
              <a:rPr lang="id-ID" sz="2400" b="1" dirty="0" smtClean="0"/>
              <a:t>“penggabungan setara (</a:t>
            </a:r>
            <a:r>
              <a:rPr lang="id-ID" sz="2400" b="1" i="1" dirty="0" smtClean="0"/>
              <a:t>merger of equals)” </a:t>
            </a:r>
          </a:p>
        </p:txBody>
      </p:sp>
    </p:spTree>
    <p:extLst>
      <p:ext uri="{BB962C8B-B14F-4D97-AF65-F5344CB8AC3E}">
        <p14:creationId xmlns:p14="http://schemas.microsoft.com/office/powerpoint/2010/main" val="74814314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a:xfrm>
            <a:off x="457200" y="381000"/>
            <a:ext cx="8229600" cy="548378"/>
          </a:xfrm>
        </p:spPr>
        <p:txBody>
          <a:bodyPr>
            <a:normAutofit fontScale="90000"/>
          </a:bodyPr>
          <a:lstStyle/>
          <a:p>
            <a:r>
              <a:rPr lang="id-ID" sz="3200" b="1" dirty="0" smtClean="0"/>
              <a:t>Bisnis</a:t>
            </a:r>
            <a:endParaRPr lang="en-US" sz="3200" b="1" dirty="0"/>
          </a:p>
        </p:txBody>
      </p:sp>
      <p:sp>
        <p:nvSpPr>
          <p:cNvPr id="6" name="Slide Number Placeholder 5"/>
          <p:cNvSpPr>
            <a:spLocks noGrp="1"/>
          </p:cNvSpPr>
          <p:nvPr>
            <p:ph type="sldNum" sz="quarter" idx="12"/>
          </p:nvPr>
        </p:nvSpPr>
        <p:spPr/>
        <p:txBody>
          <a:bodyPr/>
          <a:lstStyle/>
          <a:p>
            <a:fld id="{9F3A98EB-5C7F-48B8-A070-1CF4FF14BCD6}" type="slidenum">
              <a:rPr lang="en-US" smtClean="0"/>
              <a:pPr/>
              <a:t>11</a:t>
            </a:fld>
            <a:endParaRPr lang="en-US"/>
          </a:p>
        </p:txBody>
      </p:sp>
      <p:pic>
        <p:nvPicPr>
          <p:cNvPr id="5123" name="Picture 3" descr="C:\Users\Dwi Martani\Desktop\Picture1.jpg"/>
          <p:cNvPicPr>
            <a:picLocks noChangeAspect="1" noChangeArrowheads="1"/>
          </p:cNvPicPr>
          <p:nvPr/>
        </p:nvPicPr>
        <p:blipFill>
          <a:blip r:embed="rId2"/>
          <a:srcRect/>
          <a:stretch>
            <a:fillRect/>
          </a:stretch>
        </p:blipFill>
        <p:spPr bwMode="auto">
          <a:xfrm>
            <a:off x="190500" y="4182129"/>
            <a:ext cx="8739218" cy="2032953"/>
          </a:xfrm>
          <a:prstGeom prst="rect">
            <a:avLst/>
          </a:prstGeom>
          <a:solidFill>
            <a:srgbClr val="FFC000"/>
          </a:solidFill>
          <a:ln>
            <a:solidFill>
              <a:srgbClr val="00B0F0"/>
            </a:solidFill>
          </a:ln>
        </p:spPr>
      </p:pic>
      <p:sp>
        <p:nvSpPr>
          <p:cNvPr id="9" name="AutoShape 6"/>
          <p:cNvSpPr>
            <a:spLocks noChangeArrowheads="1"/>
          </p:cNvSpPr>
          <p:nvPr/>
        </p:nvSpPr>
        <p:spPr bwMode="gray">
          <a:xfrm>
            <a:off x="285720" y="1357298"/>
            <a:ext cx="8501122" cy="2571768"/>
          </a:xfrm>
          <a:prstGeom prst="roundRect">
            <a:avLst>
              <a:gd name="adj" fmla="val 50000"/>
            </a:avLst>
          </a:prstGeom>
          <a:gradFill flip="none" rotWithShape="1">
            <a:gsLst>
              <a:gs pos="0">
                <a:schemeClr val="accent6">
                  <a:lumMod val="75000"/>
                  <a:tint val="66000"/>
                  <a:satMod val="160000"/>
                </a:schemeClr>
              </a:gs>
              <a:gs pos="50000">
                <a:schemeClr val="accent6">
                  <a:lumMod val="75000"/>
                  <a:tint val="44500"/>
                  <a:satMod val="160000"/>
                </a:schemeClr>
              </a:gs>
              <a:gs pos="100000">
                <a:schemeClr val="accent6">
                  <a:lumMod val="75000"/>
                  <a:tint val="23500"/>
                  <a:satMod val="160000"/>
                </a:schemeClr>
              </a:gs>
            </a:gsLst>
            <a:path path="circle">
              <a:fillToRect l="100000" t="100000"/>
            </a:path>
            <a:tileRect r="-100000" b="-100000"/>
          </a:gradFill>
          <a:ln w="38100" algn="ctr">
            <a:solidFill>
              <a:srgbClr val="FFFFFF"/>
            </a:solidFill>
            <a:round/>
            <a:headEnd/>
            <a:tailEnd/>
          </a:ln>
          <a:effectLst>
            <a:outerShdw dist="63500" dir="3187806" algn="ctr" rotWithShape="0">
              <a:srgbClr val="001D3A"/>
            </a:outerShdw>
          </a:effectLst>
        </p:spPr>
        <p:txBody>
          <a:bodyPr wrap="square" anchor="ctr"/>
          <a:lstStyle/>
          <a:p>
            <a:pPr algn="ctr"/>
            <a:r>
              <a:rPr lang="id-ID" sz="2400" b="1" dirty="0" smtClean="0">
                <a:solidFill>
                  <a:schemeClr val="accent6">
                    <a:lumMod val="50000"/>
                  </a:schemeClr>
                </a:solidFill>
              </a:rPr>
              <a:t>Bisnis </a:t>
            </a:r>
            <a:r>
              <a:rPr lang="id-ID" sz="2400" dirty="0" smtClean="0"/>
              <a:t>adalah suatu rangkaian terpadu dari kegiatan dan aset yang mampu diadakan dan dikelola dengan tujuan memberikan hasil dalam bentuk dividen, biaya yang lebih rendah, atau manfaat ekonomi lainnya secara langsung kepada investor atau pemilik, anggota, atau peserta lainnya.</a:t>
            </a:r>
            <a:endParaRPr lang="id-ID" sz="2400" i="1" dirty="0" smtClean="0"/>
          </a:p>
        </p:txBody>
      </p:sp>
    </p:spTree>
    <p:extLst>
      <p:ext uri="{BB962C8B-B14F-4D97-AF65-F5344CB8AC3E}">
        <p14:creationId xmlns:p14="http://schemas.microsoft.com/office/powerpoint/2010/main" val="199651522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a:xfrm>
            <a:off x="457200" y="381000"/>
            <a:ext cx="8229600" cy="548378"/>
          </a:xfrm>
        </p:spPr>
        <p:txBody>
          <a:bodyPr>
            <a:normAutofit fontScale="90000"/>
          </a:bodyPr>
          <a:lstStyle/>
          <a:p>
            <a:pPr eaLnBrk="1" hangingPunct="1"/>
            <a:r>
              <a:rPr lang="id-ID" b="1" dirty="0" smtClean="0"/>
              <a:t>Pengendalian – PSAK 4</a:t>
            </a:r>
            <a:endParaRPr lang="en-US" b="1" dirty="0" smtClean="0"/>
          </a:p>
        </p:txBody>
      </p:sp>
      <p:sp>
        <p:nvSpPr>
          <p:cNvPr id="41987" name="Rectangle 3"/>
          <p:cNvSpPr>
            <a:spLocks noGrp="1" noChangeArrowheads="1"/>
          </p:cNvSpPr>
          <p:nvPr>
            <p:ph type="body" idx="1"/>
          </p:nvPr>
        </p:nvSpPr>
        <p:spPr>
          <a:xfrm>
            <a:off x="576461" y="1787649"/>
            <a:ext cx="8027987" cy="3369543"/>
          </a:xfrm>
        </p:spPr>
        <p:style>
          <a:lnRef idx="1">
            <a:schemeClr val="accent4"/>
          </a:lnRef>
          <a:fillRef idx="2">
            <a:schemeClr val="accent4"/>
          </a:fillRef>
          <a:effectRef idx="1">
            <a:schemeClr val="accent4"/>
          </a:effectRef>
          <a:fontRef idx="minor">
            <a:schemeClr val="dk1"/>
          </a:fontRef>
        </p:style>
        <p:txBody>
          <a:bodyPr/>
          <a:lstStyle/>
          <a:p>
            <a:pPr eaLnBrk="1" hangingPunct="1">
              <a:defRPr/>
            </a:pPr>
            <a:r>
              <a:rPr lang="en-US" sz="2800" b="1" dirty="0" smtClean="0"/>
              <a:t>P</a:t>
            </a:r>
            <a:r>
              <a:rPr lang="id-ID" sz="2800" b="1" dirty="0" smtClean="0"/>
              <a:t>engendalian </a:t>
            </a:r>
            <a:r>
              <a:rPr lang="id-ID" sz="2800" b="1" dirty="0" smtClean="0">
                <a:sym typeface="Wingdings" pitchFamily="2" charset="2"/>
              </a:rPr>
              <a:t> </a:t>
            </a:r>
            <a:r>
              <a:rPr lang="id-ID" sz="2800" dirty="0" smtClean="0"/>
              <a:t>ketika entitas induk:</a:t>
            </a:r>
          </a:p>
          <a:p>
            <a:pPr lvl="1" eaLnBrk="1" hangingPunct="1">
              <a:defRPr/>
            </a:pPr>
            <a:r>
              <a:rPr lang="id-ID" dirty="0" smtClean="0"/>
              <a:t>memiliki secara </a:t>
            </a:r>
            <a:r>
              <a:rPr lang="id-ID" dirty="0" smtClean="0">
                <a:solidFill>
                  <a:srgbClr val="C00000"/>
                </a:solidFill>
              </a:rPr>
              <a:t>langsung </a:t>
            </a:r>
            <a:r>
              <a:rPr lang="id-ID" dirty="0" smtClean="0"/>
              <a:t>atau </a:t>
            </a:r>
            <a:r>
              <a:rPr lang="id-ID" dirty="0" smtClean="0">
                <a:solidFill>
                  <a:srgbClr val="C00000"/>
                </a:solidFill>
              </a:rPr>
              <a:t>tidak langsung melalui entitas </a:t>
            </a:r>
            <a:r>
              <a:rPr lang="id-ID" dirty="0" smtClean="0"/>
              <a:t>anak </a:t>
            </a:r>
            <a:r>
              <a:rPr lang="id-ID" dirty="0" smtClean="0">
                <a:solidFill>
                  <a:srgbClr val="C00000"/>
                </a:solidFill>
              </a:rPr>
              <a:t>lebih dari setengah </a:t>
            </a:r>
            <a:r>
              <a:rPr lang="id-ID" b="1" dirty="0" smtClean="0">
                <a:solidFill>
                  <a:schemeClr val="accent1">
                    <a:lumMod val="75000"/>
                  </a:schemeClr>
                </a:solidFill>
              </a:rPr>
              <a:t>(&gt;50%)</a:t>
            </a:r>
            <a:r>
              <a:rPr lang="id-ID" dirty="0" smtClean="0">
                <a:solidFill>
                  <a:srgbClr val="C00000"/>
                </a:solidFill>
              </a:rPr>
              <a:t> </a:t>
            </a:r>
            <a:r>
              <a:rPr lang="id-ID" dirty="0" smtClean="0"/>
              <a:t>kekuasaan suara suatu entitas, </a:t>
            </a:r>
            <a:r>
              <a:rPr lang="id-ID" dirty="0" smtClean="0">
                <a:solidFill>
                  <a:srgbClr val="C00000"/>
                </a:solidFill>
              </a:rPr>
              <a:t>kecuali</a:t>
            </a:r>
          </a:p>
          <a:p>
            <a:pPr lvl="1" eaLnBrk="1" hangingPunct="1">
              <a:defRPr/>
            </a:pPr>
            <a:r>
              <a:rPr lang="id-ID" dirty="0" smtClean="0"/>
              <a:t>dapat ditunjukkan secara jelas bahwa kepemilikan tersebut tidak diikuti dengan pengendalian.</a:t>
            </a:r>
            <a:endParaRPr lang="id-ID" dirty="0" smtClean="0">
              <a:solidFill>
                <a:schemeClr val="tx2"/>
              </a:solidFill>
              <a:sym typeface="Wingdings" pitchFamily="2" charset="2"/>
            </a:endParaRPr>
          </a:p>
          <a:p>
            <a:pPr lvl="1" eaLnBrk="1" hangingPunct="1">
              <a:lnSpc>
                <a:spcPct val="80000"/>
              </a:lnSpc>
              <a:defRPr/>
            </a:pPr>
            <a:endParaRPr lang="id-ID" sz="3200" dirty="0" smtClean="0">
              <a:solidFill>
                <a:schemeClr val="tx2"/>
              </a:solidFill>
              <a:sym typeface="Wingdings" pitchFamily="2" charset="2"/>
            </a:endParaRPr>
          </a:p>
        </p:txBody>
      </p:sp>
    </p:spTree>
    <p:extLst>
      <p:ext uri="{BB962C8B-B14F-4D97-AF65-F5344CB8AC3E}">
        <p14:creationId xmlns:p14="http://schemas.microsoft.com/office/powerpoint/2010/main" val="399496476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a:xfrm>
            <a:off x="457200" y="381000"/>
            <a:ext cx="8229600" cy="548378"/>
          </a:xfrm>
        </p:spPr>
        <p:txBody>
          <a:bodyPr>
            <a:noAutofit/>
          </a:bodyPr>
          <a:lstStyle/>
          <a:p>
            <a:pPr eaLnBrk="1" hangingPunct="1"/>
            <a:r>
              <a:rPr lang="id-ID" sz="3600" b="1" dirty="0" smtClean="0"/>
              <a:t>Pengendalian – PSAK 65 </a:t>
            </a:r>
            <a:endParaRPr lang="en-US" sz="3600" b="1" dirty="0" smtClean="0"/>
          </a:p>
        </p:txBody>
      </p:sp>
      <p:sp>
        <p:nvSpPr>
          <p:cNvPr id="41987" name="Rectangle 3"/>
          <p:cNvSpPr>
            <a:spLocks noGrp="1" noChangeArrowheads="1"/>
          </p:cNvSpPr>
          <p:nvPr>
            <p:ph type="body" idx="1"/>
          </p:nvPr>
        </p:nvSpPr>
        <p:spPr>
          <a:xfrm>
            <a:off x="457200" y="1135062"/>
            <a:ext cx="8027987" cy="4198938"/>
          </a:xfrm>
        </p:spPr>
        <p:txBody>
          <a:bodyPr>
            <a:normAutofit/>
          </a:bodyPr>
          <a:lstStyle/>
          <a:p>
            <a:r>
              <a:rPr lang="id-ID" sz="2000" b="1" dirty="0" smtClean="0"/>
              <a:t>Investor </a:t>
            </a:r>
            <a:r>
              <a:rPr lang="id-ID" sz="2000" b="1" i="1" dirty="0"/>
              <a:t>mengendalikan </a:t>
            </a:r>
            <a:r>
              <a:rPr lang="id-ID" sz="2000" b="1" dirty="0"/>
              <a:t>investee </a:t>
            </a:r>
            <a:r>
              <a:rPr lang="id-ID" sz="2000" b="1" i="1" dirty="0"/>
              <a:t>ketika </a:t>
            </a:r>
            <a:r>
              <a:rPr lang="id-ID" sz="2000" b="1" dirty="0"/>
              <a:t>investor </a:t>
            </a:r>
            <a:r>
              <a:rPr lang="id-ID" sz="2000" b="1" i="1" dirty="0" smtClean="0"/>
              <a:t>terekspos atau </a:t>
            </a:r>
            <a:r>
              <a:rPr lang="id-ID" sz="2000" b="1" i="1" dirty="0">
                <a:solidFill>
                  <a:srgbClr val="FF0000"/>
                </a:solidFill>
              </a:rPr>
              <a:t>memiliki hak atas imbal hasil variabel </a:t>
            </a:r>
            <a:r>
              <a:rPr lang="id-ID" sz="2000" b="1" i="1" dirty="0"/>
              <a:t>dari </a:t>
            </a:r>
            <a:r>
              <a:rPr lang="id-ID" sz="2000" b="1" i="1" dirty="0" smtClean="0"/>
              <a:t>keterlibatannya dengan </a:t>
            </a:r>
            <a:r>
              <a:rPr lang="id-ID" sz="2000" b="1" dirty="0"/>
              <a:t>investee </a:t>
            </a:r>
            <a:r>
              <a:rPr lang="id-ID" sz="2000" b="1" i="1" dirty="0"/>
              <a:t>dan memiliki kemampuan untuk </a:t>
            </a:r>
            <a:r>
              <a:rPr lang="id-ID" sz="2000" b="1" i="1" dirty="0" smtClean="0">
                <a:solidFill>
                  <a:srgbClr val="FF0000"/>
                </a:solidFill>
              </a:rPr>
              <a:t>mempengaruhi imbal </a:t>
            </a:r>
            <a:r>
              <a:rPr lang="id-ID" sz="2000" b="1" i="1" dirty="0">
                <a:solidFill>
                  <a:srgbClr val="FF0000"/>
                </a:solidFill>
              </a:rPr>
              <a:t>hasil</a:t>
            </a:r>
            <a:r>
              <a:rPr lang="id-ID" sz="2000" b="1" i="1" dirty="0"/>
              <a:t> tersebut melalui k</a:t>
            </a:r>
            <a:r>
              <a:rPr lang="id-ID" sz="2000" b="1" i="1" dirty="0">
                <a:solidFill>
                  <a:srgbClr val="FF0000"/>
                </a:solidFill>
              </a:rPr>
              <a:t>ekuasaannya</a:t>
            </a:r>
            <a:r>
              <a:rPr lang="id-ID" sz="2000" b="1" i="1" dirty="0"/>
              <a:t> atas </a:t>
            </a:r>
            <a:r>
              <a:rPr lang="id-ID" sz="2000" b="1" dirty="0"/>
              <a:t>investee</a:t>
            </a:r>
            <a:r>
              <a:rPr lang="id-ID" sz="2000" b="1" i="1" dirty="0"/>
              <a:t>.</a:t>
            </a:r>
          </a:p>
          <a:p>
            <a:r>
              <a:rPr lang="id-ID" sz="2000" b="1" i="1" dirty="0" smtClean="0"/>
              <a:t>I</a:t>
            </a:r>
            <a:r>
              <a:rPr lang="id-ID" sz="2000" b="1" dirty="0" smtClean="0"/>
              <a:t>nvestor </a:t>
            </a:r>
            <a:r>
              <a:rPr lang="id-ID" sz="2000" b="1" i="1" dirty="0"/>
              <a:t>mengendalikan </a:t>
            </a:r>
            <a:r>
              <a:rPr lang="id-ID" sz="2000" b="1" dirty="0"/>
              <a:t>investee </a:t>
            </a:r>
            <a:r>
              <a:rPr lang="id-ID" sz="2000" b="1" i="1" dirty="0" smtClean="0"/>
              <a:t>jika dan </a:t>
            </a:r>
            <a:r>
              <a:rPr lang="id-ID" sz="2000" b="1" i="1" dirty="0"/>
              <a:t>hanya jika </a:t>
            </a:r>
            <a:r>
              <a:rPr lang="id-ID" sz="2000" b="1" dirty="0"/>
              <a:t>investor </a:t>
            </a:r>
            <a:r>
              <a:rPr lang="id-ID" sz="2000" b="1" i="1" dirty="0"/>
              <a:t>memiliki seluruh hal berikut ini:</a:t>
            </a:r>
          </a:p>
          <a:p>
            <a:pPr marL="800100" lvl="1" indent="-342900">
              <a:buFont typeface="+mj-lt"/>
              <a:buAutoNum type="alphaLcPeriod"/>
            </a:pPr>
            <a:r>
              <a:rPr lang="fi-FI" sz="1800" b="1" i="1" dirty="0" smtClean="0">
                <a:solidFill>
                  <a:srgbClr val="FF0000"/>
                </a:solidFill>
              </a:rPr>
              <a:t>kekuasaan </a:t>
            </a:r>
            <a:r>
              <a:rPr lang="fi-FI" sz="1800" b="1" i="1" dirty="0">
                <a:solidFill>
                  <a:srgbClr val="FF0000"/>
                </a:solidFill>
              </a:rPr>
              <a:t>atas </a:t>
            </a:r>
            <a:r>
              <a:rPr lang="fi-FI" sz="1800" b="1" dirty="0">
                <a:solidFill>
                  <a:srgbClr val="FF0000"/>
                </a:solidFill>
              </a:rPr>
              <a:t>investee </a:t>
            </a:r>
            <a:r>
              <a:rPr lang="fi-FI" sz="1800" b="1" i="1" dirty="0"/>
              <a:t>(lihat paragraf 10–14);</a:t>
            </a:r>
          </a:p>
          <a:p>
            <a:pPr marL="800100" lvl="1" indent="-342900">
              <a:buFont typeface="+mj-lt"/>
              <a:buAutoNum type="alphaLcPeriod"/>
            </a:pPr>
            <a:r>
              <a:rPr lang="id-ID" sz="1800" b="1" i="1" dirty="0" smtClean="0">
                <a:solidFill>
                  <a:srgbClr val="FF0000"/>
                </a:solidFill>
              </a:rPr>
              <a:t>eksposur </a:t>
            </a:r>
            <a:r>
              <a:rPr lang="id-ID" sz="1800" b="1" i="1" dirty="0">
                <a:solidFill>
                  <a:srgbClr val="FF0000"/>
                </a:solidFill>
              </a:rPr>
              <a:t>atau hak atas imbal hasil variabe</a:t>
            </a:r>
            <a:r>
              <a:rPr lang="id-ID" sz="1800" b="1" i="1" dirty="0"/>
              <a:t>l dari </a:t>
            </a:r>
            <a:r>
              <a:rPr lang="id-ID" sz="1800" b="1" i="1" dirty="0" smtClean="0"/>
              <a:t>keterlibatannya </a:t>
            </a:r>
            <a:r>
              <a:rPr lang="nl-NL" sz="1800" b="1" i="1" dirty="0" smtClean="0"/>
              <a:t>dengan </a:t>
            </a:r>
            <a:r>
              <a:rPr lang="nl-NL" sz="1800" b="1" dirty="0"/>
              <a:t>investee </a:t>
            </a:r>
            <a:r>
              <a:rPr lang="nl-NL" sz="1800" b="1" i="1" dirty="0"/>
              <a:t>(lihat paragraf 15 dan 16); </a:t>
            </a:r>
            <a:r>
              <a:rPr lang="nl-NL" sz="1800" b="1" i="1" dirty="0" smtClean="0"/>
              <a:t>dan</a:t>
            </a:r>
            <a:r>
              <a:rPr lang="id-ID" sz="1800" b="1" i="1" dirty="0" smtClean="0"/>
              <a:t> </a:t>
            </a:r>
          </a:p>
          <a:p>
            <a:pPr marL="800100" lvl="1" indent="-342900">
              <a:buFont typeface="+mj-lt"/>
              <a:buAutoNum type="alphaLcPeriod"/>
            </a:pPr>
            <a:r>
              <a:rPr lang="fi-FI" sz="1800" b="1" i="1" dirty="0" smtClean="0">
                <a:solidFill>
                  <a:srgbClr val="FF0000"/>
                </a:solidFill>
              </a:rPr>
              <a:t>kemampuan </a:t>
            </a:r>
            <a:r>
              <a:rPr lang="fi-FI" sz="1800" b="1" i="1" dirty="0">
                <a:solidFill>
                  <a:srgbClr val="FF0000"/>
                </a:solidFill>
              </a:rPr>
              <a:t>untuk menggunakan kekuasaannya</a:t>
            </a:r>
            <a:r>
              <a:rPr lang="fi-FI" sz="1800" b="1" i="1" dirty="0"/>
              <a:t> atas </a:t>
            </a:r>
            <a:r>
              <a:rPr lang="fi-FI" sz="1800" b="1" dirty="0" smtClean="0"/>
              <a:t>investee</a:t>
            </a:r>
            <a:r>
              <a:rPr lang="id-ID" sz="1800" b="1" dirty="0" smtClean="0"/>
              <a:t> </a:t>
            </a:r>
            <a:r>
              <a:rPr lang="id-ID" sz="1800" b="1" i="1" dirty="0" smtClean="0"/>
              <a:t>untuk </a:t>
            </a:r>
            <a:r>
              <a:rPr lang="id-ID" sz="1800" b="1" i="1" dirty="0"/>
              <a:t>mempengaruhi</a:t>
            </a:r>
            <a:endParaRPr lang="id-ID" sz="1800" dirty="0" smtClean="0">
              <a:solidFill>
                <a:schemeClr val="tx2"/>
              </a:solidFill>
              <a:sym typeface="Wingdings" pitchFamily="2" charset="2"/>
            </a:endParaRPr>
          </a:p>
        </p:txBody>
      </p:sp>
      <p:graphicFrame>
        <p:nvGraphicFramePr>
          <p:cNvPr id="2" name="Diagram 1"/>
          <p:cNvGraphicFramePr/>
          <p:nvPr>
            <p:extLst/>
          </p:nvPr>
        </p:nvGraphicFramePr>
        <p:xfrm>
          <a:off x="838200" y="4724400"/>
          <a:ext cx="7620000" cy="8382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pSp>
        <p:nvGrpSpPr>
          <p:cNvPr id="5" name="Group 4"/>
          <p:cNvGrpSpPr/>
          <p:nvPr/>
        </p:nvGrpSpPr>
        <p:grpSpPr>
          <a:xfrm>
            <a:off x="2078233" y="5791200"/>
            <a:ext cx="2417567" cy="728056"/>
            <a:chOff x="5200151" y="30714"/>
            <a:chExt cx="2417567" cy="852971"/>
          </a:xfrm>
          <a:solidFill>
            <a:schemeClr val="accent1">
              <a:lumMod val="75000"/>
            </a:schemeClr>
          </a:solidFill>
        </p:grpSpPr>
        <p:sp>
          <p:nvSpPr>
            <p:cNvPr id="6" name="Oval 5"/>
            <p:cNvSpPr/>
            <p:nvPr/>
          </p:nvSpPr>
          <p:spPr>
            <a:xfrm>
              <a:off x="5200151" y="30714"/>
              <a:ext cx="2417567" cy="852971"/>
            </a:xfrm>
            <a:prstGeom prst="ellipse">
              <a:avLst/>
            </a:prstGeom>
            <a:grpFill/>
          </p:spPr>
          <p:style>
            <a:lnRef idx="2">
              <a:schemeClr val="lt1">
                <a:hueOff val="0"/>
                <a:satOff val="0"/>
                <a:lumOff val="0"/>
                <a:alphaOff val="0"/>
              </a:schemeClr>
            </a:lnRef>
            <a:fillRef idx="1">
              <a:schemeClr val="accent4">
                <a:hueOff val="0"/>
                <a:satOff val="0"/>
                <a:lumOff val="0"/>
                <a:alphaOff val="0"/>
              </a:schemeClr>
            </a:fillRef>
            <a:effectRef idx="0">
              <a:schemeClr val="accent4">
                <a:hueOff val="0"/>
                <a:satOff val="0"/>
                <a:lumOff val="0"/>
                <a:alphaOff val="0"/>
              </a:schemeClr>
            </a:effectRef>
            <a:fontRef idx="minor">
              <a:schemeClr val="lt1"/>
            </a:fontRef>
          </p:style>
        </p:sp>
        <p:sp>
          <p:nvSpPr>
            <p:cNvPr id="7" name="Oval 4"/>
            <p:cNvSpPr/>
            <p:nvPr/>
          </p:nvSpPr>
          <p:spPr>
            <a:xfrm>
              <a:off x="5554195" y="155629"/>
              <a:ext cx="1709479" cy="603141"/>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25400" tIns="25400" rIns="25400" bIns="25400" numCol="1" spcCol="1270" anchor="ctr" anchorCtr="0">
              <a:noAutofit/>
            </a:bodyPr>
            <a:lstStyle/>
            <a:p>
              <a:pPr lvl="0" algn="ctr" defTabSz="889000">
                <a:lnSpc>
                  <a:spcPct val="90000"/>
                </a:lnSpc>
                <a:spcBef>
                  <a:spcPct val="0"/>
                </a:spcBef>
                <a:spcAft>
                  <a:spcPct val="35000"/>
                </a:spcAft>
              </a:pPr>
              <a:r>
                <a:rPr lang="en-US" sz="2000" kern="1200" dirty="0" err="1" smtClean="0"/>
                <a:t>Kemampuan</a:t>
              </a:r>
              <a:endParaRPr lang="en-US" sz="2000" kern="1200" dirty="0"/>
            </a:p>
          </p:txBody>
        </p:sp>
      </p:grpSp>
      <p:sp>
        <p:nvSpPr>
          <p:cNvPr id="3" name="Left Brace 2"/>
          <p:cNvSpPr/>
          <p:nvPr/>
        </p:nvSpPr>
        <p:spPr>
          <a:xfrm rot="16200000">
            <a:off x="3126805" y="4346005"/>
            <a:ext cx="299590" cy="2590800"/>
          </a:xfrm>
          <a:prstGeom prst="leftBrace">
            <a:avLst/>
          </a:prstGeom>
          <a:ln>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357138269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302" name="AutoShape 6"/>
          <p:cNvSpPr>
            <a:spLocks noChangeArrowheads="1"/>
          </p:cNvSpPr>
          <p:nvPr/>
        </p:nvSpPr>
        <p:spPr bwMode="auto">
          <a:xfrm>
            <a:off x="500034" y="3786190"/>
            <a:ext cx="2214578" cy="714380"/>
          </a:xfrm>
          <a:prstGeom prst="roundRect">
            <a:avLst>
              <a:gd name="adj" fmla="val 13745"/>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l="100000" b="100000"/>
            </a:path>
            <a:tileRect t="-100000" r="-100000"/>
          </a:gradFill>
          <a:ln w="38100">
            <a:solidFill>
              <a:schemeClr val="bg2"/>
            </a:solidFill>
            <a:round/>
            <a:headEnd/>
            <a:tailEnd/>
          </a:ln>
          <a:effectLst/>
        </p:spPr>
        <p:txBody>
          <a:bodyPr wrap="square" anchor="ctr"/>
          <a:lstStyle/>
          <a:p>
            <a:pPr algn="ctr"/>
            <a:r>
              <a:rPr lang="id-ID" dirty="0" smtClean="0"/>
              <a:t>Pengidentifikasian </a:t>
            </a:r>
            <a:r>
              <a:rPr lang="id-ID" dirty="0" smtClean="0">
                <a:solidFill>
                  <a:srgbClr val="C00000"/>
                </a:solidFill>
              </a:rPr>
              <a:t>pihak pengakuisisi</a:t>
            </a:r>
            <a:endParaRPr lang="id-ID" dirty="0">
              <a:solidFill>
                <a:srgbClr val="C00000"/>
              </a:solidFill>
            </a:endParaRPr>
          </a:p>
        </p:txBody>
      </p:sp>
      <p:sp>
        <p:nvSpPr>
          <p:cNvPr id="42" name="AutoShape 6"/>
          <p:cNvSpPr>
            <a:spLocks noChangeArrowheads="1"/>
          </p:cNvSpPr>
          <p:nvPr/>
        </p:nvSpPr>
        <p:spPr bwMode="auto">
          <a:xfrm>
            <a:off x="2357422" y="4429132"/>
            <a:ext cx="2214578" cy="714380"/>
          </a:xfrm>
          <a:prstGeom prst="roundRect">
            <a:avLst>
              <a:gd name="adj" fmla="val 13745"/>
            </a:avLst>
          </a:prstGeom>
          <a:gradFill flip="none" rotWithShape="1">
            <a:gsLst>
              <a:gs pos="0">
                <a:schemeClr val="accent6">
                  <a:lumMod val="40000"/>
                  <a:lumOff val="60000"/>
                  <a:tint val="66000"/>
                  <a:satMod val="160000"/>
                </a:schemeClr>
              </a:gs>
              <a:gs pos="50000">
                <a:schemeClr val="accent6">
                  <a:lumMod val="40000"/>
                  <a:lumOff val="60000"/>
                  <a:tint val="44500"/>
                  <a:satMod val="160000"/>
                </a:schemeClr>
              </a:gs>
              <a:gs pos="100000">
                <a:schemeClr val="accent6">
                  <a:lumMod val="40000"/>
                  <a:lumOff val="60000"/>
                  <a:tint val="23500"/>
                  <a:satMod val="160000"/>
                </a:schemeClr>
              </a:gs>
            </a:gsLst>
            <a:lin ang="10800000" scaled="1"/>
            <a:tileRect/>
          </a:gradFill>
          <a:ln w="38100">
            <a:solidFill>
              <a:schemeClr val="bg2"/>
            </a:solidFill>
            <a:round/>
            <a:headEnd/>
            <a:tailEnd/>
          </a:ln>
          <a:effectLst/>
        </p:spPr>
        <p:txBody>
          <a:bodyPr wrap="square" anchor="ctr"/>
          <a:lstStyle/>
          <a:p>
            <a:pPr algn="ctr"/>
            <a:r>
              <a:rPr lang="id-ID" dirty="0" smtClean="0"/>
              <a:t>Penentuan</a:t>
            </a:r>
            <a:r>
              <a:rPr lang="id-ID" dirty="0" smtClean="0">
                <a:solidFill>
                  <a:srgbClr val="C00000"/>
                </a:solidFill>
              </a:rPr>
              <a:t> tanggal akuisisi</a:t>
            </a:r>
            <a:endParaRPr lang="id-ID" dirty="0">
              <a:solidFill>
                <a:srgbClr val="C00000"/>
              </a:solidFill>
            </a:endParaRPr>
          </a:p>
        </p:txBody>
      </p:sp>
      <p:sp>
        <p:nvSpPr>
          <p:cNvPr id="55298" name="Rectangle 2"/>
          <p:cNvSpPr>
            <a:spLocks noGrp="1" noChangeArrowheads="1"/>
          </p:cNvSpPr>
          <p:nvPr>
            <p:ph type="title"/>
          </p:nvPr>
        </p:nvSpPr>
        <p:spPr/>
        <p:txBody>
          <a:bodyPr/>
          <a:lstStyle/>
          <a:p>
            <a:r>
              <a:rPr lang="id-ID" dirty="0" smtClean="0"/>
              <a:t>Metode Akuisisi</a:t>
            </a:r>
            <a:endParaRPr lang="en-US" dirty="0"/>
          </a:p>
        </p:txBody>
      </p:sp>
      <p:grpSp>
        <p:nvGrpSpPr>
          <p:cNvPr id="2" name="Group 7"/>
          <p:cNvGrpSpPr>
            <a:grpSpLocks/>
          </p:cNvGrpSpPr>
          <p:nvPr/>
        </p:nvGrpSpPr>
        <p:grpSpPr bwMode="auto">
          <a:xfrm>
            <a:off x="1282700" y="2500306"/>
            <a:ext cx="6096000" cy="990600"/>
            <a:chOff x="624" y="1152"/>
            <a:chExt cx="4080" cy="720"/>
          </a:xfrm>
        </p:grpSpPr>
        <p:sp>
          <p:nvSpPr>
            <p:cNvPr id="55304" name="Rectangle 8"/>
            <p:cNvSpPr>
              <a:spLocks noChangeArrowheads="1"/>
            </p:cNvSpPr>
            <p:nvPr/>
          </p:nvSpPr>
          <p:spPr bwMode="gray">
            <a:xfrm rot="3419336">
              <a:off x="624" y="1200"/>
              <a:ext cx="672" cy="672"/>
            </a:xfrm>
            <a:prstGeom prst="rect">
              <a:avLst/>
            </a:prstGeom>
            <a:gradFill rotWithShape="1">
              <a:gsLst>
                <a:gs pos="0">
                  <a:schemeClr val="accent1"/>
                </a:gs>
                <a:gs pos="100000">
                  <a:schemeClr val="accent1">
                    <a:gamma/>
                    <a:shade val="46275"/>
                    <a:invGamma/>
                  </a:schemeClr>
                </a:gs>
              </a:gsLst>
              <a:lin ang="5400000" scaled="1"/>
            </a:gradFill>
            <a:ln w="9525">
              <a:miter lim="800000"/>
              <a:headEnd/>
              <a:tailEnd/>
            </a:ln>
            <a:effectLst/>
            <a:scene3d>
              <a:camera prst="legacyPerspectiveFront">
                <a:rot lat="0" lon="1500000" rev="0"/>
              </a:camera>
              <a:lightRig rig="legacyFlat4" dir="b"/>
            </a:scene3d>
            <a:sp3d extrusionH="887400" prstMaterial="legacyMatte">
              <a:bevelT w="13500" h="13500" prst="angle"/>
              <a:bevelB w="13500" h="13500" prst="angle"/>
              <a:extrusionClr>
                <a:schemeClr val="accent1"/>
              </a:extrusionClr>
            </a:sp3d>
          </p:spPr>
          <p:txBody>
            <a:bodyPr wrap="none" anchor="ctr">
              <a:flatTx/>
            </a:bodyPr>
            <a:lstStyle/>
            <a:p>
              <a:endParaRPr lang="id-ID" dirty="0"/>
            </a:p>
          </p:txBody>
        </p:sp>
        <p:grpSp>
          <p:nvGrpSpPr>
            <p:cNvPr id="3" name="Group 9"/>
            <p:cNvGrpSpPr>
              <a:grpSpLocks/>
            </p:cNvGrpSpPr>
            <p:nvPr/>
          </p:nvGrpSpPr>
          <p:grpSpPr bwMode="auto">
            <a:xfrm>
              <a:off x="1296" y="1296"/>
              <a:ext cx="624" cy="96"/>
              <a:chOff x="2003" y="3439"/>
              <a:chExt cx="468" cy="244"/>
            </a:xfrm>
          </p:grpSpPr>
          <p:sp>
            <p:nvSpPr>
              <p:cNvPr id="55306" name="Oval 10"/>
              <p:cNvSpPr>
                <a:spLocks noChangeArrowheads="1"/>
              </p:cNvSpPr>
              <p:nvPr/>
            </p:nvSpPr>
            <p:spPr bwMode="gray">
              <a:xfrm>
                <a:off x="2003" y="3439"/>
                <a:ext cx="79" cy="242"/>
              </a:xfrm>
              <a:prstGeom prst="ellipse">
                <a:avLst/>
              </a:prstGeom>
              <a:gradFill rotWithShape="0">
                <a:gsLst>
                  <a:gs pos="0">
                    <a:srgbClr val="FFFFFF">
                      <a:gamma/>
                      <a:shade val="46275"/>
                      <a:invGamma/>
                    </a:srgbClr>
                  </a:gs>
                  <a:gs pos="50000">
                    <a:srgbClr val="FFFFFF"/>
                  </a:gs>
                  <a:gs pos="100000">
                    <a:srgbClr val="FFFFFF">
                      <a:gamma/>
                      <a:shade val="46275"/>
                      <a:invGamma/>
                    </a:srgbClr>
                  </a:gs>
                </a:gsLst>
                <a:lin ang="5400000" scaled="1"/>
              </a:gradFill>
              <a:ln w="9525">
                <a:noFill/>
                <a:round/>
                <a:headEnd/>
                <a:tailEnd/>
              </a:ln>
              <a:effectLst/>
            </p:spPr>
            <p:txBody>
              <a:bodyPr wrap="none" anchor="ctr"/>
              <a:lstStyle/>
              <a:p>
                <a:endParaRPr lang="id-ID"/>
              </a:p>
            </p:txBody>
          </p:sp>
          <p:sp>
            <p:nvSpPr>
              <p:cNvPr id="55307" name="Rectangle 11"/>
              <p:cNvSpPr>
                <a:spLocks noChangeArrowheads="1"/>
              </p:cNvSpPr>
              <p:nvPr/>
            </p:nvSpPr>
            <p:spPr bwMode="gray">
              <a:xfrm>
                <a:off x="2048" y="3441"/>
                <a:ext cx="388" cy="242"/>
              </a:xfrm>
              <a:prstGeom prst="rect">
                <a:avLst/>
              </a:prstGeom>
              <a:gradFill rotWithShape="0">
                <a:gsLst>
                  <a:gs pos="0">
                    <a:srgbClr val="FFFFFF">
                      <a:gamma/>
                      <a:shade val="46275"/>
                      <a:invGamma/>
                    </a:srgbClr>
                  </a:gs>
                  <a:gs pos="50000">
                    <a:srgbClr val="FFFFFF"/>
                  </a:gs>
                  <a:gs pos="100000">
                    <a:srgbClr val="FFFFFF">
                      <a:gamma/>
                      <a:shade val="46275"/>
                      <a:invGamma/>
                    </a:srgbClr>
                  </a:gs>
                </a:gsLst>
                <a:lin ang="5400000" scaled="1"/>
              </a:gradFill>
              <a:ln w="9525">
                <a:noFill/>
                <a:miter lim="800000"/>
                <a:headEnd/>
                <a:tailEnd/>
              </a:ln>
              <a:effectLst/>
            </p:spPr>
            <p:txBody>
              <a:bodyPr wrap="none" anchor="ctr"/>
              <a:lstStyle/>
              <a:p>
                <a:endParaRPr lang="id-ID"/>
              </a:p>
            </p:txBody>
          </p:sp>
          <p:sp>
            <p:nvSpPr>
              <p:cNvPr id="55308" name="Oval 12"/>
              <p:cNvSpPr>
                <a:spLocks noChangeArrowheads="1"/>
              </p:cNvSpPr>
              <p:nvPr/>
            </p:nvSpPr>
            <p:spPr bwMode="gray">
              <a:xfrm>
                <a:off x="2400" y="3443"/>
                <a:ext cx="71" cy="234"/>
              </a:xfrm>
              <a:prstGeom prst="ellipse">
                <a:avLst/>
              </a:prstGeom>
              <a:gradFill rotWithShape="0">
                <a:gsLst>
                  <a:gs pos="0">
                    <a:schemeClr val="bg1">
                      <a:gamma/>
                      <a:shade val="46275"/>
                      <a:invGamma/>
                    </a:schemeClr>
                  </a:gs>
                  <a:gs pos="50000">
                    <a:schemeClr val="bg1"/>
                  </a:gs>
                  <a:gs pos="100000">
                    <a:schemeClr val="bg1">
                      <a:gamma/>
                      <a:shade val="46275"/>
                      <a:invGamma/>
                    </a:schemeClr>
                  </a:gs>
                </a:gsLst>
                <a:lin ang="5400000" scaled="1"/>
              </a:gradFill>
              <a:ln w="12700">
                <a:solidFill>
                  <a:schemeClr val="bg1"/>
                </a:solidFill>
                <a:round/>
                <a:headEnd/>
                <a:tailEnd/>
              </a:ln>
              <a:effectLst/>
            </p:spPr>
            <p:txBody>
              <a:bodyPr wrap="none" anchor="ctr"/>
              <a:lstStyle/>
              <a:p>
                <a:endParaRPr lang="id-ID"/>
              </a:p>
            </p:txBody>
          </p:sp>
          <p:sp>
            <p:nvSpPr>
              <p:cNvPr id="55309" name="Oval 13"/>
              <p:cNvSpPr>
                <a:spLocks noChangeArrowheads="1"/>
              </p:cNvSpPr>
              <p:nvPr/>
            </p:nvSpPr>
            <p:spPr bwMode="gray">
              <a:xfrm>
                <a:off x="2438" y="3519"/>
                <a:ext cx="20" cy="69"/>
              </a:xfrm>
              <a:prstGeom prst="ellipse">
                <a:avLst/>
              </a:prstGeom>
              <a:gradFill rotWithShape="0">
                <a:gsLst>
                  <a:gs pos="0">
                    <a:schemeClr val="bg1">
                      <a:gamma/>
                      <a:shade val="46275"/>
                      <a:invGamma/>
                    </a:schemeClr>
                  </a:gs>
                  <a:gs pos="50000">
                    <a:schemeClr val="bg1"/>
                  </a:gs>
                  <a:gs pos="100000">
                    <a:schemeClr val="bg1">
                      <a:gamma/>
                      <a:shade val="46275"/>
                      <a:invGamma/>
                    </a:schemeClr>
                  </a:gs>
                </a:gsLst>
                <a:lin ang="5400000" scaled="1"/>
              </a:gradFill>
              <a:ln w="9525">
                <a:noFill/>
                <a:round/>
                <a:headEnd/>
                <a:tailEnd/>
              </a:ln>
              <a:effectLst/>
            </p:spPr>
            <p:txBody>
              <a:bodyPr wrap="none" anchor="ctr"/>
              <a:lstStyle/>
              <a:p>
                <a:endParaRPr lang="id-ID"/>
              </a:p>
            </p:txBody>
          </p:sp>
        </p:grpSp>
        <p:sp>
          <p:nvSpPr>
            <p:cNvPr id="55310" name="Rectangle 14"/>
            <p:cNvSpPr>
              <a:spLocks noChangeArrowheads="1"/>
            </p:cNvSpPr>
            <p:nvPr/>
          </p:nvSpPr>
          <p:spPr bwMode="gray">
            <a:xfrm rot="3419336">
              <a:off x="1776" y="1152"/>
              <a:ext cx="672" cy="672"/>
            </a:xfrm>
            <a:prstGeom prst="rect">
              <a:avLst/>
            </a:prstGeom>
            <a:gradFill rotWithShape="1">
              <a:gsLst>
                <a:gs pos="0">
                  <a:schemeClr val="accent2"/>
                </a:gs>
                <a:gs pos="100000">
                  <a:schemeClr val="accent2">
                    <a:gamma/>
                    <a:shade val="46275"/>
                    <a:invGamma/>
                  </a:schemeClr>
                </a:gs>
              </a:gsLst>
              <a:lin ang="5400000" scaled="1"/>
            </a:gradFill>
            <a:ln w="9525">
              <a:miter lim="800000"/>
              <a:headEnd/>
              <a:tailEnd/>
            </a:ln>
            <a:effectLst/>
            <a:scene3d>
              <a:camera prst="legacyPerspectiveFront">
                <a:rot lat="0" lon="1500000" rev="0"/>
              </a:camera>
              <a:lightRig rig="legacyFlat4" dir="b"/>
            </a:scene3d>
            <a:sp3d extrusionH="887400" prstMaterial="legacyMatte">
              <a:bevelT w="13500" h="13500" prst="angle"/>
              <a:bevelB w="13500" h="13500" prst="angle"/>
              <a:extrusionClr>
                <a:schemeClr val="accent2"/>
              </a:extrusionClr>
            </a:sp3d>
          </p:spPr>
          <p:txBody>
            <a:bodyPr wrap="none" anchor="ctr">
              <a:flatTx/>
            </a:bodyPr>
            <a:lstStyle/>
            <a:p>
              <a:endParaRPr lang="id-ID"/>
            </a:p>
          </p:txBody>
        </p:sp>
        <p:grpSp>
          <p:nvGrpSpPr>
            <p:cNvPr id="4" name="Group 15"/>
            <p:cNvGrpSpPr>
              <a:grpSpLocks/>
            </p:cNvGrpSpPr>
            <p:nvPr/>
          </p:nvGrpSpPr>
          <p:grpSpPr bwMode="auto">
            <a:xfrm>
              <a:off x="2448" y="1296"/>
              <a:ext cx="624" cy="96"/>
              <a:chOff x="2003" y="3439"/>
              <a:chExt cx="468" cy="244"/>
            </a:xfrm>
          </p:grpSpPr>
          <p:sp>
            <p:nvSpPr>
              <p:cNvPr id="55312" name="Oval 16"/>
              <p:cNvSpPr>
                <a:spLocks noChangeArrowheads="1"/>
              </p:cNvSpPr>
              <p:nvPr/>
            </p:nvSpPr>
            <p:spPr bwMode="gray">
              <a:xfrm>
                <a:off x="2003" y="3439"/>
                <a:ext cx="79" cy="242"/>
              </a:xfrm>
              <a:prstGeom prst="ellipse">
                <a:avLst/>
              </a:prstGeom>
              <a:gradFill rotWithShape="0">
                <a:gsLst>
                  <a:gs pos="0">
                    <a:srgbClr val="FFFFFF">
                      <a:gamma/>
                      <a:shade val="46275"/>
                      <a:invGamma/>
                    </a:srgbClr>
                  </a:gs>
                  <a:gs pos="50000">
                    <a:srgbClr val="FFFFFF"/>
                  </a:gs>
                  <a:gs pos="100000">
                    <a:srgbClr val="FFFFFF">
                      <a:gamma/>
                      <a:shade val="46275"/>
                      <a:invGamma/>
                    </a:srgbClr>
                  </a:gs>
                </a:gsLst>
                <a:lin ang="5400000" scaled="1"/>
              </a:gradFill>
              <a:ln w="9525">
                <a:noFill/>
                <a:round/>
                <a:headEnd/>
                <a:tailEnd/>
              </a:ln>
              <a:effectLst/>
            </p:spPr>
            <p:txBody>
              <a:bodyPr wrap="none" anchor="ctr"/>
              <a:lstStyle/>
              <a:p>
                <a:endParaRPr lang="id-ID"/>
              </a:p>
            </p:txBody>
          </p:sp>
          <p:sp>
            <p:nvSpPr>
              <p:cNvPr id="55313" name="Rectangle 17"/>
              <p:cNvSpPr>
                <a:spLocks noChangeArrowheads="1"/>
              </p:cNvSpPr>
              <p:nvPr/>
            </p:nvSpPr>
            <p:spPr bwMode="gray">
              <a:xfrm>
                <a:off x="2048" y="3441"/>
                <a:ext cx="388" cy="242"/>
              </a:xfrm>
              <a:prstGeom prst="rect">
                <a:avLst/>
              </a:prstGeom>
              <a:gradFill rotWithShape="0">
                <a:gsLst>
                  <a:gs pos="0">
                    <a:srgbClr val="FFFFFF">
                      <a:gamma/>
                      <a:shade val="46275"/>
                      <a:invGamma/>
                    </a:srgbClr>
                  </a:gs>
                  <a:gs pos="50000">
                    <a:srgbClr val="FFFFFF"/>
                  </a:gs>
                  <a:gs pos="100000">
                    <a:srgbClr val="FFFFFF">
                      <a:gamma/>
                      <a:shade val="46275"/>
                      <a:invGamma/>
                    </a:srgbClr>
                  </a:gs>
                </a:gsLst>
                <a:lin ang="5400000" scaled="1"/>
              </a:gradFill>
              <a:ln w="9525">
                <a:noFill/>
                <a:miter lim="800000"/>
                <a:headEnd/>
                <a:tailEnd/>
              </a:ln>
              <a:effectLst/>
            </p:spPr>
            <p:txBody>
              <a:bodyPr wrap="none" anchor="ctr"/>
              <a:lstStyle/>
              <a:p>
                <a:endParaRPr lang="id-ID"/>
              </a:p>
            </p:txBody>
          </p:sp>
          <p:sp>
            <p:nvSpPr>
              <p:cNvPr id="55314" name="Oval 18"/>
              <p:cNvSpPr>
                <a:spLocks noChangeArrowheads="1"/>
              </p:cNvSpPr>
              <p:nvPr/>
            </p:nvSpPr>
            <p:spPr bwMode="gray">
              <a:xfrm>
                <a:off x="2400" y="3443"/>
                <a:ext cx="71" cy="234"/>
              </a:xfrm>
              <a:prstGeom prst="ellipse">
                <a:avLst/>
              </a:prstGeom>
              <a:gradFill rotWithShape="0">
                <a:gsLst>
                  <a:gs pos="0">
                    <a:schemeClr val="bg1">
                      <a:gamma/>
                      <a:shade val="46275"/>
                      <a:invGamma/>
                    </a:schemeClr>
                  </a:gs>
                  <a:gs pos="50000">
                    <a:schemeClr val="bg1"/>
                  </a:gs>
                  <a:gs pos="100000">
                    <a:schemeClr val="bg1">
                      <a:gamma/>
                      <a:shade val="46275"/>
                      <a:invGamma/>
                    </a:schemeClr>
                  </a:gs>
                </a:gsLst>
                <a:lin ang="5400000" scaled="1"/>
              </a:gradFill>
              <a:ln w="12700">
                <a:solidFill>
                  <a:schemeClr val="bg1"/>
                </a:solidFill>
                <a:round/>
                <a:headEnd/>
                <a:tailEnd/>
              </a:ln>
              <a:effectLst/>
            </p:spPr>
            <p:txBody>
              <a:bodyPr wrap="none" anchor="ctr"/>
              <a:lstStyle/>
              <a:p>
                <a:endParaRPr lang="id-ID"/>
              </a:p>
            </p:txBody>
          </p:sp>
          <p:sp>
            <p:nvSpPr>
              <p:cNvPr id="55315" name="Oval 19"/>
              <p:cNvSpPr>
                <a:spLocks noChangeArrowheads="1"/>
              </p:cNvSpPr>
              <p:nvPr/>
            </p:nvSpPr>
            <p:spPr bwMode="gray">
              <a:xfrm>
                <a:off x="2438" y="3519"/>
                <a:ext cx="20" cy="69"/>
              </a:xfrm>
              <a:prstGeom prst="ellipse">
                <a:avLst/>
              </a:prstGeom>
              <a:gradFill rotWithShape="0">
                <a:gsLst>
                  <a:gs pos="0">
                    <a:schemeClr val="bg1">
                      <a:gamma/>
                      <a:shade val="46275"/>
                      <a:invGamma/>
                    </a:schemeClr>
                  </a:gs>
                  <a:gs pos="50000">
                    <a:schemeClr val="bg1"/>
                  </a:gs>
                  <a:gs pos="100000">
                    <a:schemeClr val="bg1">
                      <a:gamma/>
                      <a:shade val="46275"/>
                      <a:invGamma/>
                    </a:schemeClr>
                  </a:gs>
                </a:gsLst>
                <a:lin ang="5400000" scaled="1"/>
              </a:gradFill>
              <a:ln w="9525">
                <a:noFill/>
                <a:round/>
                <a:headEnd/>
                <a:tailEnd/>
              </a:ln>
              <a:effectLst/>
            </p:spPr>
            <p:txBody>
              <a:bodyPr wrap="none" anchor="ctr"/>
              <a:lstStyle/>
              <a:p>
                <a:endParaRPr lang="id-ID"/>
              </a:p>
            </p:txBody>
          </p:sp>
        </p:grpSp>
        <p:sp>
          <p:nvSpPr>
            <p:cNvPr id="55316" name="Rectangle 20"/>
            <p:cNvSpPr>
              <a:spLocks noChangeArrowheads="1"/>
            </p:cNvSpPr>
            <p:nvPr/>
          </p:nvSpPr>
          <p:spPr bwMode="gray">
            <a:xfrm rot="3419336">
              <a:off x="2880" y="1152"/>
              <a:ext cx="672" cy="672"/>
            </a:xfrm>
            <a:prstGeom prst="rect">
              <a:avLst/>
            </a:prstGeom>
            <a:gradFill rotWithShape="1">
              <a:gsLst>
                <a:gs pos="0">
                  <a:schemeClr val="accent1"/>
                </a:gs>
                <a:gs pos="100000">
                  <a:schemeClr val="accent1">
                    <a:gamma/>
                    <a:shade val="46275"/>
                    <a:invGamma/>
                  </a:schemeClr>
                </a:gs>
              </a:gsLst>
              <a:lin ang="5400000" scaled="1"/>
            </a:gradFill>
            <a:ln w="9525">
              <a:miter lim="800000"/>
              <a:headEnd/>
              <a:tailEnd/>
            </a:ln>
            <a:effectLst/>
            <a:scene3d>
              <a:camera prst="legacyPerspectiveFront">
                <a:rot lat="0" lon="1500000" rev="0"/>
              </a:camera>
              <a:lightRig rig="legacyFlat4" dir="b"/>
            </a:scene3d>
            <a:sp3d extrusionH="887400" prstMaterial="legacyMatte">
              <a:bevelT w="13500" h="13500" prst="angle"/>
              <a:bevelB w="13500" h="13500" prst="angle"/>
              <a:extrusionClr>
                <a:schemeClr val="accent1"/>
              </a:extrusionClr>
            </a:sp3d>
          </p:spPr>
          <p:txBody>
            <a:bodyPr wrap="none" anchor="ctr">
              <a:flatTx/>
            </a:bodyPr>
            <a:lstStyle/>
            <a:p>
              <a:endParaRPr lang="id-ID"/>
            </a:p>
          </p:txBody>
        </p:sp>
        <p:grpSp>
          <p:nvGrpSpPr>
            <p:cNvPr id="5" name="Group 21"/>
            <p:cNvGrpSpPr>
              <a:grpSpLocks/>
            </p:cNvGrpSpPr>
            <p:nvPr/>
          </p:nvGrpSpPr>
          <p:grpSpPr bwMode="auto">
            <a:xfrm>
              <a:off x="3600" y="1296"/>
              <a:ext cx="816" cy="96"/>
              <a:chOff x="2003" y="3439"/>
              <a:chExt cx="468" cy="244"/>
            </a:xfrm>
          </p:grpSpPr>
          <p:sp>
            <p:nvSpPr>
              <p:cNvPr id="55318" name="Oval 22"/>
              <p:cNvSpPr>
                <a:spLocks noChangeArrowheads="1"/>
              </p:cNvSpPr>
              <p:nvPr/>
            </p:nvSpPr>
            <p:spPr bwMode="gray">
              <a:xfrm>
                <a:off x="2003" y="3439"/>
                <a:ext cx="79" cy="242"/>
              </a:xfrm>
              <a:prstGeom prst="ellipse">
                <a:avLst/>
              </a:prstGeom>
              <a:gradFill rotWithShape="0">
                <a:gsLst>
                  <a:gs pos="0">
                    <a:srgbClr val="FFFFFF">
                      <a:gamma/>
                      <a:shade val="46275"/>
                      <a:invGamma/>
                    </a:srgbClr>
                  </a:gs>
                  <a:gs pos="50000">
                    <a:srgbClr val="FFFFFF"/>
                  </a:gs>
                  <a:gs pos="100000">
                    <a:srgbClr val="FFFFFF">
                      <a:gamma/>
                      <a:shade val="46275"/>
                      <a:invGamma/>
                    </a:srgbClr>
                  </a:gs>
                </a:gsLst>
                <a:lin ang="5400000" scaled="1"/>
              </a:gradFill>
              <a:ln w="9525">
                <a:noFill/>
                <a:round/>
                <a:headEnd/>
                <a:tailEnd/>
              </a:ln>
              <a:effectLst/>
            </p:spPr>
            <p:txBody>
              <a:bodyPr wrap="none" anchor="ctr"/>
              <a:lstStyle/>
              <a:p>
                <a:endParaRPr lang="id-ID"/>
              </a:p>
            </p:txBody>
          </p:sp>
          <p:sp>
            <p:nvSpPr>
              <p:cNvPr id="55319" name="Rectangle 23"/>
              <p:cNvSpPr>
                <a:spLocks noChangeArrowheads="1"/>
              </p:cNvSpPr>
              <p:nvPr/>
            </p:nvSpPr>
            <p:spPr bwMode="gray">
              <a:xfrm>
                <a:off x="2048" y="3441"/>
                <a:ext cx="388" cy="242"/>
              </a:xfrm>
              <a:prstGeom prst="rect">
                <a:avLst/>
              </a:prstGeom>
              <a:gradFill rotWithShape="0">
                <a:gsLst>
                  <a:gs pos="0">
                    <a:srgbClr val="FFFFFF">
                      <a:gamma/>
                      <a:shade val="46275"/>
                      <a:invGamma/>
                    </a:srgbClr>
                  </a:gs>
                  <a:gs pos="50000">
                    <a:srgbClr val="FFFFFF"/>
                  </a:gs>
                  <a:gs pos="100000">
                    <a:srgbClr val="FFFFFF">
                      <a:gamma/>
                      <a:shade val="46275"/>
                      <a:invGamma/>
                    </a:srgbClr>
                  </a:gs>
                </a:gsLst>
                <a:lin ang="5400000" scaled="1"/>
              </a:gradFill>
              <a:ln w="9525">
                <a:noFill/>
                <a:miter lim="800000"/>
                <a:headEnd/>
                <a:tailEnd/>
              </a:ln>
              <a:effectLst/>
            </p:spPr>
            <p:txBody>
              <a:bodyPr wrap="none" anchor="ctr"/>
              <a:lstStyle/>
              <a:p>
                <a:endParaRPr lang="id-ID"/>
              </a:p>
            </p:txBody>
          </p:sp>
          <p:sp>
            <p:nvSpPr>
              <p:cNvPr id="55320" name="Oval 24"/>
              <p:cNvSpPr>
                <a:spLocks noChangeArrowheads="1"/>
              </p:cNvSpPr>
              <p:nvPr/>
            </p:nvSpPr>
            <p:spPr bwMode="gray">
              <a:xfrm>
                <a:off x="2400" y="3443"/>
                <a:ext cx="71" cy="234"/>
              </a:xfrm>
              <a:prstGeom prst="ellipse">
                <a:avLst/>
              </a:prstGeom>
              <a:gradFill rotWithShape="0">
                <a:gsLst>
                  <a:gs pos="0">
                    <a:schemeClr val="bg1">
                      <a:gamma/>
                      <a:shade val="46275"/>
                      <a:invGamma/>
                    </a:schemeClr>
                  </a:gs>
                  <a:gs pos="50000">
                    <a:schemeClr val="bg1"/>
                  </a:gs>
                  <a:gs pos="100000">
                    <a:schemeClr val="bg1">
                      <a:gamma/>
                      <a:shade val="46275"/>
                      <a:invGamma/>
                    </a:schemeClr>
                  </a:gs>
                </a:gsLst>
                <a:lin ang="5400000" scaled="1"/>
              </a:gradFill>
              <a:ln w="12700">
                <a:solidFill>
                  <a:schemeClr val="bg1"/>
                </a:solidFill>
                <a:round/>
                <a:headEnd/>
                <a:tailEnd/>
              </a:ln>
              <a:effectLst/>
            </p:spPr>
            <p:txBody>
              <a:bodyPr wrap="none" anchor="ctr"/>
              <a:lstStyle/>
              <a:p>
                <a:endParaRPr lang="id-ID"/>
              </a:p>
            </p:txBody>
          </p:sp>
          <p:sp>
            <p:nvSpPr>
              <p:cNvPr id="55321" name="Oval 25"/>
              <p:cNvSpPr>
                <a:spLocks noChangeArrowheads="1"/>
              </p:cNvSpPr>
              <p:nvPr/>
            </p:nvSpPr>
            <p:spPr bwMode="gray">
              <a:xfrm>
                <a:off x="2438" y="3519"/>
                <a:ext cx="20" cy="69"/>
              </a:xfrm>
              <a:prstGeom prst="ellipse">
                <a:avLst/>
              </a:prstGeom>
              <a:gradFill rotWithShape="0">
                <a:gsLst>
                  <a:gs pos="0">
                    <a:schemeClr val="bg1">
                      <a:gamma/>
                      <a:shade val="46275"/>
                      <a:invGamma/>
                    </a:schemeClr>
                  </a:gs>
                  <a:gs pos="50000">
                    <a:schemeClr val="bg1"/>
                  </a:gs>
                  <a:gs pos="100000">
                    <a:schemeClr val="bg1">
                      <a:gamma/>
                      <a:shade val="46275"/>
                      <a:invGamma/>
                    </a:schemeClr>
                  </a:gs>
                </a:gsLst>
                <a:lin ang="5400000" scaled="1"/>
              </a:gradFill>
              <a:ln w="9525">
                <a:noFill/>
                <a:round/>
                <a:headEnd/>
                <a:tailEnd/>
              </a:ln>
              <a:effectLst/>
            </p:spPr>
            <p:txBody>
              <a:bodyPr wrap="none" anchor="ctr"/>
              <a:lstStyle/>
              <a:p>
                <a:endParaRPr lang="id-ID"/>
              </a:p>
            </p:txBody>
          </p:sp>
        </p:grpSp>
        <p:sp>
          <p:nvSpPr>
            <p:cNvPr id="55322" name="Rectangle 26"/>
            <p:cNvSpPr>
              <a:spLocks noChangeArrowheads="1"/>
            </p:cNvSpPr>
            <p:nvPr/>
          </p:nvSpPr>
          <p:spPr bwMode="gray">
            <a:xfrm rot="3419336">
              <a:off x="4032" y="1152"/>
              <a:ext cx="672" cy="672"/>
            </a:xfrm>
            <a:prstGeom prst="rect">
              <a:avLst/>
            </a:prstGeom>
            <a:gradFill rotWithShape="1">
              <a:gsLst>
                <a:gs pos="0">
                  <a:schemeClr val="accent2"/>
                </a:gs>
                <a:gs pos="100000">
                  <a:schemeClr val="accent2">
                    <a:gamma/>
                    <a:shade val="46275"/>
                    <a:invGamma/>
                  </a:schemeClr>
                </a:gs>
              </a:gsLst>
              <a:lin ang="5400000" scaled="1"/>
            </a:gradFill>
            <a:ln w="9525">
              <a:miter lim="800000"/>
              <a:headEnd/>
              <a:tailEnd/>
            </a:ln>
            <a:effectLst/>
            <a:scene3d>
              <a:camera prst="legacyPerspectiveFront">
                <a:rot lat="0" lon="1500000" rev="0"/>
              </a:camera>
              <a:lightRig rig="legacyFlat4" dir="b"/>
            </a:scene3d>
            <a:sp3d extrusionH="887400" prstMaterial="legacyMatte">
              <a:bevelT w="13500" h="13500" prst="angle"/>
              <a:bevelB w="13500" h="13500" prst="angle"/>
              <a:extrusionClr>
                <a:schemeClr val="accent2"/>
              </a:extrusionClr>
            </a:sp3d>
          </p:spPr>
          <p:txBody>
            <a:bodyPr wrap="none" anchor="ctr">
              <a:flatTx/>
            </a:bodyPr>
            <a:lstStyle/>
            <a:p>
              <a:endParaRPr lang="id-ID"/>
            </a:p>
          </p:txBody>
        </p:sp>
      </p:grpSp>
      <p:sp>
        <p:nvSpPr>
          <p:cNvPr id="55323" name="Rectangle 27"/>
          <p:cNvSpPr>
            <a:spLocks noChangeArrowheads="1"/>
          </p:cNvSpPr>
          <p:nvPr/>
        </p:nvSpPr>
        <p:spPr bwMode="gray">
          <a:xfrm>
            <a:off x="1584326" y="2666984"/>
            <a:ext cx="558782" cy="523220"/>
          </a:xfrm>
          <a:prstGeom prst="rect">
            <a:avLst/>
          </a:prstGeom>
          <a:noFill/>
          <a:ln w="9525">
            <a:noFill/>
            <a:miter lim="800000"/>
            <a:headEnd/>
            <a:tailEnd/>
          </a:ln>
          <a:effectLst/>
        </p:spPr>
        <p:txBody>
          <a:bodyPr wrap="square">
            <a:spAutoFit/>
          </a:bodyPr>
          <a:lstStyle/>
          <a:p>
            <a:pPr algn="ctr"/>
            <a:r>
              <a:rPr lang="id-ID" sz="2800" b="1" dirty="0" smtClean="0">
                <a:solidFill>
                  <a:schemeClr val="bg1"/>
                </a:solidFill>
              </a:rPr>
              <a:t>a</a:t>
            </a:r>
            <a:endParaRPr lang="en-US" sz="2400" b="1" dirty="0">
              <a:solidFill>
                <a:schemeClr val="bg1"/>
              </a:solidFill>
            </a:endParaRPr>
          </a:p>
        </p:txBody>
      </p:sp>
      <p:sp>
        <p:nvSpPr>
          <p:cNvPr id="55324" name="Rectangle 28"/>
          <p:cNvSpPr>
            <a:spLocks noChangeArrowheads="1"/>
          </p:cNvSpPr>
          <p:nvPr/>
        </p:nvSpPr>
        <p:spPr bwMode="gray">
          <a:xfrm>
            <a:off x="3357554" y="2666984"/>
            <a:ext cx="404278" cy="523220"/>
          </a:xfrm>
          <a:prstGeom prst="rect">
            <a:avLst/>
          </a:prstGeom>
          <a:noFill/>
          <a:ln w="9525">
            <a:noFill/>
            <a:miter lim="800000"/>
            <a:headEnd/>
            <a:tailEnd/>
          </a:ln>
          <a:effectLst/>
        </p:spPr>
        <p:txBody>
          <a:bodyPr wrap="none">
            <a:spAutoFit/>
          </a:bodyPr>
          <a:lstStyle/>
          <a:p>
            <a:r>
              <a:rPr lang="id-ID" sz="2800" b="1" dirty="0" smtClean="0">
                <a:solidFill>
                  <a:schemeClr val="bg1"/>
                </a:solidFill>
              </a:rPr>
              <a:t>b</a:t>
            </a:r>
            <a:endParaRPr lang="en-US" sz="2800" b="1" dirty="0">
              <a:solidFill>
                <a:schemeClr val="bg1"/>
              </a:solidFill>
            </a:endParaRPr>
          </a:p>
        </p:txBody>
      </p:sp>
      <p:sp>
        <p:nvSpPr>
          <p:cNvPr id="55325" name="Rectangle 29"/>
          <p:cNvSpPr>
            <a:spLocks noChangeArrowheads="1"/>
          </p:cNvSpPr>
          <p:nvPr/>
        </p:nvSpPr>
        <p:spPr bwMode="gray">
          <a:xfrm>
            <a:off x="5065054" y="2666984"/>
            <a:ext cx="364202" cy="523220"/>
          </a:xfrm>
          <a:prstGeom prst="rect">
            <a:avLst/>
          </a:prstGeom>
          <a:noFill/>
          <a:ln w="9525">
            <a:noFill/>
            <a:miter lim="800000"/>
            <a:headEnd/>
            <a:tailEnd/>
          </a:ln>
          <a:effectLst/>
        </p:spPr>
        <p:txBody>
          <a:bodyPr wrap="none">
            <a:spAutoFit/>
          </a:bodyPr>
          <a:lstStyle/>
          <a:p>
            <a:r>
              <a:rPr lang="id-ID" sz="2800" dirty="0" smtClean="0">
                <a:solidFill>
                  <a:schemeClr val="bg1"/>
                </a:solidFill>
              </a:rPr>
              <a:t>c</a:t>
            </a:r>
            <a:endParaRPr lang="en-US" dirty="0">
              <a:solidFill>
                <a:schemeClr val="bg1"/>
              </a:solidFill>
            </a:endParaRPr>
          </a:p>
        </p:txBody>
      </p:sp>
      <p:sp>
        <p:nvSpPr>
          <p:cNvPr id="55326" name="Rectangle 30"/>
          <p:cNvSpPr>
            <a:spLocks noChangeArrowheads="1"/>
          </p:cNvSpPr>
          <p:nvPr/>
        </p:nvSpPr>
        <p:spPr bwMode="gray">
          <a:xfrm>
            <a:off x="6739490" y="2643830"/>
            <a:ext cx="404278" cy="523220"/>
          </a:xfrm>
          <a:prstGeom prst="rect">
            <a:avLst/>
          </a:prstGeom>
          <a:noFill/>
          <a:ln w="9525">
            <a:noFill/>
            <a:miter lim="800000"/>
            <a:headEnd/>
            <a:tailEnd/>
          </a:ln>
          <a:effectLst/>
        </p:spPr>
        <p:txBody>
          <a:bodyPr wrap="none">
            <a:spAutoFit/>
          </a:bodyPr>
          <a:lstStyle/>
          <a:p>
            <a:r>
              <a:rPr lang="id-ID" sz="2800" b="1" dirty="0" smtClean="0">
                <a:solidFill>
                  <a:schemeClr val="bg1"/>
                </a:solidFill>
              </a:rPr>
              <a:t>d</a:t>
            </a:r>
            <a:endParaRPr lang="en-US" b="1" dirty="0">
              <a:solidFill>
                <a:schemeClr val="bg1"/>
              </a:solidFill>
            </a:endParaRPr>
          </a:p>
        </p:txBody>
      </p:sp>
      <p:sp>
        <p:nvSpPr>
          <p:cNvPr id="37" name="Slide Number Placeholder 36"/>
          <p:cNvSpPr>
            <a:spLocks noGrp="1"/>
          </p:cNvSpPr>
          <p:nvPr>
            <p:ph type="sldNum" sz="quarter" idx="12"/>
          </p:nvPr>
        </p:nvSpPr>
        <p:spPr/>
        <p:txBody>
          <a:bodyPr/>
          <a:lstStyle/>
          <a:p>
            <a:fld id="{66E3BEB2-3ABB-4365-A7D8-603C30FCF89B}" type="slidenum">
              <a:rPr lang="en-US" smtClean="0"/>
              <a:pPr/>
              <a:t>14</a:t>
            </a:fld>
            <a:endParaRPr lang="en-US"/>
          </a:p>
        </p:txBody>
      </p:sp>
      <p:sp>
        <p:nvSpPr>
          <p:cNvPr id="39" name="AutoShape 6"/>
          <p:cNvSpPr>
            <a:spLocks noChangeArrowheads="1"/>
          </p:cNvSpPr>
          <p:nvPr/>
        </p:nvSpPr>
        <p:spPr bwMode="gray">
          <a:xfrm>
            <a:off x="785786" y="1357298"/>
            <a:ext cx="7715304" cy="785818"/>
          </a:xfrm>
          <a:prstGeom prst="roundRect">
            <a:avLst>
              <a:gd name="adj" fmla="val 50000"/>
            </a:avLst>
          </a:prstGeom>
          <a:gradFill flip="none" rotWithShape="1">
            <a:gsLst>
              <a:gs pos="0">
                <a:schemeClr val="accent6">
                  <a:lumMod val="75000"/>
                  <a:tint val="66000"/>
                  <a:satMod val="160000"/>
                </a:schemeClr>
              </a:gs>
              <a:gs pos="50000">
                <a:schemeClr val="accent6">
                  <a:lumMod val="75000"/>
                  <a:tint val="44500"/>
                  <a:satMod val="160000"/>
                </a:schemeClr>
              </a:gs>
              <a:gs pos="100000">
                <a:schemeClr val="accent6">
                  <a:lumMod val="75000"/>
                  <a:tint val="23500"/>
                  <a:satMod val="160000"/>
                </a:schemeClr>
              </a:gs>
            </a:gsLst>
            <a:path path="circle">
              <a:fillToRect l="100000" t="100000"/>
            </a:path>
            <a:tileRect r="-100000" b="-100000"/>
          </a:gradFill>
          <a:ln w="38100" algn="ctr">
            <a:solidFill>
              <a:srgbClr val="FFFFFF"/>
            </a:solidFill>
            <a:round/>
            <a:headEnd/>
            <a:tailEnd/>
          </a:ln>
          <a:effectLst>
            <a:outerShdw dist="63500" dir="3187806" algn="ctr" rotWithShape="0">
              <a:srgbClr val="001D3A"/>
            </a:outerShdw>
          </a:effectLst>
        </p:spPr>
        <p:txBody>
          <a:bodyPr wrap="square" anchor="ctr"/>
          <a:lstStyle/>
          <a:p>
            <a:pPr algn="ctr"/>
            <a:r>
              <a:rPr lang="id-ID" sz="2400" b="1" i="1" dirty="0" smtClean="0">
                <a:solidFill>
                  <a:schemeClr val="accent6">
                    <a:lumMod val="50000"/>
                  </a:schemeClr>
                </a:solidFill>
              </a:rPr>
              <a:t>Entitas mencatat setiap kombinasi bisnis dengan</a:t>
            </a:r>
          </a:p>
          <a:p>
            <a:pPr algn="ctr"/>
            <a:r>
              <a:rPr lang="id-ID" sz="2400" b="1" i="1" dirty="0" smtClean="0">
                <a:solidFill>
                  <a:schemeClr val="accent6">
                    <a:lumMod val="50000"/>
                  </a:schemeClr>
                </a:solidFill>
              </a:rPr>
              <a:t>menerapkan metode akuisisi.</a:t>
            </a:r>
            <a:endParaRPr lang="en-US" sz="2400" b="1" dirty="0" smtClean="0">
              <a:solidFill>
                <a:schemeClr val="accent6">
                  <a:lumMod val="50000"/>
                </a:schemeClr>
              </a:solidFill>
            </a:endParaRPr>
          </a:p>
        </p:txBody>
      </p:sp>
      <p:sp>
        <p:nvSpPr>
          <p:cNvPr id="41" name="AutoShape 6"/>
          <p:cNvSpPr>
            <a:spLocks noChangeArrowheads="1"/>
          </p:cNvSpPr>
          <p:nvPr/>
        </p:nvSpPr>
        <p:spPr bwMode="auto">
          <a:xfrm>
            <a:off x="4214810" y="4786322"/>
            <a:ext cx="2571768" cy="1643074"/>
          </a:xfrm>
          <a:prstGeom prst="roundRect">
            <a:avLst>
              <a:gd name="adj" fmla="val 13745"/>
            </a:avLst>
          </a:prstGeom>
          <a:gradFill flip="none" rotWithShape="1">
            <a:gsLst>
              <a:gs pos="0">
                <a:schemeClr val="tx2">
                  <a:lumMod val="40000"/>
                  <a:lumOff val="60000"/>
                  <a:tint val="66000"/>
                  <a:satMod val="160000"/>
                </a:schemeClr>
              </a:gs>
              <a:gs pos="50000">
                <a:schemeClr val="tx2">
                  <a:lumMod val="40000"/>
                  <a:lumOff val="60000"/>
                  <a:tint val="44500"/>
                  <a:satMod val="160000"/>
                </a:schemeClr>
              </a:gs>
              <a:gs pos="100000">
                <a:schemeClr val="tx2">
                  <a:lumMod val="40000"/>
                  <a:lumOff val="60000"/>
                  <a:tint val="23500"/>
                  <a:satMod val="160000"/>
                </a:schemeClr>
              </a:gs>
            </a:gsLst>
            <a:path path="circle">
              <a:fillToRect l="100000" b="100000"/>
            </a:path>
            <a:tileRect t="-100000" r="-100000"/>
          </a:gradFill>
          <a:ln w="38100">
            <a:solidFill>
              <a:schemeClr val="bg2"/>
            </a:solidFill>
            <a:round/>
            <a:headEnd/>
            <a:tailEnd/>
          </a:ln>
          <a:effectLst/>
        </p:spPr>
        <p:txBody>
          <a:bodyPr wrap="square" anchor="ctr"/>
          <a:lstStyle/>
          <a:p>
            <a:pPr algn="ctr"/>
            <a:r>
              <a:rPr lang="id-ID" dirty="0" smtClean="0">
                <a:solidFill>
                  <a:srgbClr val="C00000"/>
                </a:solidFill>
              </a:rPr>
              <a:t>Pengakuan dan pengukuran </a:t>
            </a:r>
            <a:r>
              <a:rPr lang="id-ID" dirty="0" smtClean="0"/>
              <a:t>aset teridentifikasi, liabilitas yang diambil –alih dan kepentingan non pengendali</a:t>
            </a:r>
            <a:endParaRPr lang="id-ID" dirty="0"/>
          </a:p>
        </p:txBody>
      </p:sp>
      <p:sp>
        <p:nvSpPr>
          <p:cNvPr id="40" name="AutoShape 6"/>
          <p:cNvSpPr>
            <a:spLocks noChangeArrowheads="1"/>
          </p:cNvSpPr>
          <p:nvPr/>
        </p:nvSpPr>
        <p:spPr bwMode="auto">
          <a:xfrm>
            <a:off x="6429388" y="3643314"/>
            <a:ext cx="2500330" cy="1285884"/>
          </a:xfrm>
          <a:prstGeom prst="roundRect">
            <a:avLst>
              <a:gd name="adj" fmla="val 13745"/>
            </a:avLst>
          </a:prstGeom>
          <a:gradFill flip="none" rotWithShape="1">
            <a:gsLst>
              <a:gs pos="0">
                <a:schemeClr val="accent2">
                  <a:lumMod val="40000"/>
                  <a:lumOff val="60000"/>
                  <a:tint val="66000"/>
                  <a:satMod val="160000"/>
                </a:schemeClr>
              </a:gs>
              <a:gs pos="50000">
                <a:schemeClr val="accent2">
                  <a:lumMod val="40000"/>
                  <a:lumOff val="60000"/>
                  <a:tint val="44500"/>
                  <a:satMod val="160000"/>
                </a:schemeClr>
              </a:gs>
              <a:gs pos="100000">
                <a:schemeClr val="accent2">
                  <a:lumMod val="40000"/>
                  <a:lumOff val="60000"/>
                  <a:tint val="23500"/>
                  <a:satMod val="160000"/>
                </a:schemeClr>
              </a:gs>
            </a:gsLst>
            <a:lin ang="8100000" scaled="1"/>
            <a:tileRect/>
          </a:gradFill>
          <a:ln w="38100">
            <a:solidFill>
              <a:schemeClr val="bg2"/>
            </a:solidFill>
            <a:round/>
            <a:headEnd/>
            <a:tailEnd/>
          </a:ln>
          <a:effectLst/>
        </p:spPr>
        <p:txBody>
          <a:bodyPr wrap="square" anchor="ctr"/>
          <a:lstStyle/>
          <a:p>
            <a:pPr algn="ctr"/>
            <a:r>
              <a:rPr lang="id-ID" dirty="0" smtClean="0"/>
              <a:t>Pengakuan dan pengukuran </a:t>
            </a:r>
            <a:r>
              <a:rPr lang="id-ID" dirty="0" smtClean="0">
                <a:solidFill>
                  <a:srgbClr val="C00000"/>
                </a:solidFill>
              </a:rPr>
              <a:t>goodwill </a:t>
            </a:r>
            <a:r>
              <a:rPr lang="id-ID" dirty="0" smtClean="0"/>
              <a:t>atau keuntungan dari pembelian diskon</a:t>
            </a:r>
            <a:endParaRPr lang="id-ID" dirty="0"/>
          </a:p>
        </p:txBody>
      </p:sp>
    </p:spTree>
    <p:extLst>
      <p:ext uri="{BB962C8B-B14F-4D97-AF65-F5344CB8AC3E}">
        <p14:creationId xmlns:p14="http://schemas.microsoft.com/office/powerpoint/2010/main" val="301669569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2"/>
          <p:cNvSpPr>
            <a:spLocks noGrp="1" noChangeArrowheads="1"/>
          </p:cNvSpPr>
          <p:nvPr>
            <p:ph type="title"/>
          </p:nvPr>
        </p:nvSpPr>
        <p:spPr/>
        <p:txBody>
          <a:bodyPr>
            <a:normAutofit fontScale="90000"/>
          </a:bodyPr>
          <a:lstStyle/>
          <a:p>
            <a:r>
              <a:rPr lang="id-ID" sz="3200" dirty="0" smtClean="0"/>
              <a:t>Pihak pengakuisisi</a:t>
            </a:r>
            <a:endParaRPr lang="en-US" sz="1800" dirty="0"/>
          </a:p>
        </p:txBody>
      </p:sp>
      <p:sp>
        <p:nvSpPr>
          <p:cNvPr id="79877" name="AutoShape 5"/>
          <p:cNvSpPr>
            <a:spLocks noChangeArrowheads="1"/>
          </p:cNvSpPr>
          <p:nvPr/>
        </p:nvSpPr>
        <p:spPr bwMode="gray">
          <a:xfrm>
            <a:off x="327301" y="3328990"/>
            <a:ext cx="2172997" cy="1898665"/>
          </a:xfrm>
          <a:prstGeom prst="roundRect">
            <a:avLst>
              <a:gd name="adj" fmla="val 16667"/>
            </a:avLst>
          </a:prstGeom>
          <a:gradFill flip="none" rotWithShape="1">
            <a:gsLst>
              <a:gs pos="0">
                <a:srgbClr val="3CA1E6">
                  <a:tint val="66000"/>
                  <a:satMod val="160000"/>
                </a:srgbClr>
              </a:gs>
              <a:gs pos="50000">
                <a:srgbClr val="3CA1E6">
                  <a:tint val="44500"/>
                  <a:satMod val="160000"/>
                </a:srgbClr>
              </a:gs>
              <a:gs pos="100000">
                <a:srgbClr val="3CA1E6">
                  <a:tint val="23500"/>
                  <a:satMod val="160000"/>
                </a:srgbClr>
              </a:gs>
            </a:gsLst>
            <a:lin ang="5400000" scaled="1"/>
            <a:tileRect/>
          </a:gradFill>
          <a:ln w="9525">
            <a:noFill/>
            <a:round/>
            <a:headEnd/>
            <a:tailEnd/>
          </a:ln>
          <a:effectLst/>
        </p:spPr>
        <p:txBody>
          <a:bodyPr wrap="square" anchor="ctr"/>
          <a:lstStyle/>
          <a:p>
            <a:endParaRPr lang="id-ID" dirty="0" smtClean="0"/>
          </a:p>
          <a:p>
            <a:r>
              <a:rPr lang="id-ID" dirty="0" smtClean="0"/>
              <a:t>Entitas yang mengalihkan kas atau aset atau menimbulkan liabilitas</a:t>
            </a:r>
            <a:endParaRPr lang="id-ID" dirty="0"/>
          </a:p>
        </p:txBody>
      </p:sp>
      <p:sp>
        <p:nvSpPr>
          <p:cNvPr id="79881" name="AutoShape 9"/>
          <p:cNvSpPr>
            <a:spLocks noChangeArrowheads="1"/>
          </p:cNvSpPr>
          <p:nvPr/>
        </p:nvSpPr>
        <p:spPr bwMode="gray">
          <a:xfrm>
            <a:off x="349081" y="5227655"/>
            <a:ext cx="2151217" cy="773113"/>
          </a:xfrm>
          <a:prstGeom prst="roundRect">
            <a:avLst>
              <a:gd name="adj" fmla="val 50000"/>
            </a:avLst>
          </a:prstGeom>
          <a:gradFill rotWithShape="1">
            <a:gsLst>
              <a:gs pos="0">
                <a:srgbClr val="7DAFD4"/>
              </a:gs>
              <a:gs pos="100000">
                <a:schemeClr val="bg1"/>
              </a:gs>
            </a:gsLst>
            <a:lin ang="5400000" scaled="1"/>
          </a:gradFill>
          <a:ln w="9525">
            <a:noFill/>
            <a:round/>
            <a:headEnd/>
            <a:tailEnd/>
          </a:ln>
          <a:effectLst/>
        </p:spPr>
        <p:txBody>
          <a:bodyPr wrap="none" anchor="ctr"/>
          <a:lstStyle/>
          <a:p>
            <a:endParaRPr lang="id-ID"/>
          </a:p>
        </p:txBody>
      </p:sp>
      <p:grpSp>
        <p:nvGrpSpPr>
          <p:cNvPr id="2" name="Group 10"/>
          <p:cNvGrpSpPr>
            <a:grpSpLocks/>
          </p:cNvGrpSpPr>
          <p:nvPr/>
        </p:nvGrpSpPr>
        <p:grpSpPr bwMode="auto">
          <a:xfrm>
            <a:off x="1214359" y="3013077"/>
            <a:ext cx="801917" cy="642938"/>
            <a:chOff x="1289" y="582"/>
            <a:chExt cx="668" cy="668"/>
          </a:xfrm>
        </p:grpSpPr>
        <p:sp>
          <p:nvSpPr>
            <p:cNvPr id="79883" name="Oval 11"/>
            <p:cNvSpPr>
              <a:spLocks noChangeArrowheads="1"/>
            </p:cNvSpPr>
            <p:nvPr/>
          </p:nvSpPr>
          <p:spPr bwMode="gray">
            <a:xfrm>
              <a:off x="1289" y="582"/>
              <a:ext cx="668" cy="668"/>
            </a:xfrm>
            <a:prstGeom prst="ellipse">
              <a:avLst/>
            </a:prstGeom>
            <a:solidFill>
              <a:srgbClr val="333333"/>
            </a:solidFill>
            <a:ln w="38100" algn="ctr">
              <a:noFill/>
              <a:round/>
              <a:headEnd/>
              <a:tailEnd/>
            </a:ln>
            <a:effectLst/>
          </p:spPr>
          <p:txBody>
            <a:bodyPr anchor="ctr">
              <a:spAutoFit/>
            </a:bodyPr>
            <a:lstStyle/>
            <a:p>
              <a:endParaRPr lang="id-ID"/>
            </a:p>
          </p:txBody>
        </p:sp>
        <p:sp>
          <p:nvSpPr>
            <p:cNvPr id="79884" name="Oval 12"/>
            <p:cNvSpPr>
              <a:spLocks noChangeArrowheads="1"/>
            </p:cNvSpPr>
            <p:nvPr/>
          </p:nvSpPr>
          <p:spPr bwMode="gray">
            <a:xfrm>
              <a:off x="1296" y="587"/>
              <a:ext cx="646" cy="647"/>
            </a:xfrm>
            <a:prstGeom prst="ellipse">
              <a:avLst/>
            </a:prstGeom>
            <a:gradFill rotWithShape="1">
              <a:gsLst>
                <a:gs pos="0">
                  <a:srgbClr val="D6E1E2">
                    <a:gamma/>
                    <a:shade val="46275"/>
                    <a:invGamma/>
                  </a:srgbClr>
                </a:gs>
                <a:gs pos="100000">
                  <a:srgbClr val="D6E1E2"/>
                </a:gs>
              </a:gsLst>
              <a:lin ang="5400000" scaled="1"/>
            </a:gradFill>
            <a:ln w="9525" algn="ctr">
              <a:noFill/>
              <a:round/>
              <a:headEnd/>
              <a:tailEnd/>
            </a:ln>
            <a:effectLst/>
          </p:spPr>
          <p:txBody>
            <a:bodyPr vert="eaVert" wrap="none" anchor="ctr"/>
            <a:lstStyle/>
            <a:p>
              <a:endParaRPr lang="id-ID"/>
            </a:p>
          </p:txBody>
        </p:sp>
        <p:sp>
          <p:nvSpPr>
            <p:cNvPr id="79885" name="Oval 13"/>
            <p:cNvSpPr>
              <a:spLocks noChangeArrowheads="1"/>
            </p:cNvSpPr>
            <p:nvPr/>
          </p:nvSpPr>
          <p:spPr bwMode="gray">
            <a:xfrm>
              <a:off x="1304" y="591"/>
              <a:ext cx="631" cy="631"/>
            </a:xfrm>
            <a:prstGeom prst="ellipse">
              <a:avLst/>
            </a:prstGeom>
            <a:gradFill rotWithShape="1">
              <a:gsLst>
                <a:gs pos="0">
                  <a:srgbClr val="D6E1E2">
                    <a:alpha val="0"/>
                  </a:srgbClr>
                </a:gs>
                <a:gs pos="100000">
                  <a:srgbClr val="D6E1E2">
                    <a:gamma/>
                    <a:tint val="34902"/>
                    <a:invGamma/>
                  </a:srgbClr>
                </a:gs>
              </a:gsLst>
              <a:lin ang="5400000" scaled="1"/>
            </a:gradFill>
            <a:ln w="9525" algn="ctr">
              <a:noFill/>
              <a:round/>
              <a:headEnd/>
              <a:tailEnd/>
            </a:ln>
            <a:effectLst/>
          </p:spPr>
          <p:txBody>
            <a:bodyPr vert="eaVert" wrap="none" anchor="ctr"/>
            <a:lstStyle/>
            <a:p>
              <a:endParaRPr lang="id-ID"/>
            </a:p>
          </p:txBody>
        </p:sp>
        <p:sp>
          <p:nvSpPr>
            <p:cNvPr id="79886" name="Oval 14"/>
            <p:cNvSpPr>
              <a:spLocks noChangeArrowheads="1"/>
            </p:cNvSpPr>
            <p:nvPr/>
          </p:nvSpPr>
          <p:spPr bwMode="gray">
            <a:xfrm>
              <a:off x="1311" y="597"/>
              <a:ext cx="600" cy="589"/>
            </a:xfrm>
            <a:prstGeom prst="ellipse">
              <a:avLst/>
            </a:prstGeom>
            <a:gradFill rotWithShape="1">
              <a:gsLst>
                <a:gs pos="0">
                  <a:srgbClr val="D6E1E2">
                    <a:gamma/>
                    <a:shade val="79216"/>
                    <a:invGamma/>
                  </a:srgbClr>
                </a:gs>
                <a:gs pos="100000">
                  <a:srgbClr val="D6E1E2">
                    <a:alpha val="48000"/>
                  </a:srgbClr>
                </a:gs>
              </a:gsLst>
              <a:lin ang="5400000" scaled="1"/>
            </a:gradFill>
            <a:ln w="9525" algn="ctr">
              <a:noFill/>
              <a:round/>
              <a:headEnd/>
              <a:tailEnd/>
            </a:ln>
            <a:effectLst/>
          </p:spPr>
          <p:txBody>
            <a:bodyPr vert="eaVert" wrap="none" anchor="ctr"/>
            <a:lstStyle/>
            <a:p>
              <a:endParaRPr lang="id-ID"/>
            </a:p>
          </p:txBody>
        </p:sp>
        <p:sp>
          <p:nvSpPr>
            <p:cNvPr id="79887" name="Oval 15"/>
            <p:cNvSpPr>
              <a:spLocks noChangeArrowheads="1"/>
            </p:cNvSpPr>
            <p:nvPr/>
          </p:nvSpPr>
          <p:spPr bwMode="gray">
            <a:xfrm>
              <a:off x="1346" y="613"/>
              <a:ext cx="533" cy="479"/>
            </a:xfrm>
            <a:prstGeom prst="ellipse">
              <a:avLst/>
            </a:prstGeom>
            <a:gradFill rotWithShape="1">
              <a:gsLst>
                <a:gs pos="0">
                  <a:srgbClr val="D6E1E2">
                    <a:gamma/>
                    <a:tint val="0"/>
                    <a:invGamma/>
                  </a:srgbClr>
                </a:gs>
                <a:gs pos="100000">
                  <a:srgbClr val="D6E1E2">
                    <a:alpha val="38000"/>
                  </a:srgbClr>
                </a:gs>
              </a:gsLst>
              <a:lin ang="5400000" scaled="1"/>
            </a:gradFill>
            <a:ln w="9525" algn="ctr">
              <a:noFill/>
              <a:round/>
              <a:headEnd/>
              <a:tailEnd/>
            </a:ln>
            <a:effectLst/>
          </p:spPr>
          <p:txBody>
            <a:bodyPr vert="eaVert" wrap="none" anchor="ctr"/>
            <a:lstStyle/>
            <a:p>
              <a:endParaRPr lang="id-ID"/>
            </a:p>
          </p:txBody>
        </p:sp>
      </p:grpSp>
      <p:sp>
        <p:nvSpPr>
          <p:cNvPr id="79888" name="Text Box 16"/>
          <p:cNvSpPr txBox="1">
            <a:spLocks noChangeArrowheads="1"/>
          </p:cNvSpPr>
          <p:nvPr/>
        </p:nvSpPr>
        <p:spPr bwMode="gray">
          <a:xfrm>
            <a:off x="1386623" y="3105152"/>
            <a:ext cx="441549" cy="457200"/>
          </a:xfrm>
          <a:prstGeom prst="rect">
            <a:avLst/>
          </a:prstGeom>
          <a:noFill/>
          <a:ln w="9525" algn="ctr">
            <a:noFill/>
            <a:miter lim="800000"/>
            <a:headEnd/>
            <a:tailEnd/>
          </a:ln>
          <a:effectLst/>
        </p:spPr>
        <p:txBody>
          <a:bodyPr wrap="none">
            <a:spAutoFit/>
          </a:bodyPr>
          <a:lstStyle/>
          <a:p>
            <a:pPr algn="ctr"/>
            <a:r>
              <a:rPr lang="en-US" sz="2400">
                <a:solidFill>
                  <a:srgbClr val="000000"/>
                </a:solidFill>
              </a:rPr>
              <a:t>1</a:t>
            </a:r>
            <a:endParaRPr lang="en-US"/>
          </a:p>
        </p:txBody>
      </p:sp>
      <p:sp>
        <p:nvSpPr>
          <p:cNvPr id="79892" name="AutoShape 20"/>
          <p:cNvSpPr>
            <a:spLocks noChangeArrowheads="1"/>
          </p:cNvSpPr>
          <p:nvPr/>
        </p:nvSpPr>
        <p:spPr bwMode="gray">
          <a:xfrm>
            <a:off x="2613317" y="3328990"/>
            <a:ext cx="2530187" cy="1898665"/>
          </a:xfrm>
          <a:prstGeom prst="roundRect">
            <a:avLst>
              <a:gd name="adj" fmla="val 16667"/>
            </a:avLst>
          </a:prstGeom>
          <a:gradFill flip="none" rotWithShape="1">
            <a:gsLst>
              <a:gs pos="0">
                <a:srgbClr val="73E77E">
                  <a:shade val="30000"/>
                  <a:satMod val="115000"/>
                </a:srgbClr>
              </a:gs>
              <a:gs pos="50000">
                <a:srgbClr val="73E77E">
                  <a:shade val="67500"/>
                  <a:satMod val="115000"/>
                </a:srgbClr>
              </a:gs>
              <a:gs pos="100000">
                <a:srgbClr val="73E77E">
                  <a:shade val="100000"/>
                  <a:satMod val="115000"/>
                </a:srgbClr>
              </a:gs>
            </a:gsLst>
            <a:lin ang="0" scaled="1"/>
            <a:tileRect/>
          </a:gradFill>
          <a:ln w="9525">
            <a:noFill/>
            <a:round/>
            <a:headEnd/>
            <a:tailEnd/>
          </a:ln>
          <a:effectLst/>
        </p:spPr>
        <p:txBody>
          <a:bodyPr wrap="square" anchor="ctr"/>
          <a:lstStyle/>
          <a:p>
            <a:r>
              <a:rPr lang="id-ID" dirty="0" smtClean="0"/>
              <a:t>Menerbitkan ekuitas. </a:t>
            </a:r>
          </a:p>
          <a:p>
            <a:r>
              <a:rPr lang="id-ID" dirty="0" smtClean="0"/>
              <a:t>“Reverse acqusition” penerbit = diakuisisi</a:t>
            </a:r>
            <a:endParaRPr lang="id-ID" dirty="0"/>
          </a:p>
        </p:txBody>
      </p:sp>
      <p:sp>
        <p:nvSpPr>
          <p:cNvPr id="79896" name="Oval 24"/>
          <p:cNvSpPr>
            <a:spLocks noChangeArrowheads="1"/>
          </p:cNvSpPr>
          <p:nvPr/>
        </p:nvSpPr>
        <p:spPr bwMode="gray">
          <a:xfrm>
            <a:off x="3500430" y="3017840"/>
            <a:ext cx="776176" cy="622300"/>
          </a:xfrm>
          <a:prstGeom prst="ellipse">
            <a:avLst/>
          </a:prstGeom>
          <a:gradFill rotWithShape="1">
            <a:gsLst>
              <a:gs pos="0">
                <a:srgbClr val="D6E1E2">
                  <a:gamma/>
                  <a:shade val="46275"/>
                  <a:invGamma/>
                </a:srgbClr>
              </a:gs>
              <a:gs pos="100000">
                <a:srgbClr val="D6E1E2"/>
              </a:gs>
            </a:gsLst>
            <a:lin ang="5400000" scaled="1"/>
          </a:gradFill>
          <a:ln w="9525" algn="ctr">
            <a:noFill/>
            <a:round/>
            <a:headEnd/>
            <a:tailEnd/>
          </a:ln>
          <a:effectLst/>
        </p:spPr>
        <p:txBody>
          <a:bodyPr vert="eaVert" wrap="none" anchor="ctr"/>
          <a:lstStyle/>
          <a:p>
            <a:endParaRPr lang="id-ID"/>
          </a:p>
        </p:txBody>
      </p:sp>
      <p:sp>
        <p:nvSpPr>
          <p:cNvPr id="79898" name="Oval 26"/>
          <p:cNvSpPr>
            <a:spLocks noChangeArrowheads="1"/>
          </p:cNvSpPr>
          <p:nvPr/>
        </p:nvSpPr>
        <p:spPr bwMode="gray">
          <a:xfrm>
            <a:off x="3494075" y="3000372"/>
            <a:ext cx="720735" cy="566738"/>
          </a:xfrm>
          <a:prstGeom prst="ellipse">
            <a:avLst/>
          </a:prstGeom>
          <a:gradFill rotWithShape="1">
            <a:gsLst>
              <a:gs pos="0">
                <a:srgbClr val="D6E1E2">
                  <a:gamma/>
                  <a:shade val="79216"/>
                  <a:invGamma/>
                </a:srgbClr>
              </a:gs>
              <a:gs pos="100000">
                <a:srgbClr val="D6E1E2">
                  <a:alpha val="48000"/>
                </a:srgbClr>
              </a:gs>
            </a:gsLst>
            <a:lin ang="5400000" scaled="1"/>
          </a:gradFill>
          <a:ln w="9525" algn="ctr">
            <a:noFill/>
            <a:round/>
            <a:headEnd/>
            <a:tailEnd/>
          </a:ln>
          <a:effectLst/>
        </p:spPr>
        <p:txBody>
          <a:bodyPr vert="eaVert" wrap="none" anchor="ctr"/>
          <a:lstStyle/>
          <a:p>
            <a:endParaRPr lang="id-ID"/>
          </a:p>
        </p:txBody>
      </p:sp>
      <p:sp>
        <p:nvSpPr>
          <p:cNvPr id="79900" name="Text Box 28"/>
          <p:cNvSpPr txBox="1">
            <a:spLocks noChangeArrowheads="1"/>
          </p:cNvSpPr>
          <p:nvPr/>
        </p:nvSpPr>
        <p:spPr bwMode="gray">
          <a:xfrm>
            <a:off x="3640598" y="3078159"/>
            <a:ext cx="441549" cy="457200"/>
          </a:xfrm>
          <a:prstGeom prst="rect">
            <a:avLst/>
          </a:prstGeom>
          <a:noFill/>
          <a:ln w="9525" algn="ctr">
            <a:noFill/>
            <a:miter lim="800000"/>
            <a:headEnd/>
            <a:tailEnd/>
          </a:ln>
          <a:effectLst/>
        </p:spPr>
        <p:txBody>
          <a:bodyPr wrap="none">
            <a:spAutoFit/>
          </a:bodyPr>
          <a:lstStyle/>
          <a:p>
            <a:pPr algn="ctr"/>
            <a:r>
              <a:rPr lang="en-US" sz="2400">
                <a:solidFill>
                  <a:srgbClr val="000000"/>
                </a:solidFill>
              </a:rPr>
              <a:t>2</a:t>
            </a:r>
            <a:endParaRPr lang="en-US"/>
          </a:p>
        </p:txBody>
      </p:sp>
      <p:sp>
        <p:nvSpPr>
          <p:cNvPr id="79903" name="AutoShape 31"/>
          <p:cNvSpPr>
            <a:spLocks noChangeArrowheads="1"/>
          </p:cNvSpPr>
          <p:nvPr/>
        </p:nvSpPr>
        <p:spPr bwMode="gray">
          <a:xfrm>
            <a:off x="2631137" y="5227655"/>
            <a:ext cx="2495737" cy="773113"/>
          </a:xfrm>
          <a:prstGeom prst="roundRect">
            <a:avLst>
              <a:gd name="adj" fmla="val 50000"/>
            </a:avLst>
          </a:prstGeom>
          <a:gradFill rotWithShape="1">
            <a:gsLst>
              <a:gs pos="0">
                <a:srgbClr val="72B2BB"/>
              </a:gs>
              <a:gs pos="100000">
                <a:schemeClr val="bg1"/>
              </a:gs>
            </a:gsLst>
            <a:lin ang="5400000" scaled="1"/>
          </a:gradFill>
          <a:ln w="9525">
            <a:noFill/>
            <a:round/>
            <a:headEnd/>
            <a:tailEnd/>
          </a:ln>
          <a:effectLst/>
        </p:spPr>
        <p:txBody>
          <a:bodyPr wrap="none" anchor="ctr"/>
          <a:lstStyle/>
          <a:p>
            <a:endParaRPr lang="id-ID"/>
          </a:p>
        </p:txBody>
      </p:sp>
      <p:sp>
        <p:nvSpPr>
          <p:cNvPr id="79906" name="AutoShape 34"/>
          <p:cNvSpPr>
            <a:spLocks noChangeArrowheads="1"/>
          </p:cNvSpPr>
          <p:nvPr/>
        </p:nvSpPr>
        <p:spPr bwMode="gray">
          <a:xfrm>
            <a:off x="5264443" y="3328990"/>
            <a:ext cx="1665011" cy="1898665"/>
          </a:xfrm>
          <a:prstGeom prst="roundRect">
            <a:avLst>
              <a:gd name="adj" fmla="val 16667"/>
            </a:avLst>
          </a:prstGeom>
          <a:gradFill flip="none" rotWithShape="1">
            <a:gsLst>
              <a:gs pos="0">
                <a:schemeClr val="accent6">
                  <a:lumMod val="60000"/>
                  <a:lumOff val="40000"/>
                  <a:tint val="66000"/>
                  <a:satMod val="160000"/>
                </a:schemeClr>
              </a:gs>
              <a:gs pos="50000">
                <a:schemeClr val="accent6">
                  <a:lumMod val="60000"/>
                  <a:lumOff val="40000"/>
                  <a:tint val="44500"/>
                  <a:satMod val="160000"/>
                </a:schemeClr>
              </a:gs>
              <a:gs pos="100000">
                <a:schemeClr val="accent6">
                  <a:lumMod val="60000"/>
                  <a:lumOff val="40000"/>
                  <a:tint val="23500"/>
                  <a:satMod val="160000"/>
                </a:schemeClr>
              </a:gs>
            </a:gsLst>
            <a:lin ang="13500000" scaled="1"/>
            <a:tileRect/>
          </a:gradFill>
          <a:ln w="9525">
            <a:noFill/>
            <a:round/>
            <a:headEnd/>
            <a:tailEnd/>
          </a:ln>
          <a:effectLst/>
        </p:spPr>
        <p:txBody>
          <a:bodyPr wrap="square" anchor="ctr"/>
          <a:lstStyle/>
          <a:p>
            <a:pPr algn="ctr"/>
            <a:endParaRPr lang="id-ID" sz="1600" dirty="0" smtClean="0">
              <a:solidFill>
                <a:srgbClr val="000000"/>
              </a:solidFill>
              <a:latin typeface="Verdana" pitchFamily="34" charset="0"/>
            </a:endParaRPr>
          </a:p>
          <a:p>
            <a:pPr algn="ctr"/>
            <a:r>
              <a:rPr lang="id-ID" sz="1600" dirty="0" smtClean="0">
                <a:solidFill>
                  <a:srgbClr val="000000"/>
                </a:solidFill>
                <a:latin typeface="Verdana" pitchFamily="34" charset="0"/>
              </a:rPr>
              <a:t>Ukuran relatifnya signifikan lebih besar</a:t>
            </a:r>
            <a:endParaRPr lang="en-US" sz="2000" dirty="0" smtClean="0"/>
          </a:p>
          <a:p>
            <a:pPr algn="ctr"/>
            <a:endParaRPr lang="id-ID" dirty="0"/>
          </a:p>
        </p:txBody>
      </p:sp>
      <p:grpSp>
        <p:nvGrpSpPr>
          <p:cNvPr id="3" name="Group 37"/>
          <p:cNvGrpSpPr>
            <a:grpSpLocks/>
          </p:cNvGrpSpPr>
          <p:nvPr/>
        </p:nvGrpSpPr>
        <p:grpSpPr bwMode="auto">
          <a:xfrm>
            <a:off x="5715008" y="3013077"/>
            <a:ext cx="801918" cy="642938"/>
            <a:chOff x="390" y="582"/>
            <a:chExt cx="668" cy="668"/>
          </a:xfrm>
        </p:grpSpPr>
        <p:sp>
          <p:nvSpPr>
            <p:cNvPr id="79910" name="Oval 38"/>
            <p:cNvSpPr>
              <a:spLocks noChangeArrowheads="1"/>
            </p:cNvSpPr>
            <p:nvPr/>
          </p:nvSpPr>
          <p:spPr bwMode="gray">
            <a:xfrm>
              <a:off x="390" y="582"/>
              <a:ext cx="668" cy="668"/>
            </a:xfrm>
            <a:prstGeom prst="ellipse">
              <a:avLst/>
            </a:prstGeom>
            <a:solidFill>
              <a:srgbClr val="333333"/>
            </a:solidFill>
            <a:ln w="38100" algn="ctr">
              <a:noFill/>
              <a:round/>
              <a:headEnd/>
              <a:tailEnd/>
            </a:ln>
            <a:effectLst/>
          </p:spPr>
          <p:txBody>
            <a:bodyPr anchor="ctr">
              <a:spAutoFit/>
            </a:bodyPr>
            <a:lstStyle/>
            <a:p>
              <a:endParaRPr lang="id-ID"/>
            </a:p>
          </p:txBody>
        </p:sp>
        <p:sp>
          <p:nvSpPr>
            <p:cNvPr id="79911" name="Oval 39"/>
            <p:cNvSpPr>
              <a:spLocks noChangeArrowheads="1"/>
            </p:cNvSpPr>
            <p:nvPr/>
          </p:nvSpPr>
          <p:spPr bwMode="gray">
            <a:xfrm>
              <a:off x="398" y="587"/>
              <a:ext cx="646" cy="647"/>
            </a:xfrm>
            <a:prstGeom prst="ellipse">
              <a:avLst/>
            </a:prstGeom>
            <a:gradFill rotWithShape="1">
              <a:gsLst>
                <a:gs pos="0">
                  <a:srgbClr val="D6E1E2">
                    <a:gamma/>
                    <a:shade val="46275"/>
                    <a:invGamma/>
                  </a:srgbClr>
                </a:gs>
                <a:gs pos="100000">
                  <a:srgbClr val="D6E1E2"/>
                </a:gs>
              </a:gsLst>
              <a:lin ang="5400000" scaled="1"/>
            </a:gradFill>
            <a:ln w="9525" algn="ctr">
              <a:noFill/>
              <a:round/>
              <a:headEnd/>
              <a:tailEnd/>
            </a:ln>
            <a:effectLst/>
          </p:spPr>
          <p:txBody>
            <a:bodyPr vert="eaVert" wrap="none" anchor="ctr"/>
            <a:lstStyle/>
            <a:p>
              <a:endParaRPr lang="id-ID"/>
            </a:p>
          </p:txBody>
        </p:sp>
        <p:sp>
          <p:nvSpPr>
            <p:cNvPr id="79912" name="Oval 40"/>
            <p:cNvSpPr>
              <a:spLocks noChangeArrowheads="1"/>
            </p:cNvSpPr>
            <p:nvPr/>
          </p:nvSpPr>
          <p:spPr bwMode="gray">
            <a:xfrm>
              <a:off x="413" y="591"/>
              <a:ext cx="631" cy="631"/>
            </a:xfrm>
            <a:prstGeom prst="ellipse">
              <a:avLst/>
            </a:prstGeom>
            <a:gradFill rotWithShape="1">
              <a:gsLst>
                <a:gs pos="0">
                  <a:srgbClr val="D6E1E2">
                    <a:alpha val="0"/>
                  </a:srgbClr>
                </a:gs>
                <a:gs pos="100000">
                  <a:srgbClr val="D6E1E2">
                    <a:gamma/>
                    <a:tint val="34902"/>
                    <a:invGamma/>
                  </a:srgbClr>
                </a:gs>
              </a:gsLst>
              <a:lin ang="5400000" scaled="1"/>
            </a:gradFill>
            <a:ln w="9525" algn="ctr">
              <a:noFill/>
              <a:round/>
              <a:headEnd/>
              <a:tailEnd/>
            </a:ln>
            <a:effectLst/>
          </p:spPr>
          <p:txBody>
            <a:bodyPr vert="eaVert" wrap="none" anchor="ctr"/>
            <a:lstStyle/>
            <a:p>
              <a:endParaRPr lang="id-ID"/>
            </a:p>
          </p:txBody>
        </p:sp>
        <p:sp>
          <p:nvSpPr>
            <p:cNvPr id="79913" name="Oval 41"/>
            <p:cNvSpPr>
              <a:spLocks noChangeArrowheads="1"/>
            </p:cNvSpPr>
            <p:nvPr/>
          </p:nvSpPr>
          <p:spPr bwMode="gray">
            <a:xfrm>
              <a:off x="444" y="597"/>
              <a:ext cx="600" cy="589"/>
            </a:xfrm>
            <a:prstGeom prst="ellipse">
              <a:avLst/>
            </a:prstGeom>
            <a:gradFill rotWithShape="1">
              <a:gsLst>
                <a:gs pos="0">
                  <a:srgbClr val="D6E1E2">
                    <a:gamma/>
                    <a:shade val="79216"/>
                    <a:invGamma/>
                  </a:srgbClr>
                </a:gs>
                <a:gs pos="100000">
                  <a:srgbClr val="D6E1E2">
                    <a:alpha val="48000"/>
                  </a:srgbClr>
                </a:gs>
              </a:gsLst>
              <a:lin ang="5400000" scaled="1"/>
            </a:gradFill>
            <a:ln w="9525" algn="ctr">
              <a:noFill/>
              <a:round/>
              <a:headEnd/>
              <a:tailEnd/>
            </a:ln>
            <a:effectLst/>
          </p:spPr>
          <p:txBody>
            <a:bodyPr vert="eaVert" wrap="none" anchor="ctr"/>
            <a:lstStyle/>
            <a:p>
              <a:endParaRPr lang="id-ID"/>
            </a:p>
          </p:txBody>
        </p:sp>
        <p:sp>
          <p:nvSpPr>
            <p:cNvPr id="79914" name="Oval 42"/>
            <p:cNvSpPr>
              <a:spLocks noChangeArrowheads="1"/>
            </p:cNvSpPr>
            <p:nvPr/>
          </p:nvSpPr>
          <p:spPr bwMode="gray">
            <a:xfrm>
              <a:off x="452" y="613"/>
              <a:ext cx="533" cy="479"/>
            </a:xfrm>
            <a:prstGeom prst="ellipse">
              <a:avLst/>
            </a:prstGeom>
            <a:gradFill rotWithShape="1">
              <a:gsLst>
                <a:gs pos="0">
                  <a:srgbClr val="D6E1E2">
                    <a:gamma/>
                    <a:tint val="0"/>
                    <a:invGamma/>
                  </a:srgbClr>
                </a:gs>
                <a:gs pos="100000">
                  <a:srgbClr val="D6E1E2">
                    <a:alpha val="38000"/>
                  </a:srgbClr>
                </a:gs>
              </a:gsLst>
              <a:lin ang="5400000" scaled="1"/>
            </a:gradFill>
            <a:ln w="9525" algn="ctr">
              <a:noFill/>
              <a:round/>
              <a:headEnd/>
              <a:tailEnd/>
            </a:ln>
            <a:effectLst/>
          </p:spPr>
          <p:txBody>
            <a:bodyPr vert="eaVert" wrap="none" anchor="ctr"/>
            <a:lstStyle/>
            <a:p>
              <a:endParaRPr lang="id-ID"/>
            </a:p>
          </p:txBody>
        </p:sp>
      </p:grpSp>
      <p:sp>
        <p:nvSpPr>
          <p:cNvPr id="79915" name="Text Box 43"/>
          <p:cNvSpPr txBox="1">
            <a:spLocks noChangeArrowheads="1"/>
          </p:cNvSpPr>
          <p:nvPr/>
        </p:nvSpPr>
        <p:spPr bwMode="gray">
          <a:xfrm>
            <a:off x="5893166" y="3105152"/>
            <a:ext cx="441549" cy="457200"/>
          </a:xfrm>
          <a:prstGeom prst="rect">
            <a:avLst/>
          </a:prstGeom>
          <a:noFill/>
          <a:ln w="9525" algn="ctr">
            <a:noFill/>
            <a:miter lim="800000"/>
            <a:headEnd/>
            <a:tailEnd/>
          </a:ln>
          <a:effectLst/>
        </p:spPr>
        <p:txBody>
          <a:bodyPr wrap="none">
            <a:spAutoFit/>
          </a:bodyPr>
          <a:lstStyle/>
          <a:p>
            <a:pPr algn="ctr"/>
            <a:r>
              <a:rPr lang="en-US" sz="2400" dirty="0">
                <a:solidFill>
                  <a:srgbClr val="000000"/>
                </a:solidFill>
              </a:rPr>
              <a:t>3</a:t>
            </a:r>
            <a:endParaRPr lang="en-US" dirty="0"/>
          </a:p>
        </p:txBody>
      </p:sp>
      <p:sp>
        <p:nvSpPr>
          <p:cNvPr id="79918" name="AutoShape 46"/>
          <p:cNvSpPr>
            <a:spLocks noChangeArrowheads="1"/>
          </p:cNvSpPr>
          <p:nvPr/>
        </p:nvSpPr>
        <p:spPr bwMode="gray">
          <a:xfrm>
            <a:off x="5270385" y="5227655"/>
            <a:ext cx="1642340" cy="773113"/>
          </a:xfrm>
          <a:prstGeom prst="roundRect">
            <a:avLst>
              <a:gd name="adj" fmla="val 50000"/>
            </a:avLst>
          </a:prstGeom>
          <a:gradFill rotWithShape="1">
            <a:gsLst>
              <a:gs pos="0">
                <a:srgbClr val="C8DAD4"/>
              </a:gs>
              <a:gs pos="100000">
                <a:srgbClr val="FFFFFF"/>
              </a:gs>
            </a:gsLst>
            <a:lin ang="5400000" scaled="1"/>
          </a:gradFill>
          <a:ln w="9525">
            <a:noFill/>
            <a:round/>
            <a:headEnd/>
            <a:tailEnd/>
          </a:ln>
          <a:effectLst/>
        </p:spPr>
        <p:txBody>
          <a:bodyPr wrap="none" anchor="ctr"/>
          <a:lstStyle/>
          <a:p>
            <a:pPr algn="ctr"/>
            <a:endParaRPr lang="id-ID"/>
          </a:p>
        </p:txBody>
      </p:sp>
      <p:sp>
        <p:nvSpPr>
          <p:cNvPr id="49" name="Slide Number Placeholder 48"/>
          <p:cNvSpPr>
            <a:spLocks noGrp="1"/>
          </p:cNvSpPr>
          <p:nvPr>
            <p:ph type="sldNum" sz="quarter" idx="12"/>
          </p:nvPr>
        </p:nvSpPr>
        <p:spPr>
          <a:xfrm>
            <a:off x="3389303" y="6551613"/>
            <a:ext cx="2133600" cy="228600"/>
          </a:xfrm>
        </p:spPr>
        <p:txBody>
          <a:bodyPr/>
          <a:lstStyle/>
          <a:p>
            <a:fld id="{9F3A98EB-5C7F-48B8-A070-1CF4FF14BCD6}" type="slidenum">
              <a:rPr lang="en-US" smtClean="0"/>
              <a:pPr/>
              <a:t>15</a:t>
            </a:fld>
            <a:endParaRPr lang="en-US"/>
          </a:p>
        </p:txBody>
      </p:sp>
      <p:sp>
        <p:nvSpPr>
          <p:cNvPr id="52" name="AutoShape 6"/>
          <p:cNvSpPr>
            <a:spLocks noChangeArrowheads="1"/>
          </p:cNvSpPr>
          <p:nvPr/>
        </p:nvSpPr>
        <p:spPr bwMode="gray">
          <a:xfrm>
            <a:off x="357158" y="1357298"/>
            <a:ext cx="8358246" cy="1500198"/>
          </a:xfrm>
          <a:prstGeom prst="roundRect">
            <a:avLst>
              <a:gd name="adj" fmla="val 50000"/>
            </a:avLst>
          </a:prstGeom>
          <a:gradFill flip="none" rotWithShape="1">
            <a:gsLst>
              <a:gs pos="0">
                <a:schemeClr val="accent6">
                  <a:lumMod val="75000"/>
                  <a:tint val="66000"/>
                  <a:satMod val="160000"/>
                </a:schemeClr>
              </a:gs>
              <a:gs pos="50000">
                <a:schemeClr val="accent6">
                  <a:lumMod val="75000"/>
                  <a:tint val="44500"/>
                  <a:satMod val="160000"/>
                </a:schemeClr>
              </a:gs>
              <a:gs pos="100000">
                <a:schemeClr val="accent6">
                  <a:lumMod val="75000"/>
                  <a:tint val="23500"/>
                  <a:satMod val="160000"/>
                </a:schemeClr>
              </a:gs>
            </a:gsLst>
            <a:path path="circle">
              <a:fillToRect l="100000" t="100000"/>
            </a:path>
            <a:tileRect r="-100000" b="-100000"/>
          </a:gradFill>
          <a:ln w="38100" algn="ctr">
            <a:solidFill>
              <a:srgbClr val="FFFFFF"/>
            </a:solidFill>
            <a:round/>
            <a:headEnd/>
            <a:tailEnd/>
          </a:ln>
          <a:effectLst>
            <a:outerShdw dist="63500" dir="3187806" algn="ctr" rotWithShape="0">
              <a:srgbClr val="001D3A"/>
            </a:outerShdw>
          </a:effectLst>
        </p:spPr>
        <p:txBody>
          <a:bodyPr wrap="square" anchor="ctr"/>
          <a:lstStyle/>
          <a:p>
            <a:pPr algn="ctr"/>
            <a:r>
              <a:rPr lang="id-ID" sz="2000" b="1" i="1" dirty="0" smtClean="0"/>
              <a:t>Untuk setiap kombinasi bisnis, salah satu dari entitas yang bergabung diidentifikasikan sebagai pihak pengakuisisi (06).</a:t>
            </a:r>
          </a:p>
          <a:p>
            <a:pPr algn="ctr"/>
            <a:r>
              <a:rPr lang="id-ID" sz="2000" b="1" i="1" dirty="0" smtClean="0">
                <a:solidFill>
                  <a:srgbClr val="C00000"/>
                </a:solidFill>
              </a:rPr>
              <a:t>Entitas yang memperoleh pengendalian atas pihak yang diakuisisi. (tidak jelas B14-B18)</a:t>
            </a:r>
          </a:p>
        </p:txBody>
      </p:sp>
      <p:sp>
        <p:nvSpPr>
          <p:cNvPr id="40" name="AutoShape 34"/>
          <p:cNvSpPr>
            <a:spLocks noChangeArrowheads="1"/>
          </p:cNvSpPr>
          <p:nvPr/>
        </p:nvSpPr>
        <p:spPr bwMode="gray">
          <a:xfrm>
            <a:off x="7215206" y="3328990"/>
            <a:ext cx="1857388" cy="1898665"/>
          </a:xfrm>
          <a:prstGeom prst="roundRect">
            <a:avLst>
              <a:gd name="adj" fmla="val 16667"/>
            </a:avLst>
          </a:prstGeom>
          <a:gradFill flip="none" rotWithShape="1">
            <a:gsLst>
              <a:gs pos="0">
                <a:srgbClr val="7030A0">
                  <a:tint val="66000"/>
                  <a:satMod val="160000"/>
                </a:srgbClr>
              </a:gs>
              <a:gs pos="50000">
                <a:srgbClr val="7030A0">
                  <a:tint val="44500"/>
                  <a:satMod val="160000"/>
                </a:srgbClr>
              </a:gs>
              <a:gs pos="100000">
                <a:srgbClr val="7030A0">
                  <a:tint val="23500"/>
                  <a:satMod val="160000"/>
                </a:srgbClr>
              </a:gs>
            </a:gsLst>
            <a:path path="circle">
              <a:fillToRect r="100000" b="100000"/>
            </a:path>
            <a:tileRect l="-100000" t="-100000"/>
          </a:gradFill>
          <a:ln w="9525">
            <a:noFill/>
            <a:round/>
            <a:headEnd/>
            <a:tailEnd/>
          </a:ln>
          <a:effectLst/>
        </p:spPr>
        <p:txBody>
          <a:bodyPr wrap="square" anchor="ctr"/>
          <a:lstStyle/>
          <a:p>
            <a:endParaRPr lang="id-ID" sz="1600" dirty="0" smtClean="0">
              <a:solidFill>
                <a:srgbClr val="000000"/>
              </a:solidFill>
              <a:latin typeface="Verdana" pitchFamily="34" charset="0"/>
            </a:endParaRPr>
          </a:p>
          <a:p>
            <a:r>
              <a:rPr lang="id-ID" sz="1600" dirty="0" smtClean="0">
                <a:solidFill>
                  <a:srgbClr val="000000"/>
                </a:solidFill>
                <a:latin typeface="Verdana" pitchFamily="34" charset="0"/>
              </a:rPr>
              <a:t>Berinisiatif</a:t>
            </a:r>
          </a:p>
          <a:p>
            <a:r>
              <a:rPr lang="id-ID" sz="1600" dirty="0" smtClean="0">
                <a:solidFill>
                  <a:srgbClr val="000000"/>
                </a:solidFill>
                <a:latin typeface="Verdana" pitchFamily="34" charset="0"/>
              </a:rPr>
              <a:t>Telah ada sebelum kombinasi</a:t>
            </a:r>
            <a:endParaRPr lang="en-US" sz="2000" dirty="0" smtClean="0"/>
          </a:p>
          <a:p>
            <a:endParaRPr lang="id-ID" dirty="0"/>
          </a:p>
        </p:txBody>
      </p:sp>
      <p:grpSp>
        <p:nvGrpSpPr>
          <p:cNvPr id="4" name="Group 37"/>
          <p:cNvGrpSpPr>
            <a:grpSpLocks/>
          </p:cNvGrpSpPr>
          <p:nvPr/>
        </p:nvGrpSpPr>
        <p:grpSpPr bwMode="auto">
          <a:xfrm>
            <a:off x="7644040" y="3013077"/>
            <a:ext cx="801918" cy="642938"/>
            <a:chOff x="390" y="582"/>
            <a:chExt cx="668" cy="668"/>
          </a:xfrm>
        </p:grpSpPr>
        <p:sp>
          <p:nvSpPr>
            <p:cNvPr id="42" name="Oval 38"/>
            <p:cNvSpPr>
              <a:spLocks noChangeArrowheads="1"/>
            </p:cNvSpPr>
            <p:nvPr/>
          </p:nvSpPr>
          <p:spPr bwMode="gray">
            <a:xfrm>
              <a:off x="390" y="582"/>
              <a:ext cx="668" cy="668"/>
            </a:xfrm>
            <a:prstGeom prst="ellipse">
              <a:avLst/>
            </a:prstGeom>
            <a:solidFill>
              <a:srgbClr val="333333"/>
            </a:solidFill>
            <a:ln w="38100" algn="ctr">
              <a:noFill/>
              <a:round/>
              <a:headEnd/>
              <a:tailEnd/>
            </a:ln>
            <a:effectLst/>
          </p:spPr>
          <p:txBody>
            <a:bodyPr anchor="ctr">
              <a:spAutoFit/>
            </a:bodyPr>
            <a:lstStyle/>
            <a:p>
              <a:endParaRPr lang="id-ID"/>
            </a:p>
          </p:txBody>
        </p:sp>
        <p:sp>
          <p:nvSpPr>
            <p:cNvPr id="43" name="Oval 39"/>
            <p:cNvSpPr>
              <a:spLocks noChangeArrowheads="1"/>
            </p:cNvSpPr>
            <p:nvPr/>
          </p:nvSpPr>
          <p:spPr bwMode="gray">
            <a:xfrm>
              <a:off x="398" y="587"/>
              <a:ext cx="646" cy="647"/>
            </a:xfrm>
            <a:prstGeom prst="ellipse">
              <a:avLst/>
            </a:prstGeom>
            <a:gradFill rotWithShape="1">
              <a:gsLst>
                <a:gs pos="0">
                  <a:srgbClr val="D6E1E2">
                    <a:gamma/>
                    <a:shade val="46275"/>
                    <a:invGamma/>
                  </a:srgbClr>
                </a:gs>
                <a:gs pos="100000">
                  <a:srgbClr val="D6E1E2"/>
                </a:gs>
              </a:gsLst>
              <a:lin ang="5400000" scaled="1"/>
            </a:gradFill>
            <a:ln w="9525" algn="ctr">
              <a:noFill/>
              <a:round/>
              <a:headEnd/>
              <a:tailEnd/>
            </a:ln>
            <a:effectLst/>
          </p:spPr>
          <p:txBody>
            <a:bodyPr vert="eaVert" wrap="none" anchor="ctr"/>
            <a:lstStyle/>
            <a:p>
              <a:endParaRPr lang="id-ID"/>
            </a:p>
          </p:txBody>
        </p:sp>
        <p:sp>
          <p:nvSpPr>
            <p:cNvPr id="44" name="Oval 40"/>
            <p:cNvSpPr>
              <a:spLocks noChangeArrowheads="1"/>
            </p:cNvSpPr>
            <p:nvPr/>
          </p:nvSpPr>
          <p:spPr bwMode="gray">
            <a:xfrm>
              <a:off x="413" y="591"/>
              <a:ext cx="631" cy="631"/>
            </a:xfrm>
            <a:prstGeom prst="ellipse">
              <a:avLst/>
            </a:prstGeom>
            <a:gradFill rotWithShape="1">
              <a:gsLst>
                <a:gs pos="0">
                  <a:srgbClr val="D6E1E2">
                    <a:alpha val="0"/>
                  </a:srgbClr>
                </a:gs>
                <a:gs pos="100000">
                  <a:srgbClr val="D6E1E2">
                    <a:gamma/>
                    <a:tint val="34902"/>
                    <a:invGamma/>
                  </a:srgbClr>
                </a:gs>
              </a:gsLst>
              <a:lin ang="5400000" scaled="1"/>
            </a:gradFill>
            <a:ln w="9525" algn="ctr">
              <a:noFill/>
              <a:round/>
              <a:headEnd/>
              <a:tailEnd/>
            </a:ln>
            <a:effectLst/>
          </p:spPr>
          <p:txBody>
            <a:bodyPr vert="eaVert" wrap="none" anchor="ctr"/>
            <a:lstStyle/>
            <a:p>
              <a:endParaRPr lang="id-ID"/>
            </a:p>
          </p:txBody>
        </p:sp>
        <p:sp>
          <p:nvSpPr>
            <p:cNvPr id="45" name="Oval 41"/>
            <p:cNvSpPr>
              <a:spLocks noChangeArrowheads="1"/>
            </p:cNvSpPr>
            <p:nvPr/>
          </p:nvSpPr>
          <p:spPr bwMode="gray">
            <a:xfrm>
              <a:off x="444" y="597"/>
              <a:ext cx="600" cy="589"/>
            </a:xfrm>
            <a:prstGeom prst="ellipse">
              <a:avLst/>
            </a:prstGeom>
            <a:gradFill rotWithShape="1">
              <a:gsLst>
                <a:gs pos="0">
                  <a:srgbClr val="D6E1E2">
                    <a:gamma/>
                    <a:shade val="79216"/>
                    <a:invGamma/>
                  </a:srgbClr>
                </a:gs>
                <a:gs pos="100000">
                  <a:srgbClr val="D6E1E2">
                    <a:alpha val="48000"/>
                  </a:srgbClr>
                </a:gs>
              </a:gsLst>
              <a:lin ang="5400000" scaled="1"/>
            </a:gradFill>
            <a:ln w="9525" algn="ctr">
              <a:noFill/>
              <a:round/>
              <a:headEnd/>
              <a:tailEnd/>
            </a:ln>
            <a:effectLst/>
          </p:spPr>
          <p:txBody>
            <a:bodyPr vert="eaVert" wrap="none" anchor="ctr"/>
            <a:lstStyle/>
            <a:p>
              <a:endParaRPr lang="id-ID"/>
            </a:p>
          </p:txBody>
        </p:sp>
        <p:sp>
          <p:nvSpPr>
            <p:cNvPr id="46" name="Oval 42"/>
            <p:cNvSpPr>
              <a:spLocks noChangeArrowheads="1"/>
            </p:cNvSpPr>
            <p:nvPr/>
          </p:nvSpPr>
          <p:spPr bwMode="gray">
            <a:xfrm>
              <a:off x="452" y="613"/>
              <a:ext cx="533" cy="479"/>
            </a:xfrm>
            <a:prstGeom prst="ellipse">
              <a:avLst/>
            </a:prstGeom>
            <a:gradFill rotWithShape="1">
              <a:gsLst>
                <a:gs pos="0">
                  <a:srgbClr val="D6E1E2">
                    <a:gamma/>
                    <a:tint val="0"/>
                    <a:invGamma/>
                  </a:srgbClr>
                </a:gs>
                <a:gs pos="100000">
                  <a:srgbClr val="D6E1E2">
                    <a:alpha val="38000"/>
                  </a:srgbClr>
                </a:gs>
              </a:gsLst>
              <a:lin ang="5400000" scaled="1"/>
            </a:gradFill>
            <a:ln w="9525" algn="ctr">
              <a:noFill/>
              <a:round/>
              <a:headEnd/>
              <a:tailEnd/>
            </a:ln>
            <a:effectLst/>
          </p:spPr>
          <p:txBody>
            <a:bodyPr vert="eaVert" wrap="none" anchor="ctr"/>
            <a:lstStyle/>
            <a:p>
              <a:endParaRPr lang="id-ID"/>
            </a:p>
          </p:txBody>
        </p:sp>
      </p:grpSp>
      <p:sp>
        <p:nvSpPr>
          <p:cNvPr id="47" name="Text Box 43"/>
          <p:cNvSpPr txBox="1">
            <a:spLocks noChangeArrowheads="1"/>
          </p:cNvSpPr>
          <p:nvPr/>
        </p:nvSpPr>
        <p:spPr bwMode="gray">
          <a:xfrm>
            <a:off x="7822198" y="3105152"/>
            <a:ext cx="356188" cy="461665"/>
          </a:xfrm>
          <a:prstGeom prst="rect">
            <a:avLst/>
          </a:prstGeom>
          <a:noFill/>
          <a:ln w="9525" algn="ctr">
            <a:noFill/>
            <a:miter lim="800000"/>
            <a:headEnd/>
            <a:tailEnd/>
          </a:ln>
          <a:effectLst/>
        </p:spPr>
        <p:txBody>
          <a:bodyPr wrap="none">
            <a:spAutoFit/>
          </a:bodyPr>
          <a:lstStyle/>
          <a:p>
            <a:pPr algn="ctr"/>
            <a:r>
              <a:rPr lang="id-ID" sz="2400" dirty="0" smtClean="0">
                <a:solidFill>
                  <a:srgbClr val="000000"/>
                </a:solidFill>
              </a:rPr>
              <a:t>4</a:t>
            </a:r>
            <a:endParaRPr lang="en-US" dirty="0"/>
          </a:p>
        </p:txBody>
      </p:sp>
      <p:sp>
        <p:nvSpPr>
          <p:cNvPr id="51" name="AutoShape 46"/>
          <p:cNvSpPr>
            <a:spLocks noChangeArrowheads="1"/>
          </p:cNvSpPr>
          <p:nvPr/>
        </p:nvSpPr>
        <p:spPr bwMode="gray">
          <a:xfrm>
            <a:off x="7216957" y="5227655"/>
            <a:ext cx="1832098" cy="773113"/>
          </a:xfrm>
          <a:prstGeom prst="roundRect">
            <a:avLst>
              <a:gd name="adj" fmla="val 50000"/>
            </a:avLst>
          </a:prstGeom>
          <a:gradFill rotWithShape="1">
            <a:gsLst>
              <a:gs pos="0">
                <a:srgbClr val="C8DAD4"/>
              </a:gs>
              <a:gs pos="100000">
                <a:srgbClr val="FFFFFF"/>
              </a:gs>
            </a:gsLst>
            <a:lin ang="5400000" scaled="1"/>
          </a:gradFill>
          <a:ln w="9525">
            <a:noFill/>
            <a:round/>
            <a:headEnd/>
            <a:tailEnd/>
          </a:ln>
          <a:effectLst/>
        </p:spPr>
        <p:txBody>
          <a:bodyPr wrap="none" anchor="ctr"/>
          <a:lstStyle/>
          <a:p>
            <a:endParaRPr lang="id-ID"/>
          </a:p>
        </p:txBody>
      </p:sp>
    </p:spTree>
    <p:extLst>
      <p:ext uri="{BB962C8B-B14F-4D97-AF65-F5344CB8AC3E}">
        <p14:creationId xmlns:p14="http://schemas.microsoft.com/office/powerpoint/2010/main" val="21859316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p:txBody>
          <a:bodyPr>
            <a:normAutofit fontScale="90000"/>
          </a:bodyPr>
          <a:lstStyle/>
          <a:p>
            <a:r>
              <a:rPr lang="id-ID" sz="3200" dirty="0" smtClean="0">
                <a:solidFill>
                  <a:srgbClr val="C00000"/>
                </a:solidFill>
              </a:rPr>
              <a:t>Penentuan Tanggal Akuisisi</a:t>
            </a:r>
            <a:endParaRPr lang="en-US" sz="3200" dirty="0">
              <a:solidFill>
                <a:srgbClr val="C00000"/>
              </a:solidFill>
            </a:endParaRPr>
          </a:p>
        </p:txBody>
      </p:sp>
      <p:sp>
        <p:nvSpPr>
          <p:cNvPr id="41987" name="Rectangle 3"/>
          <p:cNvSpPr>
            <a:spLocks noGrp="1" noChangeArrowheads="1"/>
          </p:cNvSpPr>
          <p:nvPr>
            <p:ph type="body" idx="1"/>
          </p:nvPr>
        </p:nvSpPr>
        <p:spPr>
          <a:xfrm>
            <a:off x="500034" y="3143248"/>
            <a:ext cx="8028017" cy="2786082"/>
          </a:xfrm>
        </p:spPr>
        <p:txBody>
          <a:bodyPr/>
          <a:lstStyle/>
          <a:p>
            <a:r>
              <a:rPr lang="id-ID" sz="2400" b="1" dirty="0" smtClean="0">
                <a:latin typeface="Calibri" pitchFamily="34" charset="0"/>
              </a:rPr>
              <a:t>Tanggal </a:t>
            </a:r>
            <a:r>
              <a:rPr lang="id-ID" sz="2400" dirty="0" smtClean="0">
                <a:latin typeface="Calibri" pitchFamily="34" charset="0"/>
              </a:rPr>
              <a:t>pengakuisisi secara hukum mengalihkan imbalan, memperoleh aset, dan mengambil-alih liabilitas pihak yang diakuisisi, yaitu tanggal penutupan.</a:t>
            </a:r>
          </a:p>
          <a:p>
            <a:r>
              <a:rPr lang="id-ID" sz="2400" dirty="0" smtClean="0">
                <a:latin typeface="Calibri" pitchFamily="34" charset="0"/>
              </a:rPr>
              <a:t>Dapat terjadi sebelum atau sesudah tanggal penutupan.</a:t>
            </a:r>
          </a:p>
          <a:p>
            <a:r>
              <a:rPr lang="id-ID" sz="2400" dirty="0" smtClean="0">
                <a:latin typeface="Calibri" pitchFamily="34" charset="0"/>
              </a:rPr>
              <a:t>Harus mempertimbangkan semua fakta dan keadaan</a:t>
            </a:r>
            <a:r>
              <a:rPr lang="id-ID" sz="2000" dirty="0" smtClean="0"/>
              <a:t> </a:t>
            </a:r>
            <a:endParaRPr lang="id-ID" dirty="0" smtClean="0">
              <a:solidFill>
                <a:schemeClr val="tx2"/>
              </a:solidFill>
              <a:sym typeface="Wingdings" pitchFamily="2" charset="2"/>
            </a:endParaRPr>
          </a:p>
        </p:txBody>
      </p:sp>
      <p:sp>
        <p:nvSpPr>
          <p:cNvPr id="6" name="Slide Number Placeholder 5"/>
          <p:cNvSpPr>
            <a:spLocks noGrp="1"/>
          </p:cNvSpPr>
          <p:nvPr>
            <p:ph type="sldNum" sz="quarter" idx="12"/>
          </p:nvPr>
        </p:nvSpPr>
        <p:spPr/>
        <p:txBody>
          <a:bodyPr/>
          <a:lstStyle/>
          <a:p>
            <a:fld id="{9F3A98EB-5C7F-48B8-A070-1CF4FF14BCD6}" type="slidenum">
              <a:rPr lang="en-US" smtClean="0"/>
              <a:pPr/>
              <a:t>16</a:t>
            </a:fld>
            <a:endParaRPr lang="en-US"/>
          </a:p>
        </p:txBody>
      </p:sp>
      <p:sp>
        <p:nvSpPr>
          <p:cNvPr id="8" name="AutoShape 6"/>
          <p:cNvSpPr>
            <a:spLocks noChangeArrowheads="1"/>
          </p:cNvSpPr>
          <p:nvPr/>
        </p:nvSpPr>
        <p:spPr bwMode="gray">
          <a:xfrm>
            <a:off x="357158" y="1428736"/>
            <a:ext cx="8358246" cy="1357322"/>
          </a:xfrm>
          <a:prstGeom prst="roundRect">
            <a:avLst>
              <a:gd name="adj" fmla="val 50000"/>
            </a:avLst>
          </a:prstGeom>
          <a:gradFill flip="none" rotWithShape="1">
            <a:gsLst>
              <a:gs pos="0">
                <a:schemeClr val="accent6">
                  <a:lumMod val="75000"/>
                  <a:tint val="66000"/>
                  <a:satMod val="160000"/>
                </a:schemeClr>
              </a:gs>
              <a:gs pos="50000">
                <a:schemeClr val="accent6">
                  <a:lumMod val="75000"/>
                  <a:tint val="44500"/>
                  <a:satMod val="160000"/>
                </a:schemeClr>
              </a:gs>
              <a:gs pos="100000">
                <a:schemeClr val="accent6">
                  <a:lumMod val="75000"/>
                  <a:tint val="23500"/>
                  <a:satMod val="160000"/>
                </a:schemeClr>
              </a:gs>
            </a:gsLst>
            <a:path path="circle">
              <a:fillToRect l="100000" t="100000"/>
            </a:path>
            <a:tileRect r="-100000" b="-100000"/>
          </a:gradFill>
          <a:ln w="38100" algn="ctr">
            <a:solidFill>
              <a:srgbClr val="FFFFFF"/>
            </a:solidFill>
            <a:round/>
            <a:headEnd/>
            <a:tailEnd/>
          </a:ln>
          <a:effectLst>
            <a:outerShdw dist="63500" dir="3187806" algn="ctr" rotWithShape="0">
              <a:srgbClr val="001D3A"/>
            </a:outerShdw>
          </a:effectLst>
        </p:spPr>
        <p:txBody>
          <a:bodyPr wrap="square" anchor="ctr"/>
          <a:lstStyle/>
          <a:p>
            <a:pPr algn="ctr"/>
            <a:r>
              <a:rPr lang="fi-FI" sz="2400" b="1" i="1" dirty="0" smtClean="0"/>
              <a:t>Pihak pengakuisisi mengidentifikasi tanggal akuisisi,</a:t>
            </a:r>
            <a:r>
              <a:rPr lang="id-ID" sz="2400" b="1" i="1" dirty="0" smtClean="0"/>
              <a:t> yaitu tanggal pihak pengakuisisi </a:t>
            </a:r>
            <a:r>
              <a:rPr lang="id-ID" sz="2400" b="1" i="1" dirty="0" smtClean="0">
                <a:solidFill>
                  <a:schemeClr val="accent6">
                    <a:lumMod val="75000"/>
                  </a:schemeClr>
                </a:solidFill>
              </a:rPr>
              <a:t>memperoleh pengendalian</a:t>
            </a:r>
            <a:r>
              <a:rPr lang="id-ID" sz="2400" b="1" i="1" dirty="0" smtClean="0"/>
              <a:t> atas pihak yang diakuisisi.</a:t>
            </a:r>
            <a:endParaRPr lang="id-ID" sz="2400" b="1" i="1" dirty="0" smtClean="0">
              <a:solidFill>
                <a:srgbClr val="C00000"/>
              </a:solidFill>
            </a:endParaRPr>
          </a:p>
        </p:txBody>
      </p:sp>
    </p:spTree>
    <p:extLst>
      <p:ext uri="{BB962C8B-B14F-4D97-AF65-F5344CB8AC3E}">
        <p14:creationId xmlns:p14="http://schemas.microsoft.com/office/powerpoint/2010/main" val="200777790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8"/>
          <p:cNvGrpSpPr/>
          <p:nvPr/>
        </p:nvGrpSpPr>
        <p:grpSpPr>
          <a:xfrm>
            <a:off x="6786578" y="471474"/>
            <a:ext cx="2317760" cy="1600204"/>
            <a:chOff x="6546872" y="1385878"/>
            <a:chExt cx="2057400" cy="1600204"/>
          </a:xfrm>
        </p:grpSpPr>
        <p:sp>
          <p:nvSpPr>
            <p:cNvPr id="10" name="Text Box 2"/>
            <p:cNvSpPr txBox="1">
              <a:spLocks noChangeArrowheads="1"/>
            </p:cNvSpPr>
            <p:nvPr/>
          </p:nvSpPr>
          <p:spPr bwMode="auto">
            <a:xfrm>
              <a:off x="6546872" y="1385878"/>
              <a:ext cx="982662" cy="471486"/>
            </a:xfrm>
            <a:prstGeom prst="rect">
              <a:avLst/>
            </a:prstGeom>
            <a:solidFill>
              <a:srgbClr val="CCECFF"/>
            </a:solidFill>
            <a:ln w="9525">
              <a:solidFill>
                <a:schemeClr val="accent6">
                  <a:lumMod val="75000"/>
                </a:schemeClr>
              </a:solid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ts val="1200"/>
                </a:lnSpc>
                <a:spcBef>
                  <a:spcPct val="0"/>
                </a:spcBef>
                <a:spcAft>
                  <a:spcPts val="0"/>
                </a:spcAft>
                <a:buClrTx/>
                <a:buSzTx/>
                <a:buFontTx/>
                <a:buNone/>
                <a:tabLst/>
              </a:pPr>
              <a:r>
                <a:rPr kumimoji="0" lang="en-US" sz="1200" b="0" i="0" u="none" strike="noStrike" cap="none" normalizeH="0" baseline="0" dirty="0" smtClean="0">
                  <a:ln>
                    <a:noFill/>
                  </a:ln>
                  <a:solidFill>
                    <a:schemeClr val="tx1"/>
                  </a:solidFill>
                  <a:effectLst/>
                  <a:latin typeface="Calibri" pitchFamily="34" charset="0"/>
                  <a:cs typeface="Arial" pitchFamily="34" charset="0"/>
                </a:rPr>
                <a:t>Excluded elements</a:t>
              </a:r>
              <a:endParaRPr kumimoji="0" lang="id-ID" sz="1200" b="0" i="0" u="none" strike="noStrike" cap="none" normalizeH="0" baseline="0" dirty="0" smtClean="0">
                <a:ln>
                  <a:noFill/>
                </a:ln>
                <a:solidFill>
                  <a:schemeClr val="tx1"/>
                </a:solidFill>
                <a:effectLst/>
                <a:latin typeface="Arial" pitchFamily="34" charset="0"/>
                <a:cs typeface="Arial" pitchFamily="34" charset="0"/>
              </a:endParaRPr>
            </a:p>
          </p:txBody>
        </p:sp>
        <p:sp>
          <p:nvSpPr>
            <p:cNvPr id="11" name="Text Box 3"/>
            <p:cNvSpPr txBox="1">
              <a:spLocks noChangeArrowheads="1"/>
            </p:cNvSpPr>
            <p:nvPr/>
          </p:nvSpPr>
          <p:spPr bwMode="auto">
            <a:xfrm>
              <a:off x="6546872" y="1857364"/>
              <a:ext cx="982662" cy="442914"/>
            </a:xfrm>
            <a:prstGeom prst="rect">
              <a:avLst/>
            </a:prstGeom>
            <a:solidFill>
              <a:srgbClr val="6699FF"/>
            </a:solidFill>
            <a:ln w="9525">
              <a:solidFill>
                <a:schemeClr val="accent6">
                  <a:lumMod val="75000"/>
                </a:schemeClr>
              </a:solid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ts val="1200"/>
                </a:lnSpc>
                <a:spcBef>
                  <a:spcPct val="0"/>
                </a:spcBef>
                <a:spcAft>
                  <a:spcPts val="0"/>
                </a:spcAft>
                <a:buClrTx/>
                <a:buSzTx/>
                <a:buFontTx/>
                <a:buNone/>
                <a:tabLst/>
              </a:pPr>
              <a:r>
                <a:rPr kumimoji="0" lang="en-US" sz="1200" b="0" i="0" u="none" strike="noStrike" cap="none" normalizeH="0" baseline="0" dirty="0" smtClean="0">
                  <a:ln>
                    <a:noFill/>
                  </a:ln>
                  <a:solidFill>
                    <a:schemeClr val="tx1"/>
                  </a:solidFill>
                  <a:effectLst/>
                  <a:latin typeface="Calibri" pitchFamily="34" charset="0"/>
                  <a:cs typeface="Arial" pitchFamily="34" charset="0"/>
                </a:rPr>
                <a:t>Consideration</a:t>
              </a:r>
            </a:p>
            <a:p>
              <a:pPr marL="0" marR="0" lvl="0" indent="0" algn="ctr" defTabSz="914400" rtl="0" eaLnBrk="1" fontAlgn="base" latinLnBrk="0" hangingPunct="1">
                <a:lnSpc>
                  <a:spcPts val="1200"/>
                </a:lnSpc>
                <a:spcBef>
                  <a:spcPct val="0"/>
                </a:spcBef>
                <a:spcAft>
                  <a:spcPts val="0"/>
                </a:spcAft>
                <a:buClrTx/>
                <a:buSzTx/>
                <a:buFontTx/>
                <a:buNone/>
                <a:tabLst/>
              </a:pPr>
              <a:r>
                <a:rPr kumimoji="0" lang="en-US" sz="1200" b="0" i="0" u="none" strike="noStrike" cap="none" normalizeH="0" baseline="0" dirty="0" smtClean="0">
                  <a:ln>
                    <a:noFill/>
                  </a:ln>
                  <a:solidFill>
                    <a:schemeClr val="tx1"/>
                  </a:solidFill>
                  <a:effectLst/>
                  <a:latin typeface="Calibri" pitchFamily="34" charset="0"/>
                  <a:cs typeface="Arial" pitchFamily="34" charset="0"/>
                </a:rPr>
                <a:t>transferred</a:t>
              </a:r>
              <a:endParaRPr kumimoji="0" lang="id-ID" sz="1200" b="0" i="0" u="none" strike="noStrike" cap="none" normalizeH="0" baseline="0" dirty="0" smtClean="0">
                <a:ln>
                  <a:noFill/>
                </a:ln>
                <a:solidFill>
                  <a:schemeClr val="tx1"/>
                </a:solidFill>
                <a:effectLst/>
                <a:latin typeface="Arial" pitchFamily="34" charset="0"/>
                <a:cs typeface="Arial" pitchFamily="34" charset="0"/>
              </a:endParaRPr>
            </a:p>
          </p:txBody>
        </p:sp>
        <p:sp>
          <p:nvSpPr>
            <p:cNvPr id="12" name="Text Box 4"/>
            <p:cNvSpPr txBox="1">
              <a:spLocks noChangeArrowheads="1"/>
            </p:cNvSpPr>
            <p:nvPr/>
          </p:nvSpPr>
          <p:spPr bwMode="auto">
            <a:xfrm>
              <a:off x="6546872" y="2300278"/>
              <a:ext cx="982662" cy="342900"/>
            </a:xfrm>
            <a:prstGeom prst="rect">
              <a:avLst/>
            </a:prstGeom>
            <a:solidFill>
              <a:srgbClr val="00CCFF"/>
            </a:solidFill>
            <a:ln w="9525">
              <a:solidFill>
                <a:schemeClr val="accent6">
                  <a:lumMod val="75000"/>
                </a:schemeClr>
              </a:solid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ts val="1200"/>
                </a:lnSpc>
                <a:spcBef>
                  <a:spcPct val="0"/>
                </a:spcBef>
                <a:spcAft>
                  <a:spcPts val="0"/>
                </a:spcAft>
                <a:buClrTx/>
                <a:buSzTx/>
                <a:buFontTx/>
                <a:buNone/>
                <a:tabLst/>
              </a:pPr>
              <a:r>
                <a:rPr kumimoji="0" lang="en-US" sz="1200" b="0" i="0" u="none" strike="noStrike" cap="none" normalizeH="0" baseline="0" smtClean="0">
                  <a:ln>
                    <a:noFill/>
                  </a:ln>
                  <a:solidFill>
                    <a:schemeClr val="tx1"/>
                  </a:solidFill>
                  <a:effectLst/>
                  <a:latin typeface="Calibri" pitchFamily="34" charset="0"/>
                  <a:cs typeface="Arial" pitchFamily="34" charset="0"/>
                </a:rPr>
                <a:t>Previously</a:t>
              </a:r>
            </a:p>
            <a:p>
              <a:pPr marL="0" marR="0" lvl="0" indent="0" algn="ctr" defTabSz="914400" rtl="0" eaLnBrk="1" fontAlgn="base" latinLnBrk="0" hangingPunct="1">
                <a:lnSpc>
                  <a:spcPts val="1200"/>
                </a:lnSpc>
                <a:spcBef>
                  <a:spcPct val="0"/>
                </a:spcBef>
                <a:spcAft>
                  <a:spcPts val="0"/>
                </a:spcAft>
                <a:buClrTx/>
                <a:buSzTx/>
                <a:buFontTx/>
                <a:buNone/>
                <a:tabLst/>
              </a:pPr>
              <a:r>
                <a:rPr kumimoji="0" lang="en-US" sz="1200" b="0" i="0" u="none" strike="noStrike" cap="none" normalizeH="0" baseline="0" smtClean="0">
                  <a:ln>
                    <a:noFill/>
                  </a:ln>
                  <a:solidFill>
                    <a:schemeClr val="tx1"/>
                  </a:solidFill>
                  <a:effectLst/>
                  <a:latin typeface="Calibri" pitchFamily="34" charset="0"/>
                  <a:cs typeface="Arial" pitchFamily="34" charset="0"/>
                </a:rPr>
                <a:t>held interest</a:t>
              </a:r>
              <a:endParaRPr kumimoji="0" lang="id-ID" sz="1200" b="0" i="0" u="none" strike="noStrike" cap="none" normalizeH="0" baseline="0" smtClean="0">
                <a:ln>
                  <a:noFill/>
                </a:ln>
                <a:solidFill>
                  <a:schemeClr val="tx1"/>
                </a:solidFill>
                <a:effectLst/>
                <a:latin typeface="Arial" pitchFamily="34" charset="0"/>
                <a:cs typeface="Arial" pitchFamily="34" charset="0"/>
              </a:endParaRPr>
            </a:p>
          </p:txBody>
        </p:sp>
        <p:sp>
          <p:nvSpPr>
            <p:cNvPr id="13" name="Text Box 5"/>
            <p:cNvSpPr txBox="1">
              <a:spLocks noChangeArrowheads="1"/>
            </p:cNvSpPr>
            <p:nvPr/>
          </p:nvSpPr>
          <p:spPr bwMode="auto">
            <a:xfrm>
              <a:off x="6546872" y="2643182"/>
              <a:ext cx="982662" cy="342900"/>
            </a:xfrm>
            <a:prstGeom prst="rect">
              <a:avLst/>
            </a:prstGeom>
            <a:solidFill>
              <a:srgbClr val="66FFFF"/>
            </a:solidFill>
            <a:ln w="9525">
              <a:solidFill>
                <a:schemeClr val="accent6">
                  <a:lumMod val="75000"/>
                </a:schemeClr>
              </a:solid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ts val="1200"/>
                </a:lnSpc>
                <a:spcBef>
                  <a:spcPct val="0"/>
                </a:spcBef>
                <a:spcAft>
                  <a:spcPts val="0"/>
                </a:spcAft>
                <a:buClrTx/>
                <a:buSzTx/>
                <a:buFontTx/>
                <a:buNone/>
                <a:tabLst/>
              </a:pPr>
              <a:r>
                <a:rPr kumimoji="0" lang="en-US" sz="1200" b="0" i="0" u="none" strike="noStrike" cap="none" normalizeH="0" baseline="0" dirty="0" smtClean="0">
                  <a:ln>
                    <a:noFill/>
                  </a:ln>
                  <a:solidFill>
                    <a:schemeClr val="tx1"/>
                  </a:solidFill>
                  <a:effectLst/>
                  <a:latin typeface="Calibri" pitchFamily="34" charset="0"/>
                  <a:cs typeface="Arial" pitchFamily="34" charset="0"/>
                </a:rPr>
                <a:t>Non-</a:t>
              </a:r>
              <a:r>
                <a:rPr kumimoji="0" lang="en-US" sz="1200" b="0" i="0" u="none" strike="noStrike" cap="none" normalizeH="0" baseline="0" dirty="0" err="1" smtClean="0">
                  <a:ln>
                    <a:noFill/>
                  </a:ln>
                  <a:solidFill>
                    <a:schemeClr val="tx1"/>
                  </a:solidFill>
                  <a:effectLst/>
                  <a:latin typeface="Calibri" pitchFamily="34" charset="0"/>
                  <a:cs typeface="Arial" pitchFamily="34" charset="0"/>
                </a:rPr>
                <a:t>ontrolling</a:t>
              </a:r>
              <a:endParaRPr kumimoji="0" lang="en-US" sz="1200" b="0" i="0" u="none" strike="noStrike" cap="none" normalizeH="0" baseline="0" dirty="0" smtClean="0">
                <a:ln>
                  <a:noFill/>
                </a:ln>
                <a:solidFill>
                  <a:schemeClr val="tx1"/>
                </a:solidFill>
                <a:effectLst/>
                <a:latin typeface="Calibri" pitchFamily="34" charset="0"/>
                <a:cs typeface="Arial" pitchFamily="34" charset="0"/>
              </a:endParaRPr>
            </a:p>
            <a:p>
              <a:pPr marL="0" marR="0" lvl="0" indent="0" algn="ctr" defTabSz="914400" rtl="0" eaLnBrk="1" fontAlgn="base" latinLnBrk="0" hangingPunct="1">
                <a:lnSpc>
                  <a:spcPts val="1200"/>
                </a:lnSpc>
                <a:spcBef>
                  <a:spcPct val="0"/>
                </a:spcBef>
                <a:spcAft>
                  <a:spcPts val="0"/>
                </a:spcAft>
                <a:buClrTx/>
                <a:buSzTx/>
                <a:buFontTx/>
                <a:buNone/>
                <a:tabLst/>
              </a:pPr>
              <a:r>
                <a:rPr kumimoji="0" lang="en-US" sz="1200" b="0" i="0" u="none" strike="noStrike" cap="none" normalizeH="0" baseline="0" dirty="0" smtClean="0">
                  <a:ln>
                    <a:noFill/>
                  </a:ln>
                  <a:solidFill>
                    <a:schemeClr val="tx1"/>
                  </a:solidFill>
                  <a:effectLst/>
                  <a:latin typeface="Calibri" pitchFamily="34" charset="0"/>
                  <a:cs typeface="Arial" pitchFamily="34" charset="0"/>
                </a:rPr>
                <a:t>interest</a:t>
              </a:r>
              <a:endParaRPr kumimoji="0" lang="id-ID" sz="1200" b="0" i="0" u="none" strike="noStrike" cap="none" normalizeH="0" baseline="0" dirty="0" smtClean="0">
                <a:ln>
                  <a:noFill/>
                </a:ln>
                <a:solidFill>
                  <a:schemeClr val="tx1"/>
                </a:solidFill>
                <a:effectLst/>
                <a:latin typeface="Arial" pitchFamily="34" charset="0"/>
                <a:cs typeface="Arial" pitchFamily="34" charset="0"/>
              </a:endParaRPr>
            </a:p>
          </p:txBody>
        </p:sp>
        <p:sp>
          <p:nvSpPr>
            <p:cNvPr id="14" name="Text Box 6"/>
            <p:cNvSpPr txBox="1">
              <a:spLocks noChangeArrowheads="1"/>
            </p:cNvSpPr>
            <p:nvPr/>
          </p:nvSpPr>
          <p:spPr bwMode="auto">
            <a:xfrm>
              <a:off x="7643834" y="1843074"/>
              <a:ext cx="960438" cy="342900"/>
            </a:xfrm>
            <a:prstGeom prst="rect">
              <a:avLst/>
            </a:prstGeom>
            <a:solidFill>
              <a:srgbClr val="99CC00"/>
            </a:solidFill>
            <a:ln w="9525">
              <a:solidFill>
                <a:schemeClr val="accent6">
                  <a:lumMod val="75000"/>
                </a:schemeClr>
              </a:solid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ts val="1200"/>
                </a:lnSpc>
                <a:spcBef>
                  <a:spcPct val="0"/>
                </a:spcBef>
                <a:spcAft>
                  <a:spcPts val="0"/>
                </a:spcAft>
                <a:buClrTx/>
                <a:buSzTx/>
                <a:buFontTx/>
                <a:buNone/>
                <a:tabLst/>
              </a:pPr>
              <a:r>
                <a:rPr kumimoji="0" lang="en-US" sz="1200" b="0" i="0" u="none" strike="noStrike" cap="none" normalizeH="0" baseline="0" dirty="0" smtClean="0">
                  <a:ln>
                    <a:noFill/>
                  </a:ln>
                  <a:solidFill>
                    <a:schemeClr val="tx1"/>
                  </a:solidFill>
                  <a:effectLst/>
                  <a:latin typeface="Calibri" pitchFamily="34" charset="0"/>
                  <a:cs typeface="Arial" pitchFamily="34" charset="0"/>
                </a:rPr>
                <a:t>Goodwill</a:t>
              </a:r>
              <a:endParaRPr kumimoji="0" lang="id-ID" sz="1200" b="0" i="0" u="none" strike="noStrike" cap="none" normalizeH="0" baseline="0" dirty="0" smtClean="0">
                <a:ln>
                  <a:noFill/>
                </a:ln>
                <a:solidFill>
                  <a:schemeClr val="tx1"/>
                </a:solidFill>
                <a:effectLst/>
                <a:latin typeface="Arial" pitchFamily="34" charset="0"/>
                <a:cs typeface="Arial" pitchFamily="34" charset="0"/>
              </a:endParaRPr>
            </a:p>
          </p:txBody>
        </p:sp>
        <p:sp>
          <p:nvSpPr>
            <p:cNvPr id="15" name="Text Box 7"/>
            <p:cNvSpPr txBox="1">
              <a:spLocks noChangeArrowheads="1"/>
            </p:cNvSpPr>
            <p:nvPr/>
          </p:nvSpPr>
          <p:spPr bwMode="auto">
            <a:xfrm>
              <a:off x="7643834" y="2114536"/>
              <a:ext cx="960438" cy="871546"/>
            </a:xfrm>
            <a:prstGeom prst="rect">
              <a:avLst/>
            </a:prstGeom>
            <a:solidFill>
              <a:srgbClr val="FFFF66"/>
            </a:solidFill>
            <a:ln w="9525">
              <a:solidFill>
                <a:schemeClr val="accent6">
                  <a:lumMod val="75000"/>
                </a:schemeClr>
              </a:solid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ts val="1200"/>
                </a:lnSpc>
                <a:spcBef>
                  <a:spcPct val="0"/>
                </a:spcBef>
                <a:spcAft>
                  <a:spcPts val="0"/>
                </a:spcAft>
                <a:buClrTx/>
                <a:buSzTx/>
                <a:buFontTx/>
                <a:buNone/>
                <a:tabLst/>
              </a:pPr>
              <a:endParaRPr kumimoji="0" lang="en-US" sz="1200" b="0" i="0" u="none" strike="noStrike" cap="none" normalizeH="0" baseline="0" dirty="0" smtClean="0">
                <a:ln>
                  <a:noFill/>
                </a:ln>
                <a:solidFill>
                  <a:schemeClr val="tx1"/>
                </a:solidFill>
                <a:effectLst/>
                <a:latin typeface="Times New Roman" pitchFamily="18" charset="0"/>
                <a:cs typeface="Arial" pitchFamily="34" charset="0"/>
              </a:endParaRPr>
            </a:p>
            <a:p>
              <a:pPr marL="0" marR="0" lvl="0" indent="0" algn="ctr" defTabSz="914400" rtl="0" eaLnBrk="1" fontAlgn="base" latinLnBrk="0" hangingPunct="1">
                <a:lnSpc>
                  <a:spcPts val="1200"/>
                </a:lnSpc>
                <a:spcBef>
                  <a:spcPct val="0"/>
                </a:spcBef>
                <a:spcAft>
                  <a:spcPts val="0"/>
                </a:spcAft>
                <a:buClrTx/>
                <a:buSzTx/>
                <a:buFontTx/>
                <a:buNone/>
                <a:tabLst/>
              </a:pPr>
              <a:r>
                <a:rPr kumimoji="0" lang="en-US" sz="1200" b="0" i="0" u="none" strike="noStrike" cap="none" normalizeH="0" baseline="0" dirty="0" smtClean="0">
                  <a:ln>
                    <a:noFill/>
                  </a:ln>
                  <a:solidFill>
                    <a:schemeClr val="tx1"/>
                  </a:solidFill>
                  <a:effectLst/>
                  <a:latin typeface="Calibri" pitchFamily="34" charset="0"/>
                  <a:cs typeface="Arial" pitchFamily="34" charset="0"/>
                </a:rPr>
                <a:t>Identifiable</a:t>
              </a:r>
            </a:p>
            <a:p>
              <a:pPr marL="0" marR="0" lvl="0" indent="0" algn="ctr" defTabSz="914400" rtl="0" eaLnBrk="1" fontAlgn="base" latinLnBrk="0" hangingPunct="1">
                <a:lnSpc>
                  <a:spcPts val="1200"/>
                </a:lnSpc>
                <a:spcBef>
                  <a:spcPct val="0"/>
                </a:spcBef>
                <a:spcAft>
                  <a:spcPts val="0"/>
                </a:spcAft>
                <a:buClrTx/>
                <a:buSzTx/>
                <a:buFontTx/>
                <a:buNone/>
                <a:tabLst/>
              </a:pPr>
              <a:r>
                <a:rPr kumimoji="0" lang="en-US" sz="1200" b="0" i="0" u="none" strike="noStrike" cap="none" normalizeH="0" baseline="0" dirty="0" smtClean="0">
                  <a:ln>
                    <a:noFill/>
                  </a:ln>
                  <a:solidFill>
                    <a:schemeClr val="tx1"/>
                  </a:solidFill>
                  <a:effectLst/>
                  <a:latin typeface="Calibri" pitchFamily="34" charset="0"/>
                  <a:cs typeface="Arial" pitchFamily="34" charset="0"/>
                </a:rPr>
                <a:t>assets and</a:t>
              </a:r>
            </a:p>
            <a:p>
              <a:pPr marL="0" marR="0" lvl="0" indent="0" algn="ctr" defTabSz="914400" rtl="0" eaLnBrk="1" fontAlgn="base" latinLnBrk="0" hangingPunct="1">
                <a:lnSpc>
                  <a:spcPts val="1200"/>
                </a:lnSpc>
                <a:spcBef>
                  <a:spcPct val="0"/>
                </a:spcBef>
                <a:spcAft>
                  <a:spcPts val="0"/>
                </a:spcAft>
                <a:buClrTx/>
                <a:buSzTx/>
                <a:buFontTx/>
                <a:buNone/>
                <a:tabLst/>
              </a:pPr>
              <a:r>
                <a:rPr kumimoji="0" lang="en-US" sz="1200" b="0" i="0" u="none" strike="noStrike" cap="none" normalizeH="0" baseline="0" dirty="0" smtClean="0">
                  <a:ln>
                    <a:noFill/>
                  </a:ln>
                  <a:solidFill>
                    <a:schemeClr val="tx1"/>
                  </a:solidFill>
                  <a:effectLst/>
                  <a:latin typeface="Calibri" pitchFamily="34" charset="0"/>
                  <a:cs typeface="Arial" pitchFamily="34" charset="0"/>
                </a:rPr>
                <a:t>liabilities</a:t>
              </a:r>
              <a:endParaRPr kumimoji="0" lang="id-ID" sz="1200" b="0" i="0" u="none" strike="noStrike" cap="none" normalizeH="0" baseline="0" dirty="0" smtClean="0">
                <a:ln>
                  <a:noFill/>
                </a:ln>
                <a:solidFill>
                  <a:schemeClr val="tx1"/>
                </a:solidFill>
                <a:effectLst/>
                <a:latin typeface="Arial" pitchFamily="34" charset="0"/>
                <a:cs typeface="Arial" pitchFamily="34" charset="0"/>
              </a:endParaRPr>
            </a:p>
          </p:txBody>
        </p:sp>
      </p:grpSp>
      <p:sp>
        <p:nvSpPr>
          <p:cNvPr id="41986" name="Rectangle 2"/>
          <p:cNvSpPr>
            <a:spLocks noGrp="1" noChangeArrowheads="1"/>
          </p:cNvSpPr>
          <p:nvPr>
            <p:ph type="title"/>
          </p:nvPr>
        </p:nvSpPr>
        <p:spPr>
          <a:xfrm>
            <a:off x="571472" y="400826"/>
            <a:ext cx="5981728" cy="563563"/>
          </a:xfrm>
        </p:spPr>
        <p:txBody>
          <a:bodyPr>
            <a:normAutofit fontScale="90000"/>
          </a:bodyPr>
          <a:lstStyle/>
          <a:p>
            <a:r>
              <a:rPr lang="id-ID" sz="3200" b="1" dirty="0" smtClean="0">
                <a:solidFill>
                  <a:schemeClr val="accent5">
                    <a:lumMod val="25000"/>
                  </a:schemeClr>
                </a:solidFill>
              </a:rPr>
              <a:t>Pengakuan - ketentuan</a:t>
            </a:r>
            <a:endParaRPr lang="en-US" sz="3200" b="1" dirty="0">
              <a:solidFill>
                <a:schemeClr val="accent5">
                  <a:lumMod val="25000"/>
                </a:schemeClr>
              </a:solidFill>
            </a:endParaRPr>
          </a:p>
        </p:txBody>
      </p:sp>
      <p:sp>
        <p:nvSpPr>
          <p:cNvPr id="41987" name="Rectangle 3"/>
          <p:cNvSpPr>
            <a:spLocks noGrp="1" noChangeArrowheads="1"/>
          </p:cNvSpPr>
          <p:nvPr>
            <p:ph type="body" idx="1"/>
          </p:nvPr>
        </p:nvSpPr>
        <p:spPr>
          <a:xfrm>
            <a:off x="500034" y="3643314"/>
            <a:ext cx="8028017" cy="2428892"/>
          </a:xfrm>
        </p:spPr>
        <p:txBody>
          <a:bodyPr>
            <a:normAutofit fontScale="62500" lnSpcReduction="20000"/>
          </a:bodyPr>
          <a:lstStyle/>
          <a:p>
            <a:pPr>
              <a:lnSpc>
                <a:spcPts val="2200"/>
              </a:lnSpc>
              <a:spcBef>
                <a:spcPts val="0"/>
              </a:spcBef>
              <a:spcAft>
                <a:spcPts val="600"/>
              </a:spcAft>
            </a:pPr>
            <a:r>
              <a:rPr lang="id-ID" sz="2400" dirty="0" smtClean="0">
                <a:solidFill>
                  <a:srgbClr val="C00000"/>
                </a:solidFill>
                <a:latin typeface="Calibri" pitchFamily="34" charset="0"/>
              </a:rPr>
              <a:t>Harus memenuhi definisi aset dan kewajiban sesuai dengan KDPPLK pada tanggal akuisisi.</a:t>
            </a:r>
          </a:p>
          <a:p>
            <a:pPr>
              <a:lnSpc>
                <a:spcPts val="2200"/>
              </a:lnSpc>
              <a:spcBef>
                <a:spcPts val="0"/>
              </a:spcBef>
              <a:spcAft>
                <a:spcPts val="600"/>
              </a:spcAft>
            </a:pPr>
            <a:r>
              <a:rPr lang="id-ID" sz="2400" dirty="0" smtClean="0">
                <a:solidFill>
                  <a:schemeClr val="tx2"/>
                </a:solidFill>
                <a:latin typeface="Calibri" pitchFamily="34" charset="0"/>
                <a:sym typeface="Wingdings" pitchFamily="2" charset="2"/>
              </a:rPr>
              <a:t>Merupakan bagian yang dipertukarkan antara pihak pengakuisisi dan pihak yang diakuisisi dalam transaksi kombinasi bisnis (par 51-53), bukan hasil transaksi terpisah (SAK terkait).</a:t>
            </a:r>
          </a:p>
          <a:p>
            <a:pPr>
              <a:lnSpc>
                <a:spcPts val="2200"/>
              </a:lnSpc>
              <a:spcBef>
                <a:spcPts val="0"/>
              </a:spcBef>
              <a:spcAft>
                <a:spcPts val="600"/>
              </a:spcAft>
            </a:pPr>
            <a:r>
              <a:rPr lang="id-ID" sz="2400" dirty="0" smtClean="0">
                <a:solidFill>
                  <a:srgbClr val="C00000"/>
                </a:solidFill>
                <a:latin typeface="Calibri" pitchFamily="34" charset="0"/>
              </a:rPr>
              <a:t>Memungkinkan munculnya aset dan liabilitas yang sebelumnya tidak diakui oleh pihak yang diakuisisi</a:t>
            </a:r>
          </a:p>
          <a:p>
            <a:pPr>
              <a:lnSpc>
                <a:spcPts val="2200"/>
              </a:lnSpc>
              <a:spcBef>
                <a:spcPts val="0"/>
              </a:spcBef>
              <a:spcAft>
                <a:spcPts val="600"/>
              </a:spcAft>
            </a:pPr>
            <a:r>
              <a:rPr lang="id-ID" sz="2400" dirty="0" smtClean="0">
                <a:solidFill>
                  <a:schemeClr val="tx2"/>
                </a:solidFill>
                <a:latin typeface="Calibri" pitchFamily="34" charset="0"/>
                <a:sym typeface="Wingdings" pitchFamily="2" charset="2"/>
              </a:rPr>
              <a:t>Pengecualian 22-28, Sewa operasi B28-B40</a:t>
            </a:r>
            <a:endParaRPr lang="id-ID" sz="2400" dirty="0" smtClean="0">
              <a:latin typeface="Calibri" pitchFamily="34" charset="0"/>
            </a:endParaRPr>
          </a:p>
        </p:txBody>
      </p:sp>
      <p:sp>
        <p:nvSpPr>
          <p:cNvPr id="6" name="Slide Number Placeholder 5"/>
          <p:cNvSpPr>
            <a:spLocks noGrp="1"/>
          </p:cNvSpPr>
          <p:nvPr>
            <p:ph type="sldNum" sz="quarter" idx="12"/>
          </p:nvPr>
        </p:nvSpPr>
        <p:spPr/>
        <p:txBody>
          <a:bodyPr/>
          <a:lstStyle/>
          <a:p>
            <a:fld id="{9F3A98EB-5C7F-48B8-A070-1CF4FF14BCD6}" type="slidenum">
              <a:rPr lang="en-US" smtClean="0"/>
              <a:pPr/>
              <a:t>17</a:t>
            </a:fld>
            <a:endParaRPr lang="en-US"/>
          </a:p>
        </p:txBody>
      </p:sp>
      <p:sp>
        <p:nvSpPr>
          <p:cNvPr id="8" name="AutoShape 6"/>
          <p:cNvSpPr>
            <a:spLocks noChangeArrowheads="1"/>
          </p:cNvSpPr>
          <p:nvPr/>
        </p:nvSpPr>
        <p:spPr bwMode="gray">
          <a:xfrm>
            <a:off x="357158" y="1500174"/>
            <a:ext cx="8429684" cy="2000264"/>
          </a:xfrm>
          <a:prstGeom prst="roundRect">
            <a:avLst>
              <a:gd name="adj" fmla="val 50000"/>
            </a:avLst>
          </a:prstGeo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path path="circle">
              <a:fillToRect l="100000" b="100000"/>
            </a:path>
            <a:tileRect t="-100000" r="-100000"/>
          </a:gradFill>
          <a:ln w="38100" algn="ctr">
            <a:solidFill>
              <a:srgbClr val="FFFFFF"/>
            </a:solidFill>
            <a:round/>
            <a:headEnd/>
            <a:tailEnd/>
          </a:ln>
          <a:effectLst>
            <a:outerShdw dist="63500" dir="3187806" algn="ctr" rotWithShape="0">
              <a:srgbClr val="001D3A"/>
            </a:outerShdw>
          </a:effectLst>
        </p:spPr>
        <p:txBody>
          <a:bodyPr wrap="square" anchor="ctr"/>
          <a:lstStyle/>
          <a:p>
            <a:pPr algn="ctr"/>
            <a:r>
              <a:rPr lang="fi-FI" sz="2400" b="1" i="1" dirty="0" smtClean="0"/>
              <a:t>Pada tanggal akuisisi, pihak pengakuisisi mengakui,</a:t>
            </a:r>
            <a:r>
              <a:rPr lang="id-ID" sz="2400" b="1" i="1" dirty="0" smtClean="0"/>
              <a:t> secara terpisah dari goodwill, aset teridentifikasi yang diperoleh, liabilitas yang diambil-alih, dan kepentingan nonpengendali pihak yang diakuisisi. (par 10-11)</a:t>
            </a:r>
            <a:endParaRPr lang="id-ID" sz="2400" b="1" i="1" dirty="0" smtClean="0">
              <a:solidFill>
                <a:srgbClr val="C00000"/>
              </a:solidFill>
            </a:endParaRPr>
          </a:p>
        </p:txBody>
      </p:sp>
    </p:spTree>
    <p:extLst>
      <p:ext uri="{BB962C8B-B14F-4D97-AF65-F5344CB8AC3E}">
        <p14:creationId xmlns:p14="http://schemas.microsoft.com/office/powerpoint/2010/main" val="417965037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8"/>
          <p:cNvGrpSpPr/>
          <p:nvPr/>
        </p:nvGrpSpPr>
        <p:grpSpPr>
          <a:xfrm>
            <a:off x="6754834" y="900102"/>
            <a:ext cx="2317760" cy="1600204"/>
            <a:chOff x="6546872" y="1385878"/>
            <a:chExt cx="2057400" cy="1600204"/>
          </a:xfrm>
        </p:grpSpPr>
        <p:sp>
          <p:nvSpPr>
            <p:cNvPr id="10" name="Text Box 2"/>
            <p:cNvSpPr txBox="1">
              <a:spLocks noChangeArrowheads="1"/>
            </p:cNvSpPr>
            <p:nvPr/>
          </p:nvSpPr>
          <p:spPr bwMode="auto">
            <a:xfrm>
              <a:off x="6546872" y="1385878"/>
              <a:ext cx="982662" cy="471486"/>
            </a:xfrm>
            <a:prstGeom prst="rect">
              <a:avLst/>
            </a:prstGeom>
            <a:solidFill>
              <a:srgbClr val="CCECFF"/>
            </a:solidFill>
            <a:ln w="9525">
              <a:solidFill>
                <a:schemeClr val="accent6">
                  <a:lumMod val="75000"/>
                </a:schemeClr>
              </a:solid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ts val="1200"/>
                </a:lnSpc>
                <a:spcBef>
                  <a:spcPct val="0"/>
                </a:spcBef>
                <a:spcAft>
                  <a:spcPts val="0"/>
                </a:spcAft>
                <a:buClrTx/>
                <a:buSzTx/>
                <a:buFontTx/>
                <a:buNone/>
                <a:tabLst/>
              </a:pPr>
              <a:r>
                <a:rPr kumimoji="0" lang="en-US" sz="1200" b="0" i="0" u="none" strike="noStrike" cap="none" normalizeH="0" baseline="0" dirty="0" smtClean="0">
                  <a:ln>
                    <a:noFill/>
                  </a:ln>
                  <a:solidFill>
                    <a:schemeClr val="tx1"/>
                  </a:solidFill>
                  <a:effectLst/>
                  <a:latin typeface="Calibri" pitchFamily="34" charset="0"/>
                  <a:cs typeface="Arial" pitchFamily="34" charset="0"/>
                </a:rPr>
                <a:t>Excluded elements</a:t>
              </a:r>
              <a:endParaRPr kumimoji="0" lang="id-ID" sz="1200" b="0" i="0" u="none" strike="noStrike" cap="none" normalizeH="0" baseline="0" dirty="0" smtClean="0">
                <a:ln>
                  <a:noFill/>
                </a:ln>
                <a:solidFill>
                  <a:schemeClr val="tx1"/>
                </a:solidFill>
                <a:effectLst/>
                <a:latin typeface="Arial" pitchFamily="34" charset="0"/>
                <a:cs typeface="Arial" pitchFamily="34" charset="0"/>
              </a:endParaRPr>
            </a:p>
          </p:txBody>
        </p:sp>
        <p:sp>
          <p:nvSpPr>
            <p:cNvPr id="11" name="Text Box 3"/>
            <p:cNvSpPr txBox="1">
              <a:spLocks noChangeArrowheads="1"/>
            </p:cNvSpPr>
            <p:nvPr/>
          </p:nvSpPr>
          <p:spPr bwMode="auto">
            <a:xfrm>
              <a:off x="6546872" y="1857364"/>
              <a:ext cx="982662" cy="442914"/>
            </a:xfrm>
            <a:prstGeom prst="rect">
              <a:avLst/>
            </a:prstGeom>
            <a:solidFill>
              <a:srgbClr val="6699FF"/>
            </a:solidFill>
            <a:ln w="9525">
              <a:solidFill>
                <a:schemeClr val="accent6">
                  <a:lumMod val="75000"/>
                </a:schemeClr>
              </a:solid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ts val="1200"/>
                </a:lnSpc>
                <a:spcBef>
                  <a:spcPct val="0"/>
                </a:spcBef>
                <a:spcAft>
                  <a:spcPts val="0"/>
                </a:spcAft>
                <a:buClrTx/>
                <a:buSzTx/>
                <a:buFontTx/>
                <a:buNone/>
                <a:tabLst/>
              </a:pPr>
              <a:r>
                <a:rPr kumimoji="0" lang="en-US" sz="1200" b="0" i="0" u="none" strike="noStrike" cap="none" normalizeH="0" baseline="0" dirty="0" smtClean="0">
                  <a:ln>
                    <a:noFill/>
                  </a:ln>
                  <a:solidFill>
                    <a:schemeClr val="tx1"/>
                  </a:solidFill>
                  <a:effectLst/>
                  <a:latin typeface="Calibri" pitchFamily="34" charset="0"/>
                  <a:cs typeface="Arial" pitchFamily="34" charset="0"/>
                </a:rPr>
                <a:t>Consideration</a:t>
              </a:r>
            </a:p>
            <a:p>
              <a:pPr marL="0" marR="0" lvl="0" indent="0" algn="ctr" defTabSz="914400" rtl="0" eaLnBrk="1" fontAlgn="base" latinLnBrk="0" hangingPunct="1">
                <a:lnSpc>
                  <a:spcPts val="1200"/>
                </a:lnSpc>
                <a:spcBef>
                  <a:spcPct val="0"/>
                </a:spcBef>
                <a:spcAft>
                  <a:spcPts val="0"/>
                </a:spcAft>
                <a:buClrTx/>
                <a:buSzTx/>
                <a:buFontTx/>
                <a:buNone/>
                <a:tabLst/>
              </a:pPr>
              <a:r>
                <a:rPr kumimoji="0" lang="en-US" sz="1200" b="0" i="0" u="none" strike="noStrike" cap="none" normalizeH="0" baseline="0" dirty="0" smtClean="0">
                  <a:ln>
                    <a:noFill/>
                  </a:ln>
                  <a:solidFill>
                    <a:schemeClr val="tx1"/>
                  </a:solidFill>
                  <a:effectLst/>
                  <a:latin typeface="Calibri" pitchFamily="34" charset="0"/>
                  <a:cs typeface="Arial" pitchFamily="34" charset="0"/>
                </a:rPr>
                <a:t>transferred</a:t>
              </a:r>
              <a:endParaRPr kumimoji="0" lang="id-ID" sz="1200" b="0" i="0" u="none" strike="noStrike" cap="none" normalizeH="0" baseline="0" dirty="0" smtClean="0">
                <a:ln>
                  <a:noFill/>
                </a:ln>
                <a:solidFill>
                  <a:schemeClr val="tx1"/>
                </a:solidFill>
                <a:effectLst/>
                <a:latin typeface="Arial" pitchFamily="34" charset="0"/>
                <a:cs typeface="Arial" pitchFamily="34" charset="0"/>
              </a:endParaRPr>
            </a:p>
          </p:txBody>
        </p:sp>
        <p:sp>
          <p:nvSpPr>
            <p:cNvPr id="12" name="Text Box 4"/>
            <p:cNvSpPr txBox="1">
              <a:spLocks noChangeArrowheads="1"/>
            </p:cNvSpPr>
            <p:nvPr/>
          </p:nvSpPr>
          <p:spPr bwMode="auto">
            <a:xfrm>
              <a:off x="6546872" y="2300278"/>
              <a:ext cx="982662" cy="342900"/>
            </a:xfrm>
            <a:prstGeom prst="rect">
              <a:avLst/>
            </a:prstGeom>
            <a:solidFill>
              <a:srgbClr val="00CCFF"/>
            </a:solidFill>
            <a:ln w="9525">
              <a:solidFill>
                <a:schemeClr val="accent6">
                  <a:lumMod val="75000"/>
                </a:schemeClr>
              </a:solid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ts val="1200"/>
                </a:lnSpc>
                <a:spcBef>
                  <a:spcPct val="0"/>
                </a:spcBef>
                <a:spcAft>
                  <a:spcPts val="0"/>
                </a:spcAft>
                <a:buClrTx/>
                <a:buSzTx/>
                <a:buFontTx/>
                <a:buNone/>
                <a:tabLst/>
              </a:pPr>
              <a:r>
                <a:rPr kumimoji="0" lang="en-US" sz="1200" b="0" i="0" u="none" strike="noStrike" cap="none" normalizeH="0" baseline="0" smtClean="0">
                  <a:ln>
                    <a:noFill/>
                  </a:ln>
                  <a:solidFill>
                    <a:schemeClr val="tx1"/>
                  </a:solidFill>
                  <a:effectLst/>
                  <a:latin typeface="Calibri" pitchFamily="34" charset="0"/>
                  <a:cs typeface="Arial" pitchFamily="34" charset="0"/>
                </a:rPr>
                <a:t>Previously</a:t>
              </a:r>
            </a:p>
            <a:p>
              <a:pPr marL="0" marR="0" lvl="0" indent="0" algn="ctr" defTabSz="914400" rtl="0" eaLnBrk="1" fontAlgn="base" latinLnBrk="0" hangingPunct="1">
                <a:lnSpc>
                  <a:spcPts val="1200"/>
                </a:lnSpc>
                <a:spcBef>
                  <a:spcPct val="0"/>
                </a:spcBef>
                <a:spcAft>
                  <a:spcPts val="0"/>
                </a:spcAft>
                <a:buClrTx/>
                <a:buSzTx/>
                <a:buFontTx/>
                <a:buNone/>
                <a:tabLst/>
              </a:pPr>
              <a:r>
                <a:rPr kumimoji="0" lang="en-US" sz="1200" b="0" i="0" u="none" strike="noStrike" cap="none" normalizeH="0" baseline="0" smtClean="0">
                  <a:ln>
                    <a:noFill/>
                  </a:ln>
                  <a:solidFill>
                    <a:schemeClr val="tx1"/>
                  </a:solidFill>
                  <a:effectLst/>
                  <a:latin typeface="Calibri" pitchFamily="34" charset="0"/>
                  <a:cs typeface="Arial" pitchFamily="34" charset="0"/>
                </a:rPr>
                <a:t>held interest</a:t>
              </a:r>
              <a:endParaRPr kumimoji="0" lang="id-ID" sz="1200" b="0" i="0" u="none" strike="noStrike" cap="none" normalizeH="0" baseline="0" smtClean="0">
                <a:ln>
                  <a:noFill/>
                </a:ln>
                <a:solidFill>
                  <a:schemeClr val="tx1"/>
                </a:solidFill>
                <a:effectLst/>
                <a:latin typeface="Arial" pitchFamily="34" charset="0"/>
                <a:cs typeface="Arial" pitchFamily="34" charset="0"/>
              </a:endParaRPr>
            </a:p>
          </p:txBody>
        </p:sp>
        <p:sp>
          <p:nvSpPr>
            <p:cNvPr id="13" name="Text Box 5"/>
            <p:cNvSpPr txBox="1">
              <a:spLocks noChangeArrowheads="1"/>
            </p:cNvSpPr>
            <p:nvPr/>
          </p:nvSpPr>
          <p:spPr bwMode="auto">
            <a:xfrm>
              <a:off x="6546872" y="2643182"/>
              <a:ext cx="982662" cy="342900"/>
            </a:xfrm>
            <a:prstGeom prst="rect">
              <a:avLst/>
            </a:prstGeom>
            <a:solidFill>
              <a:srgbClr val="66FFFF"/>
            </a:solidFill>
            <a:ln w="9525">
              <a:solidFill>
                <a:schemeClr val="accent6">
                  <a:lumMod val="75000"/>
                </a:schemeClr>
              </a:solid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ts val="1200"/>
                </a:lnSpc>
                <a:spcBef>
                  <a:spcPct val="0"/>
                </a:spcBef>
                <a:spcAft>
                  <a:spcPts val="0"/>
                </a:spcAft>
                <a:buClrTx/>
                <a:buSzTx/>
                <a:buFontTx/>
                <a:buNone/>
                <a:tabLst/>
              </a:pPr>
              <a:r>
                <a:rPr kumimoji="0" lang="en-US" sz="1200" b="0" i="0" u="none" strike="noStrike" cap="none" normalizeH="0" baseline="0" dirty="0" smtClean="0">
                  <a:ln>
                    <a:noFill/>
                  </a:ln>
                  <a:solidFill>
                    <a:schemeClr val="tx1"/>
                  </a:solidFill>
                  <a:effectLst/>
                  <a:latin typeface="Calibri" pitchFamily="34" charset="0"/>
                  <a:cs typeface="Arial" pitchFamily="34" charset="0"/>
                </a:rPr>
                <a:t>Non-</a:t>
              </a:r>
              <a:r>
                <a:rPr kumimoji="0" lang="en-US" sz="1200" b="0" i="0" u="none" strike="noStrike" cap="none" normalizeH="0" baseline="0" dirty="0" err="1" smtClean="0">
                  <a:ln>
                    <a:noFill/>
                  </a:ln>
                  <a:solidFill>
                    <a:schemeClr val="tx1"/>
                  </a:solidFill>
                  <a:effectLst/>
                  <a:latin typeface="Calibri" pitchFamily="34" charset="0"/>
                  <a:cs typeface="Arial" pitchFamily="34" charset="0"/>
                </a:rPr>
                <a:t>ontrolling</a:t>
              </a:r>
              <a:endParaRPr kumimoji="0" lang="en-US" sz="1200" b="0" i="0" u="none" strike="noStrike" cap="none" normalizeH="0" baseline="0" dirty="0" smtClean="0">
                <a:ln>
                  <a:noFill/>
                </a:ln>
                <a:solidFill>
                  <a:schemeClr val="tx1"/>
                </a:solidFill>
                <a:effectLst/>
                <a:latin typeface="Calibri" pitchFamily="34" charset="0"/>
                <a:cs typeface="Arial" pitchFamily="34" charset="0"/>
              </a:endParaRPr>
            </a:p>
            <a:p>
              <a:pPr marL="0" marR="0" lvl="0" indent="0" algn="ctr" defTabSz="914400" rtl="0" eaLnBrk="1" fontAlgn="base" latinLnBrk="0" hangingPunct="1">
                <a:lnSpc>
                  <a:spcPts val="1200"/>
                </a:lnSpc>
                <a:spcBef>
                  <a:spcPct val="0"/>
                </a:spcBef>
                <a:spcAft>
                  <a:spcPts val="0"/>
                </a:spcAft>
                <a:buClrTx/>
                <a:buSzTx/>
                <a:buFontTx/>
                <a:buNone/>
                <a:tabLst/>
              </a:pPr>
              <a:r>
                <a:rPr kumimoji="0" lang="en-US" sz="1200" b="0" i="0" u="none" strike="noStrike" cap="none" normalizeH="0" baseline="0" dirty="0" smtClean="0">
                  <a:ln>
                    <a:noFill/>
                  </a:ln>
                  <a:solidFill>
                    <a:schemeClr val="tx1"/>
                  </a:solidFill>
                  <a:effectLst/>
                  <a:latin typeface="Calibri" pitchFamily="34" charset="0"/>
                  <a:cs typeface="Arial" pitchFamily="34" charset="0"/>
                </a:rPr>
                <a:t>interest</a:t>
              </a:r>
              <a:endParaRPr kumimoji="0" lang="id-ID" sz="1200" b="0" i="0" u="none" strike="noStrike" cap="none" normalizeH="0" baseline="0" dirty="0" smtClean="0">
                <a:ln>
                  <a:noFill/>
                </a:ln>
                <a:solidFill>
                  <a:schemeClr val="tx1"/>
                </a:solidFill>
                <a:effectLst/>
                <a:latin typeface="Arial" pitchFamily="34" charset="0"/>
                <a:cs typeface="Arial" pitchFamily="34" charset="0"/>
              </a:endParaRPr>
            </a:p>
          </p:txBody>
        </p:sp>
        <p:sp>
          <p:nvSpPr>
            <p:cNvPr id="14" name="Text Box 6"/>
            <p:cNvSpPr txBox="1">
              <a:spLocks noChangeArrowheads="1"/>
            </p:cNvSpPr>
            <p:nvPr/>
          </p:nvSpPr>
          <p:spPr bwMode="auto">
            <a:xfrm>
              <a:off x="7643834" y="1843074"/>
              <a:ext cx="960438" cy="342900"/>
            </a:xfrm>
            <a:prstGeom prst="rect">
              <a:avLst/>
            </a:prstGeom>
            <a:solidFill>
              <a:srgbClr val="99CC00"/>
            </a:solidFill>
            <a:ln w="9525">
              <a:solidFill>
                <a:schemeClr val="accent6">
                  <a:lumMod val="75000"/>
                </a:schemeClr>
              </a:solid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ts val="1200"/>
                </a:lnSpc>
                <a:spcBef>
                  <a:spcPct val="0"/>
                </a:spcBef>
                <a:spcAft>
                  <a:spcPts val="0"/>
                </a:spcAft>
                <a:buClrTx/>
                <a:buSzTx/>
                <a:buFontTx/>
                <a:buNone/>
                <a:tabLst/>
              </a:pPr>
              <a:r>
                <a:rPr kumimoji="0" lang="en-US" sz="1200" b="0" i="0" u="none" strike="noStrike" cap="none" normalizeH="0" baseline="0" dirty="0" smtClean="0">
                  <a:ln>
                    <a:noFill/>
                  </a:ln>
                  <a:solidFill>
                    <a:schemeClr val="tx1"/>
                  </a:solidFill>
                  <a:effectLst/>
                  <a:latin typeface="Calibri" pitchFamily="34" charset="0"/>
                  <a:cs typeface="Arial" pitchFamily="34" charset="0"/>
                </a:rPr>
                <a:t>Goodwill</a:t>
              </a:r>
              <a:endParaRPr kumimoji="0" lang="id-ID" sz="1200" b="0" i="0" u="none" strike="noStrike" cap="none" normalizeH="0" baseline="0" dirty="0" smtClean="0">
                <a:ln>
                  <a:noFill/>
                </a:ln>
                <a:solidFill>
                  <a:schemeClr val="tx1"/>
                </a:solidFill>
                <a:effectLst/>
                <a:latin typeface="Arial" pitchFamily="34" charset="0"/>
                <a:cs typeface="Arial" pitchFamily="34" charset="0"/>
              </a:endParaRPr>
            </a:p>
          </p:txBody>
        </p:sp>
        <p:sp>
          <p:nvSpPr>
            <p:cNvPr id="15" name="Text Box 7"/>
            <p:cNvSpPr txBox="1">
              <a:spLocks noChangeArrowheads="1"/>
            </p:cNvSpPr>
            <p:nvPr/>
          </p:nvSpPr>
          <p:spPr bwMode="auto">
            <a:xfrm>
              <a:off x="7643834" y="2114536"/>
              <a:ext cx="960438" cy="871546"/>
            </a:xfrm>
            <a:prstGeom prst="rect">
              <a:avLst/>
            </a:prstGeom>
            <a:solidFill>
              <a:srgbClr val="FFFF66"/>
            </a:solidFill>
            <a:ln w="9525">
              <a:solidFill>
                <a:schemeClr val="accent6">
                  <a:lumMod val="75000"/>
                </a:schemeClr>
              </a:solid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ts val="1200"/>
                </a:lnSpc>
                <a:spcBef>
                  <a:spcPct val="0"/>
                </a:spcBef>
                <a:spcAft>
                  <a:spcPts val="0"/>
                </a:spcAft>
                <a:buClrTx/>
                <a:buSzTx/>
                <a:buFontTx/>
                <a:buNone/>
                <a:tabLst/>
              </a:pPr>
              <a:endParaRPr kumimoji="0" lang="en-US" sz="1200" b="0" i="0" u="none" strike="noStrike" cap="none" normalizeH="0" baseline="0" dirty="0" smtClean="0">
                <a:ln>
                  <a:noFill/>
                </a:ln>
                <a:solidFill>
                  <a:schemeClr val="tx1"/>
                </a:solidFill>
                <a:effectLst/>
                <a:latin typeface="Times New Roman" pitchFamily="18" charset="0"/>
                <a:cs typeface="Arial" pitchFamily="34" charset="0"/>
              </a:endParaRPr>
            </a:p>
            <a:p>
              <a:pPr marL="0" marR="0" lvl="0" indent="0" algn="ctr" defTabSz="914400" rtl="0" eaLnBrk="1" fontAlgn="base" latinLnBrk="0" hangingPunct="1">
                <a:lnSpc>
                  <a:spcPts val="1200"/>
                </a:lnSpc>
                <a:spcBef>
                  <a:spcPct val="0"/>
                </a:spcBef>
                <a:spcAft>
                  <a:spcPts val="0"/>
                </a:spcAft>
                <a:buClrTx/>
                <a:buSzTx/>
                <a:buFontTx/>
                <a:buNone/>
                <a:tabLst/>
              </a:pPr>
              <a:r>
                <a:rPr kumimoji="0" lang="en-US" sz="1200" b="0" i="0" u="none" strike="noStrike" cap="none" normalizeH="0" baseline="0" dirty="0" smtClean="0">
                  <a:ln>
                    <a:noFill/>
                  </a:ln>
                  <a:solidFill>
                    <a:schemeClr val="tx1"/>
                  </a:solidFill>
                  <a:effectLst/>
                  <a:latin typeface="Calibri" pitchFamily="34" charset="0"/>
                  <a:cs typeface="Arial" pitchFamily="34" charset="0"/>
                </a:rPr>
                <a:t>Identifiable</a:t>
              </a:r>
            </a:p>
            <a:p>
              <a:pPr marL="0" marR="0" lvl="0" indent="0" algn="ctr" defTabSz="914400" rtl="0" eaLnBrk="1" fontAlgn="base" latinLnBrk="0" hangingPunct="1">
                <a:lnSpc>
                  <a:spcPts val="1200"/>
                </a:lnSpc>
                <a:spcBef>
                  <a:spcPct val="0"/>
                </a:spcBef>
                <a:spcAft>
                  <a:spcPts val="0"/>
                </a:spcAft>
                <a:buClrTx/>
                <a:buSzTx/>
                <a:buFontTx/>
                <a:buNone/>
                <a:tabLst/>
              </a:pPr>
              <a:r>
                <a:rPr kumimoji="0" lang="en-US" sz="1200" b="0" i="0" u="none" strike="noStrike" cap="none" normalizeH="0" baseline="0" dirty="0" smtClean="0">
                  <a:ln>
                    <a:noFill/>
                  </a:ln>
                  <a:solidFill>
                    <a:schemeClr val="tx1"/>
                  </a:solidFill>
                  <a:effectLst/>
                  <a:latin typeface="Calibri" pitchFamily="34" charset="0"/>
                  <a:cs typeface="Arial" pitchFamily="34" charset="0"/>
                </a:rPr>
                <a:t>assets and</a:t>
              </a:r>
            </a:p>
            <a:p>
              <a:pPr marL="0" marR="0" lvl="0" indent="0" algn="ctr" defTabSz="914400" rtl="0" eaLnBrk="1" fontAlgn="base" latinLnBrk="0" hangingPunct="1">
                <a:lnSpc>
                  <a:spcPts val="1200"/>
                </a:lnSpc>
                <a:spcBef>
                  <a:spcPct val="0"/>
                </a:spcBef>
                <a:spcAft>
                  <a:spcPts val="0"/>
                </a:spcAft>
                <a:buClrTx/>
                <a:buSzTx/>
                <a:buFontTx/>
                <a:buNone/>
                <a:tabLst/>
              </a:pPr>
              <a:r>
                <a:rPr kumimoji="0" lang="en-US" sz="1200" b="0" i="0" u="none" strike="noStrike" cap="none" normalizeH="0" baseline="0" dirty="0" smtClean="0">
                  <a:ln>
                    <a:noFill/>
                  </a:ln>
                  <a:solidFill>
                    <a:schemeClr val="tx1"/>
                  </a:solidFill>
                  <a:effectLst/>
                  <a:latin typeface="Calibri" pitchFamily="34" charset="0"/>
                  <a:cs typeface="Arial" pitchFamily="34" charset="0"/>
                </a:rPr>
                <a:t>liabilities</a:t>
              </a:r>
              <a:endParaRPr kumimoji="0" lang="id-ID" sz="1200" b="0" i="0" u="none" strike="noStrike" cap="none" normalizeH="0" baseline="0" dirty="0" smtClean="0">
                <a:ln>
                  <a:noFill/>
                </a:ln>
                <a:solidFill>
                  <a:schemeClr val="tx1"/>
                </a:solidFill>
                <a:effectLst/>
                <a:latin typeface="Arial" pitchFamily="34" charset="0"/>
                <a:cs typeface="Arial" pitchFamily="34" charset="0"/>
              </a:endParaRPr>
            </a:p>
          </p:txBody>
        </p:sp>
      </p:grpSp>
      <p:sp>
        <p:nvSpPr>
          <p:cNvPr id="41986" name="Rectangle 2"/>
          <p:cNvSpPr>
            <a:spLocks noGrp="1" noChangeArrowheads="1"/>
          </p:cNvSpPr>
          <p:nvPr>
            <p:ph type="title"/>
          </p:nvPr>
        </p:nvSpPr>
        <p:spPr>
          <a:xfrm>
            <a:off x="457200" y="304800"/>
            <a:ext cx="6168870" cy="700778"/>
          </a:xfrm>
        </p:spPr>
        <p:txBody>
          <a:bodyPr>
            <a:normAutofit/>
          </a:bodyPr>
          <a:lstStyle/>
          <a:p>
            <a:r>
              <a:rPr lang="id-ID" sz="3200" b="1" dirty="0" smtClean="0">
                <a:solidFill>
                  <a:schemeClr val="accent5">
                    <a:lumMod val="25000"/>
                  </a:schemeClr>
                </a:solidFill>
              </a:rPr>
              <a:t>Pengakuan - klasifikasi</a:t>
            </a:r>
            <a:endParaRPr lang="en-US" sz="3200" b="1" dirty="0">
              <a:solidFill>
                <a:schemeClr val="accent5">
                  <a:lumMod val="25000"/>
                </a:schemeClr>
              </a:solidFill>
            </a:endParaRPr>
          </a:p>
        </p:txBody>
      </p:sp>
      <p:sp>
        <p:nvSpPr>
          <p:cNvPr id="41987" name="Rectangle 3"/>
          <p:cNvSpPr>
            <a:spLocks noGrp="1" noChangeArrowheads="1"/>
          </p:cNvSpPr>
          <p:nvPr>
            <p:ph type="body" idx="1"/>
          </p:nvPr>
        </p:nvSpPr>
        <p:spPr>
          <a:xfrm>
            <a:off x="500034" y="5157192"/>
            <a:ext cx="8028017" cy="986452"/>
          </a:xfrm>
        </p:spPr>
        <p:txBody>
          <a:bodyPr/>
          <a:lstStyle/>
          <a:p>
            <a:pPr>
              <a:lnSpc>
                <a:spcPts val="2200"/>
              </a:lnSpc>
              <a:spcBef>
                <a:spcPts val="0"/>
              </a:spcBef>
              <a:spcAft>
                <a:spcPts val="600"/>
              </a:spcAft>
            </a:pPr>
            <a:r>
              <a:rPr lang="id-ID" sz="2400" dirty="0" smtClean="0">
                <a:latin typeface="Calibri" pitchFamily="34" charset="0"/>
              </a:rPr>
              <a:t>Pengecualian atas kontrak sewa operasi dan kontrak asuransi, dilihat kondisi kontrak pada tanggal akuisisi</a:t>
            </a:r>
          </a:p>
        </p:txBody>
      </p:sp>
      <p:sp>
        <p:nvSpPr>
          <p:cNvPr id="6" name="Slide Number Placeholder 5"/>
          <p:cNvSpPr>
            <a:spLocks noGrp="1"/>
          </p:cNvSpPr>
          <p:nvPr>
            <p:ph type="sldNum" sz="quarter" idx="12"/>
          </p:nvPr>
        </p:nvSpPr>
        <p:spPr/>
        <p:txBody>
          <a:bodyPr/>
          <a:lstStyle/>
          <a:p>
            <a:fld id="{9F3A98EB-5C7F-48B8-A070-1CF4FF14BCD6}" type="slidenum">
              <a:rPr lang="en-US" smtClean="0"/>
              <a:pPr/>
              <a:t>18</a:t>
            </a:fld>
            <a:endParaRPr lang="en-US"/>
          </a:p>
        </p:txBody>
      </p:sp>
      <p:sp>
        <p:nvSpPr>
          <p:cNvPr id="8" name="AutoShape 6"/>
          <p:cNvSpPr>
            <a:spLocks noChangeArrowheads="1"/>
          </p:cNvSpPr>
          <p:nvPr/>
        </p:nvSpPr>
        <p:spPr bwMode="gray">
          <a:xfrm>
            <a:off x="357158" y="1916832"/>
            <a:ext cx="7715304" cy="3000396"/>
          </a:xfrm>
          <a:prstGeom prst="roundRect">
            <a:avLst>
              <a:gd name="adj" fmla="val 50000"/>
            </a:avLst>
          </a:prstGeo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18900000" scaled="1"/>
            <a:tileRect/>
          </a:gradFill>
          <a:ln w="38100" algn="ctr">
            <a:solidFill>
              <a:srgbClr val="FFFFFF"/>
            </a:solidFill>
            <a:round/>
            <a:headEnd/>
            <a:tailEnd/>
          </a:ln>
          <a:effectLst>
            <a:outerShdw dist="63500" dir="3187806" algn="ctr" rotWithShape="0">
              <a:srgbClr val="001D3A"/>
            </a:outerShdw>
          </a:effectLst>
        </p:spPr>
        <p:txBody>
          <a:bodyPr wrap="square" anchor="ctr"/>
          <a:lstStyle/>
          <a:p>
            <a:pPr algn="ctr">
              <a:lnSpc>
                <a:spcPts val="2380"/>
              </a:lnSpc>
              <a:spcAft>
                <a:spcPts val="1200"/>
              </a:spcAft>
            </a:pPr>
            <a:r>
              <a:rPr lang="fi-FI" sz="2400" b="1" i="1" dirty="0" smtClean="0">
                <a:latin typeface="Calibri" pitchFamily="34" charset="0"/>
              </a:rPr>
              <a:t>Mengklasifikasikan atau menentukan aset teridentifikasi</a:t>
            </a:r>
            <a:r>
              <a:rPr lang="id-ID" sz="2400" b="1" i="1" dirty="0" smtClean="0">
                <a:latin typeface="Calibri" pitchFamily="34" charset="0"/>
              </a:rPr>
              <a:t> yang diperoleh dan liabilitas yang diambil-alih sebagaimana diperlukan untuk menerapkan SAK lain.</a:t>
            </a:r>
          </a:p>
          <a:p>
            <a:pPr algn="ctr">
              <a:lnSpc>
                <a:spcPts val="2380"/>
              </a:lnSpc>
              <a:spcAft>
                <a:spcPts val="1200"/>
              </a:spcAft>
            </a:pPr>
            <a:r>
              <a:rPr lang="id-ID" sz="2400" b="1" i="1" dirty="0" smtClean="0">
                <a:latin typeface="Calibri" pitchFamily="34" charset="0"/>
              </a:rPr>
              <a:t>M</a:t>
            </a:r>
            <a:r>
              <a:rPr lang="fi-FI" sz="2400" b="1" i="1" dirty="0" smtClean="0">
                <a:latin typeface="Calibri" pitchFamily="34" charset="0"/>
              </a:rPr>
              <a:t>embuat klasifikasi </a:t>
            </a:r>
            <a:r>
              <a:rPr lang="id-ID" sz="2400" b="1" i="1" dirty="0" smtClean="0">
                <a:latin typeface="Calibri" pitchFamily="34" charset="0"/>
              </a:rPr>
              <a:t>berdasarkan pada persyaratan kontraktual, kondisi ekonomi, </a:t>
            </a:r>
            <a:r>
              <a:rPr lang="fi-FI" sz="2400" b="1" i="1" dirty="0" smtClean="0">
                <a:latin typeface="Calibri" pitchFamily="34" charset="0"/>
              </a:rPr>
              <a:t>kebijakan operasional atau akuntansinya, dan kondisi terkait</a:t>
            </a:r>
            <a:r>
              <a:rPr lang="id-ID" sz="2400" b="1" i="1" dirty="0" smtClean="0">
                <a:latin typeface="Calibri" pitchFamily="34" charset="0"/>
              </a:rPr>
              <a:t> lainnya yang ada pada tanggal akuisisi.</a:t>
            </a:r>
            <a:endParaRPr lang="id-ID" sz="2400" b="1" i="1" dirty="0" smtClean="0">
              <a:solidFill>
                <a:srgbClr val="C00000"/>
              </a:solidFill>
              <a:latin typeface="Calibri" pitchFamily="34" charset="0"/>
            </a:endParaRPr>
          </a:p>
        </p:txBody>
      </p:sp>
    </p:spTree>
    <p:extLst>
      <p:ext uri="{BB962C8B-B14F-4D97-AF65-F5344CB8AC3E}">
        <p14:creationId xmlns:p14="http://schemas.microsoft.com/office/powerpoint/2010/main" val="79377483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8"/>
          <p:cNvGrpSpPr/>
          <p:nvPr/>
        </p:nvGrpSpPr>
        <p:grpSpPr>
          <a:xfrm>
            <a:off x="6754834" y="900102"/>
            <a:ext cx="2317760" cy="1600204"/>
            <a:chOff x="6546872" y="1385878"/>
            <a:chExt cx="2057400" cy="1600204"/>
          </a:xfrm>
        </p:grpSpPr>
        <p:sp>
          <p:nvSpPr>
            <p:cNvPr id="10" name="Text Box 2"/>
            <p:cNvSpPr txBox="1">
              <a:spLocks noChangeArrowheads="1"/>
            </p:cNvSpPr>
            <p:nvPr/>
          </p:nvSpPr>
          <p:spPr bwMode="auto">
            <a:xfrm>
              <a:off x="6546872" y="1385878"/>
              <a:ext cx="982662" cy="471486"/>
            </a:xfrm>
            <a:prstGeom prst="rect">
              <a:avLst/>
            </a:prstGeom>
            <a:solidFill>
              <a:srgbClr val="CCECFF"/>
            </a:solidFill>
            <a:ln w="9525">
              <a:solidFill>
                <a:schemeClr val="accent6">
                  <a:lumMod val="75000"/>
                </a:schemeClr>
              </a:solid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ts val="1200"/>
                </a:lnSpc>
                <a:spcBef>
                  <a:spcPct val="0"/>
                </a:spcBef>
                <a:spcAft>
                  <a:spcPts val="0"/>
                </a:spcAft>
                <a:buClrTx/>
                <a:buSzTx/>
                <a:buFontTx/>
                <a:buNone/>
                <a:tabLst/>
              </a:pPr>
              <a:r>
                <a:rPr kumimoji="0" lang="en-US" sz="1200" b="0" i="0" u="none" strike="noStrike" cap="none" normalizeH="0" baseline="0" dirty="0" smtClean="0">
                  <a:ln>
                    <a:noFill/>
                  </a:ln>
                  <a:solidFill>
                    <a:schemeClr val="tx1"/>
                  </a:solidFill>
                  <a:effectLst/>
                  <a:latin typeface="Calibri" pitchFamily="34" charset="0"/>
                  <a:cs typeface="Arial" pitchFamily="34" charset="0"/>
                </a:rPr>
                <a:t>Excluded elements</a:t>
              </a:r>
              <a:endParaRPr kumimoji="0" lang="id-ID" sz="1200" b="0" i="0" u="none" strike="noStrike" cap="none" normalizeH="0" baseline="0" dirty="0" smtClean="0">
                <a:ln>
                  <a:noFill/>
                </a:ln>
                <a:solidFill>
                  <a:schemeClr val="tx1"/>
                </a:solidFill>
                <a:effectLst/>
                <a:latin typeface="Arial" pitchFamily="34" charset="0"/>
                <a:cs typeface="Arial" pitchFamily="34" charset="0"/>
              </a:endParaRPr>
            </a:p>
          </p:txBody>
        </p:sp>
        <p:sp>
          <p:nvSpPr>
            <p:cNvPr id="11" name="Text Box 3"/>
            <p:cNvSpPr txBox="1">
              <a:spLocks noChangeArrowheads="1"/>
            </p:cNvSpPr>
            <p:nvPr/>
          </p:nvSpPr>
          <p:spPr bwMode="auto">
            <a:xfrm>
              <a:off x="6546872" y="1857364"/>
              <a:ext cx="982662" cy="442914"/>
            </a:xfrm>
            <a:prstGeom prst="rect">
              <a:avLst/>
            </a:prstGeom>
            <a:solidFill>
              <a:srgbClr val="6699FF"/>
            </a:solidFill>
            <a:ln w="9525">
              <a:solidFill>
                <a:schemeClr val="accent6">
                  <a:lumMod val="75000"/>
                </a:schemeClr>
              </a:solid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ts val="1200"/>
                </a:lnSpc>
                <a:spcBef>
                  <a:spcPct val="0"/>
                </a:spcBef>
                <a:spcAft>
                  <a:spcPts val="0"/>
                </a:spcAft>
                <a:buClrTx/>
                <a:buSzTx/>
                <a:buFontTx/>
                <a:buNone/>
                <a:tabLst/>
              </a:pPr>
              <a:r>
                <a:rPr kumimoji="0" lang="en-US" sz="1200" b="0" i="0" u="none" strike="noStrike" cap="none" normalizeH="0" baseline="0" dirty="0" smtClean="0">
                  <a:ln>
                    <a:noFill/>
                  </a:ln>
                  <a:solidFill>
                    <a:schemeClr val="tx1"/>
                  </a:solidFill>
                  <a:effectLst/>
                  <a:latin typeface="Calibri" pitchFamily="34" charset="0"/>
                  <a:cs typeface="Arial" pitchFamily="34" charset="0"/>
                </a:rPr>
                <a:t>Consideration</a:t>
              </a:r>
            </a:p>
            <a:p>
              <a:pPr marL="0" marR="0" lvl="0" indent="0" algn="ctr" defTabSz="914400" rtl="0" eaLnBrk="1" fontAlgn="base" latinLnBrk="0" hangingPunct="1">
                <a:lnSpc>
                  <a:spcPts val="1200"/>
                </a:lnSpc>
                <a:spcBef>
                  <a:spcPct val="0"/>
                </a:spcBef>
                <a:spcAft>
                  <a:spcPts val="0"/>
                </a:spcAft>
                <a:buClrTx/>
                <a:buSzTx/>
                <a:buFontTx/>
                <a:buNone/>
                <a:tabLst/>
              </a:pPr>
              <a:r>
                <a:rPr kumimoji="0" lang="en-US" sz="1200" b="0" i="0" u="none" strike="noStrike" cap="none" normalizeH="0" baseline="0" dirty="0" smtClean="0">
                  <a:ln>
                    <a:noFill/>
                  </a:ln>
                  <a:solidFill>
                    <a:schemeClr val="tx1"/>
                  </a:solidFill>
                  <a:effectLst/>
                  <a:latin typeface="Calibri" pitchFamily="34" charset="0"/>
                  <a:cs typeface="Arial" pitchFamily="34" charset="0"/>
                </a:rPr>
                <a:t>transferred</a:t>
              </a:r>
              <a:endParaRPr kumimoji="0" lang="id-ID" sz="1200" b="0" i="0" u="none" strike="noStrike" cap="none" normalizeH="0" baseline="0" dirty="0" smtClean="0">
                <a:ln>
                  <a:noFill/>
                </a:ln>
                <a:solidFill>
                  <a:schemeClr val="tx1"/>
                </a:solidFill>
                <a:effectLst/>
                <a:latin typeface="Arial" pitchFamily="34" charset="0"/>
                <a:cs typeface="Arial" pitchFamily="34" charset="0"/>
              </a:endParaRPr>
            </a:p>
          </p:txBody>
        </p:sp>
        <p:sp>
          <p:nvSpPr>
            <p:cNvPr id="12" name="Text Box 4"/>
            <p:cNvSpPr txBox="1">
              <a:spLocks noChangeArrowheads="1"/>
            </p:cNvSpPr>
            <p:nvPr/>
          </p:nvSpPr>
          <p:spPr bwMode="auto">
            <a:xfrm>
              <a:off x="6546872" y="2300278"/>
              <a:ext cx="982662" cy="342900"/>
            </a:xfrm>
            <a:prstGeom prst="rect">
              <a:avLst/>
            </a:prstGeom>
            <a:solidFill>
              <a:srgbClr val="00CCFF"/>
            </a:solidFill>
            <a:ln w="9525">
              <a:solidFill>
                <a:schemeClr val="accent6">
                  <a:lumMod val="75000"/>
                </a:schemeClr>
              </a:solid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ts val="1200"/>
                </a:lnSpc>
                <a:spcBef>
                  <a:spcPct val="0"/>
                </a:spcBef>
                <a:spcAft>
                  <a:spcPts val="0"/>
                </a:spcAft>
                <a:buClrTx/>
                <a:buSzTx/>
                <a:buFontTx/>
                <a:buNone/>
                <a:tabLst/>
              </a:pPr>
              <a:r>
                <a:rPr kumimoji="0" lang="en-US" sz="1200" b="0" i="0" u="none" strike="noStrike" cap="none" normalizeH="0" baseline="0" smtClean="0">
                  <a:ln>
                    <a:noFill/>
                  </a:ln>
                  <a:solidFill>
                    <a:schemeClr val="tx1"/>
                  </a:solidFill>
                  <a:effectLst/>
                  <a:latin typeface="Calibri" pitchFamily="34" charset="0"/>
                  <a:cs typeface="Arial" pitchFamily="34" charset="0"/>
                </a:rPr>
                <a:t>Previously</a:t>
              </a:r>
            </a:p>
            <a:p>
              <a:pPr marL="0" marR="0" lvl="0" indent="0" algn="ctr" defTabSz="914400" rtl="0" eaLnBrk="1" fontAlgn="base" latinLnBrk="0" hangingPunct="1">
                <a:lnSpc>
                  <a:spcPts val="1200"/>
                </a:lnSpc>
                <a:spcBef>
                  <a:spcPct val="0"/>
                </a:spcBef>
                <a:spcAft>
                  <a:spcPts val="0"/>
                </a:spcAft>
                <a:buClrTx/>
                <a:buSzTx/>
                <a:buFontTx/>
                <a:buNone/>
                <a:tabLst/>
              </a:pPr>
              <a:r>
                <a:rPr kumimoji="0" lang="en-US" sz="1200" b="0" i="0" u="none" strike="noStrike" cap="none" normalizeH="0" baseline="0" smtClean="0">
                  <a:ln>
                    <a:noFill/>
                  </a:ln>
                  <a:solidFill>
                    <a:schemeClr val="tx1"/>
                  </a:solidFill>
                  <a:effectLst/>
                  <a:latin typeface="Calibri" pitchFamily="34" charset="0"/>
                  <a:cs typeface="Arial" pitchFamily="34" charset="0"/>
                </a:rPr>
                <a:t>held interest</a:t>
              </a:r>
              <a:endParaRPr kumimoji="0" lang="id-ID" sz="1200" b="0" i="0" u="none" strike="noStrike" cap="none" normalizeH="0" baseline="0" smtClean="0">
                <a:ln>
                  <a:noFill/>
                </a:ln>
                <a:solidFill>
                  <a:schemeClr val="tx1"/>
                </a:solidFill>
                <a:effectLst/>
                <a:latin typeface="Arial" pitchFamily="34" charset="0"/>
                <a:cs typeface="Arial" pitchFamily="34" charset="0"/>
              </a:endParaRPr>
            </a:p>
          </p:txBody>
        </p:sp>
        <p:sp>
          <p:nvSpPr>
            <p:cNvPr id="13" name="Text Box 5"/>
            <p:cNvSpPr txBox="1">
              <a:spLocks noChangeArrowheads="1"/>
            </p:cNvSpPr>
            <p:nvPr/>
          </p:nvSpPr>
          <p:spPr bwMode="auto">
            <a:xfrm>
              <a:off x="6546872" y="2643182"/>
              <a:ext cx="982662" cy="342900"/>
            </a:xfrm>
            <a:prstGeom prst="rect">
              <a:avLst/>
            </a:prstGeom>
            <a:solidFill>
              <a:srgbClr val="66FFFF"/>
            </a:solidFill>
            <a:ln w="9525">
              <a:solidFill>
                <a:schemeClr val="accent6">
                  <a:lumMod val="75000"/>
                </a:schemeClr>
              </a:solid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ts val="1200"/>
                </a:lnSpc>
                <a:spcBef>
                  <a:spcPct val="0"/>
                </a:spcBef>
                <a:spcAft>
                  <a:spcPts val="0"/>
                </a:spcAft>
                <a:buClrTx/>
                <a:buSzTx/>
                <a:buFontTx/>
                <a:buNone/>
                <a:tabLst/>
              </a:pPr>
              <a:r>
                <a:rPr kumimoji="0" lang="en-US" sz="1200" b="0" i="0" u="none" strike="noStrike" cap="none" normalizeH="0" baseline="0" dirty="0" smtClean="0">
                  <a:ln>
                    <a:noFill/>
                  </a:ln>
                  <a:solidFill>
                    <a:schemeClr val="tx1"/>
                  </a:solidFill>
                  <a:effectLst/>
                  <a:latin typeface="Calibri" pitchFamily="34" charset="0"/>
                  <a:cs typeface="Arial" pitchFamily="34" charset="0"/>
                </a:rPr>
                <a:t>Non-</a:t>
              </a:r>
              <a:r>
                <a:rPr kumimoji="0" lang="en-US" sz="1200" b="0" i="0" u="none" strike="noStrike" cap="none" normalizeH="0" baseline="0" dirty="0" err="1" smtClean="0">
                  <a:ln>
                    <a:noFill/>
                  </a:ln>
                  <a:solidFill>
                    <a:schemeClr val="tx1"/>
                  </a:solidFill>
                  <a:effectLst/>
                  <a:latin typeface="Calibri" pitchFamily="34" charset="0"/>
                  <a:cs typeface="Arial" pitchFamily="34" charset="0"/>
                </a:rPr>
                <a:t>ontrolling</a:t>
              </a:r>
              <a:endParaRPr kumimoji="0" lang="en-US" sz="1200" b="0" i="0" u="none" strike="noStrike" cap="none" normalizeH="0" baseline="0" dirty="0" smtClean="0">
                <a:ln>
                  <a:noFill/>
                </a:ln>
                <a:solidFill>
                  <a:schemeClr val="tx1"/>
                </a:solidFill>
                <a:effectLst/>
                <a:latin typeface="Calibri" pitchFamily="34" charset="0"/>
                <a:cs typeface="Arial" pitchFamily="34" charset="0"/>
              </a:endParaRPr>
            </a:p>
            <a:p>
              <a:pPr marL="0" marR="0" lvl="0" indent="0" algn="ctr" defTabSz="914400" rtl="0" eaLnBrk="1" fontAlgn="base" latinLnBrk="0" hangingPunct="1">
                <a:lnSpc>
                  <a:spcPts val="1200"/>
                </a:lnSpc>
                <a:spcBef>
                  <a:spcPct val="0"/>
                </a:spcBef>
                <a:spcAft>
                  <a:spcPts val="0"/>
                </a:spcAft>
                <a:buClrTx/>
                <a:buSzTx/>
                <a:buFontTx/>
                <a:buNone/>
                <a:tabLst/>
              </a:pPr>
              <a:r>
                <a:rPr kumimoji="0" lang="en-US" sz="1200" b="0" i="0" u="none" strike="noStrike" cap="none" normalizeH="0" baseline="0" dirty="0" smtClean="0">
                  <a:ln>
                    <a:noFill/>
                  </a:ln>
                  <a:solidFill>
                    <a:schemeClr val="tx1"/>
                  </a:solidFill>
                  <a:effectLst/>
                  <a:latin typeface="Calibri" pitchFamily="34" charset="0"/>
                  <a:cs typeface="Arial" pitchFamily="34" charset="0"/>
                </a:rPr>
                <a:t>interest</a:t>
              </a:r>
              <a:endParaRPr kumimoji="0" lang="id-ID" sz="1200" b="0" i="0" u="none" strike="noStrike" cap="none" normalizeH="0" baseline="0" dirty="0" smtClean="0">
                <a:ln>
                  <a:noFill/>
                </a:ln>
                <a:solidFill>
                  <a:schemeClr val="tx1"/>
                </a:solidFill>
                <a:effectLst/>
                <a:latin typeface="Arial" pitchFamily="34" charset="0"/>
                <a:cs typeface="Arial" pitchFamily="34" charset="0"/>
              </a:endParaRPr>
            </a:p>
          </p:txBody>
        </p:sp>
        <p:sp>
          <p:nvSpPr>
            <p:cNvPr id="14" name="Text Box 6"/>
            <p:cNvSpPr txBox="1">
              <a:spLocks noChangeArrowheads="1"/>
            </p:cNvSpPr>
            <p:nvPr/>
          </p:nvSpPr>
          <p:spPr bwMode="auto">
            <a:xfrm>
              <a:off x="7643834" y="1843074"/>
              <a:ext cx="960438" cy="342900"/>
            </a:xfrm>
            <a:prstGeom prst="rect">
              <a:avLst/>
            </a:prstGeom>
            <a:solidFill>
              <a:srgbClr val="99CC00"/>
            </a:solidFill>
            <a:ln w="9525">
              <a:solidFill>
                <a:schemeClr val="accent6">
                  <a:lumMod val="75000"/>
                </a:schemeClr>
              </a:solid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ts val="1200"/>
                </a:lnSpc>
                <a:spcBef>
                  <a:spcPct val="0"/>
                </a:spcBef>
                <a:spcAft>
                  <a:spcPts val="0"/>
                </a:spcAft>
                <a:buClrTx/>
                <a:buSzTx/>
                <a:buFontTx/>
                <a:buNone/>
                <a:tabLst/>
              </a:pPr>
              <a:r>
                <a:rPr kumimoji="0" lang="en-US" sz="1200" b="0" i="0" u="none" strike="noStrike" cap="none" normalizeH="0" baseline="0" dirty="0" smtClean="0">
                  <a:ln>
                    <a:noFill/>
                  </a:ln>
                  <a:solidFill>
                    <a:schemeClr val="tx1"/>
                  </a:solidFill>
                  <a:effectLst/>
                  <a:latin typeface="Calibri" pitchFamily="34" charset="0"/>
                  <a:cs typeface="Arial" pitchFamily="34" charset="0"/>
                </a:rPr>
                <a:t>Goodwill</a:t>
              </a:r>
              <a:endParaRPr kumimoji="0" lang="id-ID" sz="1200" b="0" i="0" u="none" strike="noStrike" cap="none" normalizeH="0" baseline="0" dirty="0" smtClean="0">
                <a:ln>
                  <a:noFill/>
                </a:ln>
                <a:solidFill>
                  <a:schemeClr val="tx1"/>
                </a:solidFill>
                <a:effectLst/>
                <a:latin typeface="Arial" pitchFamily="34" charset="0"/>
                <a:cs typeface="Arial" pitchFamily="34" charset="0"/>
              </a:endParaRPr>
            </a:p>
          </p:txBody>
        </p:sp>
        <p:sp>
          <p:nvSpPr>
            <p:cNvPr id="15" name="Text Box 7"/>
            <p:cNvSpPr txBox="1">
              <a:spLocks noChangeArrowheads="1"/>
            </p:cNvSpPr>
            <p:nvPr/>
          </p:nvSpPr>
          <p:spPr bwMode="auto">
            <a:xfrm>
              <a:off x="7643834" y="2114536"/>
              <a:ext cx="960438" cy="871546"/>
            </a:xfrm>
            <a:prstGeom prst="rect">
              <a:avLst/>
            </a:prstGeom>
            <a:solidFill>
              <a:srgbClr val="FFFF66"/>
            </a:solidFill>
            <a:ln w="9525">
              <a:solidFill>
                <a:schemeClr val="accent6">
                  <a:lumMod val="75000"/>
                </a:schemeClr>
              </a:solid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ts val="1200"/>
                </a:lnSpc>
                <a:spcBef>
                  <a:spcPct val="0"/>
                </a:spcBef>
                <a:spcAft>
                  <a:spcPts val="0"/>
                </a:spcAft>
                <a:buClrTx/>
                <a:buSzTx/>
                <a:buFontTx/>
                <a:buNone/>
                <a:tabLst/>
              </a:pPr>
              <a:endParaRPr kumimoji="0" lang="en-US" sz="1200" b="0" i="0" u="none" strike="noStrike" cap="none" normalizeH="0" baseline="0" dirty="0" smtClean="0">
                <a:ln>
                  <a:noFill/>
                </a:ln>
                <a:solidFill>
                  <a:schemeClr val="tx1"/>
                </a:solidFill>
                <a:effectLst/>
                <a:latin typeface="Times New Roman" pitchFamily="18" charset="0"/>
                <a:cs typeface="Arial" pitchFamily="34" charset="0"/>
              </a:endParaRPr>
            </a:p>
            <a:p>
              <a:pPr marL="0" marR="0" lvl="0" indent="0" algn="ctr" defTabSz="914400" rtl="0" eaLnBrk="1" fontAlgn="base" latinLnBrk="0" hangingPunct="1">
                <a:lnSpc>
                  <a:spcPts val="1200"/>
                </a:lnSpc>
                <a:spcBef>
                  <a:spcPct val="0"/>
                </a:spcBef>
                <a:spcAft>
                  <a:spcPts val="0"/>
                </a:spcAft>
                <a:buClrTx/>
                <a:buSzTx/>
                <a:buFontTx/>
                <a:buNone/>
                <a:tabLst/>
              </a:pPr>
              <a:r>
                <a:rPr kumimoji="0" lang="en-US" sz="1200" b="0" i="0" u="none" strike="noStrike" cap="none" normalizeH="0" baseline="0" dirty="0" smtClean="0">
                  <a:ln>
                    <a:noFill/>
                  </a:ln>
                  <a:solidFill>
                    <a:schemeClr val="tx1"/>
                  </a:solidFill>
                  <a:effectLst/>
                  <a:latin typeface="Calibri" pitchFamily="34" charset="0"/>
                  <a:cs typeface="Arial" pitchFamily="34" charset="0"/>
                </a:rPr>
                <a:t>Identifiable</a:t>
              </a:r>
            </a:p>
            <a:p>
              <a:pPr marL="0" marR="0" lvl="0" indent="0" algn="ctr" defTabSz="914400" rtl="0" eaLnBrk="1" fontAlgn="base" latinLnBrk="0" hangingPunct="1">
                <a:lnSpc>
                  <a:spcPts val="1200"/>
                </a:lnSpc>
                <a:spcBef>
                  <a:spcPct val="0"/>
                </a:spcBef>
                <a:spcAft>
                  <a:spcPts val="0"/>
                </a:spcAft>
                <a:buClrTx/>
                <a:buSzTx/>
                <a:buFontTx/>
                <a:buNone/>
                <a:tabLst/>
              </a:pPr>
              <a:r>
                <a:rPr kumimoji="0" lang="en-US" sz="1200" b="0" i="0" u="none" strike="noStrike" cap="none" normalizeH="0" baseline="0" dirty="0" smtClean="0">
                  <a:ln>
                    <a:noFill/>
                  </a:ln>
                  <a:solidFill>
                    <a:schemeClr val="tx1"/>
                  </a:solidFill>
                  <a:effectLst/>
                  <a:latin typeface="Calibri" pitchFamily="34" charset="0"/>
                  <a:cs typeface="Arial" pitchFamily="34" charset="0"/>
                </a:rPr>
                <a:t>assets and</a:t>
              </a:r>
            </a:p>
            <a:p>
              <a:pPr marL="0" marR="0" lvl="0" indent="0" algn="ctr" defTabSz="914400" rtl="0" eaLnBrk="1" fontAlgn="base" latinLnBrk="0" hangingPunct="1">
                <a:lnSpc>
                  <a:spcPts val="1200"/>
                </a:lnSpc>
                <a:spcBef>
                  <a:spcPct val="0"/>
                </a:spcBef>
                <a:spcAft>
                  <a:spcPts val="0"/>
                </a:spcAft>
                <a:buClrTx/>
                <a:buSzTx/>
                <a:buFontTx/>
                <a:buNone/>
                <a:tabLst/>
              </a:pPr>
              <a:r>
                <a:rPr kumimoji="0" lang="en-US" sz="1200" b="0" i="0" u="none" strike="noStrike" cap="none" normalizeH="0" baseline="0" dirty="0" smtClean="0">
                  <a:ln>
                    <a:noFill/>
                  </a:ln>
                  <a:solidFill>
                    <a:schemeClr val="tx1"/>
                  </a:solidFill>
                  <a:effectLst/>
                  <a:latin typeface="Calibri" pitchFamily="34" charset="0"/>
                  <a:cs typeface="Arial" pitchFamily="34" charset="0"/>
                </a:rPr>
                <a:t>liabilities</a:t>
              </a:r>
              <a:endParaRPr kumimoji="0" lang="id-ID" sz="1200" b="0" i="0" u="none" strike="noStrike" cap="none" normalizeH="0" baseline="0" dirty="0" smtClean="0">
                <a:ln>
                  <a:noFill/>
                </a:ln>
                <a:solidFill>
                  <a:schemeClr val="tx1"/>
                </a:solidFill>
                <a:effectLst/>
                <a:latin typeface="Arial" pitchFamily="34" charset="0"/>
                <a:cs typeface="Arial" pitchFamily="34" charset="0"/>
              </a:endParaRPr>
            </a:p>
          </p:txBody>
        </p:sp>
      </p:grpSp>
      <p:sp>
        <p:nvSpPr>
          <p:cNvPr id="41986" name="Rectangle 2"/>
          <p:cNvSpPr>
            <a:spLocks noGrp="1" noChangeArrowheads="1"/>
          </p:cNvSpPr>
          <p:nvPr>
            <p:ph type="title"/>
          </p:nvPr>
        </p:nvSpPr>
        <p:spPr>
          <a:xfrm>
            <a:off x="457200" y="311418"/>
            <a:ext cx="6297634" cy="770360"/>
          </a:xfrm>
        </p:spPr>
        <p:txBody>
          <a:bodyPr>
            <a:normAutofit/>
          </a:bodyPr>
          <a:lstStyle/>
          <a:p>
            <a:r>
              <a:rPr lang="id-ID" sz="3200" b="1" dirty="0" smtClean="0">
                <a:solidFill>
                  <a:schemeClr val="accent5">
                    <a:lumMod val="25000"/>
                  </a:schemeClr>
                </a:solidFill>
              </a:rPr>
              <a:t>Prinsip Pengukuran</a:t>
            </a:r>
            <a:endParaRPr lang="en-US" sz="3200" b="1" dirty="0">
              <a:solidFill>
                <a:schemeClr val="accent5">
                  <a:lumMod val="25000"/>
                </a:schemeClr>
              </a:solidFill>
            </a:endParaRPr>
          </a:p>
        </p:txBody>
      </p:sp>
      <p:sp>
        <p:nvSpPr>
          <p:cNvPr id="41987" name="Rectangle 3"/>
          <p:cNvSpPr>
            <a:spLocks noGrp="1" noChangeArrowheads="1"/>
          </p:cNvSpPr>
          <p:nvPr>
            <p:ph type="body" idx="1"/>
          </p:nvPr>
        </p:nvSpPr>
        <p:spPr>
          <a:xfrm>
            <a:off x="500034" y="3846228"/>
            <a:ext cx="8028017" cy="2357454"/>
          </a:xfrm>
        </p:spPr>
        <p:txBody>
          <a:bodyPr/>
          <a:lstStyle/>
          <a:p>
            <a:pPr>
              <a:lnSpc>
                <a:spcPts val="2200"/>
              </a:lnSpc>
              <a:spcBef>
                <a:spcPts val="0"/>
              </a:spcBef>
              <a:spcAft>
                <a:spcPts val="600"/>
              </a:spcAft>
            </a:pPr>
            <a:r>
              <a:rPr lang="id-ID" sz="2400" dirty="0" smtClean="0">
                <a:solidFill>
                  <a:srgbClr val="C00000"/>
                </a:solidFill>
                <a:latin typeface="Calibri" pitchFamily="34" charset="0"/>
              </a:rPr>
              <a:t>Pengukuran kepentingan nonpengendali baik pada nilai wajar atau pada proporsi kepemilikan non pengendali atas aset neto teridentifikasi dari pihak yang diakuisisi.</a:t>
            </a:r>
            <a:endParaRPr lang="id-ID" sz="2400" dirty="0" smtClean="0">
              <a:latin typeface="Calibri" pitchFamily="34" charset="0"/>
              <a:sym typeface="Wingdings" pitchFamily="2" charset="2"/>
            </a:endParaRPr>
          </a:p>
          <a:p>
            <a:pPr>
              <a:lnSpc>
                <a:spcPts val="2200"/>
              </a:lnSpc>
              <a:spcBef>
                <a:spcPts val="0"/>
              </a:spcBef>
              <a:spcAft>
                <a:spcPts val="600"/>
              </a:spcAft>
            </a:pPr>
            <a:r>
              <a:rPr lang="id-ID" sz="2400" dirty="0" smtClean="0">
                <a:latin typeface="Calibri" pitchFamily="34" charset="0"/>
                <a:sym typeface="Wingdings" pitchFamily="2" charset="2"/>
              </a:rPr>
              <a:t>Pengukuran nilai wajar aset teridentifikasi tertentu dan kepentingan non pengendali (B41-45)</a:t>
            </a:r>
          </a:p>
          <a:p>
            <a:pPr>
              <a:lnSpc>
                <a:spcPts val="2200"/>
              </a:lnSpc>
              <a:spcBef>
                <a:spcPts val="0"/>
              </a:spcBef>
              <a:spcAft>
                <a:spcPts val="600"/>
              </a:spcAft>
            </a:pPr>
            <a:r>
              <a:rPr lang="id-ID" sz="2400" dirty="0" smtClean="0">
                <a:solidFill>
                  <a:srgbClr val="C00000"/>
                </a:solidFill>
                <a:latin typeface="Calibri" pitchFamily="34" charset="0"/>
                <a:sym typeface="Wingdings" pitchFamily="2" charset="2"/>
              </a:rPr>
              <a:t>Pengecualian par 24-31</a:t>
            </a:r>
          </a:p>
        </p:txBody>
      </p:sp>
      <p:sp>
        <p:nvSpPr>
          <p:cNvPr id="6" name="Slide Number Placeholder 5"/>
          <p:cNvSpPr>
            <a:spLocks noGrp="1"/>
          </p:cNvSpPr>
          <p:nvPr>
            <p:ph type="sldNum" sz="quarter" idx="12"/>
          </p:nvPr>
        </p:nvSpPr>
        <p:spPr/>
        <p:txBody>
          <a:bodyPr/>
          <a:lstStyle/>
          <a:p>
            <a:fld id="{9F3A98EB-5C7F-48B8-A070-1CF4FF14BCD6}" type="slidenum">
              <a:rPr lang="en-US" smtClean="0"/>
              <a:pPr/>
              <a:t>19</a:t>
            </a:fld>
            <a:endParaRPr lang="en-US"/>
          </a:p>
        </p:txBody>
      </p:sp>
      <p:sp>
        <p:nvSpPr>
          <p:cNvPr id="8" name="AutoShape 6"/>
          <p:cNvSpPr>
            <a:spLocks noChangeArrowheads="1"/>
          </p:cNvSpPr>
          <p:nvPr/>
        </p:nvSpPr>
        <p:spPr bwMode="gray">
          <a:xfrm>
            <a:off x="357158" y="1988840"/>
            <a:ext cx="7572428" cy="1571636"/>
          </a:xfrm>
          <a:prstGeom prst="roundRect">
            <a:avLst>
              <a:gd name="adj" fmla="val 50000"/>
            </a:avLst>
          </a:prstGeo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8100000" scaled="1"/>
            <a:tileRect/>
          </a:gradFill>
          <a:ln w="38100" algn="ctr">
            <a:solidFill>
              <a:srgbClr val="FFFFFF"/>
            </a:solidFill>
            <a:round/>
            <a:headEnd/>
            <a:tailEnd/>
          </a:ln>
          <a:effectLst>
            <a:outerShdw dist="63500" dir="3187806" algn="ctr" rotWithShape="0">
              <a:srgbClr val="001D3A"/>
            </a:outerShdw>
          </a:effectLst>
        </p:spPr>
        <p:txBody>
          <a:bodyPr wrap="square" anchor="ctr"/>
          <a:lstStyle/>
          <a:p>
            <a:pPr algn="ctr"/>
            <a:r>
              <a:rPr lang="fi-FI" sz="2400" b="1" i="1" dirty="0" smtClean="0"/>
              <a:t>Pihak pengakuisisi mengukur aset teridentifikasi</a:t>
            </a:r>
            <a:r>
              <a:rPr lang="id-ID" sz="2400" b="1" i="1" dirty="0" smtClean="0"/>
              <a:t> yang diperoleh dan liabilitas yang diambil-alih dengan </a:t>
            </a:r>
            <a:r>
              <a:rPr lang="id-ID" sz="2400" b="1" i="1" dirty="0" smtClean="0">
                <a:solidFill>
                  <a:srgbClr val="C00000"/>
                </a:solidFill>
              </a:rPr>
              <a:t>nilai wajar pada tanggal akuisisi.</a:t>
            </a:r>
            <a:endParaRPr lang="id-ID" sz="2400" b="1" i="1" dirty="0" smtClean="0">
              <a:solidFill>
                <a:srgbClr val="C00000"/>
              </a:solidFill>
              <a:latin typeface="Calibri" pitchFamily="34" charset="0"/>
            </a:endParaRPr>
          </a:p>
        </p:txBody>
      </p:sp>
    </p:spTree>
    <p:extLst>
      <p:ext uri="{BB962C8B-B14F-4D97-AF65-F5344CB8AC3E}">
        <p14:creationId xmlns:p14="http://schemas.microsoft.com/office/powerpoint/2010/main" val="134908447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a:xfrm>
            <a:off x="457200" y="366022"/>
            <a:ext cx="8229600" cy="548378"/>
          </a:xfrm>
        </p:spPr>
        <p:txBody>
          <a:bodyPr>
            <a:noAutofit/>
          </a:bodyPr>
          <a:lstStyle/>
          <a:p>
            <a:r>
              <a:rPr lang="id-ID" sz="3600" b="1" dirty="0" smtClean="0">
                <a:solidFill>
                  <a:srgbClr val="C00000"/>
                </a:solidFill>
              </a:rPr>
              <a:t>Pengecualian Pengakuan Pengukuran</a:t>
            </a:r>
            <a:endParaRPr lang="en-US" sz="3600" b="1" dirty="0">
              <a:solidFill>
                <a:srgbClr val="C00000"/>
              </a:solidFill>
            </a:endParaRPr>
          </a:p>
        </p:txBody>
      </p:sp>
      <p:sp>
        <p:nvSpPr>
          <p:cNvPr id="41987" name="Rectangle 3"/>
          <p:cNvSpPr>
            <a:spLocks noGrp="1" noChangeArrowheads="1"/>
          </p:cNvSpPr>
          <p:nvPr>
            <p:ph type="body" idx="1"/>
          </p:nvPr>
        </p:nvSpPr>
        <p:spPr>
          <a:xfrm>
            <a:off x="405403" y="1635911"/>
            <a:ext cx="8028017" cy="4214842"/>
          </a:xfrm>
        </p:spPr>
        <p:txBody>
          <a:bodyPr/>
          <a:lstStyle/>
          <a:p>
            <a:pPr>
              <a:lnSpc>
                <a:spcPts val="2200"/>
              </a:lnSpc>
              <a:spcBef>
                <a:spcPts val="0"/>
              </a:spcBef>
              <a:spcAft>
                <a:spcPts val="600"/>
              </a:spcAft>
            </a:pPr>
            <a:endParaRPr lang="id-ID" sz="2400" dirty="0" smtClean="0">
              <a:solidFill>
                <a:srgbClr val="C00000"/>
              </a:solidFill>
              <a:latin typeface="Calibri" pitchFamily="34" charset="0"/>
            </a:endParaRPr>
          </a:p>
          <a:p>
            <a:pPr>
              <a:lnSpc>
                <a:spcPts val="2200"/>
              </a:lnSpc>
              <a:spcBef>
                <a:spcPts val="0"/>
              </a:spcBef>
              <a:spcAft>
                <a:spcPts val="600"/>
              </a:spcAft>
            </a:pPr>
            <a:r>
              <a:rPr lang="id-ID" sz="2400" dirty="0" smtClean="0">
                <a:solidFill>
                  <a:srgbClr val="C00000"/>
                </a:solidFill>
                <a:latin typeface="Calibri" pitchFamily="34" charset="0"/>
              </a:rPr>
              <a:t>Pengakuan</a:t>
            </a:r>
            <a:r>
              <a:rPr lang="id-ID" sz="2400" dirty="0" smtClean="0">
                <a:latin typeface="Calibri" pitchFamily="34" charset="0"/>
              </a:rPr>
              <a:t> </a:t>
            </a:r>
            <a:r>
              <a:rPr lang="id-ID" sz="2400" dirty="0" smtClean="0">
                <a:latin typeface="Calibri" pitchFamily="34" charset="0"/>
                <a:sym typeface="Wingdings" pitchFamily="2" charset="2"/>
              </a:rPr>
              <a:t> </a:t>
            </a:r>
          </a:p>
          <a:p>
            <a:pPr lvl="1">
              <a:lnSpc>
                <a:spcPts val="2200"/>
              </a:lnSpc>
              <a:spcBef>
                <a:spcPts val="0"/>
              </a:spcBef>
              <a:spcAft>
                <a:spcPts val="600"/>
              </a:spcAft>
            </a:pPr>
            <a:r>
              <a:rPr lang="id-ID" sz="2400" dirty="0" smtClean="0">
                <a:latin typeface="Calibri" pitchFamily="34" charset="0"/>
                <a:sym typeface="Wingdings" pitchFamily="2" charset="2"/>
              </a:rPr>
              <a:t>liabilitas kontijensi (PSAK 57 tidak berlaku)</a:t>
            </a:r>
          </a:p>
          <a:p>
            <a:pPr>
              <a:lnSpc>
                <a:spcPts val="2200"/>
              </a:lnSpc>
              <a:spcBef>
                <a:spcPts val="0"/>
              </a:spcBef>
              <a:spcAft>
                <a:spcPts val="600"/>
              </a:spcAft>
            </a:pPr>
            <a:r>
              <a:rPr lang="id-ID" sz="2400" dirty="0" smtClean="0">
                <a:latin typeface="Calibri" pitchFamily="34" charset="0"/>
                <a:sym typeface="Wingdings" pitchFamily="2" charset="2"/>
              </a:rPr>
              <a:t>P</a:t>
            </a:r>
            <a:r>
              <a:rPr lang="id-ID" sz="2400" dirty="0" smtClean="0">
                <a:solidFill>
                  <a:srgbClr val="C00000"/>
                </a:solidFill>
                <a:latin typeface="Calibri" pitchFamily="34" charset="0"/>
                <a:sym typeface="Wingdings" pitchFamily="2" charset="2"/>
              </a:rPr>
              <a:t>engukuran dan pengakuan </a:t>
            </a:r>
            <a:r>
              <a:rPr lang="id-ID" sz="2400" dirty="0" smtClean="0">
                <a:latin typeface="Calibri" pitchFamily="34" charset="0"/>
                <a:sym typeface="Wingdings" pitchFamily="2" charset="2"/>
              </a:rPr>
              <a:t> </a:t>
            </a:r>
          </a:p>
          <a:p>
            <a:pPr lvl="1">
              <a:lnSpc>
                <a:spcPts val="2200"/>
              </a:lnSpc>
              <a:spcBef>
                <a:spcPts val="0"/>
              </a:spcBef>
              <a:spcAft>
                <a:spcPts val="600"/>
              </a:spcAft>
            </a:pPr>
            <a:r>
              <a:rPr lang="id-ID" sz="2400" dirty="0" smtClean="0">
                <a:latin typeface="Calibri" pitchFamily="34" charset="0"/>
                <a:sym typeface="Wingdings" pitchFamily="2" charset="2"/>
              </a:rPr>
              <a:t>pajak penghasilan (PSAK 46), </a:t>
            </a:r>
          </a:p>
          <a:p>
            <a:pPr lvl="1">
              <a:lnSpc>
                <a:spcPts val="2200"/>
              </a:lnSpc>
              <a:spcBef>
                <a:spcPts val="0"/>
              </a:spcBef>
              <a:spcAft>
                <a:spcPts val="600"/>
              </a:spcAft>
            </a:pPr>
            <a:r>
              <a:rPr lang="id-ID" sz="2400" dirty="0" smtClean="0">
                <a:latin typeface="Calibri" pitchFamily="34" charset="0"/>
                <a:sym typeface="Wingdings" pitchFamily="2" charset="2"/>
              </a:rPr>
              <a:t>imbalan kerja (PASK 24), </a:t>
            </a:r>
          </a:p>
          <a:p>
            <a:pPr lvl="1">
              <a:lnSpc>
                <a:spcPts val="2200"/>
              </a:lnSpc>
              <a:spcBef>
                <a:spcPts val="0"/>
              </a:spcBef>
              <a:spcAft>
                <a:spcPts val="600"/>
              </a:spcAft>
            </a:pPr>
            <a:r>
              <a:rPr lang="id-ID" sz="2400" dirty="0" smtClean="0">
                <a:latin typeface="Calibri" pitchFamily="34" charset="0"/>
                <a:sym typeface="Wingdings" pitchFamily="2" charset="2"/>
              </a:rPr>
              <a:t>aset idemnifikasi (nilai yang dijamin).</a:t>
            </a:r>
          </a:p>
          <a:p>
            <a:pPr>
              <a:lnSpc>
                <a:spcPts val="2200"/>
              </a:lnSpc>
              <a:spcBef>
                <a:spcPts val="0"/>
              </a:spcBef>
              <a:spcAft>
                <a:spcPts val="600"/>
              </a:spcAft>
            </a:pPr>
            <a:r>
              <a:rPr lang="id-ID" sz="2400" dirty="0" smtClean="0">
                <a:latin typeface="Calibri" pitchFamily="34" charset="0"/>
                <a:sym typeface="Wingdings" pitchFamily="2" charset="2"/>
              </a:rPr>
              <a:t>P</a:t>
            </a:r>
            <a:r>
              <a:rPr lang="id-ID" sz="2400" dirty="0" smtClean="0">
                <a:solidFill>
                  <a:srgbClr val="C00000"/>
                </a:solidFill>
                <a:latin typeface="Calibri" pitchFamily="34" charset="0"/>
                <a:sym typeface="Wingdings" pitchFamily="2" charset="2"/>
              </a:rPr>
              <a:t>engukuran </a:t>
            </a:r>
            <a:r>
              <a:rPr lang="id-ID" sz="2400" dirty="0" smtClean="0">
                <a:latin typeface="Calibri" pitchFamily="34" charset="0"/>
                <a:sym typeface="Wingdings" pitchFamily="2" charset="2"/>
              </a:rPr>
              <a:t> </a:t>
            </a:r>
          </a:p>
          <a:p>
            <a:pPr lvl="1">
              <a:lnSpc>
                <a:spcPts val="2200"/>
              </a:lnSpc>
              <a:spcBef>
                <a:spcPts val="0"/>
              </a:spcBef>
              <a:spcAft>
                <a:spcPts val="600"/>
              </a:spcAft>
            </a:pPr>
            <a:r>
              <a:rPr lang="id-ID" sz="2400" dirty="0" smtClean="0">
                <a:latin typeface="Calibri" pitchFamily="34" charset="0"/>
                <a:sym typeface="Wingdings" pitchFamily="2" charset="2"/>
              </a:rPr>
              <a:t>hak yang diperoleh kembali aset tak berwujud (B35-36), </a:t>
            </a:r>
          </a:p>
          <a:p>
            <a:pPr lvl="1">
              <a:lnSpc>
                <a:spcPts val="2200"/>
              </a:lnSpc>
              <a:spcBef>
                <a:spcPts val="0"/>
              </a:spcBef>
              <a:spcAft>
                <a:spcPts val="600"/>
              </a:spcAft>
            </a:pPr>
            <a:r>
              <a:rPr lang="id-ID" sz="2400" dirty="0" smtClean="0">
                <a:latin typeface="Calibri" pitchFamily="34" charset="0"/>
                <a:sym typeface="Wingdings" pitchFamily="2" charset="2"/>
              </a:rPr>
              <a:t>penghargaan pembayaran berbasis saham (PSAK 53), </a:t>
            </a:r>
          </a:p>
          <a:p>
            <a:pPr lvl="1">
              <a:lnSpc>
                <a:spcPts val="2200"/>
              </a:lnSpc>
              <a:spcBef>
                <a:spcPts val="0"/>
              </a:spcBef>
              <a:spcAft>
                <a:spcPts val="600"/>
              </a:spcAft>
            </a:pPr>
            <a:r>
              <a:rPr lang="id-ID" sz="2400" dirty="0" smtClean="0">
                <a:latin typeface="Calibri" pitchFamily="34" charset="0"/>
                <a:sym typeface="Wingdings" pitchFamily="2" charset="2"/>
              </a:rPr>
              <a:t>Aset dimiliki untuk dijual (PSAK 58)</a:t>
            </a:r>
          </a:p>
        </p:txBody>
      </p:sp>
      <p:sp>
        <p:nvSpPr>
          <p:cNvPr id="6" name="Slide Number Placeholder 5"/>
          <p:cNvSpPr>
            <a:spLocks noGrp="1"/>
          </p:cNvSpPr>
          <p:nvPr>
            <p:ph type="sldNum" sz="quarter" idx="12"/>
          </p:nvPr>
        </p:nvSpPr>
        <p:spPr/>
        <p:txBody>
          <a:bodyPr/>
          <a:lstStyle/>
          <a:p>
            <a:fld id="{9F3A98EB-5C7F-48B8-A070-1CF4FF14BCD6}" type="slidenum">
              <a:rPr lang="en-US" smtClean="0"/>
              <a:pPr/>
              <a:t>20</a:t>
            </a:fld>
            <a:endParaRPr lang="en-US"/>
          </a:p>
        </p:txBody>
      </p:sp>
      <p:grpSp>
        <p:nvGrpSpPr>
          <p:cNvPr id="2" name="Group 8"/>
          <p:cNvGrpSpPr/>
          <p:nvPr/>
        </p:nvGrpSpPr>
        <p:grpSpPr>
          <a:xfrm>
            <a:off x="6790744" y="1324740"/>
            <a:ext cx="2317760" cy="1600204"/>
            <a:chOff x="6546872" y="1385878"/>
            <a:chExt cx="2057400" cy="1600204"/>
          </a:xfrm>
        </p:grpSpPr>
        <p:sp>
          <p:nvSpPr>
            <p:cNvPr id="10" name="Text Box 2"/>
            <p:cNvSpPr txBox="1">
              <a:spLocks noChangeArrowheads="1"/>
            </p:cNvSpPr>
            <p:nvPr/>
          </p:nvSpPr>
          <p:spPr bwMode="auto">
            <a:xfrm>
              <a:off x="6546872" y="1385878"/>
              <a:ext cx="982662" cy="471486"/>
            </a:xfrm>
            <a:prstGeom prst="rect">
              <a:avLst/>
            </a:prstGeom>
            <a:solidFill>
              <a:srgbClr val="CCECFF"/>
            </a:solidFill>
            <a:ln w="9525">
              <a:solidFill>
                <a:schemeClr val="accent6">
                  <a:lumMod val="75000"/>
                </a:schemeClr>
              </a:solid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ts val="1200"/>
                </a:lnSpc>
                <a:spcBef>
                  <a:spcPct val="0"/>
                </a:spcBef>
                <a:spcAft>
                  <a:spcPts val="0"/>
                </a:spcAft>
                <a:buClrTx/>
                <a:buSzTx/>
                <a:buFontTx/>
                <a:buNone/>
                <a:tabLst/>
              </a:pPr>
              <a:r>
                <a:rPr kumimoji="0" lang="en-US" sz="1200" b="0" i="0" u="none" strike="noStrike" cap="none" normalizeH="0" baseline="0" dirty="0" smtClean="0">
                  <a:ln>
                    <a:noFill/>
                  </a:ln>
                  <a:solidFill>
                    <a:schemeClr val="tx1"/>
                  </a:solidFill>
                  <a:effectLst/>
                  <a:latin typeface="Calibri" pitchFamily="34" charset="0"/>
                  <a:cs typeface="Arial" pitchFamily="34" charset="0"/>
                </a:rPr>
                <a:t>Excluded elements</a:t>
              </a:r>
              <a:endParaRPr kumimoji="0" lang="id-ID" sz="1200" b="0" i="0" u="none" strike="noStrike" cap="none" normalizeH="0" baseline="0" dirty="0" smtClean="0">
                <a:ln>
                  <a:noFill/>
                </a:ln>
                <a:solidFill>
                  <a:schemeClr val="tx1"/>
                </a:solidFill>
                <a:effectLst/>
                <a:latin typeface="Arial" pitchFamily="34" charset="0"/>
                <a:cs typeface="Arial" pitchFamily="34" charset="0"/>
              </a:endParaRPr>
            </a:p>
          </p:txBody>
        </p:sp>
        <p:sp>
          <p:nvSpPr>
            <p:cNvPr id="11" name="Text Box 3"/>
            <p:cNvSpPr txBox="1">
              <a:spLocks noChangeArrowheads="1"/>
            </p:cNvSpPr>
            <p:nvPr/>
          </p:nvSpPr>
          <p:spPr bwMode="auto">
            <a:xfrm>
              <a:off x="6546872" y="1857364"/>
              <a:ext cx="982662" cy="442914"/>
            </a:xfrm>
            <a:prstGeom prst="rect">
              <a:avLst/>
            </a:prstGeom>
            <a:solidFill>
              <a:srgbClr val="6699FF"/>
            </a:solidFill>
            <a:ln w="9525">
              <a:solidFill>
                <a:schemeClr val="accent6">
                  <a:lumMod val="75000"/>
                </a:schemeClr>
              </a:solid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ts val="1200"/>
                </a:lnSpc>
                <a:spcBef>
                  <a:spcPct val="0"/>
                </a:spcBef>
                <a:spcAft>
                  <a:spcPts val="0"/>
                </a:spcAft>
                <a:buClrTx/>
                <a:buSzTx/>
                <a:buFontTx/>
                <a:buNone/>
                <a:tabLst/>
              </a:pPr>
              <a:r>
                <a:rPr kumimoji="0" lang="en-US" sz="1200" b="0" i="0" u="none" strike="noStrike" cap="none" normalizeH="0" baseline="0" dirty="0" smtClean="0">
                  <a:ln>
                    <a:noFill/>
                  </a:ln>
                  <a:solidFill>
                    <a:schemeClr val="tx1"/>
                  </a:solidFill>
                  <a:effectLst/>
                  <a:latin typeface="Calibri" pitchFamily="34" charset="0"/>
                  <a:cs typeface="Arial" pitchFamily="34" charset="0"/>
                </a:rPr>
                <a:t>Consideration</a:t>
              </a:r>
            </a:p>
            <a:p>
              <a:pPr marL="0" marR="0" lvl="0" indent="0" algn="ctr" defTabSz="914400" rtl="0" eaLnBrk="1" fontAlgn="base" latinLnBrk="0" hangingPunct="1">
                <a:lnSpc>
                  <a:spcPts val="1200"/>
                </a:lnSpc>
                <a:spcBef>
                  <a:spcPct val="0"/>
                </a:spcBef>
                <a:spcAft>
                  <a:spcPts val="0"/>
                </a:spcAft>
                <a:buClrTx/>
                <a:buSzTx/>
                <a:buFontTx/>
                <a:buNone/>
                <a:tabLst/>
              </a:pPr>
              <a:r>
                <a:rPr kumimoji="0" lang="en-US" sz="1200" b="0" i="0" u="none" strike="noStrike" cap="none" normalizeH="0" baseline="0" dirty="0" smtClean="0">
                  <a:ln>
                    <a:noFill/>
                  </a:ln>
                  <a:solidFill>
                    <a:schemeClr val="tx1"/>
                  </a:solidFill>
                  <a:effectLst/>
                  <a:latin typeface="Calibri" pitchFamily="34" charset="0"/>
                  <a:cs typeface="Arial" pitchFamily="34" charset="0"/>
                </a:rPr>
                <a:t>transferred</a:t>
              </a:r>
              <a:endParaRPr kumimoji="0" lang="id-ID" sz="1200" b="0" i="0" u="none" strike="noStrike" cap="none" normalizeH="0" baseline="0" dirty="0" smtClean="0">
                <a:ln>
                  <a:noFill/>
                </a:ln>
                <a:solidFill>
                  <a:schemeClr val="tx1"/>
                </a:solidFill>
                <a:effectLst/>
                <a:latin typeface="Arial" pitchFamily="34" charset="0"/>
                <a:cs typeface="Arial" pitchFamily="34" charset="0"/>
              </a:endParaRPr>
            </a:p>
          </p:txBody>
        </p:sp>
        <p:sp>
          <p:nvSpPr>
            <p:cNvPr id="12" name="Text Box 4"/>
            <p:cNvSpPr txBox="1">
              <a:spLocks noChangeArrowheads="1"/>
            </p:cNvSpPr>
            <p:nvPr/>
          </p:nvSpPr>
          <p:spPr bwMode="auto">
            <a:xfrm>
              <a:off x="6546872" y="2300278"/>
              <a:ext cx="982662" cy="342900"/>
            </a:xfrm>
            <a:prstGeom prst="rect">
              <a:avLst/>
            </a:prstGeom>
            <a:solidFill>
              <a:srgbClr val="00CCFF"/>
            </a:solidFill>
            <a:ln w="9525">
              <a:solidFill>
                <a:schemeClr val="accent6">
                  <a:lumMod val="75000"/>
                </a:schemeClr>
              </a:solid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ts val="1200"/>
                </a:lnSpc>
                <a:spcBef>
                  <a:spcPct val="0"/>
                </a:spcBef>
                <a:spcAft>
                  <a:spcPts val="0"/>
                </a:spcAft>
                <a:buClrTx/>
                <a:buSzTx/>
                <a:buFontTx/>
                <a:buNone/>
                <a:tabLst/>
              </a:pPr>
              <a:r>
                <a:rPr kumimoji="0" lang="en-US" sz="1200" b="0" i="0" u="none" strike="noStrike" cap="none" normalizeH="0" baseline="0" smtClean="0">
                  <a:ln>
                    <a:noFill/>
                  </a:ln>
                  <a:solidFill>
                    <a:schemeClr val="tx1"/>
                  </a:solidFill>
                  <a:effectLst/>
                  <a:latin typeface="Calibri" pitchFamily="34" charset="0"/>
                  <a:cs typeface="Arial" pitchFamily="34" charset="0"/>
                </a:rPr>
                <a:t>Previously</a:t>
              </a:r>
            </a:p>
            <a:p>
              <a:pPr marL="0" marR="0" lvl="0" indent="0" algn="ctr" defTabSz="914400" rtl="0" eaLnBrk="1" fontAlgn="base" latinLnBrk="0" hangingPunct="1">
                <a:lnSpc>
                  <a:spcPts val="1200"/>
                </a:lnSpc>
                <a:spcBef>
                  <a:spcPct val="0"/>
                </a:spcBef>
                <a:spcAft>
                  <a:spcPts val="0"/>
                </a:spcAft>
                <a:buClrTx/>
                <a:buSzTx/>
                <a:buFontTx/>
                <a:buNone/>
                <a:tabLst/>
              </a:pPr>
              <a:r>
                <a:rPr kumimoji="0" lang="en-US" sz="1200" b="0" i="0" u="none" strike="noStrike" cap="none" normalizeH="0" baseline="0" smtClean="0">
                  <a:ln>
                    <a:noFill/>
                  </a:ln>
                  <a:solidFill>
                    <a:schemeClr val="tx1"/>
                  </a:solidFill>
                  <a:effectLst/>
                  <a:latin typeface="Calibri" pitchFamily="34" charset="0"/>
                  <a:cs typeface="Arial" pitchFamily="34" charset="0"/>
                </a:rPr>
                <a:t>held interest</a:t>
              </a:r>
              <a:endParaRPr kumimoji="0" lang="id-ID" sz="1200" b="0" i="0" u="none" strike="noStrike" cap="none" normalizeH="0" baseline="0" smtClean="0">
                <a:ln>
                  <a:noFill/>
                </a:ln>
                <a:solidFill>
                  <a:schemeClr val="tx1"/>
                </a:solidFill>
                <a:effectLst/>
                <a:latin typeface="Arial" pitchFamily="34" charset="0"/>
                <a:cs typeface="Arial" pitchFamily="34" charset="0"/>
              </a:endParaRPr>
            </a:p>
          </p:txBody>
        </p:sp>
        <p:sp>
          <p:nvSpPr>
            <p:cNvPr id="13" name="Text Box 5"/>
            <p:cNvSpPr txBox="1">
              <a:spLocks noChangeArrowheads="1"/>
            </p:cNvSpPr>
            <p:nvPr/>
          </p:nvSpPr>
          <p:spPr bwMode="auto">
            <a:xfrm>
              <a:off x="6546872" y="2643182"/>
              <a:ext cx="982662" cy="342900"/>
            </a:xfrm>
            <a:prstGeom prst="rect">
              <a:avLst/>
            </a:prstGeom>
            <a:solidFill>
              <a:srgbClr val="66FFFF"/>
            </a:solidFill>
            <a:ln w="9525">
              <a:solidFill>
                <a:schemeClr val="accent6">
                  <a:lumMod val="75000"/>
                </a:schemeClr>
              </a:solid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ts val="1200"/>
                </a:lnSpc>
                <a:spcBef>
                  <a:spcPct val="0"/>
                </a:spcBef>
                <a:spcAft>
                  <a:spcPts val="0"/>
                </a:spcAft>
                <a:buClrTx/>
                <a:buSzTx/>
                <a:buFontTx/>
                <a:buNone/>
                <a:tabLst/>
              </a:pPr>
              <a:r>
                <a:rPr kumimoji="0" lang="en-US" sz="1200" b="0" i="0" u="none" strike="noStrike" cap="none" normalizeH="0" baseline="0" dirty="0" smtClean="0">
                  <a:ln>
                    <a:noFill/>
                  </a:ln>
                  <a:solidFill>
                    <a:schemeClr val="tx1"/>
                  </a:solidFill>
                  <a:effectLst/>
                  <a:latin typeface="Calibri" pitchFamily="34" charset="0"/>
                  <a:cs typeface="Arial" pitchFamily="34" charset="0"/>
                </a:rPr>
                <a:t>Non-</a:t>
              </a:r>
              <a:r>
                <a:rPr kumimoji="0" lang="en-US" sz="1200" b="0" i="0" u="none" strike="noStrike" cap="none" normalizeH="0" baseline="0" dirty="0" err="1" smtClean="0">
                  <a:ln>
                    <a:noFill/>
                  </a:ln>
                  <a:solidFill>
                    <a:schemeClr val="tx1"/>
                  </a:solidFill>
                  <a:effectLst/>
                  <a:latin typeface="Calibri" pitchFamily="34" charset="0"/>
                  <a:cs typeface="Arial" pitchFamily="34" charset="0"/>
                </a:rPr>
                <a:t>ontrolling</a:t>
              </a:r>
              <a:endParaRPr kumimoji="0" lang="en-US" sz="1200" b="0" i="0" u="none" strike="noStrike" cap="none" normalizeH="0" baseline="0" dirty="0" smtClean="0">
                <a:ln>
                  <a:noFill/>
                </a:ln>
                <a:solidFill>
                  <a:schemeClr val="tx1"/>
                </a:solidFill>
                <a:effectLst/>
                <a:latin typeface="Calibri" pitchFamily="34" charset="0"/>
                <a:cs typeface="Arial" pitchFamily="34" charset="0"/>
              </a:endParaRPr>
            </a:p>
            <a:p>
              <a:pPr marL="0" marR="0" lvl="0" indent="0" algn="ctr" defTabSz="914400" rtl="0" eaLnBrk="1" fontAlgn="base" latinLnBrk="0" hangingPunct="1">
                <a:lnSpc>
                  <a:spcPts val="1200"/>
                </a:lnSpc>
                <a:spcBef>
                  <a:spcPct val="0"/>
                </a:spcBef>
                <a:spcAft>
                  <a:spcPts val="0"/>
                </a:spcAft>
                <a:buClrTx/>
                <a:buSzTx/>
                <a:buFontTx/>
                <a:buNone/>
                <a:tabLst/>
              </a:pPr>
              <a:r>
                <a:rPr kumimoji="0" lang="en-US" sz="1200" b="0" i="0" u="none" strike="noStrike" cap="none" normalizeH="0" baseline="0" dirty="0" smtClean="0">
                  <a:ln>
                    <a:noFill/>
                  </a:ln>
                  <a:solidFill>
                    <a:schemeClr val="tx1"/>
                  </a:solidFill>
                  <a:effectLst/>
                  <a:latin typeface="Calibri" pitchFamily="34" charset="0"/>
                  <a:cs typeface="Arial" pitchFamily="34" charset="0"/>
                </a:rPr>
                <a:t>interest</a:t>
              </a:r>
              <a:endParaRPr kumimoji="0" lang="id-ID" sz="1200" b="0" i="0" u="none" strike="noStrike" cap="none" normalizeH="0" baseline="0" dirty="0" smtClean="0">
                <a:ln>
                  <a:noFill/>
                </a:ln>
                <a:solidFill>
                  <a:schemeClr val="tx1"/>
                </a:solidFill>
                <a:effectLst/>
                <a:latin typeface="Arial" pitchFamily="34" charset="0"/>
                <a:cs typeface="Arial" pitchFamily="34" charset="0"/>
              </a:endParaRPr>
            </a:p>
          </p:txBody>
        </p:sp>
        <p:sp>
          <p:nvSpPr>
            <p:cNvPr id="14" name="Text Box 6"/>
            <p:cNvSpPr txBox="1">
              <a:spLocks noChangeArrowheads="1"/>
            </p:cNvSpPr>
            <p:nvPr/>
          </p:nvSpPr>
          <p:spPr bwMode="auto">
            <a:xfrm>
              <a:off x="7643834" y="1843074"/>
              <a:ext cx="960438" cy="342900"/>
            </a:xfrm>
            <a:prstGeom prst="rect">
              <a:avLst/>
            </a:prstGeom>
            <a:solidFill>
              <a:srgbClr val="99CC00"/>
            </a:solidFill>
            <a:ln w="9525">
              <a:solidFill>
                <a:schemeClr val="accent6">
                  <a:lumMod val="75000"/>
                </a:schemeClr>
              </a:solid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ts val="1200"/>
                </a:lnSpc>
                <a:spcBef>
                  <a:spcPct val="0"/>
                </a:spcBef>
                <a:spcAft>
                  <a:spcPts val="0"/>
                </a:spcAft>
                <a:buClrTx/>
                <a:buSzTx/>
                <a:buFontTx/>
                <a:buNone/>
                <a:tabLst/>
              </a:pPr>
              <a:r>
                <a:rPr kumimoji="0" lang="en-US" sz="1200" b="0" i="0" u="none" strike="noStrike" cap="none" normalizeH="0" baseline="0" dirty="0" smtClean="0">
                  <a:ln>
                    <a:noFill/>
                  </a:ln>
                  <a:solidFill>
                    <a:schemeClr val="tx1"/>
                  </a:solidFill>
                  <a:effectLst/>
                  <a:latin typeface="Calibri" pitchFamily="34" charset="0"/>
                  <a:cs typeface="Arial" pitchFamily="34" charset="0"/>
                </a:rPr>
                <a:t>Goodwill</a:t>
              </a:r>
              <a:endParaRPr kumimoji="0" lang="id-ID" sz="1200" b="0" i="0" u="none" strike="noStrike" cap="none" normalizeH="0" baseline="0" dirty="0" smtClean="0">
                <a:ln>
                  <a:noFill/>
                </a:ln>
                <a:solidFill>
                  <a:schemeClr val="tx1"/>
                </a:solidFill>
                <a:effectLst/>
                <a:latin typeface="Arial" pitchFamily="34" charset="0"/>
                <a:cs typeface="Arial" pitchFamily="34" charset="0"/>
              </a:endParaRPr>
            </a:p>
          </p:txBody>
        </p:sp>
        <p:sp>
          <p:nvSpPr>
            <p:cNvPr id="15" name="Text Box 7"/>
            <p:cNvSpPr txBox="1">
              <a:spLocks noChangeArrowheads="1"/>
            </p:cNvSpPr>
            <p:nvPr/>
          </p:nvSpPr>
          <p:spPr bwMode="auto">
            <a:xfrm>
              <a:off x="7643834" y="2114536"/>
              <a:ext cx="960438" cy="871546"/>
            </a:xfrm>
            <a:prstGeom prst="rect">
              <a:avLst/>
            </a:prstGeom>
            <a:solidFill>
              <a:srgbClr val="FFFF66"/>
            </a:solidFill>
            <a:ln w="9525">
              <a:solidFill>
                <a:schemeClr val="accent6">
                  <a:lumMod val="75000"/>
                </a:schemeClr>
              </a:solid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ts val="1200"/>
                </a:lnSpc>
                <a:spcBef>
                  <a:spcPct val="0"/>
                </a:spcBef>
                <a:spcAft>
                  <a:spcPts val="0"/>
                </a:spcAft>
                <a:buClrTx/>
                <a:buSzTx/>
                <a:buFontTx/>
                <a:buNone/>
                <a:tabLst/>
              </a:pPr>
              <a:endParaRPr kumimoji="0" lang="en-US" sz="1200" b="0" i="0" u="none" strike="noStrike" cap="none" normalizeH="0" baseline="0" dirty="0" smtClean="0">
                <a:ln>
                  <a:noFill/>
                </a:ln>
                <a:solidFill>
                  <a:schemeClr val="tx1"/>
                </a:solidFill>
                <a:effectLst/>
                <a:latin typeface="Times New Roman" pitchFamily="18" charset="0"/>
                <a:cs typeface="Arial" pitchFamily="34" charset="0"/>
              </a:endParaRPr>
            </a:p>
            <a:p>
              <a:pPr marL="0" marR="0" lvl="0" indent="0" algn="ctr" defTabSz="914400" rtl="0" eaLnBrk="1" fontAlgn="base" latinLnBrk="0" hangingPunct="1">
                <a:lnSpc>
                  <a:spcPts val="1200"/>
                </a:lnSpc>
                <a:spcBef>
                  <a:spcPct val="0"/>
                </a:spcBef>
                <a:spcAft>
                  <a:spcPts val="0"/>
                </a:spcAft>
                <a:buClrTx/>
                <a:buSzTx/>
                <a:buFontTx/>
                <a:buNone/>
                <a:tabLst/>
              </a:pPr>
              <a:r>
                <a:rPr kumimoji="0" lang="en-US" sz="1200" b="0" i="0" u="none" strike="noStrike" cap="none" normalizeH="0" baseline="0" dirty="0" smtClean="0">
                  <a:ln>
                    <a:noFill/>
                  </a:ln>
                  <a:solidFill>
                    <a:schemeClr val="tx1"/>
                  </a:solidFill>
                  <a:effectLst/>
                  <a:latin typeface="Calibri" pitchFamily="34" charset="0"/>
                  <a:cs typeface="Arial" pitchFamily="34" charset="0"/>
                </a:rPr>
                <a:t>Identifiable</a:t>
              </a:r>
            </a:p>
            <a:p>
              <a:pPr marL="0" marR="0" lvl="0" indent="0" algn="ctr" defTabSz="914400" rtl="0" eaLnBrk="1" fontAlgn="base" latinLnBrk="0" hangingPunct="1">
                <a:lnSpc>
                  <a:spcPts val="1200"/>
                </a:lnSpc>
                <a:spcBef>
                  <a:spcPct val="0"/>
                </a:spcBef>
                <a:spcAft>
                  <a:spcPts val="0"/>
                </a:spcAft>
                <a:buClrTx/>
                <a:buSzTx/>
                <a:buFontTx/>
                <a:buNone/>
                <a:tabLst/>
              </a:pPr>
              <a:r>
                <a:rPr kumimoji="0" lang="en-US" sz="1200" b="0" i="0" u="none" strike="noStrike" cap="none" normalizeH="0" baseline="0" dirty="0" smtClean="0">
                  <a:ln>
                    <a:noFill/>
                  </a:ln>
                  <a:solidFill>
                    <a:schemeClr val="tx1"/>
                  </a:solidFill>
                  <a:effectLst/>
                  <a:latin typeface="Calibri" pitchFamily="34" charset="0"/>
                  <a:cs typeface="Arial" pitchFamily="34" charset="0"/>
                </a:rPr>
                <a:t>assets and</a:t>
              </a:r>
            </a:p>
            <a:p>
              <a:pPr marL="0" marR="0" lvl="0" indent="0" algn="ctr" defTabSz="914400" rtl="0" eaLnBrk="1" fontAlgn="base" latinLnBrk="0" hangingPunct="1">
                <a:lnSpc>
                  <a:spcPts val="1200"/>
                </a:lnSpc>
                <a:spcBef>
                  <a:spcPct val="0"/>
                </a:spcBef>
                <a:spcAft>
                  <a:spcPts val="0"/>
                </a:spcAft>
                <a:buClrTx/>
                <a:buSzTx/>
                <a:buFontTx/>
                <a:buNone/>
                <a:tabLst/>
              </a:pPr>
              <a:r>
                <a:rPr kumimoji="0" lang="en-US" sz="1200" b="0" i="0" u="none" strike="noStrike" cap="none" normalizeH="0" baseline="0" dirty="0" smtClean="0">
                  <a:ln>
                    <a:noFill/>
                  </a:ln>
                  <a:solidFill>
                    <a:schemeClr val="tx1"/>
                  </a:solidFill>
                  <a:effectLst/>
                  <a:latin typeface="Calibri" pitchFamily="34" charset="0"/>
                  <a:cs typeface="Arial" pitchFamily="34" charset="0"/>
                </a:rPr>
                <a:t>liabilities</a:t>
              </a:r>
              <a:endParaRPr kumimoji="0" lang="id-ID" sz="1200" b="0" i="0" u="none" strike="noStrike" cap="none" normalizeH="0" baseline="0" dirty="0" smtClean="0">
                <a:ln>
                  <a:noFill/>
                </a:ln>
                <a:solidFill>
                  <a:schemeClr val="tx1"/>
                </a:solidFill>
                <a:effectLst/>
                <a:latin typeface="Arial" pitchFamily="34" charset="0"/>
                <a:cs typeface="Arial" pitchFamily="34" charset="0"/>
              </a:endParaRPr>
            </a:p>
          </p:txBody>
        </p:sp>
      </p:grpSp>
    </p:spTree>
    <p:extLst>
      <p:ext uri="{BB962C8B-B14F-4D97-AF65-F5344CB8AC3E}">
        <p14:creationId xmlns:p14="http://schemas.microsoft.com/office/powerpoint/2010/main" val="416331701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ectangle 16"/>
          <p:cNvSpPr/>
          <p:nvPr/>
        </p:nvSpPr>
        <p:spPr>
          <a:xfrm>
            <a:off x="428596" y="1500174"/>
            <a:ext cx="7000924" cy="4786346"/>
          </a:xfrm>
          <a:prstGeom prst="rect">
            <a:avLst/>
          </a:prstGeom>
          <a:gradFill flip="none" rotWithShape="1">
            <a:gsLst>
              <a:gs pos="0">
                <a:srgbClr val="00B050">
                  <a:tint val="66000"/>
                  <a:satMod val="160000"/>
                </a:srgbClr>
              </a:gs>
              <a:gs pos="50000">
                <a:srgbClr val="00B050">
                  <a:tint val="44500"/>
                  <a:satMod val="160000"/>
                </a:srgbClr>
              </a:gs>
              <a:gs pos="100000">
                <a:srgbClr val="00B050">
                  <a:tint val="23500"/>
                  <a:satMod val="160000"/>
                </a:srgbClr>
              </a:gs>
            </a:gsLst>
            <a:path path="circle">
              <a:fillToRect r="100000" b="100000"/>
            </a:path>
            <a:tileRect l="-100000" t="-100000"/>
          </a:gra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ts val="2000"/>
              </a:lnSpc>
              <a:spcAft>
                <a:spcPts val="600"/>
              </a:spcAft>
            </a:pPr>
            <a:r>
              <a:rPr lang="id-ID" sz="2400" i="1" dirty="0" smtClean="0">
                <a:solidFill>
                  <a:srgbClr val="002060"/>
                </a:solidFill>
                <a:latin typeface="Calibri" pitchFamily="34" charset="0"/>
              </a:rPr>
              <a:t>Pihak pengakuisisi mengakui </a:t>
            </a:r>
            <a:r>
              <a:rPr lang="id-ID" sz="2400" b="1" i="1" dirty="0" smtClean="0">
                <a:solidFill>
                  <a:srgbClr val="FF0000"/>
                </a:solidFill>
                <a:latin typeface="Calibri" pitchFamily="34" charset="0"/>
              </a:rPr>
              <a:t>goodwill </a:t>
            </a:r>
            <a:r>
              <a:rPr lang="id-ID" sz="2400" i="1" dirty="0" smtClean="0">
                <a:solidFill>
                  <a:srgbClr val="002060"/>
                </a:solidFill>
                <a:latin typeface="Calibri" pitchFamily="34" charset="0"/>
              </a:rPr>
              <a:t>pada </a:t>
            </a:r>
          </a:p>
          <a:p>
            <a:pPr>
              <a:lnSpc>
                <a:spcPts val="2000"/>
              </a:lnSpc>
              <a:spcAft>
                <a:spcPts val="600"/>
              </a:spcAft>
            </a:pPr>
            <a:r>
              <a:rPr lang="id-ID" sz="2400" i="1" dirty="0" smtClean="0">
                <a:solidFill>
                  <a:srgbClr val="002060"/>
                </a:solidFill>
                <a:latin typeface="Calibri" pitchFamily="34" charset="0"/>
              </a:rPr>
              <a:t>tanggal akuisisi yang diukur sebagai selisih </a:t>
            </a:r>
          </a:p>
          <a:p>
            <a:pPr>
              <a:lnSpc>
                <a:spcPts val="2000"/>
              </a:lnSpc>
              <a:spcAft>
                <a:spcPts val="600"/>
              </a:spcAft>
            </a:pPr>
            <a:r>
              <a:rPr lang="id-ID" sz="2400" i="1" dirty="0" smtClean="0">
                <a:solidFill>
                  <a:srgbClr val="002060"/>
                </a:solidFill>
                <a:latin typeface="Calibri" pitchFamily="34" charset="0"/>
              </a:rPr>
              <a:t>lebih (a) atas (b) :</a:t>
            </a:r>
          </a:p>
          <a:p>
            <a:pPr marL="342900" indent="-342900">
              <a:lnSpc>
                <a:spcPts val="2000"/>
              </a:lnSpc>
              <a:spcAft>
                <a:spcPts val="600"/>
              </a:spcAft>
              <a:buFont typeface="+mj-lt"/>
              <a:buAutoNum type="alphaLcParenR"/>
            </a:pPr>
            <a:r>
              <a:rPr lang="id-ID" sz="2400" i="1" dirty="0" smtClean="0">
                <a:solidFill>
                  <a:srgbClr val="002060"/>
                </a:solidFill>
                <a:latin typeface="Calibri" pitchFamily="34" charset="0"/>
              </a:rPr>
              <a:t>nilai agregat dari:</a:t>
            </a:r>
          </a:p>
          <a:p>
            <a:pPr marL="800100" lvl="1" indent="-342900">
              <a:lnSpc>
                <a:spcPts val="2000"/>
              </a:lnSpc>
              <a:spcAft>
                <a:spcPts val="600"/>
              </a:spcAft>
              <a:buFont typeface="+mj-lt"/>
              <a:buAutoNum type="romanLcPeriod"/>
            </a:pPr>
            <a:r>
              <a:rPr lang="id-ID" sz="2400" i="1" dirty="0" smtClean="0">
                <a:solidFill>
                  <a:srgbClr val="FF0000"/>
                </a:solidFill>
                <a:latin typeface="Calibri" pitchFamily="34" charset="0"/>
              </a:rPr>
              <a:t>Imbalan yang dialihkan</a:t>
            </a:r>
            <a:r>
              <a:rPr lang="id-ID" sz="2400" i="1" dirty="0" smtClean="0">
                <a:solidFill>
                  <a:srgbClr val="002060"/>
                </a:solidFill>
                <a:latin typeface="Calibri" pitchFamily="34" charset="0"/>
              </a:rPr>
              <a:t> </a:t>
            </a:r>
            <a:r>
              <a:rPr lang="id-ID" sz="2400" i="1" dirty="0" smtClean="0">
                <a:solidFill>
                  <a:srgbClr val="002060"/>
                </a:solidFill>
                <a:latin typeface="Calibri" pitchFamily="34" charset="0"/>
                <a:sym typeface="Wingdings" pitchFamily="2" charset="2"/>
              </a:rPr>
              <a:t> </a:t>
            </a:r>
            <a:r>
              <a:rPr lang="id-ID" sz="2400" i="1" dirty="0" smtClean="0">
                <a:solidFill>
                  <a:srgbClr val="002060"/>
                </a:solidFill>
                <a:latin typeface="Calibri" pitchFamily="34" charset="0"/>
              </a:rPr>
              <a:t>nilai wajar tanggal akuisisi (37);</a:t>
            </a:r>
          </a:p>
          <a:p>
            <a:pPr marL="800100" lvl="1" indent="-342900">
              <a:lnSpc>
                <a:spcPts val="2000"/>
              </a:lnSpc>
              <a:spcAft>
                <a:spcPts val="600"/>
              </a:spcAft>
              <a:buFont typeface="+mj-lt"/>
              <a:buAutoNum type="romanLcPeriod"/>
            </a:pPr>
            <a:r>
              <a:rPr lang="id-ID" sz="2400" i="1" dirty="0" smtClean="0">
                <a:solidFill>
                  <a:srgbClr val="002060"/>
                </a:solidFill>
                <a:latin typeface="Calibri" pitchFamily="34" charset="0"/>
              </a:rPr>
              <a:t>K</a:t>
            </a:r>
            <a:r>
              <a:rPr lang="it-IT" sz="2400" i="1" dirty="0" smtClean="0">
                <a:solidFill>
                  <a:srgbClr val="002060"/>
                </a:solidFill>
                <a:latin typeface="Calibri" pitchFamily="34" charset="0"/>
              </a:rPr>
              <a:t>epentingan </a:t>
            </a:r>
            <a:r>
              <a:rPr lang="it-IT" sz="2400" i="1" dirty="0" smtClean="0">
                <a:solidFill>
                  <a:srgbClr val="FF0000"/>
                </a:solidFill>
                <a:latin typeface="Calibri" pitchFamily="34" charset="0"/>
              </a:rPr>
              <a:t>nonpengendali </a:t>
            </a:r>
            <a:r>
              <a:rPr lang="it-IT" sz="2400" i="1" dirty="0" smtClean="0">
                <a:solidFill>
                  <a:srgbClr val="002060"/>
                </a:solidFill>
                <a:latin typeface="Calibri" pitchFamily="34" charset="0"/>
              </a:rPr>
              <a:t>pada pihak</a:t>
            </a:r>
            <a:r>
              <a:rPr lang="id-ID" sz="2400" i="1" dirty="0" smtClean="0">
                <a:solidFill>
                  <a:srgbClr val="002060"/>
                </a:solidFill>
                <a:latin typeface="Calibri" pitchFamily="34" charset="0"/>
              </a:rPr>
              <a:t> yang diakuisisi; dan</a:t>
            </a:r>
          </a:p>
          <a:p>
            <a:pPr marL="800100" lvl="1" indent="-342900">
              <a:lnSpc>
                <a:spcPts val="2000"/>
              </a:lnSpc>
              <a:spcAft>
                <a:spcPts val="600"/>
              </a:spcAft>
              <a:buFont typeface="+mj-lt"/>
              <a:buAutoNum type="romanLcPeriod"/>
            </a:pPr>
            <a:r>
              <a:rPr lang="id-ID" sz="2400" i="1" dirty="0" smtClean="0">
                <a:solidFill>
                  <a:srgbClr val="002060"/>
                </a:solidFill>
                <a:latin typeface="Calibri" pitchFamily="34" charset="0"/>
              </a:rPr>
              <a:t>untuk kombinasi bisnis yang dilakukan secara </a:t>
            </a:r>
            <a:r>
              <a:rPr lang="nl-NL" sz="2400" i="1" dirty="0" smtClean="0">
                <a:solidFill>
                  <a:srgbClr val="002060"/>
                </a:solidFill>
                <a:latin typeface="Calibri" pitchFamily="34" charset="0"/>
              </a:rPr>
              <a:t>bertahap (41 dan 42), </a:t>
            </a:r>
            <a:r>
              <a:rPr lang="nl-NL" sz="2400" i="1" dirty="0" smtClean="0">
                <a:solidFill>
                  <a:srgbClr val="FF0000"/>
                </a:solidFill>
                <a:latin typeface="Calibri" pitchFamily="34" charset="0"/>
              </a:rPr>
              <a:t>nilai wajar </a:t>
            </a:r>
            <a:r>
              <a:rPr lang="nl-NL" sz="2400" i="1" dirty="0" smtClean="0">
                <a:solidFill>
                  <a:srgbClr val="002060"/>
                </a:solidFill>
                <a:latin typeface="Calibri" pitchFamily="34" charset="0"/>
              </a:rPr>
              <a:t>pada</a:t>
            </a:r>
            <a:r>
              <a:rPr lang="id-ID" sz="2400" i="1" dirty="0" smtClean="0">
                <a:solidFill>
                  <a:srgbClr val="002060"/>
                </a:solidFill>
                <a:latin typeface="Calibri" pitchFamily="34" charset="0"/>
              </a:rPr>
              <a:t> tanggal akuisisi </a:t>
            </a:r>
            <a:r>
              <a:rPr lang="id-ID" sz="2400" i="1" dirty="0" smtClean="0">
                <a:solidFill>
                  <a:srgbClr val="FF0000"/>
                </a:solidFill>
                <a:latin typeface="Calibri" pitchFamily="34" charset="0"/>
              </a:rPr>
              <a:t>kepentingan ekuitas yang sebelumnya </a:t>
            </a:r>
            <a:r>
              <a:rPr lang="fi-FI" sz="2400" i="1" dirty="0" smtClean="0">
                <a:solidFill>
                  <a:srgbClr val="FF0000"/>
                </a:solidFill>
                <a:latin typeface="Calibri" pitchFamily="34" charset="0"/>
              </a:rPr>
              <a:t>dimiliki </a:t>
            </a:r>
            <a:r>
              <a:rPr lang="fi-FI" sz="2400" i="1" dirty="0" smtClean="0">
                <a:solidFill>
                  <a:srgbClr val="002060"/>
                </a:solidFill>
                <a:latin typeface="Calibri" pitchFamily="34" charset="0"/>
              </a:rPr>
              <a:t>oleh pihak pengakuisisi pada pihak yang</a:t>
            </a:r>
            <a:r>
              <a:rPr lang="id-ID" sz="2400" i="1" dirty="0" smtClean="0">
                <a:solidFill>
                  <a:srgbClr val="002060"/>
                </a:solidFill>
                <a:latin typeface="Calibri" pitchFamily="34" charset="0"/>
              </a:rPr>
              <a:t> diakuisisi.</a:t>
            </a:r>
          </a:p>
          <a:p>
            <a:pPr marL="342900" indent="-342900">
              <a:lnSpc>
                <a:spcPts val="2000"/>
              </a:lnSpc>
              <a:spcAft>
                <a:spcPts val="600"/>
              </a:spcAft>
              <a:buFont typeface="+mj-lt"/>
              <a:buAutoNum type="alphaLcParenR"/>
            </a:pPr>
            <a:r>
              <a:rPr lang="id-ID" sz="2400" i="1" dirty="0" smtClean="0">
                <a:solidFill>
                  <a:srgbClr val="FF0000"/>
                </a:solidFill>
                <a:latin typeface="Calibri" pitchFamily="34" charset="0"/>
              </a:rPr>
              <a:t>selisih </a:t>
            </a:r>
            <a:r>
              <a:rPr lang="id-ID" sz="2400" i="1" dirty="0" smtClean="0">
                <a:solidFill>
                  <a:srgbClr val="002060"/>
                </a:solidFill>
                <a:latin typeface="Calibri" pitchFamily="34" charset="0"/>
              </a:rPr>
              <a:t>jumlah dari </a:t>
            </a:r>
            <a:r>
              <a:rPr lang="id-ID" sz="2400" i="1" dirty="0" smtClean="0">
                <a:solidFill>
                  <a:srgbClr val="FF0000"/>
                </a:solidFill>
                <a:latin typeface="Calibri" pitchFamily="34" charset="0"/>
              </a:rPr>
              <a:t>aset teridentifikasi yang diperoleh dan liabilitas yang diambil-alih </a:t>
            </a:r>
            <a:r>
              <a:rPr lang="id-ID" sz="2400" i="1" dirty="0" smtClean="0">
                <a:solidFill>
                  <a:srgbClr val="002060"/>
                </a:solidFill>
                <a:latin typeface="Calibri" pitchFamily="34" charset="0"/>
              </a:rPr>
              <a:t>pada tanggal akuisisi</a:t>
            </a:r>
            <a:endParaRPr lang="id-ID" dirty="0">
              <a:solidFill>
                <a:srgbClr val="002060"/>
              </a:solidFill>
            </a:endParaRPr>
          </a:p>
        </p:txBody>
      </p:sp>
      <p:sp>
        <p:nvSpPr>
          <p:cNvPr id="41986" name="Rectangle 2"/>
          <p:cNvSpPr>
            <a:spLocks noGrp="1" noChangeArrowheads="1"/>
          </p:cNvSpPr>
          <p:nvPr>
            <p:ph type="title"/>
          </p:nvPr>
        </p:nvSpPr>
        <p:spPr>
          <a:xfrm>
            <a:off x="472966" y="381000"/>
            <a:ext cx="8229600" cy="548378"/>
          </a:xfrm>
        </p:spPr>
        <p:txBody>
          <a:bodyPr>
            <a:normAutofit fontScale="90000"/>
          </a:bodyPr>
          <a:lstStyle/>
          <a:p>
            <a:r>
              <a:rPr lang="id-ID" b="1" dirty="0" smtClean="0">
                <a:solidFill>
                  <a:srgbClr val="FF0000"/>
                </a:solidFill>
              </a:rPr>
              <a:t>Goodwill (32)</a:t>
            </a:r>
            <a:endParaRPr lang="en-US" b="1" dirty="0">
              <a:solidFill>
                <a:srgbClr val="FF0000"/>
              </a:solidFill>
            </a:endParaRPr>
          </a:p>
        </p:txBody>
      </p:sp>
      <p:sp>
        <p:nvSpPr>
          <p:cNvPr id="6" name="Slide Number Placeholder 5"/>
          <p:cNvSpPr>
            <a:spLocks noGrp="1"/>
          </p:cNvSpPr>
          <p:nvPr>
            <p:ph type="sldNum" sz="quarter" idx="12"/>
          </p:nvPr>
        </p:nvSpPr>
        <p:spPr/>
        <p:txBody>
          <a:bodyPr/>
          <a:lstStyle/>
          <a:p>
            <a:fld id="{9F3A98EB-5C7F-48B8-A070-1CF4FF14BCD6}" type="slidenum">
              <a:rPr lang="en-US" smtClean="0"/>
              <a:pPr/>
              <a:t>21</a:t>
            </a:fld>
            <a:endParaRPr lang="en-US"/>
          </a:p>
        </p:txBody>
      </p:sp>
      <p:grpSp>
        <p:nvGrpSpPr>
          <p:cNvPr id="2" name="Group 9"/>
          <p:cNvGrpSpPr/>
          <p:nvPr/>
        </p:nvGrpSpPr>
        <p:grpSpPr>
          <a:xfrm>
            <a:off x="6754834" y="900102"/>
            <a:ext cx="2317760" cy="1600204"/>
            <a:chOff x="6546872" y="1385878"/>
            <a:chExt cx="2057400" cy="1600204"/>
          </a:xfrm>
        </p:grpSpPr>
        <p:sp>
          <p:nvSpPr>
            <p:cNvPr id="11" name="Text Box 2"/>
            <p:cNvSpPr txBox="1">
              <a:spLocks noChangeArrowheads="1"/>
            </p:cNvSpPr>
            <p:nvPr/>
          </p:nvSpPr>
          <p:spPr bwMode="auto">
            <a:xfrm>
              <a:off x="6546872" y="1385878"/>
              <a:ext cx="982662" cy="471486"/>
            </a:xfrm>
            <a:prstGeom prst="rect">
              <a:avLst/>
            </a:prstGeom>
            <a:solidFill>
              <a:srgbClr val="CCECFF"/>
            </a:solidFill>
            <a:ln w="9525">
              <a:solidFill>
                <a:schemeClr val="accent6">
                  <a:lumMod val="75000"/>
                </a:schemeClr>
              </a:solid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ts val="1200"/>
                </a:lnSpc>
                <a:spcBef>
                  <a:spcPct val="0"/>
                </a:spcBef>
                <a:spcAft>
                  <a:spcPts val="0"/>
                </a:spcAft>
                <a:buClrTx/>
                <a:buSzTx/>
                <a:buFontTx/>
                <a:buNone/>
                <a:tabLst/>
              </a:pPr>
              <a:r>
                <a:rPr kumimoji="0" lang="en-US" sz="1200" b="0" i="0" u="none" strike="noStrike" cap="none" normalizeH="0" baseline="0" dirty="0" smtClean="0">
                  <a:ln>
                    <a:noFill/>
                  </a:ln>
                  <a:solidFill>
                    <a:schemeClr val="tx1"/>
                  </a:solidFill>
                  <a:effectLst/>
                  <a:latin typeface="Calibri" pitchFamily="34" charset="0"/>
                  <a:cs typeface="Arial" pitchFamily="34" charset="0"/>
                </a:rPr>
                <a:t>Excluded elements</a:t>
              </a:r>
              <a:endParaRPr kumimoji="0" lang="id-ID" sz="1200" b="0" i="0" u="none" strike="noStrike" cap="none" normalizeH="0" baseline="0" dirty="0" smtClean="0">
                <a:ln>
                  <a:noFill/>
                </a:ln>
                <a:solidFill>
                  <a:schemeClr val="tx1"/>
                </a:solidFill>
                <a:effectLst/>
                <a:latin typeface="Arial" pitchFamily="34" charset="0"/>
                <a:cs typeface="Arial" pitchFamily="34" charset="0"/>
              </a:endParaRPr>
            </a:p>
          </p:txBody>
        </p:sp>
        <p:sp>
          <p:nvSpPr>
            <p:cNvPr id="12" name="Text Box 3"/>
            <p:cNvSpPr txBox="1">
              <a:spLocks noChangeArrowheads="1"/>
            </p:cNvSpPr>
            <p:nvPr/>
          </p:nvSpPr>
          <p:spPr bwMode="auto">
            <a:xfrm>
              <a:off x="6546872" y="1857364"/>
              <a:ext cx="982662" cy="442914"/>
            </a:xfrm>
            <a:prstGeom prst="rect">
              <a:avLst/>
            </a:prstGeom>
            <a:solidFill>
              <a:srgbClr val="6699FF"/>
            </a:solidFill>
            <a:ln w="9525">
              <a:solidFill>
                <a:schemeClr val="accent6">
                  <a:lumMod val="75000"/>
                </a:schemeClr>
              </a:solid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ts val="1200"/>
                </a:lnSpc>
                <a:spcBef>
                  <a:spcPct val="0"/>
                </a:spcBef>
                <a:spcAft>
                  <a:spcPts val="0"/>
                </a:spcAft>
                <a:buClrTx/>
                <a:buSzTx/>
                <a:buFontTx/>
                <a:buNone/>
                <a:tabLst/>
              </a:pPr>
              <a:r>
                <a:rPr kumimoji="0" lang="en-US" sz="1200" b="0" i="0" u="none" strike="noStrike" cap="none" normalizeH="0" baseline="0" dirty="0" smtClean="0">
                  <a:ln>
                    <a:noFill/>
                  </a:ln>
                  <a:solidFill>
                    <a:schemeClr val="tx1"/>
                  </a:solidFill>
                  <a:effectLst/>
                  <a:latin typeface="Calibri" pitchFamily="34" charset="0"/>
                  <a:cs typeface="Arial" pitchFamily="34" charset="0"/>
                </a:rPr>
                <a:t>Consideration</a:t>
              </a:r>
            </a:p>
            <a:p>
              <a:pPr marL="0" marR="0" lvl="0" indent="0" algn="ctr" defTabSz="914400" rtl="0" eaLnBrk="1" fontAlgn="base" latinLnBrk="0" hangingPunct="1">
                <a:lnSpc>
                  <a:spcPts val="1200"/>
                </a:lnSpc>
                <a:spcBef>
                  <a:spcPct val="0"/>
                </a:spcBef>
                <a:spcAft>
                  <a:spcPts val="0"/>
                </a:spcAft>
                <a:buClrTx/>
                <a:buSzTx/>
                <a:buFontTx/>
                <a:buNone/>
                <a:tabLst/>
              </a:pPr>
              <a:r>
                <a:rPr kumimoji="0" lang="en-US" sz="1200" b="0" i="0" u="none" strike="noStrike" cap="none" normalizeH="0" baseline="0" dirty="0" smtClean="0">
                  <a:ln>
                    <a:noFill/>
                  </a:ln>
                  <a:solidFill>
                    <a:schemeClr val="tx1"/>
                  </a:solidFill>
                  <a:effectLst/>
                  <a:latin typeface="Calibri" pitchFamily="34" charset="0"/>
                  <a:cs typeface="Arial" pitchFamily="34" charset="0"/>
                </a:rPr>
                <a:t>transferred</a:t>
              </a:r>
              <a:endParaRPr kumimoji="0" lang="id-ID" sz="1200" b="0" i="0" u="none" strike="noStrike" cap="none" normalizeH="0" baseline="0" dirty="0" smtClean="0">
                <a:ln>
                  <a:noFill/>
                </a:ln>
                <a:solidFill>
                  <a:schemeClr val="tx1"/>
                </a:solidFill>
                <a:effectLst/>
                <a:latin typeface="Arial" pitchFamily="34" charset="0"/>
                <a:cs typeface="Arial" pitchFamily="34" charset="0"/>
              </a:endParaRPr>
            </a:p>
          </p:txBody>
        </p:sp>
        <p:sp>
          <p:nvSpPr>
            <p:cNvPr id="13" name="Text Box 4"/>
            <p:cNvSpPr txBox="1">
              <a:spLocks noChangeArrowheads="1"/>
            </p:cNvSpPr>
            <p:nvPr/>
          </p:nvSpPr>
          <p:spPr bwMode="auto">
            <a:xfrm>
              <a:off x="6546872" y="2300278"/>
              <a:ext cx="982662" cy="342900"/>
            </a:xfrm>
            <a:prstGeom prst="rect">
              <a:avLst/>
            </a:prstGeom>
            <a:solidFill>
              <a:srgbClr val="00CCFF"/>
            </a:solidFill>
            <a:ln w="9525">
              <a:solidFill>
                <a:schemeClr val="accent6">
                  <a:lumMod val="75000"/>
                </a:schemeClr>
              </a:solid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ts val="1200"/>
                </a:lnSpc>
                <a:spcBef>
                  <a:spcPct val="0"/>
                </a:spcBef>
                <a:spcAft>
                  <a:spcPts val="0"/>
                </a:spcAft>
                <a:buClrTx/>
                <a:buSzTx/>
                <a:buFontTx/>
                <a:buNone/>
                <a:tabLst/>
              </a:pPr>
              <a:r>
                <a:rPr kumimoji="0" lang="en-US" sz="1200" b="0" i="0" u="none" strike="noStrike" cap="none" normalizeH="0" baseline="0" smtClean="0">
                  <a:ln>
                    <a:noFill/>
                  </a:ln>
                  <a:solidFill>
                    <a:schemeClr val="tx1"/>
                  </a:solidFill>
                  <a:effectLst/>
                  <a:latin typeface="Calibri" pitchFamily="34" charset="0"/>
                  <a:cs typeface="Arial" pitchFamily="34" charset="0"/>
                </a:rPr>
                <a:t>Previously</a:t>
              </a:r>
            </a:p>
            <a:p>
              <a:pPr marL="0" marR="0" lvl="0" indent="0" algn="ctr" defTabSz="914400" rtl="0" eaLnBrk="1" fontAlgn="base" latinLnBrk="0" hangingPunct="1">
                <a:lnSpc>
                  <a:spcPts val="1200"/>
                </a:lnSpc>
                <a:spcBef>
                  <a:spcPct val="0"/>
                </a:spcBef>
                <a:spcAft>
                  <a:spcPts val="0"/>
                </a:spcAft>
                <a:buClrTx/>
                <a:buSzTx/>
                <a:buFontTx/>
                <a:buNone/>
                <a:tabLst/>
              </a:pPr>
              <a:r>
                <a:rPr kumimoji="0" lang="en-US" sz="1200" b="0" i="0" u="none" strike="noStrike" cap="none" normalizeH="0" baseline="0" smtClean="0">
                  <a:ln>
                    <a:noFill/>
                  </a:ln>
                  <a:solidFill>
                    <a:schemeClr val="tx1"/>
                  </a:solidFill>
                  <a:effectLst/>
                  <a:latin typeface="Calibri" pitchFamily="34" charset="0"/>
                  <a:cs typeface="Arial" pitchFamily="34" charset="0"/>
                </a:rPr>
                <a:t>held interest</a:t>
              </a:r>
              <a:endParaRPr kumimoji="0" lang="id-ID" sz="1200" b="0" i="0" u="none" strike="noStrike" cap="none" normalizeH="0" baseline="0" smtClean="0">
                <a:ln>
                  <a:noFill/>
                </a:ln>
                <a:solidFill>
                  <a:schemeClr val="tx1"/>
                </a:solidFill>
                <a:effectLst/>
                <a:latin typeface="Arial" pitchFamily="34" charset="0"/>
                <a:cs typeface="Arial" pitchFamily="34" charset="0"/>
              </a:endParaRPr>
            </a:p>
          </p:txBody>
        </p:sp>
        <p:sp>
          <p:nvSpPr>
            <p:cNvPr id="14" name="Text Box 5"/>
            <p:cNvSpPr txBox="1">
              <a:spLocks noChangeArrowheads="1"/>
            </p:cNvSpPr>
            <p:nvPr/>
          </p:nvSpPr>
          <p:spPr bwMode="auto">
            <a:xfrm>
              <a:off x="6546872" y="2643182"/>
              <a:ext cx="982662" cy="342900"/>
            </a:xfrm>
            <a:prstGeom prst="rect">
              <a:avLst/>
            </a:prstGeom>
            <a:solidFill>
              <a:srgbClr val="66FFFF"/>
            </a:solidFill>
            <a:ln w="9525">
              <a:solidFill>
                <a:schemeClr val="accent6">
                  <a:lumMod val="75000"/>
                </a:schemeClr>
              </a:solid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ts val="1200"/>
                </a:lnSpc>
                <a:spcBef>
                  <a:spcPct val="0"/>
                </a:spcBef>
                <a:spcAft>
                  <a:spcPts val="0"/>
                </a:spcAft>
                <a:buClrTx/>
                <a:buSzTx/>
                <a:buFontTx/>
                <a:buNone/>
                <a:tabLst/>
              </a:pPr>
              <a:r>
                <a:rPr kumimoji="0" lang="en-US" sz="1200" b="0" i="0" u="none" strike="noStrike" cap="none" normalizeH="0" baseline="0" dirty="0" smtClean="0">
                  <a:ln>
                    <a:noFill/>
                  </a:ln>
                  <a:solidFill>
                    <a:schemeClr val="tx1"/>
                  </a:solidFill>
                  <a:effectLst/>
                  <a:latin typeface="Calibri" pitchFamily="34" charset="0"/>
                  <a:cs typeface="Arial" pitchFamily="34" charset="0"/>
                </a:rPr>
                <a:t>Non-</a:t>
              </a:r>
              <a:r>
                <a:rPr kumimoji="0" lang="en-US" sz="1200" b="0" i="0" u="none" strike="noStrike" cap="none" normalizeH="0" baseline="0" dirty="0" err="1" smtClean="0">
                  <a:ln>
                    <a:noFill/>
                  </a:ln>
                  <a:solidFill>
                    <a:schemeClr val="tx1"/>
                  </a:solidFill>
                  <a:effectLst/>
                  <a:latin typeface="Calibri" pitchFamily="34" charset="0"/>
                  <a:cs typeface="Arial" pitchFamily="34" charset="0"/>
                </a:rPr>
                <a:t>ontrolling</a:t>
              </a:r>
              <a:endParaRPr kumimoji="0" lang="en-US" sz="1200" b="0" i="0" u="none" strike="noStrike" cap="none" normalizeH="0" baseline="0" dirty="0" smtClean="0">
                <a:ln>
                  <a:noFill/>
                </a:ln>
                <a:solidFill>
                  <a:schemeClr val="tx1"/>
                </a:solidFill>
                <a:effectLst/>
                <a:latin typeface="Calibri" pitchFamily="34" charset="0"/>
                <a:cs typeface="Arial" pitchFamily="34" charset="0"/>
              </a:endParaRPr>
            </a:p>
            <a:p>
              <a:pPr marL="0" marR="0" lvl="0" indent="0" algn="ctr" defTabSz="914400" rtl="0" eaLnBrk="1" fontAlgn="base" latinLnBrk="0" hangingPunct="1">
                <a:lnSpc>
                  <a:spcPts val="1200"/>
                </a:lnSpc>
                <a:spcBef>
                  <a:spcPct val="0"/>
                </a:spcBef>
                <a:spcAft>
                  <a:spcPts val="0"/>
                </a:spcAft>
                <a:buClrTx/>
                <a:buSzTx/>
                <a:buFontTx/>
                <a:buNone/>
                <a:tabLst/>
              </a:pPr>
              <a:r>
                <a:rPr kumimoji="0" lang="en-US" sz="1200" b="0" i="0" u="none" strike="noStrike" cap="none" normalizeH="0" baseline="0" dirty="0" smtClean="0">
                  <a:ln>
                    <a:noFill/>
                  </a:ln>
                  <a:solidFill>
                    <a:schemeClr val="tx1"/>
                  </a:solidFill>
                  <a:effectLst/>
                  <a:latin typeface="Calibri" pitchFamily="34" charset="0"/>
                  <a:cs typeface="Arial" pitchFamily="34" charset="0"/>
                </a:rPr>
                <a:t>interest</a:t>
              </a:r>
              <a:endParaRPr kumimoji="0" lang="id-ID" sz="1200" b="0" i="0" u="none" strike="noStrike" cap="none" normalizeH="0" baseline="0" dirty="0" smtClean="0">
                <a:ln>
                  <a:noFill/>
                </a:ln>
                <a:solidFill>
                  <a:schemeClr val="tx1"/>
                </a:solidFill>
                <a:effectLst/>
                <a:latin typeface="Arial" pitchFamily="34" charset="0"/>
                <a:cs typeface="Arial" pitchFamily="34" charset="0"/>
              </a:endParaRPr>
            </a:p>
          </p:txBody>
        </p:sp>
        <p:sp>
          <p:nvSpPr>
            <p:cNvPr id="15" name="Text Box 6"/>
            <p:cNvSpPr txBox="1">
              <a:spLocks noChangeArrowheads="1"/>
            </p:cNvSpPr>
            <p:nvPr/>
          </p:nvSpPr>
          <p:spPr bwMode="auto">
            <a:xfrm>
              <a:off x="7643834" y="1843074"/>
              <a:ext cx="960438" cy="342900"/>
            </a:xfrm>
            <a:prstGeom prst="rect">
              <a:avLst/>
            </a:prstGeom>
            <a:solidFill>
              <a:srgbClr val="99CC00"/>
            </a:solidFill>
            <a:ln w="9525">
              <a:solidFill>
                <a:schemeClr val="accent6">
                  <a:lumMod val="75000"/>
                </a:schemeClr>
              </a:solid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ts val="1200"/>
                </a:lnSpc>
                <a:spcBef>
                  <a:spcPct val="0"/>
                </a:spcBef>
                <a:spcAft>
                  <a:spcPts val="0"/>
                </a:spcAft>
                <a:buClrTx/>
                <a:buSzTx/>
                <a:buFontTx/>
                <a:buNone/>
                <a:tabLst/>
              </a:pPr>
              <a:r>
                <a:rPr kumimoji="0" lang="en-US" sz="1200" b="0" i="0" u="none" strike="noStrike" cap="none" normalizeH="0" baseline="0" dirty="0" smtClean="0">
                  <a:ln>
                    <a:noFill/>
                  </a:ln>
                  <a:solidFill>
                    <a:schemeClr val="tx1"/>
                  </a:solidFill>
                  <a:effectLst/>
                  <a:latin typeface="Calibri" pitchFamily="34" charset="0"/>
                  <a:cs typeface="Arial" pitchFamily="34" charset="0"/>
                </a:rPr>
                <a:t>Goodwill</a:t>
              </a:r>
              <a:endParaRPr kumimoji="0" lang="id-ID" sz="1200" b="0" i="0" u="none" strike="noStrike" cap="none" normalizeH="0" baseline="0" dirty="0" smtClean="0">
                <a:ln>
                  <a:noFill/>
                </a:ln>
                <a:solidFill>
                  <a:schemeClr val="tx1"/>
                </a:solidFill>
                <a:effectLst/>
                <a:latin typeface="Arial" pitchFamily="34" charset="0"/>
                <a:cs typeface="Arial" pitchFamily="34" charset="0"/>
              </a:endParaRPr>
            </a:p>
          </p:txBody>
        </p:sp>
        <p:sp>
          <p:nvSpPr>
            <p:cNvPr id="16" name="Text Box 7"/>
            <p:cNvSpPr txBox="1">
              <a:spLocks noChangeArrowheads="1"/>
            </p:cNvSpPr>
            <p:nvPr/>
          </p:nvSpPr>
          <p:spPr bwMode="auto">
            <a:xfrm>
              <a:off x="7643834" y="2114536"/>
              <a:ext cx="960438" cy="871546"/>
            </a:xfrm>
            <a:prstGeom prst="rect">
              <a:avLst/>
            </a:prstGeom>
            <a:solidFill>
              <a:srgbClr val="FFFF66"/>
            </a:solidFill>
            <a:ln w="9525">
              <a:solidFill>
                <a:schemeClr val="accent6">
                  <a:lumMod val="75000"/>
                </a:schemeClr>
              </a:solid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ts val="1200"/>
                </a:lnSpc>
                <a:spcBef>
                  <a:spcPct val="0"/>
                </a:spcBef>
                <a:spcAft>
                  <a:spcPts val="0"/>
                </a:spcAft>
                <a:buClrTx/>
                <a:buSzTx/>
                <a:buFontTx/>
                <a:buNone/>
                <a:tabLst/>
              </a:pPr>
              <a:endParaRPr kumimoji="0" lang="en-US" sz="1200" b="0" i="0" u="none" strike="noStrike" cap="none" normalizeH="0" baseline="0" dirty="0" smtClean="0">
                <a:ln>
                  <a:noFill/>
                </a:ln>
                <a:solidFill>
                  <a:schemeClr val="tx1"/>
                </a:solidFill>
                <a:effectLst/>
                <a:latin typeface="Times New Roman" pitchFamily="18" charset="0"/>
                <a:cs typeface="Arial" pitchFamily="34" charset="0"/>
              </a:endParaRPr>
            </a:p>
            <a:p>
              <a:pPr marL="0" marR="0" lvl="0" indent="0" algn="ctr" defTabSz="914400" rtl="0" eaLnBrk="1" fontAlgn="base" latinLnBrk="0" hangingPunct="1">
                <a:lnSpc>
                  <a:spcPts val="1200"/>
                </a:lnSpc>
                <a:spcBef>
                  <a:spcPct val="0"/>
                </a:spcBef>
                <a:spcAft>
                  <a:spcPts val="0"/>
                </a:spcAft>
                <a:buClrTx/>
                <a:buSzTx/>
                <a:buFontTx/>
                <a:buNone/>
                <a:tabLst/>
              </a:pPr>
              <a:r>
                <a:rPr kumimoji="0" lang="en-US" sz="1200" b="0" i="0" u="none" strike="noStrike" cap="none" normalizeH="0" baseline="0" dirty="0" smtClean="0">
                  <a:ln>
                    <a:noFill/>
                  </a:ln>
                  <a:solidFill>
                    <a:schemeClr val="tx1"/>
                  </a:solidFill>
                  <a:effectLst/>
                  <a:latin typeface="Calibri" pitchFamily="34" charset="0"/>
                  <a:cs typeface="Arial" pitchFamily="34" charset="0"/>
                </a:rPr>
                <a:t>Identifiable</a:t>
              </a:r>
            </a:p>
            <a:p>
              <a:pPr marL="0" marR="0" lvl="0" indent="0" algn="ctr" defTabSz="914400" rtl="0" eaLnBrk="1" fontAlgn="base" latinLnBrk="0" hangingPunct="1">
                <a:lnSpc>
                  <a:spcPts val="1200"/>
                </a:lnSpc>
                <a:spcBef>
                  <a:spcPct val="0"/>
                </a:spcBef>
                <a:spcAft>
                  <a:spcPts val="0"/>
                </a:spcAft>
                <a:buClrTx/>
                <a:buSzTx/>
                <a:buFontTx/>
                <a:buNone/>
                <a:tabLst/>
              </a:pPr>
              <a:r>
                <a:rPr kumimoji="0" lang="en-US" sz="1200" b="0" i="0" u="none" strike="noStrike" cap="none" normalizeH="0" baseline="0" dirty="0" smtClean="0">
                  <a:ln>
                    <a:noFill/>
                  </a:ln>
                  <a:solidFill>
                    <a:schemeClr val="tx1"/>
                  </a:solidFill>
                  <a:effectLst/>
                  <a:latin typeface="Calibri" pitchFamily="34" charset="0"/>
                  <a:cs typeface="Arial" pitchFamily="34" charset="0"/>
                </a:rPr>
                <a:t>assets and</a:t>
              </a:r>
            </a:p>
            <a:p>
              <a:pPr marL="0" marR="0" lvl="0" indent="0" algn="ctr" defTabSz="914400" rtl="0" eaLnBrk="1" fontAlgn="base" latinLnBrk="0" hangingPunct="1">
                <a:lnSpc>
                  <a:spcPts val="1200"/>
                </a:lnSpc>
                <a:spcBef>
                  <a:spcPct val="0"/>
                </a:spcBef>
                <a:spcAft>
                  <a:spcPts val="0"/>
                </a:spcAft>
                <a:buClrTx/>
                <a:buSzTx/>
                <a:buFontTx/>
                <a:buNone/>
                <a:tabLst/>
              </a:pPr>
              <a:r>
                <a:rPr kumimoji="0" lang="en-US" sz="1200" b="0" i="0" u="none" strike="noStrike" cap="none" normalizeH="0" baseline="0" dirty="0" smtClean="0">
                  <a:ln>
                    <a:noFill/>
                  </a:ln>
                  <a:solidFill>
                    <a:schemeClr val="tx1"/>
                  </a:solidFill>
                  <a:effectLst/>
                  <a:latin typeface="Calibri" pitchFamily="34" charset="0"/>
                  <a:cs typeface="Arial" pitchFamily="34" charset="0"/>
                </a:rPr>
                <a:t>liabilities</a:t>
              </a:r>
              <a:endParaRPr kumimoji="0" lang="id-ID" sz="1200" b="0" i="0" u="none" strike="noStrike" cap="none" normalizeH="0" baseline="0" dirty="0" smtClean="0">
                <a:ln>
                  <a:noFill/>
                </a:ln>
                <a:solidFill>
                  <a:schemeClr val="tx1"/>
                </a:solidFill>
                <a:effectLst/>
                <a:latin typeface="Arial" pitchFamily="34" charset="0"/>
                <a:cs typeface="Arial" pitchFamily="34" charset="0"/>
              </a:endParaRPr>
            </a:p>
          </p:txBody>
        </p:sp>
      </p:grpSp>
    </p:spTree>
    <p:extLst>
      <p:ext uri="{BB962C8B-B14F-4D97-AF65-F5344CB8AC3E}">
        <p14:creationId xmlns:p14="http://schemas.microsoft.com/office/powerpoint/2010/main" val="174821588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ectangle 16"/>
          <p:cNvSpPr/>
          <p:nvPr/>
        </p:nvSpPr>
        <p:spPr>
          <a:xfrm>
            <a:off x="428596" y="2214554"/>
            <a:ext cx="5929354" cy="3143272"/>
          </a:xfrm>
          <a:prstGeom prst="rect">
            <a:avLst/>
          </a:prstGeom>
          <a:gradFill flip="none" rotWithShape="1">
            <a:gsLst>
              <a:gs pos="0">
                <a:srgbClr val="00B050">
                  <a:tint val="66000"/>
                  <a:satMod val="160000"/>
                </a:srgbClr>
              </a:gs>
              <a:gs pos="50000">
                <a:srgbClr val="00B050">
                  <a:tint val="44500"/>
                  <a:satMod val="160000"/>
                </a:srgbClr>
              </a:gs>
              <a:gs pos="100000">
                <a:srgbClr val="00B050">
                  <a:tint val="23500"/>
                  <a:satMod val="160000"/>
                </a:srgbClr>
              </a:gs>
            </a:gsLst>
            <a:path path="circle">
              <a:fillToRect r="100000" b="100000"/>
            </a:path>
            <a:tileRect l="-100000" t="-100000"/>
          </a:gra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lnSpc>
                <a:spcPts val="2600"/>
              </a:lnSpc>
              <a:spcAft>
                <a:spcPts val="600"/>
              </a:spcAft>
              <a:buFont typeface="Wingdings" pitchFamily="2" charset="2"/>
              <a:buChar char="§"/>
            </a:pPr>
            <a:r>
              <a:rPr lang="id-ID" sz="2400" dirty="0" smtClean="0">
                <a:solidFill>
                  <a:srgbClr val="002060"/>
                </a:solidFill>
                <a:latin typeface="Calibri" pitchFamily="34" charset="0"/>
              </a:rPr>
              <a:t>Jika kepentingan ekuitas pihak yang diakuisisi lebih andal, goodwill ditentukan dengan nilai wajar tanggal akuisisi dari kepentingan ekuitas yang dialihkan.</a:t>
            </a:r>
          </a:p>
          <a:p>
            <a:pPr marL="342900" indent="-342900">
              <a:lnSpc>
                <a:spcPts val="2600"/>
              </a:lnSpc>
              <a:spcAft>
                <a:spcPts val="600"/>
              </a:spcAft>
              <a:buFont typeface="Wingdings" pitchFamily="2" charset="2"/>
              <a:buChar char="§"/>
            </a:pPr>
            <a:r>
              <a:rPr lang="id-ID" sz="2400" dirty="0" smtClean="0">
                <a:solidFill>
                  <a:srgbClr val="002060"/>
                </a:solidFill>
                <a:latin typeface="Calibri" pitchFamily="34" charset="0"/>
              </a:rPr>
              <a:t>Jika terdapat imbalan yang dialihkan </a:t>
            </a:r>
            <a:r>
              <a:rPr lang="id-ID" sz="2400" dirty="0" smtClean="0">
                <a:solidFill>
                  <a:srgbClr val="002060"/>
                </a:solidFill>
                <a:latin typeface="Calibri" pitchFamily="34" charset="0"/>
                <a:sym typeface="Wingdings" pitchFamily="2" charset="2"/>
              </a:rPr>
              <a:t> nilai wajar kepentingan ekuitas pengakuisisi  ditentukan dengan teknik penilaian (B46-49)</a:t>
            </a:r>
            <a:endParaRPr lang="id-ID" sz="2400" dirty="0">
              <a:solidFill>
                <a:srgbClr val="002060"/>
              </a:solidFill>
            </a:endParaRPr>
          </a:p>
        </p:txBody>
      </p:sp>
      <p:sp>
        <p:nvSpPr>
          <p:cNvPr id="41986" name="Rectangle 2"/>
          <p:cNvSpPr>
            <a:spLocks noGrp="1" noChangeArrowheads="1"/>
          </p:cNvSpPr>
          <p:nvPr>
            <p:ph type="title"/>
          </p:nvPr>
        </p:nvSpPr>
        <p:spPr>
          <a:xfrm>
            <a:off x="457200" y="381000"/>
            <a:ext cx="8229600" cy="548378"/>
          </a:xfrm>
        </p:spPr>
        <p:txBody>
          <a:bodyPr>
            <a:normAutofit fontScale="90000"/>
          </a:bodyPr>
          <a:lstStyle/>
          <a:p>
            <a:r>
              <a:rPr lang="id-ID" b="1" dirty="0" smtClean="0">
                <a:solidFill>
                  <a:srgbClr val="FF0000"/>
                </a:solidFill>
              </a:rPr>
              <a:t>Goodwill (33)</a:t>
            </a:r>
            <a:endParaRPr lang="en-US" b="1" dirty="0">
              <a:solidFill>
                <a:srgbClr val="FF0000"/>
              </a:solidFill>
            </a:endParaRPr>
          </a:p>
        </p:txBody>
      </p:sp>
      <p:sp>
        <p:nvSpPr>
          <p:cNvPr id="6" name="Slide Number Placeholder 5"/>
          <p:cNvSpPr>
            <a:spLocks noGrp="1"/>
          </p:cNvSpPr>
          <p:nvPr>
            <p:ph type="sldNum" sz="quarter" idx="12"/>
          </p:nvPr>
        </p:nvSpPr>
        <p:spPr/>
        <p:txBody>
          <a:bodyPr/>
          <a:lstStyle/>
          <a:p>
            <a:fld id="{9F3A98EB-5C7F-48B8-A070-1CF4FF14BCD6}" type="slidenum">
              <a:rPr lang="en-US" smtClean="0"/>
              <a:pPr/>
              <a:t>22</a:t>
            </a:fld>
            <a:endParaRPr lang="en-US"/>
          </a:p>
        </p:txBody>
      </p:sp>
      <p:grpSp>
        <p:nvGrpSpPr>
          <p:cNvPr id="2" name="Group 9"/>
          <p:cNvGrpSpPr/>
          <p:nvPr/>
        </p:nvGrpSpPr>
        <p:grpSpPr>
          <a:xfrm>
            <a:off x="6683396" y="1400168"/>
            <a:ext cx="2317760" cy="1600204"/>
            <a:chOff x="6546872" y="1385878"/>
            <a:chExt cx="2057400" cy="1600204"/>
          </a:xfrm>
        </p:grpSpPr>
        <p:sp>
          <p:nvSpPr>
            <p:cNvPr id="11" name="Text Box 2"/>
            <p:cNvSpPr txBox="1">
              <a:spLocks noChangeArrowheads="1"/>
            </p:cNvSpPr>
            <p:nvPr/>
          </p:nvSpPr>
          <p:spPr bwMode="auto">
            <a:xfrm>
              <a:off x="6546872" y="1385878"/>
              <a:ext cx="982662" cy="471486"/>
            </a:xfrm>
            <a:prstGeom prst="rect">
              <a:avLst/>
            </a:prstGeom>
            <a:solidFill>
              <a:srgbClr val="CCECFF"/>
            </a:solidFill>
            <a:ln w="9525">
              <a:solidFill>
                <a:schemeClr val="accent6">
                  <a:lumMod val="75000"/>
                </a:schemeClr>
              </a:solid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ts val="1200"/>
                </a:lnSpc>
                <a:spcBef>
                  <a:spcPct val="0"/>
                </a:spcBef>
                <a:spcAft>
                  <a:spcPts val="0"/>
                </a:spcAft>
                <a:buClrTx/>
                <a:buSzTx/>
                <a:buFontTx/>
                <a:buNone/>
                <a:tabLst/>
              </a:pPr>
              <a:r>
                <a:rPr kumimoji="0" lang="en-US" sz="1200" b="0" i="0" u="none" strike="noStrike" cap="none" normalizeH="0" baseline="0" dirty="0" smtClean="0">
                  <a:ln>
                    <a:noFill/>
                  </a:ln>
                  <a:solidFill>
                    <a:schemeClr val="tx1"/>
                  </a:solidFill>
                  <a:effectLst/>
                  <a:latin typeface="Calibri" pitchFamily="34" charset="0"/>
                  <a:cs typeface="Arial" pitchFamily="34" charset="0"/>
                </a:rPr>
                <a:t>Excluded elements</a:t>
              </a:r>
              <a:endParaRPr kumimoji="0" lang="id-ID" sz="1200" b="0" i="0" u="none" strike="noStrike" cap="none" normalizeH="0" baseline="0" dirty="0" smtClean="0">
                <a:ln>
                  <a:noFill/>
                </a:ln>
                <a:solidFill>
                  <a:schemeClr val="tx1"/>
                </a:solidFill>
                <a:effectLst/>
                <a:latin typeface="Arial" pitchFamily="34" charset="0"/>
                <a:cs typeface="Arial" pitchFamily="34" charset="0"/>
              </a:endParaRPr>
            </a:p>
          </p:txBody>
        </p:sp>
        <p:sp>
          <p:nvSpPr>
            <p:cNvPr id="12" name="Text Box 3"/>
            <p:cNvSpPr txBox="1">
              <a:spLocks noChangeArrowheads="1"/>
            </p:cNvSpPr>
            <p:nvPr/>
          </p:nvSpPr>
          <p:spPr bwMode="auto">
            <a:xfrm>
              <a:off x="6546872" y="1857364"/>
              <a:ext cx="982662" cy="442914"/>
            </a:xfrm>
            <a:prstGeom prst="rect">
              <a:avLst/>
            </a:prstGeom>
            <a:solidFill>
              <a:srgbClr val="6699FF"/>
            </a:solidFill>
            <a:ln w="9525">
              <a:solidFill>
                <a:schemeClr val="accent6">
                  <a:lumMod val="75000"/>
                </a:schemeClr>
              </a:solid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ts val="1200"/>
                </a:lnSpc>
                <a:spcBef>
                  <a:spcPct val="0"/>
                </a:spcBef>
                <a:spcAft>
                  <a:spcPts val="0"/>
                </a:spcAft>
                <a:buClrTx/>
                <a:buSzTx/>
                <a:buFontTx/>
                <a:buNone/>
                <a:tabLst/>
              </a:pPr>
              <a:r>
                <a:rPr kumimoji="0" lang="en-US" sz="1200" b="0" i="0" u="none" strike="noStrike" cap="none" normalizeH="0" baseline="0" dirty="0" smtClean="0">
                  <a:ln>
                    <a:noFill/>
                  </a:ln>
                  <a:solidFill>
                    <a:schemeClr val="tx1"/>
                  </a:solidFill>
                  <a:effectLst/>
                  <a:latin typeface="Calibri" pitchFamily="34" charset="0"/>
                  <a:cs typeface="Arial" pitchFamily="34" charset="0"/>
                </a:rPr>
                <a:t>Consideration</a:t>
              </a:r>
            </a:p>
            <a:p>
              <a:pPr marL="0" marR="0" lvl="0" indent="0" algn="ctr" defTabSz="914400" rtl="0" eaLnBrk="1" fontAlgn="base" latinLnBrk="0" hangingPunct="1">
                <a:lnSpc>
                  <a:spcPts val="1200"/>
                </a:lnSpc>
                <a:spcBef>
                  <a:spcPct val="0"/>
                </a:spcBef>
                <a:spcAft>
                  <a:spcPts val="0"/>
                </a:spcAft>
                <a:buClrTx/>
                <a:buSzTx/>
                <a:buFontTx/>
                <a:buNone/>
                <a:tabLst/>
              </a:pPr>
              <a:r>
                <a:rPr kumimoji="0" lang="en-US" sz="1200" b="0" i="0" u="none" strike="noStrike" cap="none" normalizeH="0" baseline="0" dirty="0" smtClean="0">
                  <a:ln>
                    <a:noFill/>
                  </a:ln>
                  <a:solidFill>
                    <a:schemeClr val="tx1"/>
                  </a:solidFill>
                  <a:effectLst/>
                  <a:latin typeface="Calibri" pitchFamily="34" charset="0"/>
                  <a:cs typeface="Arial" pitchFamily="34" charset="0"/>
                </a:rPr>
                <a:t>transferred</a:t>
              </a:r>
              <a:endParaRPr kumimoji="0" lang="id-ID" sz="1200" b="0" i="0" u="none" strike="noStrike" cap="none" normalizeH="0" baseline="0" dirty="0" smtClean="0">
                <a:ln>
                  <a:noFill/>
                </a:ln>
                <a:solidFill>
                  <a:schemeClr val="tx1"/>
                </a:solidFill>
                <a:effectLst/>
                <a:latin typeface="Arial" pitchFamily="34" charset="0"/>
                <a:cs typeface="Arial" pitchFamily="34" charset="0"/>
              </a:endParaRPr>
            </a:p>
          </p:txBody>
        </p:sp>
        <p:sp>
          <p:nvSpPr>
            <p:cNvPr id="13" name="Text Box 4"/>
            <p:cNvSpPr txBox="1">
              <a:spLocks noChangeArrowheads="1"/>
            </p:cNvSpPr>
            <p:nvPr/>
          </p:nvSpPr>
          <p:spPr bwMode="auto">
            <a:xfrm>
              <a:off x="6546872" y="2300278"/>
              <a:ext cx="982662" cy="342900"/>
            </a:xfrm>
            <a:prstGeom prst="rect">
              <a:avLst/>
            </a:prstGeom>
            <a:solidFill>
              <a:srgbClr val="00CCFF"/>
            </a:solidFill>
            <a:ln w="9525">
              <a:solidFill>
                <a:schemeClr val="accent6">
                  <a:lumMod val="75000"/>
                </a:schemeClr>
              </a:solid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ts val="1200"/>
                </a:lnSpc>
                <a:spcBef>
                  <a:spcPct val="0"/>
                </a:spcBef>
                <a:spcAft>
                  <a:spcPts val="0"/>
                </a:spcAft>
                <a:buClrTx/>
                <a:buSzTx/>
                <a:buFontTx/>
                <a:buNone/>
                <a:tabLst/>
              </a:pPr>
              <a:r>
                <a:rPr kumimoji="0" lang="en-US" sz="1200" b="0" i="0" u="none" strike="noStrike" cap="none" normalizeH="0" baseline="0" smtClean="0">
                  <a:ln>
                    <a:noFill/>
                  </a:ln>
                  <a:solidFill>
                    <a:schemeClr val="tx1"/>
                  </a:solidFill>
                  <a:effectLst/>
                  <a:latin typeface="Calibri" pitchFamily="34" charset="0"/>
                  <a:cs typeface="Arial" pitchFamily="34" charset="0"/>
                </a:rPr>
                <a:t>Previously</a:t>
              </a:r>
            </a:p>
            <a:p>
              <a:pPr marL="0" marR="0" lvl="0" indent="0" algn="ctr" defTabSz="914400" rtl="0" eaLnBrk="1" fontAlgn="base" latinLnBrk="0" hangingPunct="1">
                <a:lnSpc>
                  <a:spcPts val="1200"/>
                </a:lnSpc>
                <a:spcBef>
                  <a:spcPct val="0"/>
                </a:spcBef>
                <a:spcAft>
                  <a:spcPts val="0"/>
                </a:spcAft>
                <a:buClrTx/>
                <a:buSzTx/>
                <a:buFontTx/>
                <a:buNone/>
                <a:tabLst/>
              </a:pPr>
              <a:r>
                <a:rPr kumimoji="0" lang="en-US" sz="1200" b="0" i="0" u="none" strike="noStrike" cap="none" normalizeH="0" baseline="0" smtClean="0">
                  <a:ln>
                    <a:noFill/>
                  </a:ln>
                  <a:solidFill>
                    <a:schemeClr val="tx1"/>
                  </a:solidFill>
                  <a:effectLst/>
                  <a:latin typeface="Calibri" pitchFamily="34" charset="0"/>
                  <a:cs typeface="Arial" pitchFamily="34" charset="0"/>
                </a:rPr>
                <a:t>held interest</a:t>
              </a:r>
              <a:endParaRPr kumimoji="0" lang="id-ID" sz="1200" b="0" i="0" u="none" strike="noStrike" cap="none" normalizeH="0" baseline="0" smtClean="0">
                <a:ln>
                  <a:noFill/>
                </a:ln>
                <a:solidFill>
                  <a:schemeClr val="tx1"/>
                </a:solidFill>
                <a:effectLst/>
                <a:latin typeface="Arial" pitchFamily="34" charset="0"/>
                <a:cs typeface="Arial" pitchFamily="34" charset="0"/>
              </a:endParaRPr>
            </a:p>
          </p:txBody>
        </p:sp>
        <p:sp>
          <p:nvSpPr>
            <p:cNvPr id="14" name="Text Box 5"/>
            <p:cNvSpPr txBox="1">
              <a:spLocks noChangeArrowheads="1"/>
            </p:cNvSpPr>
            <p:nvPr/>
          </p:nvSpPr>
          <p:spPr bwMode="auto">
            <a:xfrm>
              <a:off x="6546872" y="2643182"/>
              <a:ext cx="982662" cy="342900"/>
            </a:xfrm>
            <a:prstGeom prst="rect">
              <a:avLst/>
            </a:prstGeom>
            <a:solidFill>
              <a:srgbClr val="66FFFF"/>
            </a:solidFill>
            <a:ln w="9525">
              <a:solidFill>
                <a:schemeClr val="accent6">
                  <a:lumMod val="75000"/>
                </a:schemeClr>
              </a:solid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ts val="1200"/>
                </a:lnSpc>
                <a:spcBef>
                  <a:spcPct val="0"/>
                </a:spcBef>
                <a:spcAft>
                  <a:spcPts val="0"/>
                </a:spcAft>
                <a:buClrTx/>
                <a:buSzTx/>
                <a:buFontTx/>
                <a:buNone/>
                <a:tabLst/>
              </a:pPr>
              <a:r>
                <a:rPr kumimoji="0" lang="en-US" sz="1200" b="0" i="0" u="none" strike="noStrike" cap="none" normalizeH="0" baseline="0" dirty="0" smtClean="0">
                  <a:ln>
                    <a:noFill/>
                  </a:ln>
                  <a:solidFill>
                    <a:schemeClr val="tx1"/>
                  </a:solidFill>
                  <a:effectLst/>
                  <a:latin typeface="Calibri" pitchFamily="34" charset="0"/>
                  <a:cs typeface="Arial" pitchFamily="34" charset="0"/>
                </a:rPr>
                <a:t>Non-</a:t>
              </a:r>
              <a:r>
                <a:rPr kumimoji="0" lang="en-US" sz="1200" b="0" i="0" u="none" strike="noStrike" cap="none" normalizeH="0" baseline="0" dirty="0" err="1" smtClean="0">
                  <a:ln>
                    <a:noFill/>
                  </a:ln>
                  <a:solidFill>
                    <a:schemeClr val="tx1"/>
                  </a:solidFill>
                  <a:effectLst/>
                  <a:latin typeface="Calibri" pitchFamily="34" charset="0"/>
                  <a:cs typeface="Arial" pitchFamily="34" charset="0"/>
                </a:rPr>
                <a:t>ontrolling</a:t>
              </a:r>
              <a:endParaRPr kumimoji="0" lang="en-US" sz="1200" b="0" i="0" u="none" strike="noStrike" cap="none" normalizeH="0" baseline="0" dirty="0" smtClean="0">
                <a:ln>
                  <a:noFill/>
                </a:ln>
                <a:solidFill>
                  <a:schemeClr val="tx1"/>
                </a:solidFill>
                <a:effectLst/>
                <a:latin typeface="Calibri" pitchFamily="34" charset="0"/>
                <a:cs typeface="Arial" pitchFamily="34" charset="0"/>
              </a:endParaRPr>
            </a:p>
            <a:p>
              <a:pPr marL="0" marR="0" lvl="0" indent="0" algn="ctr" defTabSz="914400" rtl="0" eaLnBrk="1" fontAlgn="base" latinLnBrk="0" hangingPunct="1">
                <a:lnSpc>
                  <a:spcPts val="1200"/>
                </a:lnSpc>
                <a:spcBef>
                  <a:spcPct val="0"/>
                </a:spcBef>
                <a:spcAft>
                  <a:spcPts val="0"/>
                </a:spcAft>
                <a:buClrTx/>
                <a:buSzTx/>
                <a:buFontTx/>
                <a:buNone/>
                <a:tabLst/>
              </a:pPr>
              <a:r>
                <a:rPr kumimoji="0" lang="en-US" sz="1200" b="0" i="0" u="none" strike="noStrike" cap="none" normalizeH="0" baseline="0" dirty="0" smtClean="0">
                  <a:ln>
                    <a:noFill/>
                  </a:ln>
                  <a:solidFill>
                    <a:schemeClr val="tx1"/>
                  </a:solidFill>
                  <a:effectLst/>
                  <a:latin typeface="Calibri" pitchFamily="34" charset="0"/>
                  <a:cs typeface="Arial" pitchFamily="34" charset="0"/>
                </a:rPr>
                <a:t>interest</a:t>
              </a:r>
              <a:endParaRPr kumimoji="0" lang="id-ID" sz="1200" b="0" i="0" u="none" strike="noStrike" cap="none" normalizeH="0" baseline="0" dirty="0" smtClean="0">
                <a:ln>
                  <a:noFill/>
                </a:ln>
                <a:solidFill>
                  <a:schemeClr val="tx1"/>
                </a:solidFill>
                <a:effectLst/>
                <a:latin typeface="Arial" pitchFamily="34" charset="0"/>
                <a:cs typeface="Arial" pitchFamily="34" charset="0"/>
              </a:endParaRPr>
            </a:p>
          </p:txBody>
        </p:sp>
        <p:sp>
          <p:nvSpPr>
            <p:cNvPr id="15" name="Text Box 6"/>
            <p:cNvSpPr txBox="1">
              <a:spLocks noChangeArrowheads="1"/>
            </p:cNvSpPr>
            <p:nvPr/>
          </p:nvSpPr>
          <p:spPr bwMode="auto">
            <a:xfrm>
              <a:off x="7643834" y="1843074"/>
              <a:ext cx="960438" cy="342900"/>
            </a:xfrm>
            <a:prstGeom prst="rect">
              <a:avLst/>
            </a:prstGeom>
            <a:solidFill>
              <a:srgbClr val="99CC00"/>
            </a:solidFill>
            <a:ln w="9525">
              <a:solidFill>
                <a:schemeClr val="accent6">
                  <a:lumMod val="75000"/>
                </a:schemeClr>
              </a:solid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ts val="1200"/>
                </a:lnSpc>
                <a:spcBef>
                  <a:spcPct val="0"/>
                </a:spcBef>
                <a:spcAft>
                  <a:spcPts val="0"/>
                </a:spcAft>
                <a:buClrTx/>
                <a:buSzTx/>
                <a:buFontTx/>
                <a:buNone/>
                <a:tabLst/>
              </a:pPr>
              <a:r>
                <a:rPr kumimoji="0" lang="en-US" sz="1200" b="0" i="0" u="none" strike="noStrike" cap="none" normalizeH="0" baseline="0" dirty="0" smtClean="0">
                  <a:ln>
                    <a:noFill/>
                  </a:ln>
                  <a:solidFill>
                    <a:schemeClr val="tx1"/>
                  </a:solidFill>
                  <a:effectLst/>
                  <a:latin typeface="Calibri" pitchFamily="34" charset="0"/>
                  <a:cs typeface="Arial" pitchFamily="34" charset="0"/>
                </a:rPr>
                <a:t>Goodwill</a:t>
              </a:r>
              <a:endParaRPr kumimoji="0" lang="id-ID" sz="1200" b="0" i="0" u="none" strike="noStrike" cap="none" normalizeH="0" baseline="0" dirty="0" smtClean="0">
                <a:ln>
                  <a:noFill/>
                </a:ln>
                <a:solidFill>
                  <a:schemeClr val="tx1"/>
                </a:solidFill>
                <a:effectLst/>
                <a:latin typeface="Arial" pitchFamily="34" charset="0"/>
                <a:cs typeface="Arial" pitchFamily="34" charset="0"/>
              </a:endParaRPr>
            </a:p>
          </p:txBody>
        </p:sp>
        <p:sp>
          <p:nvSpPr>
            <p:cNvPr id="16" name="Text Box 7"/>
            <p:cNvSpPr txBox="1">
              <a:spLocks noChangeArrowheads="1"/>
            </p:cNvSpPr>
            <p:nvPr/>
          </p:nvSpPr>
          <p:spPr bwMode="auto">
            <a:xfrm>
              <a:off x="7643834" y="2114536"/>
              <a:ext cx="960438" cy="871546"/>
            </a:xfrm>
            <a:prstGeom prst="rect">
              <a:avLst/>
            </a:prstGeom>
            <a:solidFill>
              <a:srgbClr val="FFFF66"/>
            </a:solidFill>
            <a:ln w="9525">
              <a:solidFill>
                <a:schemeClr val="accent6">
                  <a:lumMod val="75000"/>
                </a:schemeClr>
              </a:solid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ts val="1200"/>
                </a:lnSpc>
                <a:spcBef>
                  <a:spcPct val="0"/>
                </a:spcBef>
                <a:spcAft>
                  <a:spcPts val="0"/>
                </a:spcAft>
                <a:buClrTx/>
                <a:buSzTx/>
                <a:buFontTx/>
                <a:buNone/>
                <a:tabLst/>
              </a:pPr>
              <a:endParaRPr kumimoji="0" lang="en-US" sz="1200" b="0" i="0" u="none" strike="noStrike" cap="none" normalizeH="0" baseline="0" dirty="0" smtClean="0">
                <a:ln>
                  <a:noFill/>
                </a:ln>
                <a:solidFill>
                  <a:schemeClr val="tx1"/>
                </a:solidFill>
                <a:effectLst/>
                <a:latin typeface="Times New Roman" pitchFamily="18" charset="0"/>
                <a:cs typeface="Arial" pitchFamily="34" charset="0"/>
              </a:endParaRPr>
            </a:p>
            <a:p>
              <a:pPr marL="0" marR="0" lvl="0" indent="0" algn="ctr" defTabSz="914400" rtl="0" eaLnBrk="1" fontAlgn="base" latinLnBrk="0" hangingPunct="1">
                <a:lnSpc>
                  <a:spcPts val="1200"/>
                </a:lnSpc>
                <a:spcBef>
                  <a:spcPct val="0"/>
                </a:spcBef>
                <a:spcAft>
                  <a:spcPts val="0"/>
                </a:spcAft>
                <a:buClrTx/>
                <a:buSzTx/>
                <a:buFontTx/>
                <a:buNone/>
                <a:tabLst/>
              </a:pPr>
              <a:r>
                <a:rPr kumimoji="0" lang="en-US" sz="1200" b="0" i="0" u="none" strike="noStrike" cap="none" normalizeH="0" baseline="0" dirty="0" smtClean="0">
                  <a:ln>
                    <a:noFill/>
                  </a:ln>
                  <a:solidFill>
                    <a:schemeClr val="tx1"/>
                  </a:solidFill>
                  <a:effectLst/>
                  <a:latin typeface="Calibri" pitchFamily="34" charset="0"/>
                  <a:cs typeface="Arial" pitchFamily="34" charset="0"/>
                </a:rPr>
                <a:t>Identifiable</a:t>
              </a:r>
            </a:p>
            <a:p>
              <a:pPr marL="0" marR="0" lvl="0" indent="0" algn="ctr" defTabSz="914400" rtl="0" eaLnBrk="1" fontAlgn="base" latinLnBrk="0" hangingPunct="1">
                <a:lnSpc>
                  <a:spcPts val="1200"/>
                </a:lnSpc>
                <a:spcBef>
                  <a:spcPct val="0"/>
                </a:spcBef>
                <a:spcAft>
                  <a:spcPts val="0"/>
                </a:spcAft>
                <a:buClrTx/>
                <a:buSzTx/>
                <a:buFontTx/>
                <a:buNone/>
                <a:tabLst/>
              </a:pPr>
              <a:r>
                <a:rPr kumimoji="0" lang="en-US" sz="1200" b="0" i="0" u="none" strike="noStrike" cap="none" normalizeH="0" baseline="0" dirty="0" smtClean="0">
                  <a:ln>
                    <a:noFill/>
                  </a:ln>
                  <a:solidFill>
                    <a:schemeClr val="tx1"/>
                  </a:solidFill>
                  <a:effectLst/>
                  <a:latin typeface="Calibri" pitchFamily="34" charset="0"/>
                  <a:cs typeface="Arial" pitchFamily="34" charset="0"/>
                </a:rPr>
                <a:t>assets and</a:t>
              </a:r>
            </a:p>
            <a:p>
              <a:pPr marL="0" marR="0" lvl="0" indent="0" algn="ctr" defTabSz="914400" rtl="0" eaLnBrk="1" fontAlgn="base" latinLnBrk="0" hangingPunct="1">
                <a:lnSpc>
                  <a:spcPts val="1200"/>
                </a:lnSpc>
                <a:spcBef>
                  <a:spcPct val="0"/>
                </a:spcBef>
                <a:spcAft>
                  <a:spcPts val="0"/>
                </a:spcAft>
                <a:buClrTx/>
                <a:buSzTx/>
                <a:buFontTx/>
                <a:buNone/>
                <a:tabLst/>
              </a:pPr>
              <a:r>
                <a:rPr kumimoji="0" lang="en-US" sz="1200" b="0" i="0" u="none" strike="noStrike" cap="none" normalizeH="0" baseline="0" dirty="0" smtClean="0">
                  <a:ln>
                    <a:noFill/>
                  </a:ln>
                  <a:solidFill>
                    <a:schemeClr val="tx1"/>
                  </a:solidFill>
                  <a:effectLst/>
                  <a:latin typeface="Calibri" pitchFamily="34" charset="0"/>
                  <a:cs typeface="Arial" pitchFamily="34" charset="0"/>
                </a:rPr>
                <a:t>liabilities</a:t>
              </a:r>
              <a:endParaRPr kumimoji="0" lang="id-ID" sz="1200" b="0" i="0" u="none" strike="noStrike" cap="none" normalizeH="0" baseline="0" dirty="0" smtClean="0">
                <a:ln>
                  <a:noFill/>
                </a:ln>
                <a:solidFill>
                  <a:schemeClr val="tx1"/>
                </a:solidFill>
                <a:effectLst/>
                <a:latin typeface="Arial" pitchFamily="34" charset="0"/>
                <a:cs typeface="Arial" pitchFamily="34" charset="0"/>
              </a:endParaRPr>
            </a:p>
          </p:txBody>
        </p:sp>
      </p:grpSp>
    </p:spTree>
    <p:extLst>
      <p:ext uri="{BB962C8B-B14F-4D97-AF65-F5344CB8AC3E}">
        <p14:creationId xmlns:p14="http://schemas.microsoft.com/office/powerpoint/2010/main" val="221248727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ectangle 16"/>
          <p:cNvSpPr/>
          <p:nvPr/>
        </p:nvSpPr>
        <p:spPr>
          <a:xfrm>
            <a:off x="428596" y="2071678"/>
            <a:ext cx="6572296" cy="3714776"/>
          </a:xfrm>
          <a:prstGeom prst="rect">
            <a:avLst/>
          </a:prstGeom>
          <a:gradFill flip="none" rotWithShape="1">
            <a:gsLst>
              <a:gs pos="0">
                <a:srgbClr val="00B050">
                  <a:tint val="66000"/>
                  <a:satMod val="160000"/>
                </a:srgbClr>
              </a:gs>
              <a:gs pos="50000">
                <a:srgbClr val="00B050">
                  <a:tint val="44500"/>
                  <a:satMod val="160000"/>
                </a:srgbClr>
              </a:gs>
              <a:gs pos="100000">
                <a:srgbClr val="00B050">
                  <a:tint val="23500"/>
                  <a:satMod val="160000"/>
                </a:srgbClr>
              </a:gs>
            </a:gsLst>
            <a:path path="circle">
              <a:fillToRect r="100000" b="100000"/>
            </a:path>
            <a:tileRect l="-100000" t="-100000"/>
          </a:gra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lnSpc>
                <a:spcPts val="2600"/>
              </a:lnSpc>
              <a:spcAft>
                <a:spcPts val="600"/>
              </a:spcAft>
              <a:buFont typeface="Wingdings" pitchFamily="2" charset="2"/>
              <a:buChar char="§"/>
            </a:pPr>
            <a:r>
              <a:rPr lang="id-ID" sz="2400" dirty="0" smtClean="0">
                <a:solidFill>
                  <a:srgbClr val="002060"/>
                </a:solidFill>
                <a:latin typeface="Calibri" pitchFamily="34" charset="0"/>
              </a:rPr>
              <a:t>Jika jumlah </a:t>
            </a:r>
            <a:r>
              <a:rPr lang="id-ID" sz="2800" b="1" dirty="0" smtClean="0">
                <a:solidFill>
                  <a:srgbClr val="002060"/>
                </a:solidFill>
                <a:latin typeface="Calibri" pitchFamily="34" charset="0"/>
              </a:rPr>
              <a:t>b </a:t>
            </a:r>
            <a:r>
              <a:rPr lang="id-ID" sz="2400" dirty="0" smtClean="0">
                <a:solidFill>
                  <a:srgbClr val="002060"/>
                </a:solidFill>
                <a:latin typeface="Calibri" pitchFamily="34" charset="0"/>
              </a:rPr>
              <a:t>melebihi jumlah </a:t>
            </a:r>
            <a:r>
              <a:rPr lang="id-ID" sz="2800" b="1" dirty="0" smtClean="0">
                <a:solidFill>
                  <a:srgbClr val="002060"/>
                </a:solidFill>
                <a:latin typeface="Calibri" pitchFamily="34" charset="0"/>
              </a:rPr>
              <a:t>a, </a:t>
            </a:r>
            <a:r>
              <a:rPr lang="id-ID" sz="2800" b="1" dirty="0" smtClean="0">
                <a:solidFill>
                  <a:srgbClr val="002060"/>
                </a:solidFill>
                <a:latin typeface="Calibri" pitchFamily="34" charset="0"/>
                <a:sym typeface="Wingdings" pitchFamily="2" charset="2"/>
              </a:rPr>
              <a:t> </a:t>
            </a:r>
            <a:r>
              <a:rPr lang="id-ID" sz="2400" dirty="0" smtClean="0">
                <a:solidFill>
                  <a:srgbClr val="002060"/>
                </a:solidFill>
                <a:latin typeface="Calibri" pitchFamily="34" charset="0"/>
                <a:sym typeface="Wingdings" pitchFamily="2" charset="2"/>
              </a:rPr>
              <a:t>pihak pengakuisisi mengakui keuntungan yang dihasilkan dalam laporan laba rugi pada tanggal akuisisi.</a:t>
            </a:r>
          </a:p>
          <a:p>
            <a:pPr marL="342900" indent="-342900">
              <a:lnSpc>
                <a:spcPts val="2600"/>
              </a:lnSpc>
              <a:spcAft>
                <a:spcPts val="600"/>
              </a:spcAft>
              <a:buFont typeface="Wingdings" pitchFamily="2" charset="2"/>
              <a:buChar char="§"/>
            </a:pPr>
            <a:r>
              <a:rPr lang="id-ID" sz="2400" dirty="0" smtClean="0">
                <a:solidFill>
                  <a:srgbClr val="002060"/>
                </a:solidFill>
                <a:latin typeface="Calibri" pitchFamily="34" charset="0"/>
                <a:sym typeface="Wingdings" pitchFamily="2" charset="2"/>
              </a:rPr>
              <a:t>Terjadi  karena pembelian terpaksa atau karena pengecualian (22-31)</a:t>
            </a:r>
          </a:p>
          <a:p>
            <a:pPr marL="342900" indent="-342900">
              <a:lnSpc>
                <a:spcPts val="2600"/>
              </a:lnSpc>
              <a:spcAft>
                <a:spcPts val="600"/>
              </a:spcAft>
              <a:buFont typeface="Wingdings" pitchFamily="2" charset="2"/>
              <a:buChar char="§"/>
            </a:pPr>
            <a:r>
              <a:rPr lang="id-ID" sz="2400" dirty="0" smtClean="0">
                <a:solidFill>
                  <a:srgbClr val="002060"/>
                </a:solidFill>
                <a:latin typeface="Calibri" pitchFamily="34" charset="0"/>
                <a:sym typeface="Wingdings" pitchFamily="2" charset="2"/>
              </a:rPr>
              <a:t>Sebelum diakui, pihak pengakuisisi menilai kembali apakah telah mendidentifikasi dengan tepat seluruh aset yang diperoleh dan liabilitas yang dialihkan serta aset/kewajiban lain</a:t>
            </a:r>
            <a:endParaRPr lang="id-ID" sz="2400" dirty="0">
              <a:solidFill>
                <a:srgbClr val="002060"/>
              </a:solidFill>
            </a:endParaRPr>
          </a:p>
        </p:txBody>
      </p:sp>
      <p:sp>
        <p:nvSpPr>
          <p:cNvPr id="41986" name="Rectangle 2"/>
          <p:cNvSpPr>
            <a:spLocks noGrp="1" noChangeArrowheads="1"/>
          </p:cNvSpPr>
          <p:nvPr>
            <p:ph type="title"/>
          </p:nvPr>
        </p:nvSpPr>
        <p:spPr>
          <a:xfrm>
            <a:off x="457200" y="304800"/>
            <a:ext cx="8229600" cy="548378"/>
          </a:xfrm>
        </p:spPr>
        <p:txBody>
          <a:bodyPr>
            <a:normAutofit fontScale="90000"/>
          </a:bodyPr>
          <a:lstStyle/>
          <a:p>
            <a:r>
              <a:rPr lang="id-ID" b="1" dirty="0" smtClean="0">
                <a:solidFill>
                  <a:srgbClr val="FF0000"/>
                </a:solidFill>
              </a:rPr>
              <a:t>Pembelian diskon (34-36)</a:t>
            </a:r>
            <a:endParaRPr lang="en-US" b="1" dirty="0">
              <a:solidFill>
                <a:srgbClr val="FF0000"/>
              </a:solidFill>
            </a:endParaRPr>
          </a:p>
        </p:txBody>
      </p:sp>
      <p:sp>
        <p:nvSpPr>
          <p:cNvPr id="6" name="Slide Number Placeholder 5"/>
          <p:cNvSpPr>
            <a:spLocks noGrp="1"/>
          </p:cNvSpPr>
          <p:nvPr>
            <p:ph type="sldNum" sz="quarter" idx="12"/>
          </p:nvPr>
        </p:nvSpPr>
        <p:spPr/>
        <p:txBody>
          <a:bodyPr/>
          <a:lstStyle/>
          <a:p>
            <a:fld id="{9F3A98EB-5C7F-48B8-A070-1CF4FF14BCD6}" type="slidenum">
              <a:rPr lang="en-US" smtClean="0"/>
              <a:pPr/>
              <a:t>23</a:t>
            </a:fld>
            <a:endParaRPr lang="en-US"/>
          </a:p>
        </p:txBody>
      </p:sp>
      <p:grpSp>
        <p:nvGrpSpPr>
          <p:cNvPr id="2" name="Group 9"/>
          <p:cNvGrpSpPr/>
          <p:nvPr/>
        </p:nvGrpSpPr>
        <p:grpSpPr>
          <a:xfrm>
            <a:off x="6754834" y="900102"/>
            <a:ext cx="2317760" cy="1600204"/>
            <a:chOff x="6546872" y="1385878"/>
            <a:chExt cx="2057400" cy="1600204"/>
          </a:xfrm>
        </p:grpSpPr>
        <p:sp>
          <p:nvSpPr>
            <p:cNvPr id="11" name="Text Box 2"/>
            <p:cNvSpPr txBox="1">
              <a:spLocks noChangeArrowheads="1"/>
            </p:cNvSpPr>
            <p:nvPr/>
          </p:nvSpPr>
          <p:spPr bwMode="auto">
            <a:xfrm>
              <a:off x="6546872" y="1385878"/>
              <a:ext cx="982662" cy="471486"/>
            </a:xfrm>
            <a:prstGeom prst="rect">
              <a:avLst/>
            </a:prstGeom>
            <a:solidFill>
              <a:srgbClr val="CCECFF"/>
            </a:solidFill>
            <a:ln w="9525">
              <a:solidFill>
                <a:schemeClr val="accent6">
                  <a:lumMod val="75000"/>
                </a:schemeClr>
              </a:solid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ts val="1200"/>
                </a:lnSpc>
                <a:spcBef>
                  <a:spcPct val="0"/>
                </a:spcBef>
                <a:spcAft>
                  <a:spcPts val="0"/>
                </a:spcAft>
                <a:buClrTx/>
                <a:buSzTx/>
                <a:buFontTx/>
                <a:buNone/>
                <a:tabLst/>
              </a:pPr>
              <a:r>
                <a:rPr kumimoji="0" lang="en-US" sz="1200" b="0" i="0" u="none" strike="noStrike" cap="none" normalizeH="0" baseline="0" dirty="0" smtClean="0">
                  <a:ln>
                    <a:noFill/>
                  </a:ln>
                  <a:solidFill>
                    <a:schemeClr val="tx1"/>
                  </a:solidFill>
                  <a:effectLst/>
                  <a:latin typeface="Calibri" pitchFamily="34" charset="0"/>
                  <a:cs typeface="Arial" pitchFamily="34" charset="0"/>
                </a:rPr>
                <a:t>Excluded elements</a:t>
              </a:r>
              <a:endParaRPr kumimoji="0" lang="id-ID" sz="1200" b="0" i="0" u="none" strike="noStrike" cap="none" normalizeH="0" baseline="0" dirty="0" smtClean="0">
                <a:ln>
                  <a:noFill/>
                </a:ln>
                <a:solidFill>
                  <a:schemeClr val="tx1"/>
                </a:solidFill>
                <a:effectLst/>
                <a:latin typeface="Arial" pitchFamily="34" charset="0"/>
                <a:cs typeface="Arial" pitchFamily="34" charset="0"/>
              </a:endParaRPr>
            </a:p>
          </p:txBody>
        </p:sp>
        <p:sp>
          <p:nvSpPr>
            <p:cNvPr id="12" name="Text Box 3"/>
            <p:cNvSpPr txBox="1">
              <a:spLocks noChangeArrowheads="1"/>
            </p:cNvSpPr>
            <p:nvPr/>
          </p:nvSpPr>
          <p:spPr bwMode="auto">
            <a:xfrm>
              <a:off x="6546872" y="1857364"/>
              <a:ext cx="982662" cy="442914"/>
            </a:xfrm>
            <a:prstGeom prst="rect">
              <a:avLst/>
            </a:prstGeom>
            <a:solidFill>
              <a:srgbClr val="6699FF"/>
            </a:solidFill>
            <a:ln w="9525">
              <a:solidFill>
                <a:schemeClr val="accent6">
                  <a:lumMod val="75000"/>
                </a:schemeClr>
              </a:solid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ts val="1200"/>
                </a:lnSpc>
                <a:spcBef>
                  <a:spcPct val="0"/>
                </a:spcBef>
                <a:spcAft>
                  <a:spcPts val="0"/>
                </a:spcAft>
                <a:buClrTx/>
                <a:buSzTx/>
                <a:buFontTx/>
                <a:buNone/>
                <a:tabLst/>
              </a:pPr>
              <a:r>
                <a:rPr kumimoji="0" lang="en-US" sz="1200" b="0" i="0" u="none" strike="noStrike" cap="none" normalizeH="0" baseline="0" dirty="0" smtClean="0">
                  <a:ln>
                    <a:noFill/>
                  </a:ln>
                  <a:solidFill>
                    <a:schemeClr val="tx1"/>
                  </a:solidFill>
                  <a:effectLst/>
                  <a:latin typeface="Calibri" pitchFamily="34" charset="0"/>
                  <a:cs typeface="Arial" pitchFamily="34" charset="0"/>
                </a:rPr>
                <a:t>Consideration</a:t>
              </a:r>
            </a:p>
            <a:p>
              <a:pPr marL="0" marR="0" lvl="0" indent="0" algn="ctr" defTabSz="914400" rtl="0" eaLnBrk="1" fontAlgn="base" latinLnBrk="0" hangingPunct="1">
                <a:lnSpc>
                  <a:spcPts val="1200"/>
                </a:lnSpc>
                <a:spcBef>
                  <a:spcPct val="0"/>
                </a:spcBef>
                <a:spcAft>
                  <a:spcPts val="0"/>
                </a:spcAft>
                <a:buClrTx/>
                <a:buSzTx/>
                <a:buFontTx/>
                <a:buNone/>
                <a:tabLst/>
              </a:pPr>
              <a:r>
                <a:rPr kumimoji="0" lang="en-US" sz="1200" b="0" i="0" u="none" strike="noStrike" cap="none" normalizeH="0" baseline="0" dirty="0" smtClean="0">
                  <a:ln>
                    <a:noFill/>
                  </a:ln>
                  <a:solidFill>
                    <a:schemeClr val="tx1"/>
                  </a:solidFill>
                  <a:effectLst/>
                  <a:latin typeface="Calibri" pitchFamily="34" charset="0"/>
                  <a:cs typeface="Arial" pitchFamily="34" charset="0"/>
                </a:rPr>
                <a:t>transferred</a:t>
              </a:r>
              <a:endParaRPr kumimoji="0" lang="id-ID" sz="1200" b="0" i="0" u="none" strike="noStrike" cap="none" normalizeH="0" baseline="0" dirty="0" smtClean="0">
                <a:ln>
                  <a:noFill/>
                </a:ln>
                <a:solidFill>
                  <a:schemeClr val="tx1"/>
                </a:solidFill>
                <a:effectLst/>
                <a:latin typeface="Arial" pitchFamily="34" charset="0"/>
                <a:cs typeface="Arial" pitchFamily="34" charset="0"/>
              </a:endParaRPr>
            </a:p>
          </p:txBody>
        </p:sp>
        <p:sp>
          <p:nvSpPr>
            <p:cNvPr id="13" name="Text Box 4"/>
            <p:cNvSpPr txBox="1">
              <a:spLocks noChangeArrowheads="1"/>
            </p:cNvSpPr>
            <p:nvPr/>
          </p:nvSpPr>
          <p:spPr bwMode="auto">
            <a:xfrm>
              <a:off x="6546872" y="2300278"/>
              <a:ext cx="982662" cy="342900"/>
            </a:xfrm>
            <a:prstGeom prst="rect">
              <a:avLst/>
            </a:prstGeom>
            <a:solidFill>
              <a:srgbClr val="00CCFF"/>
            </a:solidFill>
            <a:ln w="9525">
              <a:solidFill>
                <a:schemeClr val="accent6">
                  <a:lumMod val="75000"/>
                </a:schemeClr>
              </a:solid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ts val="1200"/>
                </a:lnSpc>
                <a:spcBef>
                  <a:spcPct val="0"/>
                </a:spcBef>
                <a:spcAft>
                  <a:spcPts val="0"/>
                </a:spcAft>
                <a:buClrTx/>
                <a:buSzTx/>
                <a:buFontTx/>
                <a:buNone/>
                <a:tabLst/>
              </a:pPr>
              <a:r>
                <a:rPr kumimoji="0" lang="en-US" sz="1200" b="0" i="0" u="none" strike="noStrike" cap="none" normalizeH="0" baseline="0" smtClean="0">
                  <a:ln>
                    <a:noFill/>
                  </a:ln>
                  <a:solidFill>
                    <a:schemeClr val="tx1"/>
                  </a:solidFill>
                  <a:effectLst/>
                  <a:latin typeface="Calibri" pitchFamily="34" charset="0"/>
                  <a:cs typeface="Arial" pitchFamily="34" charset="0"/>
                </a:rPr>
                <a:t>Previously</a:t>
              </a:r>
            </a:p>
            <a:p>
              <a:pPr marL="0" marR="0" lvl="0" indent="0" algn="ctr" defTabSz="914400" rtl="0" eaLnBrk="1" fontAlgn="base" latinLnBrk="0" hangingPunct="1">
                <a:lnSpc>
                  <a:spcPts val="1200"/>
                </a:lnSpc>
                <a:spcBef>
                  <a:spcPct val="0"/>
                </a:spcBef>
                <a:spcAft>
                  <a:spcPts val="0"/>
                </a:spcAft>
                <a:buClrTx/>
                <a:buSzTx/>
                <a:buFontTx/>
                <a:buNone/>
                <a:tabLst/>
              </a:pPr>
              <a:r>
                <a:rPr kumimoji="0" lang="en-US" sz="1200" b="0" i="0" u="none" strike="noStrike" cap="none" normalizeH="0" baseline="0" smtClean="0">
                  <a:ln>
                    <a:noFill/>
                  </a:ln>
                  <a:solidFill>
                    <a:schemeClr val="tx1"/>
                  </a:solidFill>
                  <a:effectLst/>
                  <a:latin typeface="Calibri" pitchFamily="34" charset="0"/>
                  <a:cs typeface="Arial" pitchFamily="34" charset="0"/>
                </a:rPr>
                <a:t>held interest</a:t>
              </a:r>
              <a:endParaRPr kumimoji="0" lang="id-ID" sz="1200" b="0" i="0" u="none" strike="noStrike" cap="none" normalizeH="0" baseline="0" smtClean="0">
                <a:ln>
                  <a:noFill/>
                </a:ln>
                <a:solidFill>
                  <a:schemeClr val="tx1"/>
                </a:solidFill>
                <a:effectLst/>
                <a:latin typeface="Arial" pitchFamily="34" charset="0"/>
                <a:cs typeface="Arial" pitchFamily="34" charset="0"/>
              </a:endParaRPr>
            </a:p>
          </p:txBody>
        </p:sp>
        <p:sp>
          <p:nvSpPr>
            <p:cNvPr id="14" name="Text Box 5"/>
            <p:cNvSpPr txBox="1">
              <a:spLocks noChangeArrowheads="1"/>
            </p:cNvSpPr>
            <p:nvPr/>
          </p:nvSpPr>
          <p:spPr bwMode="auto">
            <a:xfrm>
              <a:off x="6546872" y="2643182"/>
              <a:ext cx="982662" cy="342900"/>
            </a:xfrm>
            <a:prstGeom prst="rect">
              <a:avLst/>
            </a:prstGeom>
            <a:solidFill>
              <a:srgbClr val="66FFFF"/>
            </a:solidFill>
            <a:ln w="9525">
              <a:solidFill>
                <a:schemeClr val="accent6">
                  <a:lumMod val="75000"/>
                </a:schemeClr>
              </a:solid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ts val="1200"/>
                </a:lnSpc>
                <a:spcBef>
                  <a:spcPct val="0"/>
                </a:spcBef>
                <a:spcAft>
                  <a:spcPts val="0"/>
                </a:spcAft>
                <a:buClrTx/>
                <a:buSzTx/>
                <a:buFontTx/>
                <a:buNone/>
                <a:tabLst/>
              </a:pPr>
              <a:r>
                <a:rPr kumimoji="0" lang="en-US" sz="1200" b="0" i="0" u="none" strike="noStrike" cap="none" normalizeH="0" baseline="0" dirty="0" smtClean="0">
                  <a:ln>
                    <a:noFill/>
                  </a:ln>
                  <a:solidFill>
                    <a:schemeClr val="tx1"/>
                  </a:solidFill>
                  <a:effectLst/>
                  <a:latin typeface="Calibri" pitchFamily="34" charset="0"/>
                  <a:cs typeface="Arial" pitchFamily="34" charset="0"/>
                </a:rPr>
                <a:t>Non-</a:t>
              </a:r>
              <a:r>
                <a:rPr kumimoji="0" lang="en-US" sz="1200" b="0" i="0" u="none" strike="noStrike" cap="none" normalizeH="0" baseline="0" dirty="0" err="1" smtClean="0">
                  <a:ln>
                    <a:noFill/>
                  </a:ln>
                  <a:solidFill>
                    <a:schemeClr val="tx1"/>
                  </a:solidFill>
                  <a:effectLst/>
                  <a:latin typeface="Calibri" pitchFamily="34" charset="0"/>
                  <a:cs typeface="Arial" pitchFamily="34" charset="0"/>
                </a:rPr>
                <a:t>ontrolling</a:t>
              </a:r>
              <a:endParaRPr kumimoji="0" lang="en-US" sz="1200" b="0" i="0" u="none" strike="noStrike" cap="none" normalizeH="0" baseline="0" dirty="0" smtClean="0">
                <a:ln>
                  <a:noFill/>
                </a:ln>
                <a:solidFill>
                  <a:schemeClr val="tx1"/>
                </a:solidFill>
                <a:effectLst/>
                <a:latin typeface="Calibri" pitchFamily="34" charset="0"/>
                <a:cs typeface="Arial" pitchFamily="34" charset="0"/>
              </a:endParaRPr>
            </a:p>
            <a:p>
              <a:pPr marL="0" marR="0" lvl="0" indent="0" algn="ctr" defTabSz="914400" rtl="0" eaLnBrk="1" fontAlgn="base" latinLnBrk="0" hangingPunct="1">
                <a:lnSpc>
                  <a:spcPts val="1200"/>
                </a:lnSpc>
                <a:spcBef>
                  <a:spcPct val="0"/>
                </a:spcBef>
                <a:spcAft>
                  <a:spcPts val="0"/>
                </a:spcAft>
                <a:buClrTx/>
                <a:buSzTx/>
                <a:buFontTx/>
                <a:buNone/>
                <a:tabLst/>
              </a:pPr>
              <a:r>
                <a:rPr kumimoji="0" lang="en-US" sz="1200" b="0" i="0" u="none" strike="noStrike" cap="none" normalizeH="0" baseline="0" dirty="0" smtClean="0">
                  <a:ln>
                    <a:noFill/>
                  </a:ln>
                  <a:solidFill>
                    <a:schemeClr val="tx1"/>
                  </a:solidFill>
                  <a:effectLst/>
                  <a:latin typeface="Calibri" pitchFamily="34" charset="0"/>
                  <a:cs typeface="Arial" pitchFamily="34" charset="0"/>
                </a:rPr>
                <a:t>interest</a:t>
              </a:r>
              <a:endParaRPr kumimoji="0" lang="id-ID" sz="1200" b="0" i="0" u="none" strike="noStrike" cap="none" normalizeH="0" baseline="0" dirty="0" smtClean="0">
                <a:ln>
                  <a:noFill/>
                </a:ln>
                <a:solidFill>
                  <a:schemeClr val="tx1"/>
                </a:solidFill>
                <a:effectLst/>
                <a:latin typeface="Arial" pitchFamily="34" charset="0"/>
                <a:cs typeface="Arial" pitchFamily="34" charset="0"/>
              </a:endParaRPr>
            </a:p>
          </p:txBody>
        </p:sp>
        <p:sp>
          <p:nvSpPr>
            <p:cNvPr id="15" name="Text Box 6"/>
            <p:cNvSpPr txBox="1">
              <a:spLocks noChangeArrowheads="1"/>
            </p:cNvSpPr>
            <p:nvPr/>
          </p:nvSpPr>
          <p:spPr bwMode="auto">
            <a:xfrm>
              <a:off x="7643834" y="1843074"/>
              <a:ext cx="960438" cy="342900"/>
            </a:xfrm>
            <a:prstGeom prst="rect">
              <a:avLst/>
            </a:prstGeom>
            <a:solidFill>
              <a:srgbClr val="99CC00"/>
            </a:solidFill>
            <a:ln w="9525">
              <a:solidFill>
                <a:schemeClr val="accent6">
                  <a:lumMod val="75000"/>
                </a:schemeClr>
              </a:solid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ts val="1200"/>
                </a:lnSpc>
                <a:spcBef>
                  <a:spcPct val="0"/>
                </a:spcBef>
                <a:spcAft>
                  <a:spcPts val="0"/>
                </a:spcAft>
                <a:buClrTx/>
                <a:buSzTx/>
                <a:buFontTx/>
                <a:buNone/>
                <a:tabLst/>
              </a:pPr>
              <a:r>
                <a:rPr kumimoji="0" lang="en-US" sz="1200" b="0" i="0" u="none" strike="noStrike" cap="none" normalizeH="0" baseline="0" dirty="0" smtClean="0">
                  <a:ln>
                    <a:noFill/>
                  </a:ln>
                  <a:solidFill>
                    <a:schemeClr val="tx1"/>
                  </a:solidFill>
                  <a:effectLst/>
                  <a:latin typeface="Calibri" pitchFamily="34" charset="0"/>
                  <a:cs typeface="Arial" pitchFamily="34" charset="0"/>
                </a:rPr>
                <a:t>Goodwill</a:t>
              </a:r>
              <a:endParaRPr kumimoji="0" lang="id-ID" sz="1200" b="0" i="0" u="none" strike="noStrike" cap="none" normalizeH="0" baseline="0" dirty="0" smtClean="0">
                <a:ln>
                  <a:noFill/>
                </a:ln>
                <a:solidFill>
                  <a:schemeClr val="tx1"/>
                </a:solidFill>
                <a:effectLst/>
                <a:latin typeface="Arial" pitchFamily="34" charset="0"/>
                <a:cs typeface="Arial" pitchFamily="34" charset="0"/>
              </a:endParaRPr>
            </a:p>
          </p:txBody>
        </p:sp>
        <p:sp>
          <p:nvSpPr>
            <p:cNvPr id="16" name="Text Box 7"/>
            <p:cNvSpPr txBox="1">
              <a:spLocks noChangeArrowheads="1"/>
            </p:cNvSpPr>
            <p:nvPr/>
          </p:nvSpPr>
          <p:spPr bwMode="auto">
            <a:xfrm>
              <a:off x="7643834" y="2114536"/>
              <a:ext cx="960438" cy="871546"/>
            </a:xfrm>
            <a:prstGeom prst="rect">
              <a:avLst/>
            </a:prstGeom>
            <a:solidFill>
              <a:srgbClr val="FFFF66"/>
            </a:solidFill>
            <a:ln w="9525">
              <a:solidFill>
                <a:schemeClr val="accent6">
                  <a:lumMod val="75000"/>
                </a:schemeClr>
              </a:solid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ts val="1200"/>
                </a:lnSpc>
                <a:spcBef>
                  <a:spcPct val="0"/>
                </a:spcBef>
                <a:spcAft>
                  <a:spcPts val="0"/>
                </a:spcAft>
                <a:buClrTx/>
                <a:buSzTx/>
                <a:buFontTx/>
                <a:buNone/>
                <a:tabLst/>
              </a:pPr>
              <a:endParaRPr kumimoji="0" lang="en-US" sz="1200" b="0" i="0" u="none" strike="noStrike" cap="none" normalizeH="0" baseline="0" dirty="0" smtClean="0">
                <a:ln>
                  <a:noFill/>
                </a:ln>
                <a:solidFill>
                  <a:schemeClr val="tx1"/>
                </a:solidFill>
                <a:effectLst/>
                <a:latin typeface="Times New Roman" pitchFamily="18" charset="0"/>
                <a:cs typeface="Arial" pitchFamily="34" charset="0"/>
              </a:endParaRPr>
            </a:p>
            <a:p>
              <a:pPr marL="0" marR="0" lvl="0" indent="0" algn="ctr" defTabSz="914400" rtl="0" eaLnBrk="1" fontAlgn="base" latinLnBrk="0" hangingPunct="1">
                <a:lnSpc>
                  <a:spcPts val="1200"/>
                </a:lnSpc>
                <a:spcBef>
                  <a:spcPct val="0"/>
                </a:spcBef>
                <a:spcAft>
                  <a:spcPts val="0"/>
                </a:spcAft>
                <a:buClrTx/>
                <a:buSzTx/>
                <a:buFontTx/>
                <a:buNone/>
                <a:tabLst/>
              </a:pPr>
              <a:r>
                <a:rPr kumimoji="0" lang="en-US" sz="1200" b="0" i="0" u="none" strike="noStrike" cap="none" normalizeH="0" baseline="0" dirty="0" smtClean="0">
                  <a:ln>
                    <a:noFill/>
                  </a:ln>
                  <a:solidFill>
                    <a:schemeClr val="tx1"/>
                  </a:solidFill>
                  <a:effectLst/>
                  <a:latin typeface="Calibri" pitchFamily="34" charset="0"/>
                  <a:cs typeface="Arial" pitchFamily="34" charset="0"/>
                </a:rPr>
                <a:t>Identifiable</a:t>
              </a:r>
            </a:p>
            <a:p>
              <a:pPr marL="0" marR="0" lvl="0" indent="0" algn="ctr" defTabSz="914400" rtl="0" eaLnBrk="1" fontAlgn="base" latinLnBrk="0" hangingPunct="1">
                <a:lnSpc>
                  <a:spcPts val="1200"/>
                </a:lnSpc>
                <a:spcBef>
                  <a:spcPct val="0"/>
                </a:spcBef>
                <a:spcAft>
                  <a:spcPts val="0"/>
                </a:spcAft>
                <a:buClrTx/>
                <a:buSzTx/>
                <a:buFontTx/>
                <a:buNone/>
                <a:tabLst/>
              </a:pPr>
              <a:r>
                <a:rPr kumimoji="0" lang="en-US" sz="1200" b="0" i="0" u="none" strike="noStrike" cap="none" normalizeH="0" baseline="0" dirty="0" smtClean="0">
                  <a:ln>
                    <a:noFill/>
                  </a:ln>
                  <a:solidFill>
                    <a:schemeClr val="tx1"/>
                  </a:solidFill>
                  <a:effectLst/>
                  <a:latin typeface="Calibri" pitchFamily="34" charset="0"/>
                  <a:cs typeface="Arial" pitchFamily="34" charset="0"/>
                </a:rPr>
                <a:t>assets and</a:t>
              </a:r>
            </a:p>
            <a:p>
              <a:pPr marL="0" marR="0" lvl="0" indent="0" algn="ctr" defTabSz="914400" rtl="0" eaLnBrk="1" fontAlgn="base" latinLnBrk="0" hangingPunct="1">
                <a:lnSpc>
                  <a:spcPts val="1200"/>
                </a:lnSpc>
                <a:spcBef>
                  <a:spcPct val="0"/>
                </a:spcBef>
                <a:spcAft>
                  <a:spcPts val="0"/>
                </a:spcAft>
                <a:buClrTx/>
                <a:buSzTx/>
                <a:buFontTx/>
                <a:buNone/>
                <a:tabLst/>
              </a:pPr>
              <a:r>
                <a:rPr kumimoji="0" lang="en-US" sz="1200" b="0" i="0" u="none" strike="noStrike" cap="none" normalizeH="0" baseline="0" dirty="0" smtClean="0">
                  <a:ln>
                    <a:noFill/>
                  </a:ln>
                  <a:solidFill>
                    <a:schemeClr val="tx1"/>
                  </a:solidFill>
                  <a:effectLst/>
                  <a:latin typeface="Calibri" pitchFamily="34" charset="0"/>
                  <a:cs typeface="Arial" pitchFamily="34" charset="0"/>
                </a:rPr>
                <a:t>liabilities</a:t>
              </a:r>
              <a:endParaRPr kumimoji="0" lang="id-ID" sz="1200" b="0" i="0" u="none" strike="noStrike" cap="none" normalizeH="0" baseline="0" dirty="0" smtClean="0">
                <a:ln>
                  <a:noFill/>
                </a:ln>
                <a:solidFill>
                  <a:schemeClr val="tx1"/>
                </a:solidFill>
                <a:effectLst/>
                <a:latin typeface="Arial" pitchFamily="34" charset="0"/>
                <a:cs typeface="Arial" pitchFamily="34" charset="0"/>
              </a:endParaRPr>
            </a:p>
          </p:txBody>
        </p:sp>
      </p:grpSp>
    </p:spTree>
    <p:extLst>
      <p:ext uri="{BB962C8B-B14F-4D97-AF65-F5344CB8AC3E}">
        <p14:creationId xmlns:p14="http://schemas.microsoft.com/office/powerpoint/2010/main" val="4115257149"/>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ectangle 16"/>
          <p:cNvSpPr/>
          <p:nvPr/>
        </p:nvSpPr>
        <p:spPr>
          <a:xfrm>
            <a:off x="428596" y="1714488"/>
            <a:ext cx="6572296" cy="4071966"/>
          </a:xfrm>
          <a:prstGeom prst="rect">
            <a:avLst/>
          </a:prstGeom>
          <a:gradFill flip="none" rotWithShape="1">
            <a:gsLst>
              <a:gs pos="0">
                <a:schemeClr val="accent5">
                  <a:lumMod val="75000"/>
                  <a:tint val="66000"/>
                  <a:satMod val="160000"/>
                </a:schemeClr>
              </a:gs>
              <a:gs pos="50000">
                <a:schemeClr val="accent5">
                  <a:lumMod val="75000"/>
                  <a:tint val="44500"/>
                  <a:satMod val="160000"/>
                </a:schemeClr>
              </a:gs>
              <a:gs pos="100000">
                <a:schemeClr val="accent5">
                  <a:lumMod val="75000"/>
                  <a:tint val="23500"/>
                  <a:satMod val="160000"/>
                </a:schemeClr>
              </a:gs>
            </a:gsLst>
            <a:lin ang="10800000" scaled="1"/>
            <a:tileRect/>
          </a:gra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lnSpc>
                <a:spcPts val="2600"/>
              </a:lnSpc>
              <a:spcAft>
                <a:spcPts val="600"/>
              </a:spcAft>
              <a:buFont typeface="Wingdings" pitchFamily="2" charset="2"/>
              <a:buChar char="§"/>
            </a:pPr>
            <a:r>
              <a:rPr lang="id-ID" sz="2400" dirty="0" smtClean="0">
                <a:solidFill>
                  <a:srgbClr val="002060"/>
                </a:solidFill>
                <a:latin typeface="Calibri" pitchFamily="34" charset="0"/>
              </a:rPr>
              <a:t>Diukur dengan nilai wajar</a:t>
            </a:r>
          </a:p>
          <a:p>
            <a:pPr marL="342900" indent="-342900">
              <a:lnSpc>
                <a:spcPts val="2600"/>
              </a:lnSpc>
              <a:spcAft>
                <a:spcPts val="600"/>
              </a:spcAft>
              <a:buFont typeface="Wingdings" pitchFamily="2" charset="2"/>
              <a:buChar char="§"/>
            </a:pPr>
            <a:r>
              <a:rPr lang="id-ID" sz="2400" dirty="0" smtClean="0">
                <a:solidFill>
                  <a:srgbClr val="002060"/>
                </a:solidFill>
                <a:latin typeface="Calibri" pitchFamily="34" charset="0"/>
              </a:rPr>
              <a:t>Penjumlahan seluruh aset yang dialihkan pengakuisisi, liabilitas yang diakui pengakuisisi dan kepentingan ekuitas yang diterbitkan oleh pengakuisisi.</a:t>
            </a:r>
          </a:p>
          <a:p>
            <a:pPr marL="342900" indent="-342900">
              <a:lnSpc>
                <a:spcPts val="2600"/>
              </a:lnSpc>
              <a:spcAft>
                <a:spcPts val="600"/>
              </a:spcAft>
              <a:buFont typeface="Wingdings" pitchFamily="2" charset="2"/>
              <a:buChar char="§"/>
            </a:pPr>
            <a:r>
              <a:rPr lang="id-ID" sz="2400" dirty="0" smtClean="0">
                <a:solidFill>
                  <a:srgbClr val="002060"/>
                </a:solidFill>
                <a:latin typeface="Calibri" pitchFamily="34" charset="0"/>
              </a:rPr>
              <a:t>Penghargaan karyawan Par 30.</a:t>
            </a:r>
          </a:p>
          <a:p>
            <a:pPr marL="342900" indent="-342900">
              <a:lnSpc>
                <a:spcPts val="2600"/>
              </a:lnSpc>
              <a:spcAft>
                <a:spcPts val="600"/>
              </a:spcAft>
              <a:buFont typeface="Wingdings" pitchFamily="2" charset="2"/>
              <a:buChar char="§"/>
            </a:pPr>
            <a:r>
              <a:rPr lang="id-ID" sz="2400" dirty="0" smtClean="0">
                <a:solidFill>
                  <a:srgbClr val="002060"/>
                </a:solidFill>
                <a:latin typeface="Calibri" pitchFamily="34" charset="0"/>
              </a:rPr>
              <a:t>Nilai tercatat imbalan yang dialihkan dinilai dengan nilai wajar </a:t>
            </a:r>
            <a:r>
              <a:rPr lang="id-ID" sz="2400" dirty="0" smtClean="0">
                <a:solidFill>
                  <a:srgbClr val="002060"/>
                </a:solidFill>
                <a:latin typeface="Calibri" pitchFamily="34" charset="0"/>
                <a:sym typeface="Wingdings" pitchFamily="2" charset="2"/>
              </a:rPr>
              <a:t> keuntungan dan kerugian pada tanggal akuisisi, (kecuali tetap berada dalam entitas tidak boleh diakui).</a:t>
            </a:r>
          </a:p>
        </p:txBody>
      </p:sp>
      <p:sp>
        <p:nvSpPr>
          <p:cNvPr id="41986" name="Rectangle 2"/>
          <p:cNvSpPr>
            <a:spLocks noGrp="1" noChangeArrowheads="1"/>
          </p:cNvSpPr>
          <p:nvPr>
            <p:ph type="title"/>
          </p:nvPr>
        </p:nvSpPr>
        <p:spPr>
          <a:xfrm>
            <a:off x="457200" y="381000"/>
            <a:ext cx="8229600" cy="548378"/>
          </a:xfrm>
        </p:spPr>
        <p:txBody>
          <a:bodyPr>
            <a:noAutofit/>
          </a:bodyPr>
          <a:lstStyle/>
          <a:p>
            <a:r>
              <a:rPr lang="id-ID" sz="3600" b="1" dirty="0" smtClean="0">
                <a:solidFill>
                  <a:srgbClr val="FF0000"/>
                </a:solidFill>
              </a:rPr>
              <a:t>Imbalan yang dialihkan</a:t>
            </a:r>
            <a:endParaRPr lang="en-US" sz="3600" b="1" dirty="0">
              <a:solidFill>
                <a:srgbClr val="FF0000"/>
              </a:solidFill>
            </a:endParaRPr>
          </a:p>
        </p:txBody>
      </p:sp>
      <p:sp>
        <p:nvSpPr>
          <p:cNvPr id="6" name="Slide Number Placeholder 5"/>
          <p:cNvSpPr>
            <a:spLocks noGrp="1"/>
          </p:cNvSpPr>
          <p:nvPr>
            <p:ph type="sldNum" sz="quarter" idx="12"/>
          </p:nvPr>
        </p:nvSpPr>
        <p:spPr/>
        <p:txBody>
          <a:bodyPr/>
          <a:lstStyle/>
          <a:p>
            <a:fld id="{9F3A98EB-5C7F-48B8-A070-1CF4FF14BCD6}" type="slidenum">
              <a:rPr lang="en-US" smtClean="0"/>
              <a:pPr/>
              <a:t>24</a:t>
            </a:fld>
            <a:endParaRPr lang="en-US"/>
          </a:p>
        </p:txBody>
      </p:sp>
      <p:grpSp>
        <p:nvGrpSpPr>
          <p:cNvPr id="2" name="Group 9"/>
          <p:cNvGrpSpPr/>
          <p:nvPr/>
        </p:nvGrpSpPr>
        <p:grpSpPr>
          <a:xfrm>
            <a:off x="6754834" y="900102"/>
            <a:ext cx="2317760" cy="1600204"/>
            <a:chOff x="6546872" y="1385878"/>
            <a:chExt cx="2057400" cy="1600204"/>
          </a:xfrm>
        </p:grpSpPr>
        <p:sp>
          <p:nvSpPr>
            <p:cNvPr id="11" name="Text Box 2"/>
            <p:cNvSpPr txBox="1">
              <a:spLocks noChangeArrowheads="1"/>
            </p:cNvSpPr>
            <p:nvPr/>
          </p:nvSpPr>
          <p:spPr bwMode="auto">
            <a:xfrm>
              <a:off x="6546872" y="1385878"/>
              <a:ext cx="982662" cy="471486"/>
            </a:xfrm>
            <a:prstGeom prst="rect">
              <a:avLst/>
            </a:prstGeom>
            <a:solidFill>
              <a:srgbClr val="CCECFF"/>
            </a:solidFill>
            <a:ln w="9525">
              <a:solidFill>
                <a:schemeClr val="accent6">
                  <a:lumMod val="75000"/>
                </a:schemeClr>
              </a:solid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ts val="1200"/>
                </a:lnSpc>
                <a:spcBef>
                  <a:spcPct val="0"/>
                </a:spcBef>
                <a:spcAft>
                  <a:spcPts val="0"/>
                </a:spcAft>
                <a:buClrTx/>
                <a:buSzTx/>
                <a:buFontTx/>
                <a:buNone/>
                <a:tabLst/>
              </a:pPr>
              <a:r>
                <a:rPr kumimoji="0" lang="en-US" sz="1200" b="0" i="0" u="none" strike="noStrike" cap="none" normalizeH="0" baseline="0" dirty="0" smtClean="0">
                  <a:ln>
                    <a:noFill/>
                  </a:ln>
                  <a:solidFill>
                    <a:schemeClr val="tx1"/>
                  </a:solidFill>
                  <a:effectLst/>
                  <a:latin typeface="Calibri" pitchFamily="34" charset="0"/>
                  <a:cs typeface="Arial" pitchFamily="34" charset="0"/>
                </a:rPr>
                <a:t>Excluded elements</a:t>
              </a:r>
              <a:endParaRPr kumimoji="0" lang="id-ID" sz="1200" b="0" i="0" u="none" strike="noStrike" cap="none" normalizeH="0" baseline="0" dirty="0" smtClean="0">
                <a:ln>
                  <a:noFill/>
                </a:ln>
                <a:solidFill>
                  <a:schemeClr val="tx1"/>
                </a:solidFill>
                <a:effectLst/>
                <a:latin typeface="Arial" pitchFamily="34" charset="0"/>
                <a:cs typeface="Arial" pitchFamily="34" charset="0"/>
              </a:endParaRPr>
            </a:p>
          </p:txBody>
        </p:sp>
        <p:sp>
          <p:nvSpPr>
            <p:cNvPr id="12" name="Text Box 3"/>
            <p:cNvSpPr txBox="1">
              <a:spLocks noChangeArrowheads="1"/>
            </p:cNvSpPr>
            <p:nvPr/>
          </p:nvSpPr>
          <p:spPr bwMode="auto">
            <a:xfrm>
              <a:off x="6546872" y="1857364"/>
              <a:ext cx="982662" cy="442914"/>
            </a:xfrm>
            <a:prstGeom prst="rect">
              <a:avLst/>
            </a:prstGeom>
            <a:solidFill>
              <a:srgbClr val="6699FF"/>
            </a:solidFill>
            <a:ln w="9525">
              <a:solidFill>
                <a:schemeClr val="accent6">
                  <a:lumMod val="75000"/>
                </a:schemeClr>
              </a:solid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ts val="1200"/>
                </a:lnSpc>
                <a:spcBef>
                  <a:spcPct val="0"/>
                </a:spcBef>
                <a:spcAft>
                  <a:spcPts val="0"/>
                </a:spcAft>
                <a:buClrTx/>
                <a:buSzTx/>
                <a:buFontTx/>
                <a:buNone/>
                <a:tabLst/>
              </a:pPr>
              <a:r>
                <a:rPr kumimoji="0" lang="en-US" sz="1200" b="0" i="0" u="none" strike="noStrike" cap="none" normalizeH="0" baseline="0" dirty="0" smtClean="0">
                  <a:ln>
                    <a:noFill/>
                  </a:ln>
                  <a:solidFill>
                    <a:schemeClr val="tx1"/>
                  </a:solidFill>
                  <a:effectLst/>
                  <a:latin typeface="Calibri" pitchFamily="34" charset="0"/>
                  <a:cs typeface="Arial" pitchFamily="34" charset="0"/>
                </a:rPr>
                <a:t>Consideration</a:t>
              </a:r>
            </a:p>
            <a:p>
              <a:pPr marL="0" marR="0" lvl="0" indent="0" algn="ctr" defTabSz="914400" rtl="0" eaLnBrk="1" fontAlgn="base" latinLnBrk="0" hangingPunct="1">
                <a:lnSpc>
                  <a:spcPts val="1200"/>
                </a:lnSpc>
                <a:spcBef>
                  <a:spcPct val="0"/>
                </a:spcBef>
                <a:spcAft>
                  <a:spcPts val="0"/>
                </a:spcAft>
                <a:buClrTx/>
                <a:buSzTx/>
                <a:buFontTx/>
                <a:buNone/>
                <a:tabLst/>
              </a:pPr>
              <a:r>
                <a:rPr kumimoji="0" lang="en-US" sz="1200" b="0" i="0" u="none" strike="noStrike" cap="none" normalizeH="0" baseline="0" dirty="0" smtClean="0">
                  <a:ln>
                    <a:noFill/>
                  </a:ln>
                  <a:solidFill>
                    <a:schemeClr val="tx1"/>
                  </a:solidFill>
                  <a:effectLst/>
                  <a:latin typeface="Calibri" pitchFamily="34" charset="0"/>
                  <a:cs typeface="Arial" pitchFamily="34" charset="0"/>
                </a:rPr>
                <a:t>transferred</a:t>
              </a:r>
              <a:endParaRPr kumimoji="0" lang="id-ID" sz="1200" b="0" i="0" u="none" strike="noStrike" cap="none" normalizeH="0" baseline="0" dirty="0" smtClean="0">
                <a:ln>
                  <a:noFill/>
                </a:ln>
                <a:solidFill>
                  <a:schemeClr val="tx1"/>
                </a:solidFill>
                <a:effectLst/>
                <a:latin typeface="Arial" pitchFamily="34" charset="0"/>
                <a:cs typeface="Arial" pitchFamily="34" charset="0"/>
              </a:endParaRPr>
            </a:p>
          </p:txBody>
        </p:sp>
        <p:sp>
          <p:nvSpPr>
            <p:cNvPr id="13" name="Text Box 4"/>
            <p:cNvSpPr txBox="1">
              <a:spLocks noChangeArrowheads="1"/>
            </p:cNvSpPr>
            <p:nvPr/>
          </p:nvSpPr>
          <p:spPr bwMode="auto">
            <a:xfrm>
              <a:off x="6546872" y="2300278"/>
              <a:ext cx="982662" cy="342900"/>
            </a:xfrm>
            <a:prstGeom prst="rect">
              <a:avLst/>
            </a:prstGeom>
            <a:solidFill>
              <a:srgbClr val="00CCFF"/>
            </a:solidFill>
            <a:ln w="9525">
              <a:solidFill>
                <a:schemeClr val="accent6">
                  <a:lumMod val="75000"/>
                </a:schemeClr>
              </a:solid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ts val="1200"/>
                </a:lnSpc>
                <a:spcBef>
                  <a:spcPct val="0"/>
                </a:spcBef>
                <a:spcAft>
                  <a:spcPts val="0"/>
                </a:spcAft>
                <a:buClrTx/>
                <a:buSzTx/>
                <a:buFontTx/>
                <a:buNone/>
                <a:tabLst/>
              </a:pPr>
              <a:r>
                <a:rPr kumimoji="0" lang="en-US" sz="1200" b="0" i="0" u="none" strike="noStrike" cap="none" normalizeH="0" baseline="0" smtClean="0">
                  <a:ln>
                    <a:noFill/>
                  </a:ln>
                  <a:solidFill>
                    <a:schemeClr val="tx1"/>
                  </a:solidFill>
                  <a:effectLst/>
                  <a:latin typeface="Calibri" pitchFamily="34" charset="0"/>
                  <a:cs typeface="Arial" pitchFamily="34" charset="0"/>
                </a:rPr>
                <a:t>Previously</a:t>
              </a:r>
            </a:p>
            <a:p>
              <a:pPr marL="0" marR="0" lvl="0" indent="0" algn="ctr" defTabSz="914400" rtl="0" eaLnBrk="1" fontAlgn="base" latinLnBrk="0" hangingPunct="1">
                <a:lnSpc>
                  <a:spcPts val="1200"/>
                </a:lnSpc>
                <a:spcBef>
                  <a:spcPct val="0"/>
                </a:spcBef>
                <a:spcAft>
                  <a:spcPts val="0"/>
                </a:spcAft>
                <a:buClrTx/>
                <a:buSzTx/>
                <a:buFontTx/>
                <a:buNone/>
                <a:tabLst/>
              </a:pPr>
              <a:r>
                <a:rPr kumimoji="0" lang="en-US" sz="1200" b="0" i="0" u="none" strike="noStrike" cap="none" normalizeH="0" baseline="0" smtClean="0">
                  <a:ln>
                    <a:noFill/>
                  </a:ln>
                  <a:solidFill>
                    <a:schemeClr val="tx1"/>
                  </a:solidFill>
                  <a:effectLst/>
                  <a:latin typeface="Calibri" pitchFamily="34" charset="0"/>
                  <a:cs typeface="Arial" pitchFamily="34" charset="0"/>
                </a:rPr>
                <a:t>held interest</a:t>
              </a:r>
              <a:endParaRPr kumimoji="0" lang="id-ID" sz="1200" b="0" i="0" u="none" strike="noStrike" cap="none" normalizeH="0" baseline="0" smtClean="0">
                <a:ln>
                  <a:noFill/>
                </a:ln>
                <a:solidFill>
                  <a:schemeClr val="tx1"/>
                </a:solidFill>
                <a:effectLst/>
                <a:latin typeface="Arial" pitchFamily="34" charset="0"/>
                <a:cs typeface="Arial" pitchFamily="34" charset="0"/>
              </a:endParaRPr>
            </a:p>
          </p:txBody>
        </p:sp>
        <p:sp>
          <p:nvSpPr>
            <p:cNvPr id="14" name="Text Box 5"/>
            <p:cNvSpPr txBox="1">
              <a:spLocks noChangeArrowheads="1"/>
            </p:cNvSpPr>
            <p:nvPr/>
          </p:nvSpPr>
          <p:spPr bwMode="auto">
            <a:xfrm>
              <a:off x="6546872" y="2643182"/>
              <a:ext cx="982662" cy="342900"/>
            </a:xfrm>
            <a:prstGeom prst="rect">
              <a:avLst/>
            </a:prstGeom>
            <a:solidFill>
              <a:srgbClr val="66FFFF"/>
            </a:solidFill>
            <a:ln w="9525">
              <a:solidFill>
                <a:schemeClr val="accent6">
                  <a:lumMod val="75000"/>
                </a:schemeClr>
              </a:solid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ts val="1200"/>
                </a:lnSpc>
                <a:spcBef>
                  <a:spcPct val="0"/>
                </a:spcBef>
                <a:spcAft>
                  <a:spcPts val="0"/>
                </a:spcAft>
                <a:buClrTx/>
                <a:buSzTx/>
                <a:buFontTx/>
                <a:buNone/>
                <a:tabLst/>
              </a:pPr>
              <a:r>
                <a:rPr kumimoji="0" lang="en-US" sz="1200" b="0" i="0" u="none" strike="noStrike" cap="none" normalizeH="0" baseline="0" dirty="0" smtClean="0">
                  <a:ln>
                    <a:noFill/>
                  </a:ln>
                  <a:solidFill>
                    <a:schemeClr val="tx1"/>
                  </a:solidFill>
                  <a:effectLst/>
                  <a:latin typeface="Calibri" pitchFamily="34" charset="0"/>
                  <a:cs typeface="Arial" pitchFamily="34" charset="0"/>
                </a:rPr>
                <a:t>Non-</a:t>
              </a:r>
              <a:r>
                <a:rPr kumimoji="0" lang="en-US" sz="1200" b="0" i="0" u="none" strike="noStrike" cap="none" normalizeH="0" baseline="0" dirty="0" err="1" smtClean="0">
                  <a:ln>
                    <a:noFill/>
                  </a:ln>
                  <a:solidFill>
                    <a:schemeClr val="tx1"/>
                  </a:solidFill>
                  <a:effectLst/>
                  <a:latin typeface="Calibri" pitchFamily="34" charset="0"/>
                  <a:cs typeface="Arial" pitchFamily="34" charset="0"/>
                </a:rPr>
                <a:t>ontrolling</a:t>
              </a:r>
              <a:endParaRPr kumimoji="0" lang="en-US" sz="1200" b="0" i="0" u="none" strike="noStrike" cap="none" normalizeH="0" baseline="0" dirty="0" smtClean="0">
                <a:ln>
                  <a:noFill/>
                </a:ln>
                <a:solidFill>
                  <a:schemeClr val="tx1"/>
                </a:solidFill>
                <a:effectLst/>
                <a:latin typeface="Calibri" pitchFamily="34" charset="0"/>
                <a:cs typeface="Arial" pitchFamily="34" charset="0"/>
              </a:endParaRPr>
            </a:p>
            <a:p>
              <a:pPr marL="0" marR="0" lvl="0" indent="0" algn="ctr" defTabSz="914400" rtl="0" eaLnBrk="1" fontAlgn="base" latinLnBrk="0" hangingPunct="1">
                <a:lnSpc>
                  <a:spcPts val="1200"/>
                </a:lnSpc>
                <a:spcBef>
                  <a:spcPct val="0"/>
                </a:spcBef>
                <a:spcAft>
                  <a:spcPts val="0"/>
                </a:spcAft>
                <a:buClrTx/>
                <a:buSzTx/>
                <a:buFontTx/>
                <a:buNone/>
                <a:tabLst/>
              </a:pPr>
              <a:r>
                <a:rPr kumimoji="0" lang="en-US" sz="1200" b="0" i="0" u="none" strike="noStrike" cap="none" normalizeH="0" baseline="0" dirty="0" smtClean="0">
                  <a:ln>
                    <a:noFill/>
                  </a:ln>
                  <a:solidFill>
                    <a:schemeClr val="tx1"/>
                  </a:solidFill>
                  <a:effectLst/>
                  <a:latin typeface="Calibri" pitchFamily="34" charset="0"/>
                  <a:cs typeface="Arial" pitchFamily="34" charset="0"/>
                </a:rPr>
                <a:t>interest</a:t>
              </a:r>
              <a:endParaRPr kumimoji="0" lang="id-ID" sz="1200" b="0" i="0" u="none" strike="noStrike" cap="none" normalizeH="0" baseline="0" dirty="0" smtClean="0">
                <a:ln>
                  <a:noFill/>
                </a:ln>
                <a:solidFill>
                  <a:schemeClr val="tx1"/>
                </a:solidFill>
                <a:effectLst/>
                <a:latin typeface="Arial" pitchFamily="34" charset="0"/>
                <a:cs typeface="Arial" pitchFamily="34" charset="0"/>
              </a:endParaRPr>
            </a:p>
          </p:txBody>
        </p:sp>
        <p:sp>
          <p:nvSpPr>
            <p:cNvPr id="15" name="Text Box 6"/>
            <p:cNvSpPr txBox="1">
              <a:spLocks noChangeArrowheads="1"/>
            </p:cNvSpPr>
            <p:nvPr/>
          </p:nvSpPr>
          <p:spPr bwMode="auto">
            <a:xfrm>
              <a:off x="7643834" y="1843074"/>
              <a:ext cx="960438" cy="342900"/>
            </a:xfrm>
            <a:prstGeom prst="rect">
              <a:avLst/>
            </a:prstGeom>
            <a:solidFill>
              <a:srgbClr val="99CC00"/>
            </a:solidFill>
            <a:ln w="9525">
              <a:solidFill>
                <a:schemeClr val="accent6">
                  <a:lumMod val="75000"/>
                </a:schemeClr>
              </a:solid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ts val="1200"/>
                </a:lnSpc>
                <a:spcBef>
                  <a:spcPct val="0"/>
                </a:spcBef>
                <a:spcAft>
                  <a:spcPts val="0"/>
                </a:spcAft>
                <a:buClrTx/>
                <a:buSzTx/>
                <a:buFontTx/>
                <a:buNone/>
                <a:tabLst/>
              </a:pPr>
              <a:r>
                <a:rPr kumimoji="0" lang="en-US" sz="1200" b="0" i="0" u="none" strike="noStrike" cap="none" normalizeH="0" baseline="0" dirty="0" smtClean="0">
                  <a:ln>
                    <a:noFill/>
                  </a:ln>
                  <a:solidFill>
                    <a:schemeClr val="tx1"/>
                  </a:solidFill>
                  <a:effectLst/>
                  <a:latin typeface="Calibri" pitchFamily="34" charset="0"/>
                  <a:cs typeface="Arial" pitchFamily="34" charset="0"/>
                </a:rPr>
                <a:t>Goodwill</a:t>
              </a:r>
              <a:endParaRPr kumimoji="0" lang="id-ID" sz="1200" b="0" i="0" u="none" strike="noStrike" cap="none" normalizeH="0" baseline="0" dirty="0" smtClean="0">
                <a:ln>
                  <a:noFill/>
                </a:ln>
                <a:solidFill>
                  <a:schemeClr val="tx1"/>
                </a:solidFill>
                <a:effectLst/>
                <a:latin typeface="Arial" pitchFamily="34" charset="0"/>
                <a:cs typeface="Arial" pitchFamily="34" charset="0"/>
              </a:endParaRPr>
            </a:p>
          </p:txBody>
        </p:sp>
        <p:sp>
          <p:nvSpPr>
            <p:cNvPr id="16" name="Text Box 7"/>
            <p:cNvSpPr txBox="1">
              <a:spLocks noChangeArrowheads="1"/>
            </p:cNvSpPr>
            <p:nvPr/>
          </p:nvSpPr>
          <p:spPr bwMode="auto">
            <a:xfrm>
              <a:off x="7643834" y="2114536"/>
              <a:ext cx="960438" cy="871546"/>
            </a:xfrm>
            <a:prstGeom prst="rect">
              <a:avLst/>
            </a:prstGeom>
            <a:solidFill>
              <a:srgbClr val="FFFF66"/>
            </a:solidFill>
            <a:ln w="9525">
              <a:solidFill>
                <a:schemeClr val="accent6">
                  <a:lumMod val="75000"/>
                </a:schemeClr>
              </a:solid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ts val="1200"/>
                </a:lnSpc>
                <a:spcBef>
                  <a:spcPct val="0"/>
                </a:spcBef>
                <a:spcAft>
                  <a:spcPts val="0"/>
                </a:spcAft>
                <a:buClrTx/>
                <a:buSzTx/>
                <a:buFontTx/>
                <a:buNone/>
                <a:tabLst/>
              </a:pPr>
              <a:endParaRPr kumimoji="0" lang="en-US" sz="1200" b="0" i="0" u="none" strike="noStrike" cap="none" normalizeH="0" baseline="0" dirty="0" smtClean="0">
                <a:ln>
                  <a:noFill/>
                </a:ln>
                <a:solidFill>
                  <a:schemeClr val="tx1"/>
                </a:solidFill>
                <a:effectLst/>
                <a:latin typeface="Times New Roman" pitchFamily="18" charset="0"/>
                <a:cs typeface="Arial" pitchFamily="34" charset="0"/>
              </a:endParaRPr>
            </a:p>
            <a:p>
              <a:pPr marL="0" marR="0" lvl="0" indent="0" algn="ctr" defTabSz="914400" rtl="0" eaLnBrk="1" fontAlgn="base" latinLnBrk="0" hangingPunct="1">
                <a:lnSpc>
                  <a:spcPts val="1200"/>
                </a:lnSpc>
                <a:spcBef>
                  <a:spcPct val="0"/>
                </a:spcBef>
                <a:spcAft>
                  <a:spcPts val="0"/>
                </a:spcAft>
                <a:buClrTx/>
                <a:buSzTx/>
                <a:buFontTx/>
                <a:buNone/>
                <a:tabLst/>
              </a:pPr>
              <a:r>
                <a:rPr kumimoji="0" lang="en-US" sz="1200" b="0" i="0" u="none" strike="noStrike" cap="none" normalizeH="0" baseline="0" dirty="0" smtClean="0">
                  <a:ln>
                    <a:noFill/>
                  </a:ln>
                  <a:solidFill>
                    <a:schemeClr val="tx1"/>
                  </a:solidFill>
                  <a:effectLst/>
                  <a:latin typeface="Calibri" pitchFamily="34" charset="0"/>
                  <a:cs typeface="Arial" pitchFamily="34" charset="0"/>
                </a:rPr>
                <a:t>Identifiable</a:t>
              </a:r>
            </a:p>
            <a:p>
              <a:pPr marL="0" marR="0" lvl="0" indent="0" algn="ctr" defTabSz="914400" rtl="0" eaLnBrk="1" fontAlgn="base" latinLnBrk="0" hangingPunct="1">
                <a:lnSpc>
                  <a:spcPts val="1200"/>
                </a:lnSpc>
                <a:spcBef>
                  <a:spcPct val="0"/>
                </a:spcBef>
                <a:spcAft>
                  <a:spcPts val="0"/>
                </a:spcAft>
                <a:buClrTx/>
                <a:buSzTx/>
                <a:buFontTx/>
                <a:buNone/>
                <a:tabLst/>
              </a:pPr>
              <a:r>
                <a:rPr kumimoji="0" lang="en-US" sz="1200" b="0" i="0" u="none" strike="noStrike" cap="none" normalizeH="0" baseline="0" dirty="0" smtClean="0">
                  <a:ln>
                    <a:noFill/>
                  </a:ln>
                  <a:solidFill>
                    <a:schemeClr val="tx1"/>
                  </a:solidFill>
                  <a:effectLst/>
                  <a:latin typeface="Calibri" pitchFamily="34" charset="0"/>
                  <a:cs typeface="Arial" pitchFamily="34" charset="0"/>
                </a:rPr>
                <a:t>assets and</a:t>
              </a:r>
            </a:p>
            <a:p>
              <a:pPr marL="0" marR="0" lvl="0" indent="0" algn="ctr" defTabSz="914400" rtl="0" eaLnBrk="1" fontAlgn="base" latinLnBrk="0" hangingPunct="1">
                <a:lnSpc>
                  <a:spcPts val="1200"/>
                </a:lnSpc>
                <a:spcBef>
                  <a:spcPct val="0"/>
                </a:spcBef>
                <a:spcAft>
                  <a:spcPts val="0"/>
                </a:spcAft>
                <a:buClrTx/>
                <a:buSzTx/>
                <a:buFontTx/>
                <a:buNone/>
                <a:tabLst/>
              </a:pPr>
              <a:r>
                <a:rPr kumimoji="0" lang="en-US" sz="1200" b="0" i="0" u="none" strike="noStrike" cap="none" normalizeH="0" baseline="0" dirty="0" smtClean="0">
                  <a:ln>
                    <a:noFill/>
                  </a:ln>
                  <a:solidFill>
                    <a:schemeClr val="tx1"/>
                  </a:solidFill>
                  <a:effectLst/>
                  <a:latin typeface="Calibri" pitchFamily="34" charset="0"/>
                  <a:cs typeface="Arial" pitchFamily="34" charset="0"/>
                </a:rPr>
                <a:t>liabilities</a:t>
              </a:r>
              <a:endParaRPr kumimoji="0" lang="id-ID" sz="1200" b="0" i="0" u="none" strike="noStrike" cap="none" normalizeH="0" baseline="0" dirty="0" smtClean="0">
                <a:ln>
                  <a:noFill/>
                </a:ln>
                <a:solidFill>
                  <a:schemeClr val="tx1"/>
                </a:solidFill>
                <a:effectLst/>
                <a:latin typeface="Arial" pitchFamily="34" charset="0"/>
                <a:cs typeface="Arial" pitchFamily="34" charset="0"/>
              </a:endParaRPr>
            </a:p>
          </p:txBody>
        </p:sp>
      </p:grpSp>
    </p:spTree>
    <p:extLst>
      <p:ext uri="{BB962C8B-B14F-4D97-AF65-F5344CB8AC3E}">
        <p14:creationId xmlns:p14="http://schemas.microsoft.com/office/powerpoint/2010/main" val="528987179"/>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ectangle 16"/>
          <p:cNvSpPr/>
          <p:nvPr/>
        </p:nvSpPr>
        <p:spPr>
          <a:xfrm>
            <a:off x="395536" y="1484784"/>
            <a:ext cx="6572296" cy="3442704"/>
          </a:xfrm>
          <a:prstGeom prst="rect">
            <a:avLst/>
          </a:prstGeom>
          <a:gradFill flip="none" rotWithShape="1">
            <a:gsLst>
              <a:gs pos="0">
                <a:schemeClr val="accent5">
                  <a:lumMod val="75000"/>
                  <a:tint val="66000"/>
                  <a:satMod val="160000"/>
                </a:schemeClr>
              </a:gs>
              <a:gs pos="50000">
                <a:schemeClr val="accent5">
                  <a:lumMod val="75000"/>
                  <a:tint val="44500"/>
                  <a:satMod val="160000"/>
                </a:schemeClr>
              </a:gs>
              <a:gs pos="100000">
                <a:schemeClr val="accent5">
                  <a:lumMod val="75000"/>
                  <a:tint val="23500"/>
                  <a:satMod val="160000"/>
                </a:schemeClr>
              </a:gs>
            </a:gsLst>
            <a:lin ang="10800000" scaled="1"/>
            <a:tileRect/>
          </a:gra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lnSpc>
                <a:spcPts val="2600"/>
              </a:lnSpc>
              <a:spcAft>
                <a:spcPts val="600"/>
              </a:spcAft>
              <a:buFont typeface="Wingdings" pitchFamily="2" charset="2"/>
              <a:buChar char="§"/>
            </a:pPr>
            <a:r>
              <a:rPr lang="id-ID" sz="2400" dirty="0" smtClean="0">
                <a:solidFill>
                  <a:srgbClr val="002060"/>
                </a:solidFill>
                <a:latin typeface="Calibri" pitchFamily="34" charset="0"/>
              </a:rPr>
              <a:t>Imbalan kontijensi timbul karena kesepakatan</a:t>
            </a:r>
          </a:p>
          <a:p>
            <a:pPr marL="342900" indent="-342900">
              <a:lnSpc>
                <a:spcPts val="2600"/>
              </a:lnSpc>
              <a:spcAft>
                <a:spcPts val="600"/>
              </a:spcAft>
              <a:buFont typeface="Wingdings" pitchFamily="2" charset="2"/>
              <a:buChar char="§"/>
            </a:pPr>
            <a:r>
              <a:rPr lang="id-ID" sz="2400" dirty="0" smtClean="0">
                <a:solidFill>
                  <a:srgbClr val="002060"/>
                </a:solidFill>
                <a:latin typeface="Calibri" pitchFamily="34" charset="0"/>
                <a:sym typeface="Wingdings" pitchFamily="2" charset="2"/>
              </a:rPr>
              <a:t>Mengakui imbalan kontijensi pada nilai wajar pada tanggal akuisisi.</a:t>
            </a:r>
          </a:p>
          <a:p>
            <a:pPr marL="342900" indent="-342900">
              <a:lnSpc>
                <a:spcPts val="2600"/>
              </a:lnSpc>
              <a:spcAft>
                <a:spcPts val="600"/>
              </a:spcAft>
              <a:buFont typeface="Wingdings" pitchFamily="2" charset="2"/>
              <a:buChar char="§"/>
            </a:pPr>
            <a:r>
              <a:rPr lang="id-ID" sz="2400" dirty="0" smtClean="0">
                <a:solidFill>
                  <a:srgbClr val="002060"/>
                </a:solidFill>
                <a:latin typeface="Calibri" pitchFamily="34" charset="0"/>
                <a:sym typeface="Wingdings" pitchFamily="2" charset="2"/>
              </a:rPr>
              <a:t>Diklasifikasikan sebagai liabilitas atau ekuitas berdasarkan definisi instrumen ekuitas (PSAK 50)</a:t>
            </a:r>
          </a:p>
          <a:p>
            <a:pPr marL="342900" indent="-342900">
              <a:lnSpc>
                <a:spcPts val="2600"/>
              </a:lnSpc>
              <a:spcAft>
                <a:spcPts val="600"/>
              </a:spcAft>
              <a:buFont typeface="Wingdings" pitchFamily="2" charset="2"/>
              <a:buChar char="§"/>
            </a:pPr>
            <a:r>
              <a:rPr lang="id-ID" sz="2400" dirty="0" smtClean="0">
                <a:solidFill>
                  <a:srgbClr val="002060"/>
                </a:solidFill>
                <a:latin typeface="Calibri" pitchFamily="34" charset="0"/>
                <a:sym typeface="Wingdings" pitchFamily="2" charset="2"/>
              </a:rPr>
              <a:t>Pengakuisisi mengklasifikasikan hak atas imbal hasil yang dari imbalan yang dialihkan sebelumnya sebagai aset jika memenuhi kondisi tertentu (58)</a:t>
            </a:r>
          </a:p>
        </p:txBody>
      </p:sp>
      <p:sp>
        <p:nvSpPr>
          <p:cNvPr id="41986" name="Rectangle 2"/>
          <p:cNvSpPr>
            <a:spLocks noGrp="1" noChangeArrowheads="1"/>
          </p:cNvSpPr>
          <p:nvPr>
            <p:ph type="title"/>
          </p:nvPr>
        </p:nvSpPr>
        <p:spPr>
          <a:xfrm>
            <a:off x="457200" y="304800"/>
            <a:ext cx="8229600" cy="548378"/>
          </a:xfrm>
        </p:spPr>
        <p:txBody>
          <a:bodyPr>
            <a:noAutofit/>
          </a:bodyPr>
          <a:lstStyle/>
          <a:p>
            <a:r>
              <a:rPr lang="id-ID" sz="3600" b="1" dirty="0" smtClean="0">
                <a:solidFill>
                  <a:srgbClr val="FF0000"/>
                </a:solidFill>
              </a:rPr>
              <a:t>Imbalan kontijensi</a:t>
            </a:r>
            <a:endParaRPr lang="en-US" sz="3600" b="1" dirty="0">
              <a:solidFill>
                <a:srgbClr val="FF0000"/>
              </a:solidFill>
            </a:endParaRPr>
          </a:p>
        </p:txBody>
      </p:sp>
      <p:sp>
        <p:nvSpPr>
          <p:cNvPr id="6" name="Slide Number Placeholder 5"/>
          <p:cNvSpPr>
            <a:spLocks noGrp="1"/>
          </p:cNvSpPr>
          <p:nvPr>
            <p:ph type="sldNum" sz="quarter" idx="12"/>
          </p:nvPr>
        </p:nvSpPr>
        <p:spPr/>
        <p:txBody>
          <a:bodyPr/>
          <a:lstStyle/>
          <a:p>
            <a:fld id="{9F3A98EB-5C7F-48B8-A070-1CF4FF14BCD6}" type="slidenum">
              <a:rPr lang="en-US" smtClean="0"/>
              <a:pPr/>
              <a:t>25</a:t>
            </a:fld>
            <a:endParaRPr lang="en-US" dirty="0"/>
          </a:p>
        </p:txBody>
      </p:sp>
      <p:sp>
        <p:nvSpPr>
          <p:cNvPr id="18" name="Rectangle 17"/>
          <p:cNvSpPr/>
          <p:nvPr/>
        </p:nvSpPr>
        <p:spPr>
          <a:xfrm>
            <a:off x="2536208" y="4666816"/>
            <a:ext cx="6572296" cy="1642504"/>
          </a:xfrm>
          <a:prstGeom prst="rect">
            <a:avLst/>
          </a:prstGeom>
          <a:ln/>
        </p:spPr>
        <p:style>
          <a:lnRef idx="1">
            <a:schemeClr val="accent4"/>
          </a:lnRef>
          <a:fillRef idx="2">
            <a:schemeClr val="accent4"/>
          </a:fillRef>
          <a:effectRef idx="1">
            <a:schemeClr val="accent4"/>
          </a:effectRef>
          <a:fontRef idx="minor">
            <a:schemeClr val="dk1"/>
          </a:fontRef>
        </p:style>
        <p:txBody>
          <a:bodyPr rtlCol="0" anchor="ctr"/>
          <a:lstStyle/>
          <a:p>
            <a:pPr marL="342900" indent="-342900">
              <a:spcAft>
                <a:spcPts val="600"/>
              </a:spcAft>
              <a:buFont typeface="Wingdings" pitchFamily="2" charset="2"/>
              <a:buChar char="§"/>
            </a:pPr>
            <a:r>
              <a:rPr lang="id-ID" dirty="0" smtClean="0">
                <a:solidFill>
                  <a:srgbClr val="002060"/>
                </a:solidFill>
                <a:latin typeface="Calibri" pitchFamily="34" charset="0"/>
              </a:rPr>
              <a:t>Jika laba perusahaan yang diakuisisi dalam dua tahun pertama meningkat lebih dari 10%, maka akan  diberikan tambahan pembayaran sebesar 10% dari kenaikan laba di atas 10%.</a:t>
            </a:r>
          </a:p>
          <a:p>
            <a:pPr marL="342900" indent="-342900">
              <a:spcAft>
                <a:spcPts val="600"/>
              </a:spcAft>
              <a:buFont typeface="Wingdings" pitchFamily="2" charset="2"/>
              <a:buChar char="§"/>
            </a:pPr>
            <a:r>
              <a:rPr lang="id-ID" dirty="0" smtClean="0">
                <a:solidFill>
                  <a:srgbClr val="002060"/>
                </a:solidFill>
                <a:latin typeface="Calibri" pitchFamily="34" charset="0"/>
                <a:sym typeface="Wingdings" pitchFamily="2" charset="2"/>
              </a:rPr>
              <a:t>Pihak yang diakuisisi diberikan opsi saham yang dengan nilai tertentu yang dikaitkan dengan kinerja</a:t>
            </a:r>
          </a:p>
        </p:txBody>
      </p:sp>
    </p:spTree>
    <p:extLst>
      <p:ext uri="{BB962C8B-B14F-4D97-AF65-F5344CB8AC3E}">
        <p14:creationId xmlns:p14="http://schemas.microsoft.com/office/powerpoint/2010/main" val="3047752911"/>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ectangle 16"/>
          <p:cNvSpPr/>
          <p:nvPr/>
        </p:nvSpPr>
        <p:spPr>
          <a:xfrm>
            <a:off x="428596" y="1714488"/>
            <a:ext cx="6572296" cy="4071966"/>
          </a:xfrm>
          <a:prstGeom prst="rect">
            <a:avLst/>
          </a:prstGeom>
          <a:gradFill>
            <a:gsLst>
              <a:gs pos="0">
                <a:srgbClr val="91DFEF"/>
              </a:gs>
              <a:gs pos="39999">
                <a:srgbClr val="85C2FF"/>
              </a:gs>
              <a:gs pos="70000">
                <a:srgbClr val="C4D6EB"/>
              </a:gs>
              <a:gs pos="100000">
                <a:srgbClr val="FFEBFA"/>
              </a:gs>
            </a:gsLst>
            <a:lin ang="10800000" scaled="0"/>
          </a:gra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lnSpc>
                <a:spcPts val="2600"/>
              </a:lnSpc>
              <a:spcAft>
                <a:spcPts val="600"/>
              </a:spcAft>
              <a:buFont typeface="Wingdings" pitchFamily="2" charset="2"/>
              <a:buChar char="§"/>
            </a:pPr>
            <a:r>
              <a:rPr lang="id-ID" sz="2400" dirty="0" smtClean="0">
                <a:solidFill>
                  <a:srgbClr val="002060"/>
                </a:solidFill>
                <a:latin typeface="Calibri" pitchFamily="34" charset="0"/>
              </a:rPr>
              <a:t>Pihak pengakuisisi mengukur kepentingan ekutitas yang dimiliki sebelumnya pada pihak yang diakuisisi pada nilai wajar tanggal akuisisi dan mengakui keuntungan dan kerugian yang dihasilkan.</a:t>
            </a:r>
          </a:p>
          <a:p>
            <a:pPr marL="342900" indent="-342900">
              <a:lnSpc>
                <a:spcPts val="2600"/>
              </a:lnSpc>
              <a:spcAft>
                <a:spcPts val="600"/>
              </a:spcAft>
              <a:buFont typeface="Wingdings" pitchFamily="2" charset="2"/>
              <a:buChar char="§"/>
            </a:pPr>
            <a:r>
              <a:rPr lang="id-ID" sz="2400" dirty="0" smtClean="0">
                <a:solidFill>
                  <a:srgbClr val="002060"/>
                </a:solidFill>
                <a:latin typeface="Calibri" pitchFamily="34" charset="0"/>
                <a:sym typeface="Wingdings" pitchFamily="2" charset="2"/>
              </a:rPr>
              <a:t>Jumlah yang diakui dalam pendapatan komprehensif lain diakui dengan dasar yang sama sebagaimana dipersyaratkan jika pengakuisisi telah melepas secara langsung kepentingan ekuitas yang dimiliki sebelumnya.</a:t>
            </a:r>
          </a:p>
        </p:txBody>
      </p:sp>
      <p:sp>
        <p:nvSpPr>
          <p:cNvPr id="41986" name="Rectangle 2"/>
          <p:cNvSpPr>
            <a:spLocks noGrp="1" noChangeArrowheads="1"/>
          </p:cNvSpPr>
          <p:nvPr>
            <p:ph type="title"/>
          </p:nvPr>
        </p:nvSpPr>
        <p:spPr>
          <a:xfrm>
            <a:off x="457200" y="381000"/>
            <a:ext cx="8229600" cy="548378"/>
          </a:xfrm>
        </p:spPr>
        <p:txBody>
          <a:bodyPr/>
          <a:lstStyle/>
          <a:p>
            <a:r>
              <a:rPr lang="id-ID" sz="2800" b="1" dirty="0" smtClean="0">
                <a:solidFill>
                  <a:srgbClr val="C00000"/>
                </a:solidFill>
              </a:rPr>
              <a:t>Kepemilikan sebelumnya – akuisisi bertahap</a:t>
            </a:r>
            <a:endParaRPr lang="en-US" sz="2800" b="1" dirty="0">
              <a:solidFill>
                <a:srgbClr val="C00000"/>
              </a:solidFill>
            </a:endParaRPr>
          </a:p>
        </p:txBody>
      </p:sp>
      <p:sp>
        <p:nvSpPr>
          <p:cNvPr id="6" name="Slide Number Placeholder 5"/>
          <p:cNvSpPr>
            <a:spLocks noGrp="1"/>
          </p:cNvSpPr>
          <p:nvPr>
            <p:ph type="sldNum" sz="quarter" idx="12"/>
          </p:nvPr>
        </p:nvSpPr>
        <p:spPr/>
        <p:txBody>
          <a:bodyPr/>
          <a:lstStyle/>
          <a:p>
            <a:fld id="{9F3A98EB-5C7F-48B8-A070-1CF4FF14BCD6}" type="slidenum">
              <a:rPr lang="en-US" smtClean="0"/>
              <a:pPr/>
              <a:t>26</a:t>
            </a:fld>
            <a:endParaRPr lang="en-US"/>
          </a:p>
        </p:txBody>
      </p:sp>
    </p:spTree>
    <p:extLst>
      <p:ext uri="{BB962C8B-B14F-4D97-AF65-F5344CB8AC3E}">
        <p14:creationId xmlns:p14="http://schemas.microsoft.com/office/powerpoint/2010/main" val="2101695738"/>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a:xfrm>
            <a:off x="457200" y="381000"/>
            <a:ext cx="8229600" cy="548378"/>
          </a:xfrm>
        </p:spPr>
        <p:txBody>
          <a:bodyPr>
            <a:normAutofit fontScale="90000"/>
          </a:bodyPr>
          <a:lstStyle/>
          <a:p>
            <a:r>
              <a:rPr lang="id-ID" b="1" dirty="0" smtClean="0">
                <a:solidFill>
                  <a:srgbClr val="C00000"/>
                </a:solidFill>
              </a:rPr>
              <a:t>Kombinasi Bisnis tanpa pengalihan</a:t>
            </a:r>
            <a:endParaRPr lang="en-US" b="1" dirty="0">
              <a:solidFill>
                <a:srgbClr val="C00000"/>
              </a:solidFill>
            </a:endParaRPr>
          </a:p>
        </p:txBody>
      </p:sp>
      <p:sp>
        <p:nvSpPr>
          <p:cNvPr id="41987" name="Rectangle 3"/>
          <p:cNvSpPr>
            <a:spLocks noGrp="1" noChangeArrowheads="1"/>
          </p:cNvSpPr>
          <p:nvPr>
            <p:ph type="body" idx="1"/>
          </p:nvPr>
        </p:nvSpPr>
        <p:spPr>
          <a:xfrm>
            <a:off x="500034" y="1500174"/>
            <a:ext cx="8028017" cy="4357718"/>
          </a:xfrm>
        </p:spPr>
        <p:txBody>
          <a:bodyPr>
            <a:normAutofit fontScale="85000" lnSpcReduction="10000"/>
          </a:bodyPr>
          <a:lstStyle/>
          <a:p>
            <a:pPr>
              <a:lnSpc>
                <a:spcPts val="2200"/>
              </a:lnSpc>
              <a:spcBef>
                <a:spcPts val="0"/>
              </a:spcBef>
              <a:spcAft>
                <a:spcPts val="600"/>
              </a:spcAft>
            </a:pPr>
            <a:r>
              <a:rPr lang="id-ID" sz="2600" dirty="0" smtClean="0">
                <a:solidFill>
                  <a:schemeClr val="tx1">
                    <a:lumMod val="75000"/>
                    <a:lumOff val="25000"/>
                  </a:schemeClr>
                </a:solidFill>
                <a:latin typeface="Calibri" pitchFamily="34" charset="0"/>
              </a:rPr>
              <a:t>Pengendalian dapat diperoleh tanpa adanya pengalihan imbalan, termasuk:</a:t>
            </a:r>
          </a:p>
          <a:p>
            <a:pPr lvl="1">
              <a:lnSpc>
                <a:spcPts val="2200"/>
              </a:lnSpc>
              <a:spcBef>
                <a:spcPts val="0"/>
              </a:spcBef>
              <a:spcAft>
                <a:spcPts val="600"/>
              </a:spcAft>
            </a:pPr>
            <a:r>
              <a:rPr lang="id-ID" sz="2400" dirty="0" smtClean="0">
                <a:solidFill>
                  <a:srgbClr val="C00000"/>
                </a:solidFill>
                <a:latin typeface="Calibri" pitchFamily="34" charset="0"/>
                <a:sym typeface="Wingdings" pitchFamily="2" charset="2"/>
              </a:rPr>
              <a:t>Pihak yang yang diakuisisi membeli kembali sahamnya sehingga pengakuisisi memperoleh pengendalian</a:t>
            </a:r>
            <a:endParaRPr lang="id-ID" sz="2400" dirty="0" smtClean="0">
              <a:latin typeface="Calibri" pitchFamily="34" charset="0"/>
              <a:sym typeface="Wingdings" pitchFamily="2" charset="2"/>
            </a:endParaRPr>
          </a:p>
          <a:p>
            <a:pPr lvl="1">
              <a:lnSpc>
                <a:spcPts val="2200"/>
              </a:lnSpc>
              <a:spcBef>
                <a:spcPts val="0"/>
              </a:spcBef>
              <a:spcAft>
                <a:spcPts val="600"/>
              </a:spcAft>
            </a:pPr>
            <a:r>
              <a:rPr lang="id-ID" sz="2400" dirty="0" smtClean="0">
                <a:latin typeface="Calibri" pitchFamily="34" charset="0"/>
                <a:sym typeface="Wingdings" pitchFamily="2" charset="2"/>
              </a:rPr>
              <a:t>Hilangnya hak veto yang sebelunnya menghalangi pengakuisisi untuk mengendalikan.</a:t>
            </a:r>
          </a:p>
          <a:p>
            <a:pPr lvl="1">
              <a:lnSpc>
                <a:spcPts val="2200"/>
              </a:lnSpc>
              <a:spcBef>
                <a:spcPts val="0"/>
              </a:spcBef>
              <a:spcAft>
                <a:spcPts val="600"/>
              </a:spcAft>
            </a:pPr>
            <a:r>
              <a:rPr lang="id-ID" sz="2400" dirty="0" smtClean="0">
                <a:solidFill>
                  <a:srgbClr val="C00000"/>
                </a:solidFill>
                <a:latin typeface="Calibri" pitchFamily="34" charset="0"/>
                <a:sym typeface="Wingdings" pitchFamily="2" charset="2"/>
              </a:rPr>
              <a:t>Pengakuisisi dan yang diakuisisi sepakat untuk mengkombinasikan bisnisnya dengan kontrak semata. </a:t>
            </a:r>
          </a:p>
          <a:p>
            <a:pPr lvl="1">
              <a:lnSpc>
                <a:spcPts val="2200"/>
              </a:lnSpc>
              <a:spcBef>
                <a:spcPts val="0"/>
              </a:spcBef>
              <a:spcAft>
                <a:spcPts val="600"/>
              </a:spcAft>
              <a:buNone/>
            </a:pPr>
            <a:r>
              <a:rPr lang="id-ID" sz="2400" dirty="0" smtClean="0">
                <a:solidFill>
                  <a:srgbClr val="C00000"/>
                </a:solidFill>
                <a:latin typeface="Calibri" pitchFamily="34" charset="0"/>
                <a:sym typeface="Wingdings" pitchFamily="2" charset="2"/>
              </a:rPr>
              <a:t>	Contoh penggabungan dua bisnis bersama-sama dalam satu kesepakatan gabungan (stapling arrangement) atau pembentukan perusahaan yang tercatat di dua bursa (dual listed corporation)</a:t>
            </a:r>
          </a:p>
          <a:p>
            <a:pPr lvl="1">
              <a:lnSpc>
                <a:spcPts val="2200"/>
              </a:lnSpc>
              <a:spcBef>
                <a:spcPts val="0"/>
              </a:spcBef>
              <a:spcAft>
                <a:spcPts val="600"/>
              </a:spcAft>
              <a:buNone/>
            </a:pPr>
            <a:r>
              <a:rPr lang="id-ID" sz="2400" dirty="0" smtClean="0">
                <a:solidFill>
                  <a:srgbClr val="C00000"/>
                </a:solidFill>
                <a:latin typeface="Calibri" pitchFamily="34" charset="0"/>
                <a:sym typeface="Wingdings" pitchFamily="2" charset="2"/>
              </a:rPr>
              <a:t>	Pengakuan sesuai PSAK ini, memunculkan kepentingan non pengendali yang dominan atau seluruhnya.</a:t>
            </a:r>
            <a:endParaRPr lang="id-ID" sz="2400" dirty="0" smtClean="0">
              <a:latin typeface="Calibri" pitchFamily="34" charset="0"/>
              <a:sym typeface="Wingdings" pitchFamily="2" charset="2"/>
            </a:endParaRPr>
          </a:p>
        </p:txBody>
      </p:sp>
      <p:sp>
        <p:nvSpPr>
          <p:cNvPr id="6" name="Slide Number Placeholder 5"/>
          <p:cNvSpPr>
            <a:spLocks noGrp="1"/>
          </p:cNvSpPr>
          <p:nvPr>
            <p:ph type="sldNum" sz="quarter" idx="12"/>
          </p:nvPr>
        </p:nvSpPr>
        <p:spPr/>
        <p:txBody>
          <a:bodyPr/>
          <a:lstStyle/>
          <a:p>
            <a:fld id="{9F3A98EB-5C7F-48B8-A070-1CF4FF14BCD6}" type="slidenum">
              <a:rPr lang="en-US" smtClean="0"/>
              <a:pPr/>
              <a:t>27</a:t>
            </a:fld>
            <a:endParaRPr lang="en-US"/>
          </a:p>
        </p:txBody>
      </p:sp>
    </p:spTree>
    <p:extLst>
      <p:ext uri="{BB962C8B-B14F-4D97-AF65-F5344CB8AC3E}">
        <p14:creationId xmlns:p14="http://schemas.microsoft.com/office/powerpoint/2010/main" val="3603519186"/>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a:xfrm>
            <a:off x="457200" y="419413"/>
            <a:ext cx="8229600" cy="548378"/>
          </a:xfrm>
        </p:spPr>
        <p:txBody>
          <a:bodyPr>
            <a:noAutofit/>
          </a:bodyPr>
          <a:lstStyle/>
          <a:p>
            <a:r>
              <a:rPr lang="id-ID" sz="3200" b="1" dirty="0" smtClean="0"/>
              <a:t>Periode Pengukuran</a:t>
            </a:r>
            <a:endParaRPr lang="en-US" sz="3200" b="1" dirty="0"/>
          </a:p>
        </p:txBody>
      </p:sp>
      <p:sp>
        <p:nvSpPr>
          <p:cNvPr id="6" name="Slide Number Placeholder 5"/>
          <p:cNvSpPr>
            <a:spLocks noGrp="1"/>
          </p:cNvSpPr>
          <p:nvPr>
            <p:ph type="sldNum" sz="quarter" idx="12"/>
          </p:nvPr>
        </p:nvSpPr>
        <p:spPr/>
        <p:txBody>
          <a:bodyPr/>
          <a:lstStyle/>
          <a:p>
            <a:fld id="{9F3A98EB-5C7F-48B8-A070-1CF4FF14BCD6}" type="slidenum">
              <a:rPr lang="en-US" smtClean="0"/>
              <a:pPr/>
              <a:t>28</a:t>
            </a:fld>
            <a:endParaRPr lang="en-US"/>
          </a:p>
        </p:txBody>
      </p:sp>
      <p:sp>
        <p:nvSpPr>
          <p:cNvPr id="8" name="Rounded Rectangle 7"/>
          <p:cNvSpPr/>
          <p:nvPr/>
        </p:nvSpPr>
        <p:spPr>
          <a:xfrm>
            <a:off x="357158" y="1357298"/>
            <a:ext cx="8429684" cy="4786346"/>
          </a:xfrm>
          <a:prstGeom prst="roundRect">
            <a:avLst/>
          </a:prstGeom>
        </p:spPr>
        <p:style>
          <a:lnRef idx="1">
            <a:schemeClr val="accent1"/>
          </a:lnRef>
          <a:fillRef idx="2">
            <a:schemeClr val="accent1"/>
          </a:fillRef>
          <a:effectRef idx="1">
            <a:schemeClr val="accent1"/>
          </a:effectRef>
          <a:fontRef idx="minor">
            <a:schemeClr val="dk1"/>
          </a:fontRef>
        </p:style>
        <p:txBody>
          <a:bodyPr rtlCol="0" anchor="ctr"/>
          <a:lstStyle/>
          <a:p>
            <a:pPr marL="354013" indent="-354013">
              <a:buFont typeface="Wingdings" pitchFamily="2" charset="2"/>
              <a:buChar char="§"/>
            </a:pPr>
            <a:r>
              <a:rPr lang="id-ID" b="1" i="1" dirty="0" smtClean="0">
                <a:solidFill>
                  <a:srgbClr val="FF0000"/>
                </a:solidFill>
              </a:rPr>
              <a:t>Jika proses kombinasi bisnis belum selesai pada akhir periode pelaporan </a:t>
            </a:r>
            <a:r>
              <a:rPr lang="id-ID" b="1" i="1" dirty="0" smtClean="0">
                <a:solidFill>
                  <a:srgbClr val="FF0000"/>
                </a:solidFill>
                <a:sym typeface="Wingdings" pitchFamily="2" charset="2"/>
              </a:rPr>
              <a:t> </a:t>
            </a:r>
            <a:r>
              <a:rPr lang="fi-FI" b="1" i="1" dirty="0" smtClean="0">
                <a:solidFill>
                  <a:srgbClr val="FF0000"/>
                </a:solidFill>
              </a:rPr>
              <a:t>pihak pengakuisisi melaporkan jumlah</a:t>
            </a:r>
            <a:r>
              <a:rPr lang="id-ID" b="1" i="1" dirty="0" smtClean="0">
                <a:solidFill>
                  <a:srgbClr val="FF0000"/>
                </a:solidFill>
              </a:rPr>
              <a:t> sementara untuk pos-pos (items) yang proses akuntansinya belum selesai. </a:t>
            </a:r>
          </a:p>
          <a:p>
            <a:pPr marL="354013" indent="-354013">
              <a:buFont typeface="Wingdings" pitchFamily="2" charset="2"/>
              <a:buChar char="§"/>
            </a:pPr>
            <a:r>
              <a:rPr lang="id-ID" b="1" i="1" dirty="0" smtClean="0">
                <a:solidFill>
                  <a:srgbClr val="FF0000"/>
                </a:solidFill>
              </a:rPr>
              <a:t>P</a:t>
            </a:r>
            <a:r>
              <a:rPr lang="fi-FI" b="1" i="1" dirty="0" smtClean="0">
                <a:solidFill>
                  <a:srgbClr val="FF0000"/>
                </a:solidFill>
              </a:rPr>
              <a:t>ihak pengakuisisi menyesuaikan secara</a:t>
            </a:r>
            <a:r>
              <a:rPr lang="id-ID" b="1" i="1" dirty="0" smtClean="0">
                <a:solidFill>
                  <a:srgbClr val="FF0000"/>
                </a:solidFill>
              </a:rPr>
              <a:t> retrospektif jumlah sementara yang diakui pada tanggal akuisisi untuk mencerminkan informasi baru yang diperoleh tentang fakta dan keadaan yang ada pada tanggal akusisi dan berdampak pada pengukuran yang diakui. </a:t>
            </a:r>
          </a:p>
          <a:p>
            <a:pPr marL="354013" indent="-354013">
              <a:buFont typeface="Wingdings" pitchFamily="2" charset="2"/>
              <a:buChar char="§"/>
            </a:pPr>
            <a:r>
              <a:rPr lang="id-ID" b="1" i="1" dirty="0" smtClean="0">
                <a:solidFill>
                  <a:srgbClr val="FF0000"/>
                </a:solidFill>
              </a:rPr>
              <a:t>P</a:t>
            </a:r>
            <a:r>
              <a:rPr lang="fi-FI" b="1" i="1" dirty="0" smtClean="0">
                <a:solidFill>
                  <a:srgbClr val="FF0000"/>
                </a:solidFill>
              </a:rPr>
              <a:t>ihak pengakuisisi mengakui aset atau</a:t>
            </a:r>
            <a:r>
              <a:rPr lang="id-ID" b="1" i="1" dirty="0" smtClean="0">
                <a:solidFill>
                  <a:srgbClr val="FF0000"/>
                </a:solidFill>
              </a:rPr>
              <a:t> liabilitas tambahan jika informasi baru diperoleh mengenai fakta dan keadaan yang ada pada tanggal akuisisi </a:t>
            </a:r>
          </a:p>
          <a:p>
            <a:pPr marL="354013" indent="-354013">
              <a:buFont typeface="Wingdings" pitchFamily="2" charset="2"/>
              <a:buChar char="§"/>
            </a:pPr>
            <a:r>
              <a:rPr lang="id-ID" b="1" i="1" dirty="0" smtClean="0">
                <a:solidFill>
                  <a:srgbClr val="FF0000"/>
                </a:solidFill>
              </a:rPr>
              <a:t>P</a:t>
            </a:r>
            <a:r>
              <a:rPr lang="es-ES" b="1" i="1" dirty="0" err="1" smtClean="0">
                <a:solidFill>
                  <a:srgbClr val="FF0000"/>
                </a:solidFill>
              </a:rPr>
              <a:t>eriode</a:t>
            </a:r>
            <a:r>
              <a:rPr lang="id-ID" b="1" i="1" dirty="0" smtClean="0">
                <a:solidFill>
                  <a:srgbClr val="FF0000"/>
                </a:solidFill>
              </a:rPr>
              <a:t> </a:t>
            </a:r>
            <a:r>
              <a:rPr lang="sv-SE" b="1" i="1" dirty="0" smtClean="0">
                <a:solidFill>
                  <a:srgbClr val="FF0000"/>
                </a:solidFill>
              </a:rPr>
              <a:t>pengukuran berakhir segera setelah pihak pengakuisisi</a:t>
            </a:r>
            <a:r>
              <a:rPr lang="id-ID" b="1" i="1" dirty="0" smtClean="0">
                <a:solidFill>
                  <a:srgbClr val="FF0000"/>
                </a:solidFill>
              </a:rPr>
              <a:t> menerima informasi yang dicari tentang fakta dan keadaan </a:t>
            </a:r>
            <a:r>
              <a:rPr lang="es-ES" b="1" i="1" dirty="0" smtClean="0">
                <a:solidFill>
                  <a:srgbClr val="FF0000"/>
                </a:solidFill>
              </a:rPr>
              <a:t>yang </a:t>
            </a:r>
            <a:r>
              <a:rPr lang="es-ES" b="1" i="1" dirty="0" err="1" smtClean="0">
                <a:solidFill>
                  <a:srgbClr val="FF0000"/>
                </a:solidFill>
              </a:rPr>
              <a:t>ada</a:t>
            </a:r>
            <a:r>
              <a:rPr lang="es-ES" b="1" i="1" dirty="0" smtClean="0">
                <a:solidFill>
                  <a:srgbClr val="FF0000"/>
                </a:solidFill>
              </a:rPr>
              <a:t> pada </a:t>
            </a:r>
            <a:r>
              <a:rPr lang="es-ES" b="1" i="1" dirty="0" err="1" smtClean="0">
                <a:solidFill>
                  <a:srgbClr val="FF0000"/>
                </a:solidFill>
              </a:rPr>
              <a:t>tanggal</a:t>
            </a:r>
            <a:r>
              <a:rPr lang="es-ES" b="1" i="1" dirty="0" smtClean="0">
                <a:solidFill>
                  <a:srgbClr val="FF0000"/>
                </a:solidFill>
              </a:rPr>
              <a:t> </a:t>
            </a:r>
            <a:r>
              <a:rPr lang="es-ES" b="1" i="1" dirty="0" err="1" smtClean="0">
                <a:solidFill>
                  <a:srgbClr val="FF0000"/>
                </a:solidFill>
              </a:rPr>
              <a:t>akuisisi</a:t>
            </a:r>
            <a:r>
              <a:rPr lang="es-ES" b="1" i="1" dirty="0" smtClean="0">
                <a:solidFill>
                  <a:srgbClr val="FF0000"/>
                </a:solidFill>
              </a:rPr>
              <a:t> </a:t>
            </a:r>
            <a:r>
              <a:rPr lang="es-ES" b="1" i="1" dirty="0" err="1" smtClean="0">
                <a:solidFill>
                  <a:srgbClr val="FF0000"/>
                </a:solidFill>
              </a:rPr>
              <a:t>atau</a:t>
            </a:r>
            <a:r>
              <a:rPr lang="es-ES" b="1" i="1" dirty="0" smtClean="0">
                <a:solidFill>
                  <a:srgbClr val="FF0000"/>
                </a:solidFill>
              </a:rPr>
              <a:t> </a:t>
            </a:r>
            <a:r>
              <a:rPr lang="es-ES" b="1" i="1" dirty="0" err="1" smtClean="0">
                <a:solidFill>
                  <a:srgbClr val="FF0000"/>
                </a:solidFill>
              </a:rPr>
              <a:t>mempelajari</a:t>
            </a:r>
            <a:r>
              <a:rPr lang="es-ES" b="1" i="1" dirty="0" smtClean="0">
                <a:solidFill>
                  <a:srgbClr val="FF0000"/>
                </a:solidFill>
              </a:rPr>
              <a:t> </a:t>
            </a:r>
            <a:r>
              <a:rPr lang="es-ES" b="1" i="1" dirty="0" err="1" smtClean="0">
                <a:solidFill>
                  <a:srgbClr val="FF0000"/>
                </a:solidFill>
              </a:rPr>
              <a:t>bahwa</a:t>
            </a:r>
            <a:r>
              <a:rPr lang="id-ID" b="1" i="1" dirty="0" smtClean="0">
                <a:solidFill>
                  <a:srgbClr val="FF0000"/>
                </a:solidFill>
              </a:rPr>
              <a:t> informasi lebih tidak dapat diperoleh. </a:t>
            </a:r>
          </a:p>
          <a:p>
            <a:pPr marL="354013" indent="-354013">
              <a:buFont typeface="Wingdings" pitchFamily="2" charset="2"/>
              <a:buChar char="§"/>
            </a:pPr>
            <a:r>
              <a:rPr lang="id-ID" b="1" i="1" dirty="0" smtClean="0">
                <a:solidFill>
                  <a:srgbClr val="FF0000"/>
                </a:solidFill>
              </a:rPr>
              <a:t>P</a:t>
            </a:r>
            <a:r>
              <a:rPr lang="nb-NO" b="1" i="1" dirty="0" smtClean="0">
                <a:solidFill>
                  <a:srgbClr val="FF0000"/>
                </a:solidFill>
              </a:rPr>
              <a:t>eriode pengukuran tidak boleh melebihi satu tahun dari</a:t>
            </a:r>
            <a:r>
              <a:rPr lang="id-ID" b="1" i="1" dirty="0" smtClean="0">
                <a:solidFill>
                  <a:srgbClr val="FF0000"/>
                </a:solidFill>
              </a:rPr>
              <a:t> tanggal akuisisi.</a:t>
            </a:r>
          </a:p>
        </p:txBody>
      </p:sp>
    </p:spTree>
    <p:extLst>
      <p:ext uri="{BB962C8B-B14F-4D97-AF65-F5344CB8AC3E}">
        <p14:creationId xmlns:p14="http://schemas.microsoft.com/office/powerpoint/2010/main" val="578994028"/>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9144000" cy="739760"/>
          </a:xfrm>
        </p:spPr>
        <p:txBody>
          <a:bodyPr>
            <a:normAutofit/>
          </a:bodyPr>
          <a:lstStyle/>
          <a:p>
            <a:r>
              <a:rPr lang="id-ID" sz="3200" b="1" dirty="0" smtClean="0">
                <a:solidFill>
                  <a:srgbClr val="C00000"/>
                </a:solidFill>
              </a:rPr>
              <a:t>Elemen yang dikeluarkan</a:t>
            </a:r>
            <a:endParaRPr lang="id-ID" sz="3200" b="1" dirty="0">
              <a:solidFill>
                <a:srgbClr val="C00000"/>
              </a:solidFill>
            </a:endParaRPr>
          </a:p>
        </p:txBody>
      </p:sp>
      <p:sp>
        <p:nvSpPr>
          <p:cNvPr id="5" name="Footer Placeholder 4"/>
          <p:cNvSpPr>
            <a:spLocks noGrp="1"/>
          </p:cNvSpPr>
          <p:nvPr>
            <p:ph type="ftr" sz="quarter" idx="4294967295"/>
          </p:nvPr>
        </p:nvSpPr>
        <p:spPr>
          <a:xfrm>
            <a:off x="6781800" y="6477000"/>
            <a:ext cx="1905000" cy="228600"/>
          </a:xfrm>
          <a:prstGeom prst="rect">
            <a:avLst/>
          </a:prstGeom>
        </p:spPr>
        <p:txBody>
          <a:bodyPr/>
          <a:lstStyle/>
          <a:p>
            <a:pPr>
              <a:defRPr/>
            </a:pPr>
            <a:r>
              <a:rPr lang="en-US" smtClean="0"/>
              <a:t>© 2009</a:t>
            </a:r>
            <a:endParaRPr lang="en-US" dirty="0"/>
          </a:p>
        </p:txBody>
      </p:sp>
      <p:sp>
        <p:nvSpPr>
          <p:cNvPr id="6" name="Slide Number Placeholder 5"/>
          <p:cNvSpPr>
            <a:spLocks noGrp="1"/>
          </p:cNvSpPr>
          <p:nvPr>
            <p:ph type="sldNum" sz="quarter" idx="12"/>
          </p:nvPr>
        </p:nvSpPr>
        <p:spPr/>
        <p:txBody>
          <a:bodyPr/>
          <a:lstStyle/>
          <a:p>
            <a:pPr>
              <a:defRPr/>
            </a:pPr>
            <a:fld id="{CAFDB87E-A967-47B1-99CD-989DAEE32824}" type="slidenum">
              <a:rPr lang="en-US" smtClean="0"/>
              <a:pPr>
                <a:defRPr/>
              </a:pPr>
              <a:t>29</a:t>
            </a:fld>
            <a:endParaRPr lang="en-US" dirty="0"/>
          </a:p>
        </p:txBody>
      </p:sp>
      <p:sp>
        <p:nvSpPr>
          <p:cNvPr id="4100" name="Text Box 4"/>
          <p:cNvSpPr txBox="1">
            <a:spLocks noChangeArrowheads="1"/>
          </p:cNvSpPr>
          <p:nvPr/>
        </p:nvSpPr>
        <p:spPr bwMode="auto">
          <a:xfrm>
            <a:off x="571472" y="1643050"/>
            <a:ext cx="5572164" cy="4643470"/>
          </a:xfrm>
          <a:prstGeom prst="rect">
            <a:avLst/>
          </a:prstGeom>
          <a:solidFill>
            <a:srgbClr val="CCEC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0"/>
              </a:spcAft>
              <a:buClrTx/>
              <a:buSzTx/>
              <a:buFontTx/>
              <a:buNone/>
              <a:tabLst/>
            </a:pPr>
            <a:r>
              <a:rPr kumimoji="0" lang="id-ID" sz="2400" b="1" i="0" u="none" strike="noStrike" cap="none" normalizeH="0" baseline="0" dirty="0" smtClean="0">
                <a:ln>
                  <a:noFill/>
                </a:ln>
                <a:solidFill>
                  <a:schemeClr val="tx1"/>
                </a:solidFill>
                <a:effectLst/>
                <a:latin typeface="Calibri" pitchFamily="34" charset="0"/>
                <a:cs typeface="Arial" pitchFamily="34" charset="0"/>
              </a:rPr>
              <a:t>Elemen yang dikeluarkan (51)</a:t>
            </a:r>
          </a:p>
          <a:p>
            <a:endParaRPr lang="id-ID" dirty="0" smtClean="0"/>
          </a:p>
          <a:p>
            <a:pPr marL="354013" indent="-354013">
              <a:spcAft>
                <a:spcPts val="600"/>
              </a:spcAft>
              <a:buFont typeface="Wingdings" pitchFamily="2" charset="2"/>
              <a:buChar char="§"/>
            </a:pPr>
            <a:r>
              <a:rPr lang="id-ID" i="1" dirty="0" smtClean="0"/>
              <a:t>Hubungan antara pengakuisisi dan diakuisisi sebelum negosiasi bisnis kombinasi dimulai.</a:t>
            </a:r>
          </a:p>
          <a:p>
            <a:pPr marL="354013" indent="-354013">
              <a:spcAft>
                <a:spcPts val="600"/>
              </a:spcAft>
              <a:buFont typeface="Wingdings" pitchFamily="2" charset="2"/>
              <a:buChar char="§"/>
            </a:pPr>
            <a:r>
              <a:rPr lang="id-ID" i="1" dirty="0" smtClean="0"/>
              <a:t>Harus mengidentifiikasi setiap </a:t>
            </a:r>
            <a:r>
              <a:rPr lang="id-ID" i="1" dirty="0" smtClean="0">
                <a:solidFill>
                  <a:srgbClr val="FF0000"/>
                </a:solidFill>
              </a:rPr>
              <a:t>jumlah yang bukan </a:t>
            </a:r>
            <a:r>
              <a:rPr lang="id-ID" i="1" dirty="0" smtClean="0"/>
              <a:t>bagian yang dipertukarkan.</a:t>
            </a:r>
          </a:p>
          <a:p>
            <a:pPr marL="354013" indent="-354013">
              <a:spcAft>
                <a:spcPts val="600"/>
              </a:spcAft>
              <a:buFont typeface="Wingdings" pitchFamily="2" charset="2"/>
              <a:buChar char="§"/>
            </a:pPr>
            <a:r>
              <a:rPr lang="fi-FI" i="1" dirty="0" smtClean="0"/>
              <a:t>Pihak pengakuisisi </a:t>
            </a:r>
            <a:r>
              <a:rPr lang="fi-FI" i="1" dirty="0" smtClean="0">
                <a:solidFill>
                  <a:srgbClr val="FF0000"/>
                </a:solidFill>
              </a:rPr>
              <a:t>mengakui hanya atas </a:t>
            </a:r>
            <a:r>
              <a:rPr lang="id-ID" i="1" dirty="0" smtClean="0">
                <a:solidFill>
                  <a:srgbClr val="FF0000"/>
                </a:solidFill>
              </a:rPr>
              <a:t>imbalan yang dialihkan </a:t>
            </a:r>
            <a:r>
              <a:rPr lang="id-ID" i="1" dirty="0" smtClean="0"/>
              <a:t>untuk pihak yang diakuisisi serta aset yang diperoleh dan liabilitas yang diambil-alih yang dipertukarkan untuk pihak yang diakuisisi sebagai </a:t>
            </a:r>
            <a:r>
              <a:rPr lang="id-ID" i="1" dirty="0" smtClean="0">
                <a:solidFill>
                  <a:srgbClr val="FF0000"/>
                </a:solidFill>
              </a:rPr>
              <a:t>bagian </a:t>
            </a:r>
            <a:r>
              <a:rPr lang="fi-FI" i="1" dirty="0" smtClean="0">
                <a:solidFill>
                  <a:srgbClr val="FF0000"/>
                </a:solidFill>
              </a:rPr>
              <a:t>dari penerapan metode akuisisi</a:t>
            </a:r>
            <a:r>
              <a:rPr lang="fi-FI" i="1" dirty="0" smtClean="0"/>
              <a:t>. </a:t>
            </a:r>
            <a:endParaRPr lang="id-ID" i="1" dirty="0" smtClean="0"/>
          </a:p>
          <a:p>
            <a:pPr marL="354013" indent="-354013">
              <a:spcAft>
                <a:spcPts val="600"/>
              </a:spcAft>
              <a:buFont typeface="Wingdings" pitchFamily="2" charset="2"/>
              <a:buChar char="§"/>
            </a:pPr>
            <a:r>
              <a:rPr lang="id-ID" i="1" dirty="0" smtClean="0"/>
              <a:t>T</a:t>
            </a:r>
            <a:r>
              <a:rPr lang="fi-FI" i="1" dirty="0" smtClean="0"/>
              <a:t>ransaksi </a:t>
            </a:r>
            <a:r>
              <a:rPr lang="fi-FI" i="1" dirty="0" smtClean="0">
                <a:solidFill>
                  <a:srgbClr val="FF0000"/>
                </a:solidFill>
              </a:rPr>
              <a:t>terpisah lainnya</a:t>
            </a:r>
            <a:r>
              <a:rPr lang="id-ID" i="1" dirty="0" smtClean="0">
                <a:solidFill>
                  <a:srgbClr val="FF0000"/>
                </a:solidFill>
              </a:rPr>
              <a:t> diperlakukan </a:t>
            </a:r>
            <a:r>
              <a:rPr lang="id-ID" i="1" dirty="0" smtClean="0"/>
              <a:t>sesuai dengan SAK yang relevan.</a:t>
            </a:r>
            <a:endParaRPr kumimoji="0" lang="id-ID" i="0" u="none" strike="noStrike" cap="none" normalizeH="0" baseline="0" dirty="0" smtClean="0">
              <a:ln>
                <a:noFill/>
              </a:ln>
              <a:solidFill>
                <a:schemeClr val="tx1"/>
              </a:solidFill>
              <a:effectLst/>
              <a:latin typeface="Arial" pitchFamily="34" charset="0"/>
              <a:cs typeface="Arial" pitchFamily="34" charset="0"/>
            </a:endParaRPr>
          </a:p>
        </p:txBody>
      </p:sp>
      <p:grpSp>
        <p:nvGrpSpPr>
          <p:cNvPr id="3" name="Group 18"/>
          <p:cNvGrpSpPr/>
          <p:nvPr/>
        </p:nvGrpSpPr>
        <p:grpSpPr>
          <a:xfrm>
            <a:off x="6572264" y="1500174"/>
            <a:ext cx="2317760" cy="1643074"/>
            <a:chOff x="6546872" y="1385878"/>
            <a:chExt cx="2057400" cy="1643074"/>
          </a:xfrm>
        </p:grpSpPr>
        <p:sp>
          <p:nvSpPr>
            <p:cNvPr id="6146" name="Text Box 2"/>
            <p:cNvSpPr txBox="1">
              <a:spLocks noChangeArrowheads="1"/>
            </p:cNvSpPr>
            <p:nvPr/>
          </p:nvSpPr>
          <p:spPr bwMode="auto">
            <a:xfrm>
              <a:off x="6546872" y="1385878"/>
              <a:ext cx="982662" cy="471486"/>
            </a:xfrm>
            <a:prstGeom prst="rect">
              <a:avLst/>
            </a:prstGeom>
            <a:solidFill>
              <a:srgbClr val="CCECFF"/>
            </a:solidFill>
            <a:ln w="9525">
              <a:solidFill>
                <a:schemeClr val="accent6">
                  <a:lumMod val="75000"/>
                </a:schemeClr>
              </a:solid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ts val="1200"/>
                </a:lnSpc>
                <a:spcBef>
                  <a:spcPct val="0"/>
                </a:spcBef>
                <a:spcAft>
                  <a:spcPts val="0"/>
                </a:spcAft>
                <a:buClrTx/>
                <a:buSzTx/>
                <a:buFontTx/>
                <a:buNone/>
                <a:tabLst/>
              </a:pPr>
              <a:r>
                <a:rPr kumimoji="0" lang="en-US" sz="1200" b="0" i="0" u="none" strike="noStrike" cap="none" normalizeH="0" baseline="0" dirty="0" smtClean="0">
                  <a:ln>
                    <a:noFill/>
                  </a:ln>
                  <a:solidFill>
                    <a:schemeClr val="tx1"/>
                  </a:solidFill>
                  <a:effectLst/>
                  <a:latin typeface="Calibri" pitchFamily="34" charset="0"/>
                  <a:cs typeface="Arial" pitchFamily="34" charset="0"/>
                </a:rPr>
                <a:t>Excluded elements</a:t>
              </a:r>
              <a:endParaRPr kumimoji="0" lang="id-ID" sz="1200" b="0" i="0" u="none" strike="noStrike" cap="none" normalizeH="0" baseline="0" dirty="0" smtClean="0">
                <a:ln>
                  <a:noFill/>
                </a:ln>
                <a:solidFill>
                  <a:schemeClr val="tx1"/>
                </a:solidFill>
                <a:effectLst/>
                <a:latin typeface="Arial" pitchFamily="34" charset="0"/>
                <a:cs typeface="Arial" pitchFamily="34" charset="0"/>
              </a:endParaRPr>
            </a:p>
          </p:txBody>
        </p:sp>
        <p:sp>
          <p:nvSpPr>
            <p:cNvPr id="6147" name="Text Box 3"/>
            <p:cNvSpPr txBox="1">
              <a:spLocks noChangeArrowheads="1"/>
            </p:cNvSpPr>
            <p:nvPr/>
          </p:nvSpPr>
          <p:spPr bwMode="auto">
            <a:xfrm>
              <a:off x="6546872" y="1857364"/>
              <a:ext cx="982662" cy="442914"/>
            </a:xfrm>
            <a:prstGeom prst="rect">
              <a:avLst/>
            </a:prstGeom>
            <a:solidFill>
              <a:srgbClr val="6699FF"/>
            </a:solidFill>
            <a:ln w="9525">
              <a:solidFill>
                <a:schemeClr val="accent6">
                  <a:lumMod val="75000"/>
                </a:schemeClr>
              </a:solid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ts val="1200"/>
                </a:lnSpc>
                <a:spcBef>
                  <a:spcPct val="0"/>
                </a:spcBef>
                <a:spcAft>
                  <a:spcPts val="0"/>
                </a:spcAft>
                <a:buClrTx/>
                <a:buSzTx/>
                <a:buFontTx/>
                <a:buNone/>
                <a:tabLst/>
              </a:pPr>
              <a:r>
                <a:rPr kumimoji="0" lang="en-US" sz="1200" b="0" i="0" u="none" strike="noStrike" cap="none" normalizeH="0" baseline="0" dirty="0" smtClean="0">
                  <a:ln>
                    <a:noFill/>
                  </a:ln>
                  <a:solidFill>
                    <a:schemeClr val="tx1"/>
                  </a:solidFill>
                  <a:effectLst/>
                  <a:latin typeface="Calibri" pitchFamily="34" charset="0"/>
                  <a:cs typeface="Arial" pitchFamily="34" charset="0"/>
                </a:rPr>
                <a:t>Consideration</a:t>
              </a:r>
            </a:p>
            <a:p>
              <a:pPr marL="0" marR="0" lvl="0" indent="0" algn="ctr" defTabSz="914400" rtl="0" eaLnBrk="1" fontAlgn="base" latinLnBrk="0" hangingPunct="1">
                <a:lnSpc>
                  <a:spcPts val="1200"/>
                </a:lnSpc>
                <a:spcBef>
                  <a:spcPct val="0"/>
                </a:spcBef>
                <a:spcAft>
                  <a:spcPts val="0"/>
                </a:spcAft>
                <a:buClrTx/>
                <a:buSzTx/>
                <a:buFontTx/>
                <a:buNone/>
                <a:tabLst/>
              </a:pPr>
              <a:r>
                <a:rPr kumimoji="0" lang="en-US" sz="1200" b="0" i="0" u="none" strike="noStrike" cap="none" normalizeH="0" baseline="0" dirty="0" smtClean="0">
                  <a:ln>
                    <a:noFill/>
                  </a:ln>
                  <a:solidFill>
                    <a:schemeClr val="tx1"/>
                  </a:solidFill>
                  <a:effectLst/>
                  <a:latin typeface="Calibri" pitchFamily="34" charset="0"/>
                  <a:cs typeface="Arial" pitchFamily="34" charset="0"/>
                </a:rPr>
                <a:t>transferred</a:t>
              </a:r>
              <a:endParaRPr kumimoji="0" lang="id-ID" sz="1200" b="0" i="0" u="none" strike="noStrike" cap="none" normalizeH="0" baseline="0" dirty="0" smtClean="0">
                <a:ln>
                  <a:noFill/>
                </a:ln>
                <a:solidFill>
                  <a:schemeClr val="tx1"/>
                </a:solidFill>
                <a:effectLst/>
                <a:latin typeface="Arial" pitchFamily="34" charset="0"/>
                <a:cs typeface="Arial" pitchFamily="34" charset="0"/>
              </a:endParaRPr>
            </a:p>
          </p:txBody>
        </p:sp>
        <p:sp>
          <p:nvSpPr>
            <p:cNvPr id="6148" name="Text Box 4"/>
            <p:cNvSpPr txBox="1">
              <a:spLocks noChangeArrowheads="1"/>
            </p:cNvSpPr>
            <p:nvPr/>
          </p:nvSpPr>
          <p:spPr bwMode="auto">
            <a:xfrm>
              <a:off x="6546872" y="2300278"/>
              <a:ext cx="982662" cy="342900"/>
            </a:xfrm>
            <a:prstGeom prst="rect">
              <a:avLst/>
            </a:prstGeom>
            <a:solidFill>
              <a:srgbClr val="00CCFF"/>
            </a:solidFill>
            <a:ln w="9525">
              <a:solidFill>
                <a:schemeClr val="accent6">
                  <a:lumMod val="75000"/>
                </a:schemeClr>
              </a:solid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ts val="1200"/>
                </a:lnSpc>
                <a:spcBef>
                  <a:spcPct val="0"/>
                </a:spcBef>
                <a:spcAft>
                  <a:spcPts val="0"/>
                </a:spcAft>
                <a:buClrTx/>
                <a:buSzTx/>
                <a:buFontTx/>
                <a:buNone/>
                <a:tabLst/>
              </a:pPr>
              <a:r>
                <a:rPr kumimoji="0" lang="en-US" sz="1200" b="0" i="0" u="none" strike="noStrike" cap="none" normalizeH="0" baseline="0" smtClean="0">
                  <a:ln>
                    <a:noFill/>
                  </a:ln>
                  <a:solidFill>
                    <a:schemeClr val="tx1"/>
                  </a:solidFill>
                  <a:effectLst/>
                  <a:latin typeface="Calibri" pitchFamily="34" charset="0"/>
                  <a:cs typeface="Arial" pitchFamily="34" charset="0"/>
                </a:rPr>
                <a:t>Previously</a:t>
              </a:r>
            </a:p>
            <a:p>
              <a:pPr marL="0" marR="0" lvl="0" indent="0" algn="ctr" defTabSz="914400" rtl="0" eaLnBrk="1" fontAlgn="base" latinLnBrk="0" hangingPunct="1">
                <a:lnSpc>
                  <a:spcPts val="1200"/>
                </a:lnSpc>
                <a:spcBef>
                  <a:spcPct val="0"/>
                </a:spcBef>
                <a:spcAft>
                  <a:spcPts val="0"/>
                </a:spcAft>
                <a:buClrTx/>
                <a:buSzTx/>
                <a:buFontTx/>
                <a:buNone/>
                <a:tabLst/>
              </a:pPr>
              <a:r>
                <a:rPr kumimoji="0" lang="en-US" sz="1200" b="0" i="0" u="none" strike="noStrike" cap="none" normalizeH="0" baseline="0" smtClean="0">
                  <a:ln>
                    <a:noFill/>
                  </a:ln>
                  <a:solidFill>
                    <a:schemeClr val="tx1"/>
                  </a:solidFill>
                  <a:effectLst/>
                  <a:latin typeface="Calibri" pitchFamily="34" charset="0"/>
                  <a:cs typeface="Arial" pitchFamily="34" charset="0"/>
                </a:rPr>
                <a:t>held interest</a:t>
              </a:r>
              <a:endParaRPr kumimoji="0" lang="id-ID" sz="1200" b="0" i="0" u="none" strike="noStrike" cap="none" normalizeH="0" baseline="0" smtClean="0">
                <a:ln>
                  <a:noFill/>
                </a:ln>
                <a:solidFill>
                  <a:schemeClr val="tx1"/>
                </a:solidFill>
                <a:effectLst/>
                <a:latin typeface="Arial" pitchFamily="34" charset="0"/>
                <a:cs typeface="Arial" pitchFamily="34" charset="0"/>
              </a:endParaRPr>
            </a:p>
          </p:txBody>
        </p:sp>
        <p:sp>
          <p:nvSpPr>
            <p:cNvPr id="6149" name="Text Box 5"/>
            <p:cNvSpPr txBox="1">
              <a:spLocks noChangeArrowheads="1"/>
            </p:cNvSpPr>
            <p:nvPr/>
          </p:nvSpPr>
          <p:spPr bwMode="auto">
            <a:xfrm>
              <a:off x="6546872" y="2643182"/>
              <a:ext cx="982662" cy="342900"/>
            </a:xfrm>
            <a:prstGeom prst="rect">
              <a:avLst/>
            </a:prstGeom>
            <a:solidFill>
              <a:srgbClr val="66FFFF"/>
            </a:solidFill>
            <a:ln w="9525">
              <a:solidFill>
                <a:schemeClr val="accent6">
                  <a:lumMod val="75000"/>
                </a:schemeClr>
              </a:solid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ts val="1200"/>
                </a:lnSpc>
                <a:spcBef>
                  <a:spcPct val="0"/>
                </a:spcBef>
                <a:spcAft>
                  <a:spcPts val="0"/>
                </a:spcAft>
                <a:buClrTx/>
                <a:buSzTx/>
                <a:buFontTx/>
                <a:buNone/>
                <a:tabLst/>
              </a:pPr>
              <a:r>
                <a:rPr kumimoji="0" lang="en-US" sz="1200" b="0" i="0" u="none" strike="noStrike" cap="none" normalizeH="0" baseline="0" dirty="0" smtClean="0">
                  <a:ln>
                    <a:noFill/>
                  </a:ln>
                  <a:solidFill>
                    <a:schemeClr val="tx1"/>
                  </a:solidFill>
                  <a:effectLst/>
                  <a:latin typeface="Calibri" pitchFamily="34" charset="0"/>
                  <a:cs typeface="Arial" pitchFamily="34" charset="0"/>
                </a:rPr>
                <a:t>Non-</a:t>
              </a:r>
              <a:r>
                <a:rPr kumimoji="0" lang="en-US" sz="1200" b="0" i="0" u="none" strike="noStrike" cap="none" normalizeH="0" baseline="0" dirty="0" err="1" smtClean="0">
                  <a:ln>
                    <a:noFill/>
                  </a:ln>
                  <a:solidFill>
                    <a:schemeClr val="tx1"/>
                  </a:solidFill>
                  <a:effectLst/>
                  <a:latin typeface="Calibri" pitchFamily="34" charset="0"/>
                  <a:cs typeface="Arial" pitchFamily="34" charset="0"/>
                </a:rPr>
                <a:t>ontrolling</a:t>
              </a:r>
              <a:endParaRPr kumimoji="0" lang="en-US" sz="1200" b="0" i="0" u="none" strike="noStrike" cap="none" normalizeH="0" baseline="0" dirty="0" smtClean="0">
                <a:ln>
                  <a:noFill/>
                </a:ln>
                <a:solidFill>
                  <a:schemeClr val="tx1"/>
                </a:solidFill>
                <a:effectLst/>
                <a:latin typeface="Calibri" pitchFamily="34" charset="0"/>
                <a:cs typeface="Arial" pitchFamily="34" charset="0"/>
              </a:endParaRPr>
            </a:p>
            <a:p>
              <a:pPr marL="0" marR="0" lvl="0" indent="0" algn="ctr" defTabSz="914400" rtl="0" eaLnBrk="1" fontAlgn="base" latinLnBrk="0" hangingPunct="1">
                <a:lnSpc>
                  <a:spcPts val="1200"/>
                </a:lnSpc>
                <a:spcBef>
                  <a:spcPct val="0"/>
                </a:spcBef>
                <a:spcAft>
                  <a:spcPts val="0"/>
                </a:spcAft>
                <a:buClrTx/>
                <a:buSzTx/>
                <a:buFontTx/>
                <a:buNone/>
                <a:tabLst/>
              </a:pPr>
              <a:r>
                <a:rPr kumimoji="0" lang="en-US" sz="1200" b="0" i="0" u="none" strike="noStrike" cap="none" normalizeH="0" baseline="0" dirty="0" smtClean="0">
                  <a:ln>
                    <a:noFill/>
                  </a:ln>
                  <a:solidFill>
                    <a:schemeClr val="tx1"/>
                  </a:solidFill>
                  <a:effectLst/>
                  <a:latin typeface="Calibri" pitchFamily="34" charset="0"/>
                  <a:cs typeface="Arial" pitchFamily="34" charset="0"/>
                </a:rPr>
                <a:t>interest</a:t>
              </a:r>
              <a:endParaRPr kumimoji="0" lang="id-ID" sz="1200" b="0" i="0" u="none" strike="noStrike" cap="none" normalizeH="0" baseline="0" dirty="0" smtClean="0">
                <a:ln>
                  <a:noFill/>
                </a:ln>
                <a:solidFill>
                  <a:schemeClr val="tx1"/>
                </a:solidFill>
                <a:effectLst/>
                <a:latin typeface="Arial" pitchFamily="34" charset="0"/>
                <a:cs typeface="Arial" pitchFamily="34" charset="0"/>
              </a:endParaRPr>
            </a:p>
          </p:txBody>
        </p:sp>
        <p:sp>
          <p:nvSpPr>
            <p:cNvPr id="6150" name="Text Box 6"/>
            <p:cNvSpPr txBox="1">
              <a:spLocks noChangeArrowheads="1"/>
            </p:cNvSpPr>
            <p:nvPr/>
          </p:nvSpPr>
          <p:spPr bwMode="auto">
            <a:xfrm>
              <a:off x="7643834" y="1843090"/>
              <a:ext cx="960438" cy="342900"/>
            </a:xfrm>
            <a:prstGeom prst="rect">
              <a:avLst/>
            </a:prstGeom>
            <a:solidFill>
              <a:srgbClr val="99CC00"/>
            </a:solidFill>
            <a:ln w="9525">
              <a:solidFill>
                <a:schemeClr val="accent6">
                  <a:lumMod val="75000"/>
                </a:schemeClr>
              </a:solid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ts val="1200"/>
                </a:lnSpc>
                <a:spcBef>
                  <a:spcPct val="0"/>
                </a:spcBef>
                <a:spcAft>
                  <a:spcPts val="0"/>
                </a:spcAft>
                <a:buClrTx/>
                <a:buSzTx/>
                <a:buFontTx/>
                <a:buNone/>
                <a:tabLst/>
              </a:pPr>
              <a:r>
                <a:rPr kumimoji="0" lang="en-US" sz="1200" b="0" i="0" u="none" strike="noStrike" cap="none" normalizeH="0" baseline="0" smtClean="0">
                  <a:ln>
                    <a:noFill/>
                  </a:ln>
                  <a:solidFill>
                    <a:schemeClr val="tx1"/>
                  </a:solidFill>
                  <a:effectLst/>
                  <a:latin typeface="Calibri" pitchFamily="34" charset="0"/>
                  <a:cs typeface="Arial" pitchFamily="34" charset="0"/>
                </a:rPr>
                <a:t>Goodwill</a:t>
              </a:r>
              <a:endParaRPr kumimoji="0" lang="id-ID" sz="1200" b="0" i="0" u="none" strike="noStrike" cap="none" normalizeH="0" baseline="0" smtClean="0">
                <a:ln>
                  <a:noFill/>
                </a:ln>
                <a:solidFill>
                  <a:schemeClr val="tx1"/>
                </a:solidFill>
                <a:effectLst/>
                <a:latin typeface="Arial" pitchFamily="34" charset="0"/>
                <a:cs typeface="Arial" pitchFamily="34" charset="0"/>
              </a:endParaRPr>
            </a:p>
          </p:txBody>
        </p:sp>
        <p:sp>
          <p:nvSpPr>
            <p:cNvPr id="6151" name="Text Box 7"/>
            <p:cNvSpPr txBox="1">
              <a:spLocks noChangeArrowheads="1"/>
            </p:cNvSpPr>
            <p:nvPr/>
          </p:nvSpPr>
          <p:spPr bwMode="auto">
            <a:xfrm>
              <a:off x="7643834" y="2114552"/>
              <a:ext cx="960438" cy="914400"/>
            </a:xfrm>
            <a:prstGeom prst="rect">
              <a:avLst/>
            </a:prstGeom>
            <a:solidFill>
              <a:srgbClr val="FFFF66"/>
            </a:solidFill>
            <a:ln w="9525">
              <a:solidFill>
                <a:schemeClr val="accent6">
                  <a:lumMod val="75000"/>
                </a:schemeClr>
              </a:solid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ts val="1200"/>
                </a:lnSpc>
                <a:spcBef>
                  <a:spcPct val="0"/>
                </a:spcBef>
                <a:spcAft>
                  <a:spcPts val="0"/>
                </a:spcAft>
                <a:buClrTx/>
                <a:buSzTx/>
                <a:buFontTx/>
                <a:buNone/>
                <a:tabLst/>
              </a:pPr>
              <a:endParaRPr kumimoji="0" lang="en-US" sz="1200" b="0" i="0" u="none" strike="noStrike" cap="none" normalizeH="0" baseline="0" dirty="0" smtClean="0">
                <a:ln>
                  <a:noFill/>
                </a:ln>
                <a:solidFill>
                  <a:schemeClr val="tx1"/>
                </a:solidFill>
                <a:effectLst/>
                <a:latin typeface="Times New Roman" pitchFamily="18" charset="0"/>
                <a:cs typeface="Arial" pitchFamily="34" charset="0"/>
              </a:endParaRPr>
            </a:p>
            <a:p>
              <a:pPr marL="0" marR="0" lvl="0" indent="0" algn="ctr" defTabSz="914400" rtl="0" eaLnBrk="1" fontAlgn="base" latinLnBrk="0" hangingPunct="1">
                <a:lnSpc>
                  <a:spcPts val="1200"/>
                </a:lnSpc>
                <a:spcBef>
                  <a:spcPct val="0"/>
                </a:spcBef>
                <a:spcAft>
                  <a:spcPts val="0"/>
                </a:spcAft>
                <a:buClrTx/>
                <a:buSzTx/>
                <a:buFontTx/>
                <a:buNone/>
                <a:tabLst/>
              </a:pPr>
              <a:r>
                <a:rPr kumimoji="0" lang="en-US" sz="1200" b="0" i="0" u="none" strike="noStrike" cap="none" normalizeH="0" baseline="0" dirty="0" smtClean="0">
                  <a:ln>
                    <a:noFill/>
                  </a:ln>
                  <a:solidFill>
                    <a:schemeClr val="tx1"/>
                  </a:solidFill>
                  <a:effectLst/>
                  <a:latin typeface="Calibri" pitchFamily="34" charset="0"/>
                  <a:cs typeface="Arial" pitchFamily="34" charset="0"/>
                </a:rPr>
                <a:t>Identifiable</a:t>
              </a:r>
            </a:p>
            <a:p>
              <a:pPr marL="0" marR="0" lvl="0" indent="0" algn="ctr" defTabSz="914400" rtl="0" eaLnBrk="1" fontAlgn="base" latinLnBrk="0" hangingPunct="1">
                <a:lnSpc>
                  <a:spcPts val="1200"/>
                </a:lnSpc>
                <a:spcBef>
                  <a:spcPct val="0"/>
                </a:spcBef>
                <a:spcAft>
                  <a:spcPts val="0"/>
                </a:spcAft>
                <a:buClrTx/>
                <a:buSzTx/>
                <a:buFontTx/>
                <a:buNone/>
                <a:tabLst/>
              </a:pPr>
              <a:r>
                <a:rPr kumimoji="0" lang="en-US" sz="1200" b="0" i="0" u="none" strike="noStrike" cap="none" normalizeH="0" baseline="0" dirty="0" smtClean="0">
                  <a:ln>
                    <a:noFill/>
                  </a:ln>
                  <a:solidFill>
                    <a:schemeClr val="tx1"/>
                  </a:solidFill>
                  <a:effectLst/>
                  <a:latin typeface="Calibri" pitchFamily="34" charset="0"/>
                  <a:cs typeface="Arial" pitchFamily="34" charset="0"/>
                </a:rPr>
                <a:t>assets and</a:t>
              </a:r>
            </a:p>
            <a:p>
              <a:pPr marL="0" marR="0" lvl="0" indent="0" algn="ctr" defTabSz="914400" rtl="0" eaLnBrk="1" fontAlgn="base" latinLnBrk="0" hangingPunct="1">
                <a:lnSpc>
                  <a:spcPts val="1200"/>
                </a:lnSpc>
                <a:spcBef>
                  <a:spcPct val="0"/>
                </a:spcBef>
                <a:spcAft>
                  <a:spcPts val="0"/>
                </a:spcAft>
                <a:buClrTx/>
                <a:buSzTx/>
                <a:buFontTx/>
                <a:buNone/>
                <a:tabLst/>
              </a:pPr>
              <a:r>
                <a:rPr kumimoji="0" lang="en-US" sz="1200" b="0" i="0" u="none" strike="noStrike" cap="none" normalizeH="0" baseline="0" dirty="0" smtClean="0">
                  <a:ln>
                    <a:noFill/>
                  </a:ln>
                  <a:solidFill>
                    <a:schemeClr val="tx1"/>
                  </a:solidFill>
                  <a:effectLst/>
                  <a:latin typeface="Calibri" pitchFamily="34" charset="0"/>
                  <a:cs typeface="Arial" pitchFamily="34" charset="0"/>
                </a:rPr>
                <a:t>liabilities</a:t>
              </a:r>
              <a:endParaRPr kumimoji="0" lang="id-ID" sz="1200" b="0" i="0" u="none" strike="noStrike" cap="none" normalizeH="0" baseline="0" dirty="0" smtClean="0">
                <a:ln>
                  <a:noFill/>
                </a:ln>
                <a:solidFill>
                  <a:schemeClr val="tx1"/>
                </a:solidFill>
                <a:effectLst/>
                <a:latin typeface="Arial" pitchFamily="34" charset="0"/>
                <a:cs typeface="Arial" pitchFamily="34" charset="0"/>
              </a:endParaRPr>
            </a:p>
          </p:txBody>
        </p:sp>
      </p:grpSp>
      <p:sp>
        <p:nvSpPr>
          <p:cNvPr id="20" name="Rectangle 19"/>
          <p:cNvSpPr/>
          <p:nvPr/>
        </p:nvSpPr>
        <p:spPr>
          <a:xfrm>
            <a:off x="6429388" y="1357298"/>
            <a:ext cx="2643174" cy="1857388"/>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Tree>
    <p:extLst>
      <p:ext uri="{BB962C8B-B14F-4D97-AF65-F5344CB8AC3E}">
        <p14:creationId xmlns:p14="http://schemas.microsoft.com/office/powerpoint/2010/main" val="537917822"/>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9144000" cy="554014"/>
          </a:xfrm>
        </p:spPr>
        <p:txBody>
          <a:bodyPr>
            <a:noAutofit/>
          </a:bodyPr>
          <a:lstStyle/>
          <a:p>
            <a:r>
              <a:rPr lang="id-ID" sz="3200" b="1" dirty="0" smtClean="0">
                <a:solidFill>
                  <a:srgbClr val="C00000"/>
                </a:solidFill>
              </a:rPr>
              <a:t>Pendekatan dua kolom</a:t>
            </a:r>
            <a:endParaRPr lang="id-ID" sz="3200" b="1" dirty="0">
              <a:solidFill>
                <a:srgbClr val="C00000"/>
              </a:solidFill>
            </a:endParaRPr>
          </a:p>
        </p:txBody>
      </p:sp>
      <p:sp>
        <p:nvSpPr>
          <p:cNvPr id="4100" name="Text Box 4"/>
          <p:cNvSpPr txBox="1">
            <a:spLocks noChangeArrowheads="1"/>
          </p:cNvSpPr>
          <p:nvPr/>
        </p:nvSpPr>
        <p:spPr bwMode="auto">
          <a:xfrm>
            <a:off x="571472" y="1428736"/>
            <a:ext cx="4929222" cy="4857784"/>
          </a:xfrm>
          <a:prstGeom prst="rect">
            <a:avLst/>
          </a:prstGeom>
          <a:solidFill>
            <a:srgbClr val="CCEC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0"/>
              </a:spcAft>
              <a:buClrTx/>
              <a:buSzTx/>
              <a:buFontTx/>
              <a:buNone/>
              <a:tabLst/>
            </a:pPr>
            <a:r>
              <a:rPr kumimoji="0" lang="id-ID" sz="2400" b="1" i="0" u="none" strike="noStrike" cap="none" normalizeH="0" baseline="0" dirty="0" smtClean="0">
                <a:ln>
                  <a:noFill/>
                </a:ln>
                <a:solidFill>
                  <a:schemeClr val="tx1"/>
                </a:solidFill>
                <a:effectLst/>
                <a:latin typeface="Calibri" pitchFamily="34" charset="0"/>
                <a:cs typeface="Arial" pitchFamily="34" charset="0"/>
              </a:rPr>
              <a:t>Elemen yang dikeluarkan</a:t>
            </a:r>
          </a:p>
          <a:p>
            <a:endParaRPr lang="id-ID" b="1" dirty="0" smtClean="0"/>
          </a:p>
          <a:p>
            <a:r>
              <a:rPr lang="id-ID" b="1" dirty="0" smtClean="0"/>
              <a:t>Pembayaran yang dilakukan pada saat akuisisi yang tidak termasuk bagian transaksi kombinasi bisnis. </a:t>
            </a:r>
          </a:p>
          <a:p>
            <a:r>
              <a:rPr lang="id-ID" b="1" dirty="0" smtClean="0"/>
              <a:t>Pertimbangkan alasan, siapa yang menginisiasi dan waktu transaksi (B50)</a:t>
            </a:r>
          </a:p>
          <a:p>
            <a:r>
              <a:rPr lang="id-ID" b="1" dirty="0" smtClean="0"/>
              <a:t> </a:t>
            </a:r>
            <a:r>
              <a:rPr lang="en-US" dirty="0" smtClean="0"/>
              <a:t> </a:t>
            </a:r>
            <a:endParaRPr lang="id-ID" dirty="0" smtClean="0"/>
          </a:p>
          <a:p>
            <a:r>
              <a:rPr lang="en-US" b="1" dirty="0" smtClean="0"/>
              <a:t>C</a:t>
            </a:r>
            <a:r>
              <a:rPr lang="id-ID" b="1" dirty="0" smtClean="0"/>
              <a:t>ontoh</a:t>
            </a:r>
            <a:endParaRPr lang="id-ID" dirty="0" smtClean="0"/>
          </a:p>
          <a:p>
            <a:pPr marL="354013" lvl="0" indent="-354013">
              <a:buFont typeface="Arial" pitchFamily="34" charset="0"/>
              <a:buChar char="•"/>
            </a:pPr>
            <a:r>
              <a:rPr lang="id-ID" sz="1600" dirty="0" smtClean="0"/>
              <a:t>Biaya transaksi</a:t>
            </a:r>
            <a:r>
              <a:rPr lang="en-US" sz="1600" dirty="0" smtClean="0"/>
              <a:t>. [</a:t>
            </a:r>
            <a:r>
              <a:rPr lang="id-ID" sz="1600" dirty="0" smtClean="0"/>
              <a:t>par </a:t>
            </a:r>
            <a:r>
              <a:rPr lang="en-US" sz="1600" dirty="0" smtClean="0"/>
              <a:t>53].</a:t>
            </a:r>
            <a:endParaRPr lang="id-ID" sz="1600" dirty="0" smtClean="0"/>
          </a:p>
          <a:p>
            <a:pPr marL="354013" lvl="0" indent="-354013">
              <a:buFont typeface="Arial" pitchFamily="34" charset="0"/>
              <a:buChar char="•"/>
            </a:pPr>
            <a:r>
              <a:rPr lang="id-ID" sz="1600" dirty="0" smtClean="0"/>
              <a:t>Penyelesaian hubungan yang telah ada</a:t>
            </a:r>
            <a:r>
              <a:rPr lang="en-US" sz="1600" dirty="0" smtClean="0"/>
              <a:t>. [</a:t>
            </a:r>
            <a:r>
              <a:rPr lang="id-ID" sz="1600" dirty="0" smtClean="0"/>
              <a:t>par </a:t>
            </a:r>
            <a:r>
              <a:rPr lang="en-US" sz="1600" dirty="0" smtClean="0"/>
              <a:t> 52].</a:t>
            </a:r>
            <a:endParaRPr lang="id-ID" sz="1600" dirty="0" smtClean="0"/>
          </a:p>
          <a:p>
            <a:pPr marL="354013" lvl="0" indent="-354013">
              <a:buFont typeface="Arial" pitchFamily="34" charset="0"/>
              <a:buChar char="•"/>
            </a:pPr>
            <a:r>
              <a:rPr lang="id-ID" sz="1600" dirty="0" smtClean="0"/>
              <a:t>Remunerasi jasa karyawan di masa mendatang</a:t>
            </a:r>
            <a:r>
              <a:rPr lang="en-US" sz="1600" dirty="0" smtClean="0"/>
              <a:t>. [</a:t>
            </a:r>
            <a:r>
              <a:rPr lang="id-ID" sz="1600" dirty="0" smtClean="0"/>
              <a:t>par </a:t>
            </a:r>
            <a:r>
              <a:rPr lang="en-US" sz="1600" dirty="0" smtClean="0"/>
              <a:t>52].</a:t>
            </a:r>
            <a:endParaRPr lang="id-ID" sz="1600" dirty="0" smtClean="0"/>
          </a:p>
          <a:p>
            <a:pPr marL="354013" lvl="0" indent="-354013">
              <a:buFont typeface="Arial" pitchFamily="34" charset="0"/>
              <a:buChar char="•"/>
            </a:pPr>
            <a:r>
              <a:rPr lang="id-ID" sz="1600" dirty="0" smtClean="0"/>
              <a:t>Penggantian untuk pihak yang diakuisisi</a:t>
            </a:r>
            <a:r>
              <a:rPr lang="en-US" sz="1600" dirty="0" smtClean="0"/>
              <a:t>. [</a:t>
            </a:r>
            <a:r>
              <a:rPr lang="id-ID" sz="1600" dirty="0" smtClean="0"/>
              <a:t>par </a:t>
            </a:r>
            <a:r>
              <a:rPr lang="en-US" sz="1600" dirty="0" smtClean="0"/>
              <a:t>52].</a:t>
            </a:r>
            <a:endParaRPr lang="id-ID" sz="1600" dirty="0" smtClean="0"/>
          </a:p>
          <a:p>
            <a:pPr marL="354013" lvl="0" indent="-354013">
              <a:buFont typeface="Arial" pitchFamily="34" charset="0"/>
              <a:buChar char="•"/>
            </a:pPr>
            <a:r>
              <a:rPr lang="id-ID" sz="1600" dirty="0" smtClean="0"/>
              <a:t>Biaya penerbitan saham atau utang</a:t>
            </a:r>
            <a:r>
              <a:rPr lang="en-US" sz="1600" dirty="0" smtClean="0"/>
              <a:t>. [</a:t>
            </a:r>
            <a:r>
              <a:rPr lang="id-ID" sz="1600" dirty="0" smtClean="0"/>
              <a:t>par</a:t>
            </a:r>
            <a:r>
              <a:rPr lang="en-US" sz="1600" dirty="0" smtClean="0"/>
              <a:t> 53].</a:t>
            </a:r>
            <a:endParaRPr lang="id-ID" sz="1600" dirty="0" smtClean="0"/>
          </a:p>
          <a:p>
            <a:pPr marL="354013" lvl="0" indent="-354013">
              <a:buFont typeface="Arial" pitchFamily="34" charset="0"/>
              <a:buChar char="•"/>
            </a:pPr>
            <a:r>
              <a:rPr lang="id-ID" sz="1600" dirty="0" smtClean="0"/>
              <a:t>Pembayaran aset idemnification</a:t>
            </a:r>
            <a:r>
              <a:rPr lang="en-US" sz="1600" dirty="0" smtClean="0"/>
              <a:t>. [</a:t>
            </a:r>
            <a:r>
              <a:rPr lang="id-ID" sz="1600" dirty="0" smtClean="0"/>
              <a:t>par </a:t>
            </a:r>
            <a:r>
              <a:rPr lang="en-US" sz="1600" dirty="0" smtClean="0"/>
              <a:t>57].</a:t>
            </a:r>
            <a:endParaRPr lang="id-ID" sz="1600" dirty="0" smtClean="0"/>
          </a:p>
          <a:p>
            <a:pPr marL="354013" marR="0" lvl="0" indent="-354013" defTabSz="914400" rtl="0" eaLnBrk="1" fontAlgn="base" latinLnBrk="0" hangingPunct="1">
              <a:lnSpc>
                <a:spcPct val="100000"/>
              </a:lnSpc>
              <a:spcBef>
                <a:spcPct val="0"/>
              </a:spcBef>
              <a:spcAft>
                <a:spcPts val="0"/>
              </a:spcAft>
              <a:buClrTx/>
              <a:buSzTx/>
              <a:buFont typeface="Arial" pitchFamily="34" charset="0"/>
              <a:buChar char="•"/>
              <a:tabLst/>
            </a:pPr>
            <a:endParaRPr kumimoji="0" lang="id-ID" sz="1600" b="1" i="0" u="none" strike="noStrike" cap="none" normalizeH="0" baseline="0" dirty="0" smtClean="0">
              <a:ln>
                <a:noFill/>
              </a:ln>
              <a:solidFill>
                <a:schemeClr val="tx1"/>
              </a:solidFill>
              <a:effectLst/>
              <a:latin typeface="Arial" pitchFamily="34" charset="0"/>
              <a:cs typeface="Arial" pitchFamily="34" charset="0"/>
            </a:endParaRPr>
          </a:p>
        </p:txBody>
      </p:sp>
      <p:grpSp>
        <p:nvGrpSpPr>
          <p:cNvPr id="3" name="Group 18"/>
          <p:cNvGrpSpPr/>
          <p:nvPr/>
        </p:nvGrpSpPr>
        <p:grpSpPr>
          <a:xfrm>
            <a:off x="6572264" y="1500174"/>
            <a:ext cx="2317760" cy="1600204"/>
            <a:chOff x="6546872" y="1385878"/>
            <a:chExt cx="2057400" cy="1600204"/>
          </a:xfrm>
        </p:grpSpPr>
        <p:sp>
          <p:nvSpPr>
            <p:cNvPr id="6146" name="Text Box 2"/>
            <p:cNvSpPr txBox="1">
              <a:spLocks noChangeArrowheads="1"/>
            </p:cNvSpPr>
            <p:nvPr/>
          </p:nvSpPr>
          <p:spPr bwMode="auto">
            <a:xfrm>
              <a:off x="6546872" y="1385878"/>
              <a:ext cx="982662" cy="471486"/>
            </a:xfrm>
            <a:prstGeom prst="rect">
              <a:avLst/>
            </a:prstGeom>
            <a:solidFill>
              <a:srgbClr val="CCECFF"/>
            </a:solidFill>
            <a:ln w="9525">
              <a:solidFill>
                <a:schemeClr val="accent6">
                  <a:lumMod val="75000"/>
                </a:schemeClr>
              </a:solid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ts val="1200"/>
                </a:lnSpc>
                <a:spcBef>
                  <a:spcPct val="0"/>
                </a:spcBef>
                <a:spcAft>
                  <a:spcPts val="0"/>
                </a:spcAft>
                <a:buClrTx/>
                <a:buSzTx/>
                <a:buFontTx/>
                <a:buNone/>
                <a:tabLst/>
              </a:pPr>
              <a:r>
                <a:rPr kumimoji="0" lang="en-US" sz="1200" b="0" i="0" u="none" strike="noStrike" cap="none" normalizeH="0" baseline="0" dirty="0" smtClean="0">
                  <a:ln>
                    <a:noFill/>
                  </a:ln>
                  <a:solidFill>
                    <a:schemeClr val="tx1"/>
                  </a:solidFill>
                  <a:effectLst/>
                  <a:latin typeface="Calibri" pitchFamily="34" charset="0"/>
                  <a:cs typeface="Arial" pitchFamily="34" charset="0"/>
                </a:rPr>
                <a:t>Excluded elements</a:t>
              </a:r>
              <a:endParaRPr kumimoji="0" lang="id-ID" sz="1200" b="0" i="0" u="none" strike="noStrike" cap="none" normalizeH="0" baseline="0" dirty="0" smtClean="0">
                <a:ln>
                  <a:noFill/>
                </a:ln>
                <a:solidFill>
                  <a:schemeClr val="tx1"/>
                </a:solidFill>
                <a:effectLst/>
                <a:latin typeface="Arial" pitchFamily="34" charset="0"/>
                <a:cs typeface="Arial" pitchFamily="34" charset="0"/>
              </a:endParaRPr>
            </a:p>
          </p:txBody>
        </p:sp>
        <p:sp>
          <p:nvSpPr>
            <p:cNvPr id="6147" name="Text Box 3"/>
            <p:cNvSpPr txBox="1">
              <a:spLocks noChangeArrowheads="1"/>
            </p:cNvSpPr>
            <p:nvPr/>
          </p:nvSpPr>
          <p:spPr bwMode="auto">
            <a:xfrm>
              <a:off x="6546872" y="1857364"/>
              <a:ext cx="982662" cy="442914"/>
            </a:xfrm>
            <a:prstGeom prst="rect">
              <a:avLst/>
            </a:prstGeom>
            <a:solidFill>
              <a:srgbClr val="6699FF"/>
            </a:solidFill>
            <a:ln w="9525">
              <a:solidFill>
                <a:schemeClr val="accent6">
                  <a:lumMod val="75000"/>
                </a:schemeClr>
              </a:solid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ts val="1200"/>
                </a:lnSpc>
                <a:spcBef>
                  <a:spcPct val="0"/>
                </a:spcBef>
                <a:spcAft>
                  <a:spcPts val="0"/>
                </a:spcAft>
                <a:buClrTx/>
                <a:buSzTx/>
                <a:buFontTx/>
                <a:buNone/>
                <a:tabLst/>
              </a:pPr>
              <a:r>
                <a:rPr kumimoji="0" lang="en-US" sz="1200" b="0" i="0" u="none" strike="noStrike" cap="none" normalizeH="0" baseline="0" dirty="0" smtClean="0">
                  <a:ln>
                    <a:noFill/>
                  </a:ln>
                  <a:solidFill>
                    <a:schemeClr val="tx1"/>
                  </a:solidFill>
                  <a:effectLst/>
                  <a:latin typeface="Calibri" pitchFamily="34" charset="0"/>
                  <a:cs typeface="Arial" pitchFamily="34" charset="0"/>
                </a:rPr>
                <a:t>Consideration</a:t>
              </a:r>
            </a:p>
            <a:p>
              <a:pPr marL="0" marR="0" lvl="0" indent="0" algn="ctr" defTabSz="914400" rtl="0" eaLnBrk="1" fontAlgn="base" latinLnBrk="0" hangingPunct="1">
                <a:lnSpc>
                  <a:spcPts val="1200"/>
                </a:lnSpc>
                <a:spcBef>
                  <a:spcPct val="0"/>
                </a:spcBef>
                <a:spcAft>
                  <a:spcPts val="0"/>
                </a:spcAft>
                <a:buClrTx/>
                <a:buSzTx/>
                <a:buFontTx/>
                <a:buNone/>
                <a:tabLst/>
              </a:pPr>
              <a:r>
                <a:rPr kumimoji="0" lang="en-US" sz="1200" b="0" i="0" u="none" strike="noStrike" cap="none" normalizeH="0" baseline="0" dirty="0" smtClean="0">
                  <a:ln>
                    <a:noFill/>
                  </a:ln>
                  <a:solidFill>
                    <a:schemeClr val="tx1"/>
                  </a:solidFill>
                  <a:effectLst/>
                  <a:latin typeface="Calibri" pitchFamily="34" charset="0"/>
                  <a:cs typeface="Arial" pitchFamily="34" charset="0"/>
                </a:rPr>
                <a:t>transferred</a:t>
              </a:r>
              <a:endParaRPr kumimoji="0" lang="id-ID" sz="1200" b="0" i="0" u="none" strike="noStrike" cap="none" normalizeH="0" baseline="0" dirty="0" smtClean="0">
                <a:ln>
                  <a:noFill/>
                </a:ln>
                <a:solidFill>
                  <a:schemeClr val="tx1"/>
                </a:solidFill>
                <a:effectLst/>
                <a:latin typeface="Arial" pitchFamily="34" charset="0"/>
                <a:cs typeface="Arial" pitchFamily="34" charset="0"/>
              </a:endParaRPr>
            </a:p>
          </p:txBody>
        </p:sp>
        <p:sp>
          <p:nvSpPr>
            <p:cNvPr id="6148" name="Text Box 4"/>
            <p:cNvSpPr txBox="1">
              <a:spLocks noChangeArrowheads="1"/>
            </p:cNvSpPr>
            <p:nvPr/>
          </p:nvSpPr>
          <p:spPr bwMode="auto">
            <a:xfrm>
              <a:off x="6546872" y="2300278"/>
              <a:ext cx="982662" cy="342900"/>
            </a:xfrm>
            <a:prstGeom prst="rect">
              <a:avLst/>
            </a:prstGeom>
            <a:solidFill>
              <a:srgbClr val="00CCFF"/>
            </a:solidFill>
            <a:ln w="9525">
              <a:solidFill>
                <a:schemeClr val="accent6">
                  <a:lumMod val="75000"/>
                </a:schemeClr>
              </a:solid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ts val="1200"/>
                </a:lnSpc>
                <a:spcBef>
                  <a:spcPct val="0"/>
                </a:spcBef>
                <a:spcAft>
                  <a:spcPts val="0"/>
                </a:spcAft>
                <a:buClrTx/>
                <a:buSzTx/>
                <a:buFontTx/>
                <a:buNone/>
                <a:tabLst/>
              </a:pPr>
              <a:r>
                <a:rPr kumimoji="0" lang="en-US" sz="1200" b="0" i="0" u="none" strike="noStrike" cap="none" normalizeH="0" baseline="0" smtClean="0">
                  <a:ln>
                    <a:noFill/>
                  </a:ln>
                  <a:solidFill>
                    <a:schemeClr val="tx1"/>
                  </a:solidFill>
                  <a:effectLst/>
                  <a:latin typeface="Calibri" pitchFamily="34" charset="0"/>
                  <a:cs typeface="Arial" pitchFamily="34" charset="0"/>
                </a:rPr>
                <a:t>Previously</a:t>
              </a:r>
            </a:p>
            <a:p>
              <a:pPr marL="0" marR="0" lvl="0" indent="0" algn="ctr" defTabSz="914400" rtl="0" eaLnBrk="1" fontAlgn="base" latinLnBrk="0" hangingPunct="1">
                <a:lnSpc>
                  <a:spcPts val="1200"/>
                </a:lnSpc>
                <a:spcBef>
                  <a:spcPct val="0"/>
                </a:spcBef>
                <a:spcAft>
                  <a:spcPts val="0"/>
                </a:spcAft>
                <a:buClrTx/>
                <a:buSzTx/>
                <a:buFontTx/>
                <a:buNone/>
                <a:tabLst/>
              </a:pPr>
              <a:r>
                <a:rPr kumimoji="0" lang="en-US" sz="1200" b="0" i="0" u="none" strike="noStrike" cap="none" normalizeH="0" baseline="0" smtClean="0">
                  <a:ln>
                    <a:noFill/>
                  </a:ln>
                  <a:solidFill>
                    <a:schemeClr val="tx1"/>
                  </a:solidFill>
                  <a:effectLst/>
                  <a:latin typeface="Calibri" pitchFamily="34" charset="0"/>
                  <a:cs typeface="Arial" pitchFamily="34" charset="0"/>
                </a:rPr>
                <a:t>held interest</a:t>
              </a:r>
              <a:endParaRPr kumimoji="0" lang="id-ID" sz="1200" b="0" i="0" u="none" strike="noStrike" cap="none" normalizeH="0" baseline="0" smtClean="0">
                <a:ln>
                  <a:noFill/>
                </a:ln>
                <a:solidFill>
                  <a:schemeClr val="tx1"/>
                </a:solidFill>
                <a:effectLst/>
                <a:latin typeface="Arial" pitchFamily="34" charset="0"/>
                <a:cs typeface="Arial" pitchFamily="34" charset="0"/>
              </a:endParaRPr>
            </a:p>
          </p:txBody>
        </p:sp>
        <p:sp>
          <p:nvSpPr>
            <p:cNvPr id="6149" name="Text Box 5"/>
            <p:cNvSpPr txBox="1">
              <a:spLocks noChangeArrowheads="1"/>
            </p:cNvSpPr>
            <p:nvPr/>
          </p:nvSpPr>
          <p:spPr bwMode="auto">
            <a:xfrm>
              <a:off x="6546872" y="2643182"/>
              <a:ext cx="982662" cy="342900"/>
            </a:xfrm>
            <a:prstGeom prst="rect">
              <a:avLst/>
            </a:prstGeom>
            <a:solidFill>
              <a:srgbClr val="66FFFF"/>
            </a:solidFill>
            <a:ln w="9525">
              <a:solidFill>
                <a:schemeClr val="accent6">
                  <a:lumMod val="75000"/>
                </a:schemeClr>
              </a:solid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ts val="1200"/>
                </a:lnSpc>
                <a:spcBef>
                  <a:spcPct val="0"/>
                </a:spcBef>
                <a:spcAft>
                  <a:spcPts val="0"/>
                </a:spcAft>
                <a:buClrTx/>
                <a:buSzTx/>
                <a:buFontTx/>
                <a:buNone/>
                <a:tabLst/>
              </a:pPr>
              <a:r>
                <a:rPr kumimoji="0" lang="en-US" sz="1200" b="0" i="0" u="none" strike="noStrike" cap="none" normalizeH="0" baseline="0" dirty="0" smtClean="0">
                  <a:ln>
                    <a:noFill/>
                  </a:ln>
                  <a:solidFill>
                    <a:schemeClr val="tx1"/>
                  </a:solidFill>
                  <a:effectLst/>
                  <a:latin typeface="Calibri" pitchFamily="34" charset="0"/>
                  <a:cs typeface="Arial" pitchFamily="34" charset="0"/>
                </a:rPr>
                <a:t>Non-</a:t>
              </a:r>
              <a:r>
                <a:rPr kumimoji="0" lang="en-US" sz="1200" b="0" i="0" u="none" strike="noStrike" cap="none" normalizeH="0" baseline="0" dirty="0" err="1" smtClean="0">
                  <a:ln>
                    <a:noFill/>
                  </a:ln>
                  <a:solidFill>
                    <a:schemeClr val="tx1"/>
                  </a:solidFill>
                  <a:effectLst/>
                  <a:latin typeface="Calibri" pitchFamily="34" charset="0"/>
                  <a:cs typeface="Arial" pitchFamily="34" charset="0"/>
                </a:rPr>
                <a:t>ontrolling</a:t>
              </a:r>
              <a:endParaRPr kumimoji="0" lang="en-US" sz="1200" b="0" i="0" u="none" strike="noStrike" cap="none" normalizeH="0" baseline="0" dirty="0" smtClean="0">
                <a:ln>
                  <a:noFill/>
                </a:ln>
                <a:solidFill>
                  <a:schemeClr val="tx1"/>
                </a:solidFill>
                <a:effectLst/>
                <a:latin typeface="Calibri" pitchFamily="34" charset="0"/>
                <a:cs typeface="Arial" pitchFamily="34" charset="0"/>
              </a:endParaRPr>
            </a:p>
            <a:p>
              <a:pPr marL="0" marR="0" lvl="0" indent="0" algn="ctr" defTabSz="914400" rtl="0" eaLnBrk="1" fontAlgn="base" latinLnBrk="0" hangingPunct="1">
                <a:lnSpc>
                  <a:spcPts val="1200"/>
                </a:lnSpc>
                <a:spcBef>
                  <a:spcPct val="0"/>
                </a:spcBef>
                <a:spcAft>
                  <a:spcPts val="0"/>
                </a:spcAft>
                <a:buClrTx/>
                <a:buSzTx/>
                <a:buFontTx/>
                <a:buNone/>
                <a:tabLst/>
              </a:pPr>
              <a:r>
                <a:rPr kumimoji="0" lang="en-US" sz="1200" b="0" i="0" u="none" strike="noStrike" cap="none" normalizeH="0" baseline="0" dirty="0" smtClean="0">
                  <a:ln>
                    <a:noFill/>
                  </a:ln>
                  <a:solidFill>
                    <a:schemeClr val="tx1"/>
                  </a:solidFill>
                  <a:effectLst/>
                  <a:latin typeface="Calibri" pitchFamily="34" charset="0"/>
                  <a:cs typeface="Arial" pitchFamily="34" charset="0"/>
                </a:rPr>
                <a:t>interest</a:t>
              </a:r>
              <a:endParaRPr kumimoji="0" lang="id-ID" sz="1200" b="0" i="0" u="none" strike="noStrike" cap="none" normalizeH="0" baseline="0" dirty="0" smtClean="0">
                <a:ln>
                  <a:noFill/>
                </a:ln>
                <a:solidFill>
                  <a:schemeClr val="tx1"/>
                </a:solidFill>
                <a:effectLst/>
                <a:latin typeface="Arial" pitchFamily="34" charset="0"/>
                <a:cs typeface="Arial" pitchFamily="34" charset="0"/>
              </a:endParaRPr>
            </a:p>
          </p:txBody>
        </p:sp>
        <p:sp>
          <p:nvSpPr>
            <p:cNvPr id="6150" name="Text Box 6"/>
            <p:cNvSpPr txBox="1">
              <a:spLocks noChangeArrowheads="1"/>
            </p:cNvSpPr>
            <p:nvPr/>
          </p:nvSpPr>
          <p:spPr bwMode="auto">
            <a:xfrm>
              <a:off x="7643834" y="1728778"/>
              <a:ext cx="960438" cy="342900"/>
            </a:xfrm>
            <a:prstGeom prst="rect">
              <a:avLst/>
            </a:prstGeom>
            <a:solidFill>
              <a:srgbClr val="99CC00"/>
            </a:solidFill>
            <a:ln w="9525">
              <a:solidFill>
                <a:schemeClr val="accent6">
                  <a:lumMod val="75000"/>
                </a:schemeClr>
              </a:solid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ts val="1200"/>
                </a:lnSpc>
                <a:spcBef>
                  <a:spcPct val="0"/>
                </a:spcBef>
                <a:spcAft>
                  <a:spcPts val="0"/>
                </a:spcAft>
                <a:buClrTx/>
                <a:buSzTx/>
                <a:buFontTx/>
                <a:buNone/>
                <a:tabLst/>
              </a:pPr>
              <a:r>
                <a:rPr kumimoji="0" lang="en-US" sz="1200" b="0" i="0" u="none" strike="noStrike" cap="none" normalizeH="0" baseline="0" smtClean="0">
                  <a:ln>
                    <a:noFill/>
                  </a:ln>
                  <a:solidFill>
                    <a:schemeClr val="tx1"/>
                  </a:solidFill>
                  <a:effectLst/>
                  <a:latin typeface="Calibri" pitchFamily="34" charset="0"/>
                  <a:cs typeface="Arial" pitchFamily="34" charset="0"/>
                </a:rPr>
                <a:t>Goodwill</a:t>
              </a:r>
              <a:endParaRPr kumimoji="0" lang="id-ID" sz="1200" b="0" i="0" u="none" strike="noStrike" cap="none" normalizeH="0" baseline="0" smtClean="0">
                <a:ln>
                  <a:noFill/>
                </a:ln>
                <a:solidFill>
                  <a:schemeClr val="tx1"/>
                </a:solidFill>
                <a:effectLst/>
                <a:latin typeface="Arial" pitchFamily="34" charset="0"/>
                <a:cs typeface="Arial" pitchFamily="34" charset="0"/>
              </a:endParaRPr>
            </a:p>
          </p:txBody>
        </p:sp>
        <p:sp>
          <p:nvSpPr>
            <p:cNvPr id="6151" name="Text Box 7"/>
            <p:cNvSpPr txBox="1">
              <a:spLocks noChangeArrowheads="1"/>
            </p:cNvSpPr>
            <p:nvPr/>
          </p:nvSpPr>
          <p:spPr bwMode="auto">
            <a:xfrm>
              <a:off x="7643834" y="2000240"/>
              <a:ext cx="960438" cy="914400"/>
            </a:xfrm>
            <a:prstGeom prst="rect">
              <a:avLst/>
            </a:prstGeom>
            <a:solidFill>
              <a:srgbClr val="FFFF66"/>
            </a:solidFill>
            <a:ln w="9525">
              <a:solidFill>
                <a:schemeClr val="accent6">
                  <a:lumMod val="75000"/>
                </a:schemeClr>
              </a:solid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ts val="1200"/>
                </a:lnSpc>
                <a:spcBef>
                  <a:spcPct val="0"/>
                </a:spcBef>
                <a:spcAft>
                  <a:spcPts val="0"/>
                </a:spcAft>
                <a:buClrTx/>
                <a:buSzTx/>
                <a:buFontTx/>
                <a:buNone/>
                <a:tabLst/>
              </a:pPr>
              <a:endParaRPr kumimoji="0" lang="en-US" sz="1200" b="0" i="0" u="none" strike="noStrike" cap="none" normalizeH="0" baseline="0" dirty="0" smtClean="0">
                <a:ln>
                  <a:noFill/>
                </a:ln>
                <a:solidFill>
                  <a:schemeClr val="tx1"/>
                </a:solidFill>
                <a:effectLst/>
                <a:latin typeface="Times New Roman" pitchFamily="18" charset="0"/>
                <a:cs typeface="Arial" pitchFamily="34" charset="0"/>
              </a:endParaRPr>
            </a:p>
            <a:p>
              <a:pPr marL="0" marR="0" lvl="0" indent="0" algn="ctr" defTabSz="914400" rtl="0" eaLnBrk="1" fontAlgn="base" latinLnBrk="0" hangingPunct="1">
                <a:lnSpc>
                  <a:spcPts val="1200"/>
                </a:lnSpc>
                <a:spcBef>
                  <a:spcPct val="0"/>
                </a:spcBef>
                <a:spcAft>
                  <a:spcPts val="0"/>
                </a:spcAft>
                <a:buClrTx/>
                <a:buSzTx/>
                <a:buFontTx/>
                <a:buNone/>
                <a:tabLst/>
              </a:pPr>
              <a:r>
                <a:rPr kumimoji="0" lang="en-US" sz="1200" b="0" i="0" u="none" strike="noStrike" cap="none" normalizeH="0" baseline="0" dirty="0" smtClean="0">
                  <a:ln>
                    <a:noFill/>
                  </a:ln>
                  <a:solidFill>
                    <a:schemeClr val="tx1"/>
                  </a:solidFill>
                  <a:effectLst/>
                  <a:latin typeface="Calibri" pitchFamily="34" charset="0"/>
                  <a:cs typeface="Arial" pitchFamily="34" charset="0"/>
                </a:rPr>
                <a:t>Identifiable</a:t>
              </a:r>
            </a:p>
            <a:p>
              <a:pPr marL="0" marR="0" lvl="0" indent="0" algn="ctr" defTabSz="914400" rtl="0" eaLnBrk="1" fontAlgn="base" latinLnBrk="0" hangingPunct="1">
                <a:lnSpc>
                  <a:spcPts val="1200"/>
                </a:lnSpc>
                <a:spcBef>
                  <a:spcPct val="0"/>
                </a:spcBef>
                <a:spcAft>
                  <a:spcPts val="0"/>
                </a:spcAft>
                <a:buClrTx/>
                <a:buSzTx/>
                <a:buFontTx/>
                <a:buNone/>
                <a:tabLst/>
              </a:pPr>
              <a:r>
                <a:rPr kumimoji="0" lang="en-US" sz="1200" b="0" i="0" u="none" strike="noStrike" cap="none" normalizeH="0" baseline="0" dirty="0" smtClean="0">
                  <a:ln>
                    <a:noFill/>
                  </a:ln>
                  <a:solidFill>
                    <a:schemeClr val="tx1"/>
                  </a:solidFill>
                  <a:effectLst/>
                  <a:latin typeface="Calibri" pitchFamily="34" charset="0"/>
                  <a:cs typeface="Arial" pitchFamily="34" charset="0"/>
                </a:rPr>
                <a:t>assets and</a:t>
              </a:r>
            </a:p>
            <a:p>
              <a:pPr marL="0" marR="0" lvl="0" indent="0" algn="ctr" defTabSz="914400" rtl="0" eaLnBrk="1" fontAlgn="base" latinLnBrk="0" hangingPunct="1">
                <a:lnSpc>
                  <a:spcPts val="1200"/>
                </a:lnSpc>
                <a:spcBef>
                  <a:spcPct val="0"/>
                </a:spcBef>
                <a:spcAft>
                  <a:spcPts val="0"/>
                </a:spcAft>
                <a:buClrTx/>
                <a:buSzTx/>
                <a:buFontTx/>
                <a:buNone/>
                <a:tabLst/>
              </a:pPr>
              <a:r>
                <a:rPr kumimoji="0" lang="en-US" sz="1200" b="0" i="0" u="none" strike="noStrike" cap="none" normalizeH="0" baseline="0" dirty="0" smtClean="0">
                  <a:ln>
                    <a:noFill/>
                  </a:ln>
                  <a:solidFill>
                    <a:schemeClr val="tx1"/>
                  </a:solidFill>
                  <a:effectLst/>
                  <a:latin typeface="Calibri" pitchFamily="34" charset="0"/>
                  <a:cs typeface="Arial" pitchFamily="34" charset="0"/>
                </a:rPr>
                <a:t>liabilities</a:t>
              </a:r>
              <a:endParaRPr kumimoji="0" lang="id-ID" sz="1200" b="0" i="0" u="none" strike="noStrike" cap="none" normalizeH="0" baseline="0" dirty="0" smtClean="0">
                <a:ln>
                  <a:noFill/>
                </a:ln>
                <a:solidFill>
                  <a:schemeClr val="tx1"/>
                </a:solidFill>
                <a:effectLst/>
                <a:latin typeface="Arial" pitchFamily="34" charset="0"/>
                <a:cs typeface="Arial" pitchFamily="34" charset="0"/>
              </a:endParaRPr>
            </a:p>
          </p:txBody>
        </p:sp>
      </p:grpSp>
      <p:sp>
        <p:nvSpPr>
          <p:cNvPr id="20" name="Rectangle 19"/>
          <p:cNvSpPr/>
          <p:nvPr/>
        </p:nvSpPr>
        <p:spPr>
          <a:xfrm>
            <a:off x="6429388" y="1357298"/>
            <a:ext cx="2643174" cy="1857388"/>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1" name="Text Box 4"/>
          <p:cNvSpPr txBox="1">
            <a:spLocks noChangeArrowheads="1"/>
          </p:cNvSpPr>
          <p:nvPr/>
        </p:nvSpPr>
        <p:spPr bwMode="auto">
          <a:xfrm>
            <a:off x="6000760" y="4214818"/>
            <a:ext cx="2786082" cy="2071702"/>
          </a:xfrm>
          <a:prstGeom prst="rect">
            <a:avLst/>
          </a:prstGeom>
          <a:solidFill>
            <a:srgbClr val="CCEC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187325" indent="-187325">
              <a:buFont typeface="Wingdings" pitchFamily="2" charset="2"/>
              <a:buChar char="§"/>
            </a:pPr>
            <a:r>
              <a:rPr lang="id-ID" sz="1600" dirty="0" smtClean="0"/>
              <a:t>Biaya akuisisi dicatat sebagai biaya periode berjalan dengan satu pengecualian.</a:t>
            </a:r>
          </a:p>
          <a:p>
            <a:pPr marL="187325" indent="-187325">
              <a:buFont typeface="Wingdings" pitchFamily="2" charset="2"/>
              <a:buChar char="§"/>
            </a:pPr>
            <a:r>
              <a:rPr lang="id-ID" sz="1600" dirty="0" smtClean="0"/>
              <a:t>Biaya penerbitan utang dan ekuitas PSAK 55, mengurangi nilai tambahan modal disetor</a:t>
            </a:r>
            <a:endParaRPr kumimoji="0" lang="id-ID" sz="1600" b="1" i="0" u="none" strike="noStrike" cap="none" normalizeH="0" baseline="0" dirty="0" smtClean="0">
              <a:ln>
                <a:noFill/>
              </a:ln>
              <a:solidFill>
                <a:schemeClr val="tx1"/>
              </a:solidFill>
              <a:effectLst/>
              <a:latin typeface="Arial" pitchFamily="34" charset="0"/>
              <a:cs typeface="Arial" pitchFamily="34" charset="0"/>
            </a:endParaRPr>
          </a:p>
        </p:txBody>
      </p:sp>
      <p:cxnSp>
        <p:nvCxnSpPr>
          <p:cNvPr id="24" name="Straight Arrow Connector 23"/>
          <p:cNvCxnSpPr/>
          <p:nvPr/>
        </p:nvCxnSpPr>
        <p:spPr>
          <a:xfrm>
            <a:off x="4000496" y="4143380"/>
            <a:ext cx="2000264" cy="21431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5" name="Straight Arrow Connector 24"/>
          <p:cNvCxnSpPr/>
          <p:nvPr/>
        </p:nvCxnSpPr>
        <p:spPr>
          <a:xfrm flipV="1">
            <a:off x="5214942" y="5429264"/>
            <a:ext cx="857256" cy="42862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18947896"/>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9144000" cy="639762"/>
          </a:xfrm>
        </p:spPr>
        <p:txBody>
          <a:bodyPr>
            <a:noAutofit/>
          </a:bodyPr>
          <a:lstStyle/>
          <a:p>
            <a:r>
              <a:rPr lang="id-ID" sz="3200" b="1" dirty="0" smtClean="0">
                <a:solidFill>
                  <a:srgbClr val="C00000"/>
                </a:solidFill>
              </a:rPr>
              <a:t>Aset Indemnifikasi (</a:t>
            </a:r>
            <a:r>
              <a:rPr lang="id-ID" sz="3200" b="1" i="1" dirty="0" smtClean="0">
                <a:solidFill>
                  <a:srgbClr val="C00000"/>
                </a:solidFill>
              </a:rPr>
              <a:t>indemnification</a:t>
            </a:r>
            <a:r>
              <a:rPr lang="id-ID" sz="3200" b="1" dirty="0" smtClean="0">
                <a:solidFill>
                  <a:srgbClr val="C00000"/>
                </a:solidFill>
              </a:rPr>
              <a:t>)</a:t>
            </a:r>
            <a:endParaRPr lang="id-ID" sz="3200" b="1" dirty="0">
              <a:solidFill>
                <a:srgbClr val="C00000"/>
              </a:solidFill>
            </a:endParaRPr>
          </a:p>
        </p:txBody>
      </p:sp>
      <p:sp>
        <p:nvSpPr>
          <p:cNvPr id="3" name="Content Placeholder 2"/>
          <p:cNvSpPr>
            <a:spLocks noGrp="1"/>
          </p:cNvSpPr>
          <p:nvPr>
            <p:ph idx="1"/>
          </p:nvPr>
        </p:nvSpPr>
        <p:spPr>
          <a:xfrm>
            <a:off x="533400" y="1428736"/>
            <a:ext cx="8229600" cy="4525963"/>
          </a:xfrm>
        </p:spPr>
        <p:txBody>
          <a:bodyPr>
            <a:normAutofit lnSpcReduction="10000"/>
          </a:bodyPr>
          <a:lstStyle/>
          <a:p>
            <a:r>
              <a:rPr lang="id-ID" sz="2400" dirty="0" smtClean="0"/>
              <a:t>Penjual menjamin pihak pengakuisisi atas ketidakpastian kontijensi atau aset/liabilitas tertentu.(27-28)</a:t>
            </a:r>
          </a:p>
          <a:p>
            <a:r>
              <a:rPr lang="id-ID" sz="2400" dirty="0" smtClean="0"/>
              <a:t>Misal : penjual menjamin liabilitas pengakuisisi tidak akan melampaui jumlah tertentu.</a:t>
            </a:r>
          </a:p>
          <a:p>
            <a:r>
              <a:rPr lang="id-ID" sz="2400" dirty="0" smtClean="0"/>
              <a:t>Pihak pengakuisisi memperoleh aset indemnifikasi, saat yang sama dengan saat mengakui hal yang dijamin dan diukur dengan dasar yang sama.</a:t>
            </a:r>
          </a:p>
          <a:p>
            <a:r>
              <a:rPr lang="id-ID" sz="2400" dirty="0" smtClean="0"/>
              <a:t>Setiap akhir periode pengakuisisi mengukur aset indemnifikasi dengan dasar yang sama dengan aset/liabilitas yang dijamin. (57)</a:t>
            </a:r>
          </a:p>
          <a:p>
            <a:r>
              <a:rPr lang="id-ID" sz="2400" dirty="0" smtClean="0"/>
              <a:t>Pengakuan dihentikan jika pengakuisisi mengambil aset, menjual atau kehilangan hak.</a:t>
            </a:r>
            <a:endParaRPr lang="id-ID" sz="2400" dirty="0"/>
          </a:p>
        </p:txBody>
      </p:sp>
    </p:spTree>
    <p:extLst>
      <p:ext uri="{BB962C8B-B14F-4D97-AF65-F5344CB8AC3E}">
        <p14:creationId xmlns:p14="http://schemas.microsoft.com/office/powerpoint/2010/main" val="3314307864"/>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a:xfrm>
            <a:off x="457200" y="381000"/>
            <a:ext cx="8229600" cy="548378"/>
          </a:xfrm>
        </p:spPr>
        <p:txBody>
          <a:bodyPr>
            <a:noAutofit/>
          </a:bodyPr>
          <a:lstStyle/>
          <a:p>
            <a:r>
              <a:rPr lang="id-ID" sz="2800" b="1" dirty="0" smtClean="0">
                <a:solidFill>
                  <a:srgbClr val="C00000"/>
                </a:solidFill>
              </a:rPr>
              <a:t>Akuntansi dan Pengukuran setelah Pengakuan Awal</a:t>
            </a:r>
            <a:endParaRPr lang="en-US" sz="2800" b="1" dirty="0">
              <a:solidFill>
                <a:srgbClr val="C00000"/>
              </a:solidFill>
            </a:endParaRPr>
          </a:p>
        </p:txBody>
      </p:sp>
      <p:sp>
        <p:nvSpPr>
          <p:cNvPr id="41987" name="Rectangle 3"/>
          <p:cNvSpPr>
            <a:spLocks noGrp="1" noChangeArrowheads="1"/>
          </p:cNvSpPr>
          <p:nvPr>
            <p:ph type="body" idx="1"/>
          </p:nvPr>
        </p:nvSpPr>
        <p:spPr>
          <a:xfrm>
            <a:off x="571472" y="1285860"/>
            <a:ext cx="8028017" cy="4857784"/>
          </a:xfrm>
        </p:spPr>
        <p:txBody>
          <a:bodyPr/>
          <a:lstStyle/>
          <a:p>
            <a:r>
              <a:rPr lang="id-ID" sz="2400" b="1" i="1" dirty="0" smtClean="0">
                <a:latin typeface="Calibri" pitchFamily="34" charset="0"/>
              </a:rPr>
              <a:t>Secara umum, pihak pengakuisisi mengukur dan </a:t>
            </a:r>
            <a:r>
              <a:rPr lang="sv-SE" sz="2400" b="1" i="1" dirty="0" smtClean="0">
                <a:latin typeface="Calibri" pitchFamily="34" charset="0"/>
              </a:rPr>
              <a:t>mencatat aset yang diperoleh, liabilitas yang diambil-alih</a:t>
            </a:r>
            <a:r>
              <a:rPr lang="id-ID" sz="2400" b="1" i="1" dirty="0" smtClean="0">
                <a:latin typeface="Calibri" pitchFamily="34" charset="0"/>
              </a:rPr>
              <a:t> atau terjadi, dan instrumen ekuitas yang diterbitkan dalam kombinasi bisnis </a:t>
            </a:r>
            <a:r>
              <a:rPr lang="id-ID" sz="2400" b="1" i="1" dirty="0" smtClean="0">
                <a:solidFill>
                  <a:srgbClr val="FF0000"/>
                </a:solidFill>
                <a:latin typeface="Calibri" pitchFamily="34" charset="0"/>
              </a:rPr>
              <a:t>sesuai dengan SAK terkait untuk pos-pos </a:t>
            </a:r>
            <a:r>
              <a:rPr lang="id-ID" sz="2400" b="1" dirty="0" smtClean="0">
                <a:solidFill>
                  <a:srgbClr val="FF0000"/>
                </a:solidFill>
                <a:latin typeface="Calibri" pitchFamily="34" charset="0"/>
              </a:rPr>
              <a:t>(items) </a:t>
            </a:r>
            <a:r>
              <a:rPr lang="id-ID" sz="2400" b="1" i="1" dirty="0" smtClean="0">
                <a:solidFill>
                  <a:srgbClr val="FF0000"/>
                </a:solidFill>
                <a:latin typeface="Calibri" pitchFamily="34" charset="0"/>
              </a:rPr>
              <a:t>tersebut</a:t>
            </a:r>
            <a:r>
              <a:rPr lang="id-ID" sz="2400" b="1" i="1" dirty="0" smtClean="0">
                <a:latin typeface="Calibri" pitchFamily="34" charset="0"/>
              </a:rPr>
              <a:t>, tergantung dari sifatnya. </a:t>
            </a:r>
          </a:p>
          <a:p>
            <a:r>
              <a:rPr lang="id-ID" sz="2400" b="1" i="1" dirty="0" smtClean="0">
                <a:latin typeface="Calibri" pitchFamily="34" charset="0"/>
              </a:rPr>
              <a:t>Panduan khusus</a:t>
            </a:r>
          </a:p>
          <a:p>
            <a:pPr lvl="1"/>
            <a:r>
              <a:rPr lang="id-ID" sz="1800" b="1" i="1" dirty="0" smtClean="0">
                <a:solidFill>
                  <a:srgbClr val="FF0000"/>
                </a:solidFill>
                <a:latin typeface="Calibri" pitchFamily="34" charset="0"/>
              </a:rPr>
              <a:t>(a) hak yang diperoleh kembali;</a:t>
            </a:r>
          </a:p>
          <a:p>
            <a:pPr lvl="1"/>
            <a:r>
              <a:rPr lang="id-ID" sz="1800" b="1" i="1" dirty="0" smtClean="0">
                <a:solidFill>
                  <a:srgbClr val="FF0000"/>
                </a:solidFill>
                <a:latin typeface="Calibri" pitchFamily="34" charset="0"/>
              </a:rPr>
              <a:t>(b) liabilitas kontinjensi yang diakui pada tanggal  akuisisi;</a:t>
            </a:r>
          </a:p>
          <a:p>
            <a:pPr lvl="1"/>
            <a:r>
              <a:rPr lang="id-ID" sz="1800" b="1" i="1" dirty="0" smtClean="0">
                <a:solidFill>
                  <a:srgbClr val="FF0000"/>
                </a:solidFill>
                <a:latin typeface="Calibri" pitchFamily="34" charset="0"/>
              </a:rPr>
              <a:t>(c) aset indemnifi kasi; dan</a:t>
            </a:r>
          </a:p>
          <a:p>
            <a:pPr lvl="1"/>
            <a:r>
              <a:rPr lang="id-ID" sz="1800" b="1" i="1" dirty="0" smtClean="0">
                <a:solidFill>
                  <a:srgbClr val="FF0000"/>
                </a:solidFill>
                <a:latin typeface="Calibri" pitchFamily="34" charset="0"/>
              </a:rPr>
              <a:t>(d) imbalan kontinjensi.</a:t>
            </a:r>
          </a:p>
          <a:p>
            <a:r>
              <a:rPr lang="id-ID" sz="2400" b="1" i="1" dirty="0" smtClean="0">
                <a:latin typeface="Calibri" pitchFamily="34" charset="0"/>
              </a:rPr>
              <a:t>Paragraf B63 memberikan panduan aplikasi yang terkait.</a:t>
            </a:r>
            <a:endParaRPr lang="id-ID" sz="3200" dirty="0" smtClean="0">
              <a:solidFill>
                <a:schemeClr val="tx2"/>
              </a:solidFill>
              <a:latin typeface="Calibri" pitchFamily="34" charset="0"/>
              <a:sym typeface="Wingdings" pitchFamily="2" charset="2"/>
            </a:endParaRPr>
          </a:p>
        </p:txBody>
      </p:sp>
      <p:sp>
        <p:nvSpPr>
          <p:cNvPr id="6" name="Slide Number Placeholder 5"/>
          <p:cNvSpPr>
            <a:spLocks noGrp="1"/>
          </p:cNvSpPr>
          <p:nvPr>
            <p:ph type="sldNum" sz="quarter" idx="12"/>
          </p:nvPr>
        </p:nvSpPr>
        <p:spPr/>
        <p:txBody>
          <a:bodyPr/>
          <a:lstStyle/>
          <a:p>
            <a:fld id="{9F3A98EB-5C7F-48B8-A070-1CF4FF14BCD6}" type="slidenum">
              <a:rPr lang="en-US" smtClean="0"/>
              <a:pPr/>
              <a:t>32</a:t>
            </a:fld>
            <a:endParaRPr lang="en-US"/>
          </a:p>
        </p:txBody>
      </p:sp>
    </p:spTree>
    <p:extLst>
      <p:ext uri="{BB962C8B-B14F-4D97-AF65-F5344CB8AC3E}">
        <p14:creationId xmlns:p14="http://schemas.microsoft.com/office/powerpoint/2010/main" val="3807854594"/>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a:xfrm>
            <a:off x="457200" y="381000"/>
            <a:ext cx="8229600" cy="548378"/>
          </a:xfrm>
        </p:spPr>
        <p:txBody>
          <a:bodyPr>
            <a:noAutofit/>
          </a:bodyPr>
          <a:lstStyle/>
          <a:p>
            <a:r>
              <a:rPr lang="id-ID" sz="2800" b="1" dirty="0" smtClean="0">
                <a:solidFill>
                  <a:srgbClr val="C00000"/>
                </a:solidFill>
              </a:rPr>
              <a:t>Akuntansi dan Pengukuran setelah Pengakuan Awal</a:t>
            </a:r>
            <a:endParaRPr lang="en-US" sz="2800" b="1" dirty="0">
              <a:solidFill>
                <a:srgbClr val="C00000"/>
              </a:solidFill>
            </a:endParaRPr>
          </a:p>
        </p:txBody>
      </p:sp>
      <p:sp>
        <p:nvSpPr>
          <p:cNvPr id="41987" name="Rectangle 3"/>
          <p:cNvSpPr>
            <a:spLocks noGrp="1" noChangeArrowheads="1"/>
          </p:cNvSpPr>
          <p:nvPr>
            <p:ph type="body" idx="1"/>
          </p:nvPr>
        </p:nvSpPr>
        <p:spPr>
          <a:xfrm>
            <a:off x="500034" y="1428736"/>
            <a:ext cx="8028017" cy="4857784"/>
          </a:xfrm>
        </p:spPr>
        <p:txBody>
          <a:bodyPr/>
          <a:lstStyle/>
          <a:p>
            <a:pPr>
              <a:lnSpc>
                <a:spcPts val="2400"/>
              </a:lnSpc>
              <a:spcBef>
                <a:spcPts val="1200"/>
              </a:spcBef>
            </a:pPr>
            <a:r>
              <a:rPr lang="id-ID" sz="2400" dirty="0" smtClean="0">
                <a:latin typeface="Calibri" pitchFamily="34" charset="0"/>
              </a:rPr>
              <a:t>hak yang diperoleh kembali;</a:t>
            </a:r>
          </a:p>
          <a:p>
            <a:pPr lvl="1">
              <a:lnSpc>
                <a:spcPts val="2400"/>
              </a:lnSpc>
              <a:spcBef>
                <a:spcPts val="1200"/>
              </a:spcBef>
            </a:pPr>
            <a:r>
              <a:rPr lang="id-ID" sz="2400" dirty="0" smtClean="0">
                <a:solidFill>
                  <a:srgbClr val="FF0000"/>
                </a:solidFill>
                <a:latin typeface="Calibri" pitchFamily="34" charset="0"/>
              </a:rPr>
              <a:t>Diakui sebagai aset tidak berwujud dan diamortiasasi selama sisa periode kontraktual yang mendasari kontrak tersebut. </a:t>
            </a:r>
          </a:p>
          <a:p>
            <a:pPr lvl="1">
              <a:lnSpc>
                <a:spcPts val="2400"/>
              </a:lnSpc>
              <a:spcBef>
                <a:spcPts val="1200"/>
              </a:spcBef>
            </a:pPr>
            <a:r>
              <a:rPr lang="id-ID" sz="2400" dirty="0" smtClean="0">
                <a:solidFill>
                  <a:srgbClr val="FF0000"/>
                </a:solidFill>
                <a:latin typeface="Calibri" pitchFamily="34" charset="0"/>
              </a:rPr>
              <a:t>Nilai tercatat sebagai dasar untuk menentukan keuntungan dan kerugian jika dijual.</a:t>
            </a:r>
          </a:p>
          <a:p>
            <a:pPr>
              <a:lnSpc>
                <a:spcPts val="2400"/>
              </a:lnSpc>
              <a:spcBef>
                <a:spcPts val="1200"/>
              </a:spcBef>
            </a:pPr>
            <a:r>
              <a:rPr lang="id-ID" sz="2400" dirty="0" smtClean="0">
                <a:latin typeface="Calibri" pitchFamily="34" charset="0"/>
              </a:rPr>
              <a:t>liabilitas kontinjensi yang diakui pada tanggal  akuisisi;</a:t>
            </a:r>
          </a:p>
          <a:p>
            <a:pPr lvl="1">
              <a:lnSpc>
                <a:spcPts val="2400"/>
              </a:lnSpc>
              <a:spcBef>
                <a:spcPts val="1200"/>
              </a:spcBef>
            </a:pPr>
            <a:r>
              <a:rPr lang="id-ID" sz="2400" dirty="0" smtClean="0">
                <a:solidFill>
                  <a:srgbClr val="FF0000"/>
                </a:solidFill>
                <a:latin typeface="Calibri" pitchFamily="34" charset="0"/>
              </a:rPr>
              <a:t>Diakui selama belum kadaluwarsa atau dibatalkan sebesar nilai yang lebih tinggi dari:</a:t>
            </a:r>
          </a:p>
          <a:p>
            <a:pPr lvl="2">
              <a:lnSpc>
                <a:spcPts val="2400"/>
              </a:lnSpc>
              <a:spcBef>
                <a:spcPts val="1200"/>
              </a:spcBef>
            </a:pPr>
            <a:r>
              <a:rPr lang="id-ID" dirty="0" smtClean="0">
                <a:solidFill>
                  <a:srgbClr val="FF0000"/>
                </a:solidFill>
                <a:latin typeface="Calibri" pitchFamily="34" charset="0"/>
              </a:rPr>
              <a:t>Jumlah yang seharusnya diakui menurut PSAK 57</a:t>
            </a:r>
          </a:p>
          <a:p>
            <a:pPr lvl="2">
              <a:lnSpc>
                <a:spcPts val="2400"/>
              </a:lnSpc>
              <a:spcBef>
                <a:spcPts val="1200"/>
              </a:spcBef>
            </a:pPr>
            <a:r>
              <a:rPr lang="id-ID" dirty="0" smtClean="0">
                <a:solidFill>
                  <a:srgbClr val="FF0000"/>
                </a:solidFill>
                <a:latin typeface="Calibri" pitchFamily="34" charset="0"/>
              </a:rPr>
              <a:t>Jumlah yang pada awalnya diakui dikurangi dengan akumulasi amortiasi (PSAK 23)</a:t>
            </a:r>
          </a:p>
        </p:txBody>
      </p:sp>
      <p:sp>
        <p:nvSpPr>
          <p:cNvPr id="6" name="Slide Number Placeholder 5"/>
          <p:cNvSpPr>
            <a:spLocks noGrp="1"/>
          </p:cNvSpPr>
          <p:nvPr>
            <p:ph type="sldNum" sz="quarter" idx="12"/>
          </p:nvPr>
        </p:nvSpPr>
        <p:spPr/>
        <p:txBody>
          <a:bodyPr/>
          <a:lstStyle/>
          <a:p>
            <a:fld id="{9F3A98EB-5C7F-48B8-A070-1CF4FF14BCD6}" type="slidenum">
              <a:rPr lang="en-US" smtClean="0"/>
              <a:pPr/>
              <a:t>33</a:t>
            </a:fld>
            <a:endParaRPr lang="en-US"/>
          </a:p>
        </p:txBody>
      </p:sp>
    </p:spTree>
    <p:extLst>
      <p:ext uri="{BB962C8B-B14F-4D97-AF65-F5344CB8AC3E}">
        <p14:creationId xmlns:p14="http://schemas.microsoft.com/office/powerpoint/2010/main" val="3338881481"/>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a:xfrm>
            <a:off x="457200" y="304800"/>
            <a:ext cx="8229600" cy="548378"/>
          </a:xfrm>
        </p:spPr>
        <p:txBody>
          <a:bodyPr>
            <a:noAutofit/>
          </a:bodyPr>
          <a:lstStyle/>
          <a:p>
            <a:r>
              <a:rPr lang="id-ID" sz="2800" b="1" dirty="0" smtClean="0">
                <a:solidFill>
                  <a:srgbClr val="C00000"/>
                </a:solidFill>
              </a:rPr>
              <a:t>Akuntansi dan Pengukuran setelah Pengakuan Awal</a:t>
            </a:r>
            <a:endParaRPr lang="en-US" sz="2800" b="1" dirty="0">
              <a:solidFill>
                <a:srgbClr val="C00000"/>
              </a:solidFill>
            </a:endParaRPr>
          </a:p>
        </p:txBody>
      </p:sp>
      <p:sp>
        <p:nvSpPr>
          <p:cNvPr id="41987" name="Rectangle 3"/>
          <p:cNvSpPr>
            <a:spLocks noGrp="1" noChangeArrowheads="1"/>
          </p:cNvSpPr>
          <p:nvPr>
            <p:ph type="body" idx="1"/>
          </p:nvPr>
        </p:nvSpPr>
        <p:spPr>
          <a:xfrm>
            <a:off x="357158" y="1357298"/>
            <a:ext cx="8429684" cy="4857784"/>
          </a:xfrm>
        </p:spPr>
        <p:txBody>
          <a:bodyPr>
            <a:normAutofit fontScale="92500" lnSpcReduction="20000"/>
          </a:bodyPr>
          <a:lstStyle/>
          <a:p>
            <a:pPr>
              <a:lnSpc>
                <a:spcPts val="2400"/>
              </a:lnSpc>
              <a:spcBef>
                <a:spcPts val="600"/>
              </a:spcBef>
            </a:pPr>
            <a:r>
              <a:rPr lang="id-ID" sz="2600" dirty="0" smtClean="0">
                <a:latin typeface="Calibri" pitchFamily="34" charset="0"/>
              </a:rPr>
              <a:t>Aset indemnification</a:t>
            </a:r>
          </a:p>
          <a:p>
            <a:pPr lvl="1">
              <a:lnSpc>
                <a:spcPts val="2200"/>
              </a:lnSpc>
              <a:spcBef>
                <a:spcPts val="600"/>
              </a:spcBef>
            </a:pPr>
            <a:r>
              <a:rPr lang="id-ID" sz="2000" dirty="0" smtClean="0">
                <a:solidFill>
                  <a:srgbClr val="FF0000"/>
                </a:solidFill>
                <a:latin typeface="Calibri" pitchFamily="34" charset="0"/>
              </a:rPr>
              <a:t>Mengukur aset indemnifikasi yang diakui dengan dasar yang sama dengan liabilitas atau aset yang dijamin, tunduk kepada setiap pembatasan kontraktual atas jumlahnya.</a:t>
            </a:r>
          </a:p>
          <a:p>
            <a:pPr lvl="1">
              <a:lnSpc>
                <a:spcPts val="2200"/>
              </a:lnSpc>
              <a:spcBef>
                <a:spcPts val="600"/>
              </a:spcBef>
            </a:pPr>
            <a:r>
              <a:rPr lang="id-ID" sz="2000" dirty="0" smtClean="0">
                <a:solidFill>
                  <a:srgbClr val="FF0000"/>
                </a:solidFill>
                <a:latin typeface="Calibri" pitchFamily="34" charset="0"/>
              </a:rPr>
              <a:t>Untuk aset indemnifikasi yang setelah pengakuan awalnya tidak diukur pada nilai wajarnya, subyek dari penilaian manajemen tentang kolektibilitas aset </a:t>
            </a:r>
            <a:r>
              <a:rPr lang="fi-FI" sz="2000" dirty="0" smtClean="0">
                <a:solidFill>
                  <a:srgbClr val="FF0000"/>
                </a:solidFill>
                <a:latin typeface="Calibri" pitchFamily="34" charset="0"/>
              </a:rPr>
              <a:t>indemnifikasi tersebut. </a:t>
            </a:r>
            <a:endParaRPr lang="id-ID" sz="2000" dirty="0" smtClean="0">
              <a:solidFill>
                <a:srgbClr val="FF0000"/>
              </a:solidFill>
              <a:latin typeface="Calibri" pitchFamily="34" charset="0"/>
            </a:endParaRPr>
          </a:p>
          <a:p>
            <a:pPr lvl="1">
              <a:lnSpc>
                <a:spcPts val="2200"/>
              </a:lnSpc>
              <a:spcBef>
                <a:spcPts val="600"/>
              </a:spcBef>
            </a:pPr>
            <a:r>
              <a:rPr lang="fi-FI" sz="2000" dirty="0" smtClean="0">
                <a:solidFill>
                  <a:srgbClr val="FF0000"/>
                </a:solidFill>
                <a:latin typeface="Calibri" pitchFamily="34" charset="0"/>
              </a:rPr>
              <a:t>Pihak pengakuisisi menghentikan</a:t>
            </a:r>
            <a:r>
              <a:rPr lang="id-ID" sz="2000" dirty="0" smtClean="0">
                <a:solidFill>
                  <a:srgbClr val="FF0000"/>
                </a:solidFill>
                <a:latin typeface="Calibri" pitchFamily="34" charset="0"/>
              </a:rPr>
              <a:t> </a:t>
            </a:r>
            <a:r>
              <a:rPr lang="fi-FI" sz="2000" dirty="0" smtClean="0">
                <a:solidFill>
                  <a:srgbClr val="FF0000"/>
                </a:solidFill>
                <a:latin typeface="Calibri" pitchFamily="34" charset="0"/>
              </a:rPr>
              <a:t>pengakuan ketika pihak pengakusisi</a:t>
            </a:r>
            <a:r>
              <a:rPr lang="id-ID" sz="2000" dirty="0" smtClean="0">
                <a:solidFill>
                  <a:srgbClr val="FF0000"/>
                </a:solidFill>
                <a:latin typeface="Calibri" pitchFamily="34" charset="0"/>
              </a:rPr>
              <a:t> mengambil aset, menjualnya, atau kehilangan hak atasnya. </a:t>
            </a:r>
          </a:p>
          <a:p>
            <a:pPr>
              <a:spcBef>
                <a:spcPts val="600"/>
              </a:spcBef>
            </a:pPr>
            <a:r>
              <a:rPr lang="id-ID" sz="2600" dirty="0" smtClean="0">
                <a:latin typeface="Calibri" pitchFamily="34" charset="0"/>
              </a:rPr>
              <a:t>Imbalan kontijensi</a:t>
            </a:r>
          </a:p>
          <a:p>
            <a:pPr lvl="1">
              <a:lnSpc>
                <a:spcPts val="2200"/>
              </a:lnSpc>
              <a:spcBef>
                <a:spcPts val="600"/>
              </a:spcBef>
            </a:pPr>
            <a:r>
              <a:rPr lang="id-ID" sz="2000" dirty="0" smtClean="0">
                <a:solidFill>
                  <a:srgbClr val="FF0000"/>
                </a:solidFill>
                <a:latin typeface="Calibri" pitchFamily="34" charset="0"/>
              </a:rPr>
              <a:t>Ekuitas, tidak diukur kembali dan penyelesaiannya diperhitungkan dalam ekuitas</a:t>
            </a:r>
          </a:p>
          <a:p>
            <a:pPr lvl="1">
              <a:lnSpc>
                <a:spcPts val="2200"/>
              </a:lnSpc>
              <a:spcBef>
                <a:spcPts val="600"/>
              </a:spcBef>
            </a:pPr>
            <a:r>
              <a:rPr lang="id-ID" sz="2000" dirty="0" smtClean="0">
                <a:solidFill>
                  <a:srgbClr val="FF0000"/>
                </a:solidFill>
                <a:latin typeface="Calibri" pitchFamily="34" charset="0"/>
              </a:rPr>
              <a:t>Instrumen keuangan (PSAK 55) diukur dengan nilai wajar munculnya keuntungan/kerugian (P/L atau komprehensif)</a:t>
            </a:r>
          </a:p>
          <a:p>
            <a:pPr lvl="1">
              <a:lnSpc>
                <a:spcPts val="2200"/>
              </a:lnSpc>
              <a:spcBef>
                <a:spcPts val="600"/>
              </a:spcBef>
            </a:pPr>
            <a:r>
              <a:rPr lang="id-ID" sz="2000" dirty="0" smtClean="0">
                <a:solidFill>
                  <a:srgbClr val="FF0000"/>
                </a:solidFill>
                <a:latin typeface="Calibri" pitchFamily="34" charset="0"/>
              </a:rPr>
              <a:t>Tidak termasuk instrumen keuangan </a:t>
            </a:r>
            <a:r>
              <a:rPr lang="id-ID" sz="2000" dirty="0" smtClean="0">
                <a:solidFill>
                  <a:srgbClr val="FF0000"/>
                </a:solidFill>
                <a:latin typeface="Calibri" pitchFamily="34" charset="0"/>
                <a:sym typeface="Wingdings" pitchFamily="2" charset="2"/>
              </a:rPr>
              <a:t> PSAK 57</a:t>
            </a:r>
            <a:endParaRPr lang="id-ID" dirty="0" smtClean="0">
              <a:solidFill>
                <a:srgbClr val="FF0000"/>
              </a:solidFill>
              <a:latin typeface="Calibri" pitchFamily="34" charset="0"/>
            </a:endParaRPr>
          </a:p>
        </p:txBody>
      </p:sp>
      <p:sp>
        <p:nvSpPr>
          <p:cNvPr id="6" name="Slide Number Placeholder 5"/>
          <p:cNvSpPr>
            <a:spLocks noGrp="1"/>
          </p:cNvSpPr>
          <p:nvPr>
            <p:ph type="sldNum" sz="quarter" idx="12"/>
          </p:nvPr>
        </p:nvSpPr>
        <p:spPr/>
        <p:txBody>
          <a:bodyPr/>
          <a:lstStyle/>
          <a:p>
            <a:fld id="{9F3A98EB-5C7F-48B8-A070-1CF4FF14BCD6}" type="slidenum">
              <a:rPr lang="en-US" smtClean="0"/>
              <a:pPr/>
              <a:t>34</a:t>
            </a:fld>
            <a:endParaRPr lang="en-US"/>
          </a:p>
        </p:txBody>
      </p:sp>
    </p:spTree>
    <p:extLst>
      <p:ext uri="{BB962C8B-B14F-4D97-AF65-F5344CB8AC3E}">
        <p14:creationId xmlns:p14="http://schemas.microsoft.com/office/powerpoint/2010/main" val="4230655717"/>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a:xfrm>
            <a:off x="475129" y="381000"/>
            <a:ext cx="8229600" cy="548378"/>
          </a:xfrm>
        </p:spPr>
        <p:txBody>
          <a:bodyPr>
            <a:noAutofit/>
          </a:bodyPr>
          <a:lstStyle/>
          <a:p>
            <a:r>
              <a:rPr lang="id-ID" sz="3200" b="1" dirty="0" smtClean="0">
                <a:solidFill>
                  <a:srgbClr val="FF0000"/>
                </a:solidFill>
              </a:rPr>
              <a:t>Pengungkapan</a:t>
            </a:r>
            <a:endParaRPr lang="en-US" sz="3200" b="1" dirty="0">
              <a:solidFill>
                <a:srgbClr val="FF0000"/>
              </a:solidFill>
            </a:endParaRPr>
          </a:p>
        </p:txBody>
      </p:sp>
      <p:sp>
        <p:nvSpPr>
          <p:cNvPr id="41987" name="Rectangle 3"/>
          <p:cNvSpPr>
            <a:spLocks noGrp="1" noChangeArrowheads="1"/>
          </p:cNvSpPr>
          <p:nvPr>
            <p:ph type="body" idx="1"/>
          </p:nvPr>
        </p:nvSpPr>
        <p:spPr>
          <a:xfrm>
            <a:off x="758825" y="1571612"/>
            <a:ext cx="7470775" cy="4341812"/>
          </a:xfrm>
        </p:spPr>
        <p:txBody>
          <a:bodyPr/>
          <a:lstStyle/>
          <a:p>
            <a:r>
              <a:rPr lang="id-ID" sz="2400" b="1" i="1" dirty="0" smtClean="0"/>
              <a:t>Pihak pengakuisisi mengungkapkan informasi yang memungkinkan pengguna laporan keuangan dapat mengevaluasi sifat dan dampak keuangan dari kombinasi bisnis yang terjadi:</a:t>
            </a:r>
          </a:p>
          <a:p>
            <a:pPr lvl="1"/>
            <a:r>
              <a:rPr lang="es-ES" sz="2000" b="1" i="1" dirty="0" err="1" smtClean="0">
                <a:solidFill>
                  <a:srgbClr val="FF0000"/>
                </a:solidFill>
              </a:rPr>
              <a:t>selama</a:t>
            </a:r>
            <a:r>
              <a:rPr lang="es-ES" sz="2000" b="1" i="1" dirty="0" smtClean="0">
                <a:solidFill>
                  <a:srgbClr val="FF0000"/>
                </a:solidFill>
              </a:rPr>
              <a:t> </a:t>
            </a:r>
            <a:r>
              <a:rPr lang="es-ES" sz="2000" b="1" i="1" dirty="0" err="1" smtClean="0">
                <a:solidFill>
                  <a:srgbClr val="FF0000"/>
                </a:solidFill>
              </a:rPr>
              <a:t>periode</a:t>
            </a:r>
            <a:r>
              <a:rPr lang="es-ES" sz="2000" b="1" i="1" dirty="0" smtClean="0">
                <a:solidFill>
                  <a:srgbClr val="FF0000"/>
                </a:solidFill>
              </a:rPr>
              <a:t> </a:t>
            </a:r>
            <a:r>
              <a:rPr lang="es-ES" sz="2000" b="1" i="1" dirty="0" err="1" smtClean="0">
                <a:solidFill>
                  <a:srgbClr val="FF0000"/>
                </a:solidFill>
              </a:rPr>
              <a:t>pelaporan</a:t>
            </a:r>
            <a:r>
              <a:rPr lang="es-ES" sz="2000" b="1" i="1" dirty="0" smtClean="0">
                <a:solidFill>
                  <a:srgbClr val="FF0000"/>
                </a:solidFill>
              </a:rPr>
              <a:t> </a:t>
            </a:r>
            <a:r>
              <a:rPr lang="es-ES" sz="2000" b="1" i="1" dirty="0" err="1" smtClean="0">
                <a:solidFill>
                  <a:srgbClr val="FF0000"/>
                </a:solidFill>
              </a:rPr>
              <a:t>berjalan</a:t>
            </a:r>
            <a:r>
              <a:rPr lang="es-ES" sz="2000" b="1" i="1" dirty="0" smtClean="0">
                <a:solidFill>
                  <a:srgbClr val="FF0000"/>
                </a:solidFill>
              </a:rPr>
              <a:t>; </a:t>
            </a:r>
            <a:r>
              <a:rPr lang="es-ES" sz="2000" b="1" i="1" dirty="0" err="1" smtClean="0">
                <a:solidFill>
                  <a:srgbClr val="FF0000"/>
                </a:solidFill>
              </a:rPr>
              <a:t>atau</a:t>
            </a:r>
            <a:endParaRPr lang="es-ES" sz="2000" b="1" i="1" dirty="0" smtClean="0">
              <a:solidFill>
                <a:srgbClr val="FF0000"/>
              </a:solidFill>
            </a:endParaRPr>
          </a:p>
          <a:p>
            <a:pPr lvl="1"/>
            <a:r>
              <a:rPr lang="id-ID" sz="2000" b="1" i="1" dirty="0" smtClean="0">
                <a:solidFill>
                  <a:srgbClr val="FF0000"/>
                </a:solidFill>
              </a:rPr>
              <a:t>setelah akhir periode pelaporan tetapi sebelum tanggalpenyelesaian laporan keuangan. </a:t>
            </a:r>
          </a:p>
          <a:p>
            <a:r>
              <a:rPr lang="id-ID" sz="2200" b="1" i="1" dirty="0" smtClean="0"/>
              <a:t>Diatur lebih lanjut B64-B66</a:t>
            </a:r>
            <a:endParaRPr lang="id-ID" sz="2200" dirty="0" smtClean="0"/>
          </a:p>
        </p:txBody>
      </p:sp>
      <p:sp>
        <p:nvSpPr>
          <p:cNvPr id="6" name="Slide Number Placeholder 5"/>
          <p:cNvSpPr>
            <a:spLocks noGrp="1"/>
          </p:cNvSpPr>
          <p:nvPr>
            <p:ph type="sldNum" sz="quarter" idx="12"/>
          </p:nvPr>
        </p:nvSpPr>
        <p:spPr/>
        <p:txBody>
          <a:bodyPr/>
          <a:lstStyle/>
          <a:p>
            <a:fld id="{9F3A98EB-5C7F-48B8-A070-1CF4FF14BCD6}" type="slidenum">
              <a:rPr lang="en-US" smtClean="0"/>
              <a:pPr/>
              <a:t>35</a:t>
            </a:fld>
            <a:endParaRPr lang="en-US" dirty="0"/>
          </a:p>
        </p:txBody>
      </p:sp>
    </p:spTree>
    <p:extLst>
      <p:ext uri="{BB962C8B-B14F-4D97-AF65-F5344CB8AC3E}">
        <p14:creationId xmlns:p14="http://schemas.microsoft.com/office/powerpoint/2010/main" val="1872930639"/>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a:xfrm>
            <a:off x="535893" y="381000"/>
            <a:ext cx="8229600" cy="548378"/>
          </a:xfrm>
        </p:spPr>
        <p:txBody>
          <a:bodyPr>
            <a:noAutofit/>
          </a:bodyPr>
          <a:lstStyle/>
          <a:p>
            <a:r>
              <a:rPr lang="id-ID" sz="3600" b="1" dirty="0" smtClean="0">
                <a:solidFill>
                  <a:srgbClr val="FF0000"/>
                </a:solidFill>
              </a:rPr>
              <a:t>Pengungkapan</a:t>
            </a:r>
            <a:endParaRPr lang="en-US" sz="3600" b="1" dirty="0">
              <a:solidFill>
                <a:srgbClr val="FF0000"/>
              </a:solidFill>
            </a:endParaRPr>
          </a:p>
        </p:txBody>
      </p:sp>
      <p:sp>
        <p:nvSpPr>
          <p:cNvPr id="41987" name="Rectangle 3"/>
          <p:cNvSpPr>
            <a:spLocks noGrp="1" noChangeArrowheads="1"/>
          </p:cNvSpPr>
          <p:nvPr>
            <p:ph type="body" idx="1"/>
          </p:nvPr>
        </p:nvSpPr>
        <p:spPr>
          <a:xfrm>
            <a:off x="500034" y="1516080"/>
            <a:ext cx="7885141" cy="4341812"/>
          </a:xfrm>
        </p:spPr>
        <p:txBody>
          <a:bodyPr/>
          <a:lstStyle/>
          <a:p>
            <a:r>
              <a:rPr lang="id-ID" sz="2400" b="1" i="1" dirty="0" smtClean="0"/>
              <a:t>Pihak pengakuisisi mengungkapkan informasi yang memungkinkan pengguna laporan keuangan dapat mengevaluasi dampak keuangan dari penyesuaian yang diakui pada periode pelaporan berjalan yang berhubungan dengan kombinasi bisnis yang terjadi pada periode tersebut atau periode pelaporan sebelumnya. (B67)</a:t>
            </a:r>
          </a:p>
          <a:p>
            <a:r>
              <a:rPr lang="id-ID" sz="2400" dirty="0" smtClean="0"/>
              <a:t>Jika pengungkapan spesifik yang dipersyaratkan tidak mencapai tujuan pengungkapan, maka pihak pengakuisisi mengungkapkan seluruh informasi tambahan yang diperlukan untuk mencapai tujuan tersebut</a:t>
            </a:r>
            <a:endParaRPr lang="id-ID" sz="2200" dirty="0" smtClean="0"/>
          </a:p>
        </p:txBody>
      </p:sp>
      <p:sp>
        <p:nvSpPr>
          <p:cNvPr id="6" name="Slide Number Placeholder 5"/>
          <p:cNvSpPr>
            <a:spLocks noGrp="1"/>
          </p:cNvSpPr>
          <p:nvPr>
            <p:ph type="sldNum" sz="quarter" idx="12"/>
          </p:nvPr>
        </p:nvSpPr>
        <p:spPr/>
        <p:txBody>
          <a:bodyPr/>
          <a:lstStyle/>
          <a:p>
            <a:fld id="{9F3A98EB-5C7F-48B8-A070-1CF4FF14BCD6}" type="slidenum">
              <a:rPr lang="en-US" smtClean="0"/>
              <a:pPr/>
              <a:t>36</a:t>
            </a:fld>
            <a:endParaRPr lang="en-US" dirty="0"/>
          </a:p>
        </p:txBody>
      </p:sp>
    </p:spTree>
    <p:extLst>
      <p:ext uri="{BB962C8B-B14F-4D97-AF65-F5344CB8AC3E}">
        <p14:creationId xmlns:p14="http://schemas.microsoft.com/office/powerpoint/2010/main" val="2073313337"/>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a:xfrm>
            <a:off x="457200" y="381000"/>
            <a:ext cx="8229600" cy="548378"/>
          </a:xfrm>
        </p:spPr>
        <p:txBody>
          <a:bodyPr>
            <a:noAutofit/>
          </a:bodyPr>
          <a:lstStyle/>
          <a:p>
            <a:r>
              <a:rPr lang="id-ID" sz="3200" b="1" dirty="0" smtClean="0">
                <a:solidFill>
                  <a:srgbClr val="FF0000"/>
                </a:solidFill>
              </a:rPr>
              <a:t>Ketentuan Transisi</a:t>
            </a:r>
            <a:endParaRPr lang="en-US" sz="3200" b="1" dirty="0">
              <a:solidFill>
                <a:srgbClr val="FF0000"/>
              </a:solidFill>
            </a:endParaRPr>
          </a:p>
        </p:txBody>
      </p:sp>
      <p:sp>
        <p:nvSpPr>
          <p:cNvPr id="41987" name="Rectangle 3"/>
          <p:cNvSpPr>
            <a:spLocks noGrp="1" noChangeArrowheads="1"/>
          </p:cNvSpPr>
          <p:nvPr>
            <p:ph type="body" idx="1"/>
          </p:nvPr>
        </p:nvSpPr>
        <p:spPr>
          <a:xfrm>
            <a:off x="758825" y="1571612"/>
            <a:ext cx="7470775" cy="4341812"/>
          </a:xfrm>
        </p:spPr>
        <p:txBody>
          <a:bodyPr/>
          <a:lstStyle/>
          <a:p>
            <a:r>
              <a:rPr lang="id-ID" sz="2000" dirty="0" smtClean="0"/>
              <a:t>Aset dan liabilitas yang berasal dari kombinasi bisnis yang tanggal akuisisinya sebelum 1 Januari 2011 tidak  disesuaikan dengan berlakunya Pernyataan ini.</a:t>
            </a:r>
          </a:p>
          <a:p>
            <a:r>
              <a:rPr lang="id-ID" sz="2000" dirty="0" smtClean="0">
                <a:solidFill>
                  <a:srgbClr val="FF0000"/>
                </a:solidFill>
              </a:rPr>
              <a:t>Goodwill yang diakui sebelumnya </a:t>
            </a:r>
            <a:r>
              <a:rPr lang="id-ID" sz="2000" dirty="0" smtClean="0">
                <a:solidFill>
                  <a:srgbClr val="FF0000"/>
                </a:solidFill>
                <a:sym typeface="Wingdings" pitchFamily="2" charset="2"/>
              </a:rPr>
              <a:t> prospektif unntuk kombinasi bisnis sebelum 1/1/2011.</a:t>
            </a:r>
          </a:p>
          <a:p>
            <a:pPr lvl="1"/>
            <a:r>
              <a:rPr lang="id-ID" sz="1800" dirty="0" smtClean="0">
                <a:solidFill>
                  <a:srgbClr val="FF0000"/>
                </a:solidFill>
              </a:rPr>
              <a:t>Menghentikan amortisasi goodwill</a:t>
            </a:r>
          </a:p>
          <a:p>
            <a:pPr lvl="1"/>
            <a:r>
              <a:rPr lang="id-ID" sz="1800" dirty="0" smtClean="0">
                <a:solidFill>
                  <a:srgbClr val="FF0000"/>
                </a:solidFill>
              </a:rPr>
              <a:t>Mengeliminasi jumlah tercatat yang terkait dengan akumulasi amortisasi sehubungan penurunan goodwill</a:t>
            </a:r>
          </a:p>
          <a:p>
            <a:pPr lvl="1"/>
            <a:r>
              <a:rPr lang="id-ID" sz="1800" dirty="0" smtClean="0">
                <a:solidFill>
                  <a:srgbClr val="FF0000"/>
                </a:solidFill>
              </a:rPr>
              <a:t>Melakukan uji penurunan nilai atas goodwill</a:t>
            </a:r>
          </a:p>
          <a:p>
            <a:r>
              <a:rPr lang="id-ID" sz="2200" dirty="0" smtClean="0">
                <a:solidFill>
                  <a:schemeClr val="accent1">
                    <a:lumMod val="50000"/>
                  </a:schemeClr>
                </a:solidFill>
              </a:rPr>
              <a:t>Goodwill negatif yang diakui sebelumnya</a:t>
            </a:r>
          </a:p>
          <a:p>
            <a:pPr lvl="1"/>
            <a:r>
              <a:rPr lang="id-ID" sz="1800" dirty="0" smtClean="0">
                <a:solidFill>
                  <a:schemeClr val="accent1">
                    <a:lumMod val="50000"/>
                  </a:schemeClr>
                </a:solidFill>
              </a:rPr>
              <a:t>Jumlah tercatat goodwill negatif dihentikan pengakuannya dengan melakukan penyesuaian terhadap saldo laba awal periode tahun buku 1/1/2011</a:t>
            </a:r>
          </a:p>
          <a:p>
            <a:pPr lvl="1"/>
            <a:endParaRPr lang="id-ID" sz="1600" dirty="0" smtClean="0"/>
          </a:p>
          <a:p>
            <a:pPr lvl="1"/>
            <a:endParaRPr lang="id-ID" sz="1600" dirty="0" smtClean="0"/>
          </a:p>
        </p:txBody>
      </p:sp>
      <p:sp>
        <p:nvSpPr>
          <p:cNvPr id="6" name="Slide Number Placeholder 5"/>
          <p:cNvSpPr>
            <a:spLocks noGrp="1"/>
          </p:cNvSpPr>
          <p:nvPr>
            <p:ph type="sldNum" sz="quarter" idx="12"/>
          </p:nvPr>
        </p:nvSpPr>
        <p:spPr/>
        <p:txBody>
          <a:bodyPr/>
          <a:lstStyle/>
          <a:p>
            <a:fld id="{9F3A98EB-5C7F-48B8-A070-1CF4FF14BCD6}" type="slidenum">
              <a:rPr lang="en-US" smtClean="0"/>
              <a:pPr/>
              <a:t>37</a:t>
            </a:fld>
            <a:endParaRPr lang="en-US"/>
          </a:p>
        </p:txBody>
      </p:sp>
    </p:spTree>
    <p:extLst>
      <p:ext uri="{BB962C8B-B14F-4D97-AF65-F5344CB8AC3E}">
        <p14:creationId xmlns:p14="http://schemas.microsoft.com/office/powerpoint/2010/main" val="3536355638"/>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p:txBody>
          <a:bodyPr>
            <a:normAutofit fontScale="90000"/>
          </a:bodyPr>
          <a:lstStyle/>
          <a:p>
            <a:r>
              <a:rPr lang="id-ID" sz="3200" dirty="0" smtClean="0">
                <a:solidFill>
                  <a:srgbClr val="FF0000"/>
                </a:solidFill>
              </a:rPr>
              <a:t>Ketentuan Transisi</a:t>
            </a:r>
            <a:endParaRPr lang="en-US" sz="3200" dirty="0">
              <a:solidFill>
                <a:srgbClr val="FF0000"/>
              </a:solidFill>
            </a:endParaRPr>
          </a:p>
        </p:txBody>
      </p:sp>
      <p:sp>
        <p:nvSpPr>
          <p:cNvPr id="41987" name="Rectangle 3"/>
          <p:cNvSpPr>
            <a:spLocks noGrp="1" noChangeArrowheads="1"/>
          </p:cNvSpPr>
          <p:nvPr>
            <p:ph type="body" idx="1"/>
          </p:nvPr>
        </p:nvSpPr>
        <p:spPr>
          <a:xfrm>
            <a:off x="758825" y="1571612"/>
            <a:ext cx="7670827" cy="4341812"/>
          </a:xfrm>
        </p:spPr>
        <p:txBody>
          <a:bodyPr>
            <a:normAutofit lnSpcReduction="10000"/>
          </a:bodyPr>
          <a:lstStyle/>
          <a:p>
            <a:pPr>
              <a:spcBef>
                <a:spcPts val="0"/>
              </a:spcBef>
            </a:pPr>
            <a:r>
              <a:rPr lang="id-ID" sz="2000" dirty="0" smtClean="0"/>
              <a:t>Investasi yang dicatat dengan metode ekuitas setelah 1/1/2011</a:t>
            </a:r>
          </a:p>
          <a:p>
            <a:pPr lvl="1">
              <a:spcBef>
                <a:spcPts val="0"/>
              </a:spcBef>
              <a:buNone/>
            </a:pPr>
            <a:r>
              <a:rPr lang="id-ID" sz="2000" b="1" dirty="0" smtClean="0"/>
              <a:t>Diperoleh setelah 1/1/2011</a:t>
            </a:r>
          </a:p>
          <a:p>
            <a:pPr lvl="1">
              <a:spcBef>
                <a:spcPts val="0"/>
              </a:spcBef>
            </a:pPr>
            <a:r>
              <a:rPr lang="id-ID" sz="2000" dirty="0" smtClean="0"/>
              <a:t>Amortisasi goodwill tidak termasuk dalam menentukan bagian entitas atas laba rugi investee.</a:t>
            </a:r>
          </a:p>
          <a:p>
            <a:pPr lvl="1">
              <a:spcBef>
                <a:spcPts val="0"/>
              </a:spcBef>
            </a:pPr>
            <a:r>
              <a:rPr lang="id-ID" sz="2000" dirty="0" smtClean="0"/>
              <a:t>Penghasilan jika muncul goodwill negatif </a:t>
            </a:r>
            <a:r>
              <a:rPr lang="id-ID" sz="2000" dirty="0" smtClean="0">
                <a:sym typeface="Wingdings" pitchFamily="2" charset="2"/>
              </a:rPr>
              <a:t> menentukan bagian entitas atas laba rugi</a:t>
            </a:r>
            <a:endParaRPr lang="id-ID" sz="2000" dirty="0" smtClean="0"/>
          </a:p>
          <a:p>
            <a:pPr lvl="1">
              <a:spcBef>
                <a:spcPts val="0"/>
              </a:spcBef>
              <a:buNone/>
            </a:pPr>
            <a:r>
              <a:rPr lang="id-ID" sz="2000" b="1" dirty="0" smtClean="0"/>
              <a:t>Diperoleh sebelum1/1/2011</a:t>
            </a:r>
          </a:p>
          <a:p>
            <a:pPr lvl="1">
              <a:spcBef>
                <a:spcPts val="0"/>
              </a:spcBef>
            </a:pPr>
            <a:r>
              <a:rPr lang="id-ID" sz="2000" dirty="0" smtClean="0"/>
              <a:t>Menghentikan amortiasi goodwill</a:t>
            </a:r>
          </a:p>
          <a:p>
            <a:pPr lvl="1">
              <a:spcBef>
                <a:spcPts val="0"/>
              </a:spcBef>
            </a:pPr>
            <a:r>
              <a:rPr lang="id-ID" sz="2000" dirty="0" smtClean="0"/>
              <a:t>Menghentikan goodwill negatif</a:t>
            </a:r>
          </a:p>
          <a:p>
            <a:pPr>
              <a:spcBef>
                <a:spcPts val="0"/>
              </a:spcBef>
            </a:pPr>
            <a:r>
              <a:rPr lang="id-ID" sz="2000" dirty="0" smtClean="0">
                <a:solidFill>
                  <a:srgbClr val="FF0000"/>
                </a:solidFill>
              </a:rPr>
              <a:t>Pajak Penghasilan</a:t>
            </a:r>
            <a:endParaRPr lang="id-ID" sz="2000" dirty="0" smtClean="0">
              <a:solidFill>
                <a:srgbClr val="FF0000"/>
              </a:solidFill>
              <a:sym typeface="Wingdings" pitchFamily="2" charset="2"/>
            </a:endParaRPr>
          </a:p>
          <a:p>
            <a:pPr lvl="1">
              <a:spcBef>
                <a:spcPts val="0"/>
              </a:spcBef>
            </a:pPr>
            <a:r>
              <a:rPr lang="id-ID" sz="2000" dirty="0" smtClean="0">
                <a:solidFill>
                  <a:srgbClr val="FF0000"/>
                </a:solidFill>
              </a:rPr>
              <a:t>Pengakuisisi menerapkan PSAK 46 secara prospektif.</a:t>
            </a:r>
          </a:p>
          <a:p>
            <a:pPr lvl="1">
              <a:spcBef>
                <a:spcPts val="0"/>
              </a:spcBef>
            </a:pPr>
            <a:r>
              <a:rPr lang="id-ID" sz="2000" dirty="0" smtClean="0">
                <a:solidFill>
                  <a:srgbClr val="FF0000"/>
                </a:solidFill>
              </a:rPr>
              <a:t>Pengakuisisi mengakui perubahan dalam aset pajak tangguhan tersebut sebagai penyesuaian laba atau bukan jika disyaratkan dalam PSAK 46</a:t>
            </a:r>
          </a:p>
          <a:p>
            <a:pPr lvl="1"/>
            <a:endParaRPr lang="id-ID" sz="1800" dirty="0" smtClean="0"/>
          </a:p>
          <a:p>
            <a:pPr lvl="1"/>
            <a:endParaRPr lang="id-ID" sz="1800" dirty="0" smtClean="0"/>
          </a:p>
        </p:txBody>
      </p:sp>
      <p:sp>
        <p:nvSpPr>
          <p:cNvPr id="6" name="Slide Number Placeholder 5"/>
          <p:cNvSpPr>
            <a:spLocks noGrp="1"/>
          </p:cNvSpPr>
          <p:nvPr>
            <p:ph type="sldNum" sz="quarter" idx="12"/>
          </p:nvPr>
        </p:nvSpPr>
        <p:spPr/>
        <p:txBody>
          <a:bodyPr/>
          <a:lstStyle/>
          <a:p>
            <a:fld id="{9F3A98EB-5C7F-48B8-A070-1CF4FF14BCD6}" type="slidenum">
              <a:rPr lang="en-US" smtClean="0"/>
              <a:pPr/>
              <a:t>38</a:t>
            </a:fld>
            <a:endParaRPr lang="en-US"/>
          </a:p>
        </p:txBody>
      </p:sp>
    </p:spTree>
    <p:extLst>
      <p:ext uri="{BB962C8B-B14F-4D97-AF65-F5344CB8AC3E}">
        <p14:creationId xmlns:p14="http://schemas.microsoft.com/office/powerpoint/2010/main" val="3995932461"/>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548378"/>
          </a:xfrm>
          <a:ln>
            <a:miter lim="800000"/>
            <a:headEnd/>
            <a:tailEnd/>
          </a:ln>
        </p:spPr>
        <p:txBody>
          <a:bodyPr/>
          <a:lstStyle/>
          <a:p>
            <a:pPr>
              <a:defRPr/>
            </a:pPr>
            <a:r>
              <a:rPr lang="id-ID" sz="2800" b="1" dirty="0" smtClean="0"/>
              <a:t>Ilustrasi Penggabungan Usaha</a:t>
            </a:r>
            <a:endParaRPr lang="en-US" sz="2800" b="1" dirty="0"/>
          </a:p>
        </p:txBody>
      </p:sp>
      <p:sp>
        <p:nvSpPr>
          <p:cNvPr id="3" name="Content Placeholder 2"/>
          <p:cNvSpPr>
            <a:spLocks noGrp="1"/>
          </p:cNvSpPr>
          <p:nvPr>
            <p:ph idx="1"/>
          </p:nvPr>
        </p:nvSpPr>
        <p:spPr>
          <a:xfrm>
            <a:off x="298648" y="1291208"/>
            <a:ext cx="8593832" cy="4957192"/>
          </a:xfrm>
        </p:spPr>
        <p:style>
          <a:lnRef idx="1">
            <a:schemeClr val="accent2"/>
          </a:lnRef>
          <a:fillRef idx="2">
            <a:schemeClr val="accent2"/>
          </a:fillRef>
          <a:effectRef idx="1">
            <a:schemeClr val="accent2"/>
          </a:effectRef>
          <a:fontRef idx="minor">
            <a:schemeClr val="dk1"/>
          </a:fontRef>
        </p:style>
        <p:txBody>
          <a:bodyPr>
            <a:normAutofit fontScale="92500" lnSpcReduction="10000"/>
          </a:bodyPr>
          <a:lstStyle/>
          <a:p>
            <a:pPr>
              <a:buFont typeface="Arial" pitchFamily="34" charset="0"/>
              <a:buChar char="•"/>
              <a:defRPr/>
            </a:pPr>
            <a:r>
              <a:rPr lang="en-US" sz="1800" dirty="0" smtClean="0">
                <a:latin typeface="Arial" pitchFamily="34" charset="0"/>
                <a:cs typeface="Arial" pitchFamily="34" charset="0"/>
              </a:rPr>
              <a:t>P</a:t>
            </a:r>
            <a:r>
              <a:rPr lang="id-ID" sz="1800" dirty="0" smtClean="0">
                <a:latin typeface="Arial" pitchFamily="34" charset="0"/>
                <a:cs typeface="Arial" pitchFamily="34" charset="0"/>
              </a:rPr>
              <a:t>T. Melati membeli 80% saham kepemilikan PT. Kenanga  pada 2 Januari 2011, 8000 lembar  dengan harga 10/lembar., nilai nominal saham 5/lembar Nilai total aset bersih PT. Kenanga pada tanggal akuisisi sebesar 80.000. Berdasarkan informasi apraisal, nilai aset PT. Kenangan dalam rangka akuisisi dinilai kembali dengan kenaikan sebesar </a:t>
            </a:r>
            <a:r>
              <a:rPr lang="id-ID" sz="1800" dirty="0">
                <a:latin typeface="Arial" pitchFamily="34" charset="0"/>
                <a:cs typeface="Arial" pitchFamily="34" charset="0"/>
              </a:rPr>
              <a:t>1</a:t>
            </a:r>
            <a:r>
              <a:rPr lang="id-ID" sz="1800" dirty="0" smtClean="0">
                <a:latin typeface="Arial" pitchFamily="34" charset="0"/>
                <a:cs typeface="Arial" pitchFamily="34" charset="0"/>
              </a:rPr>
              <a:t>0.000. Dalam rangka akuisisi tersebut dikeluarkan biaya konsultan, akuntan sebesar 4.000. Biaya registrasi akuisi saham sebesar 2.000.</a:t>
            </a:r>
          </a:p>
          <a:p>
            <a:pPr>
              <a:spcBef>
                <a:spcPts val="0"/>
              </a:spcBef>
              <a:buFont typeface="Arial" pitchFamily="34" charset="0"/>
              <a:buChar char="•"/>
              <a:defRPr/>
            </a:pPr>
            <a:r>
              <a:rPr lang="id-ID" sz="1800" dirty="0" smtClean="0">
                <a:solidFill>
                  <a:srgbClr val="FF0000"/>
                </a:solidFill>
                <a:latin typeface="Arial" pitchFamily="34" charset="0"/>
                <a:cs typeface="Arial" pitchFamily="34" charset="0"/>
              </a:rPr>
              <a:t>Jurnal akuisisi PT. Kenanga</a:t>
            </a:r>
          </a:p>
          <a:p>
            <a:pPr marL="0" indent="0">
              <a:spcBef>
                <a:spcPts val="0"/>
              </a:spcBef>
              <a:buNone/>
              <a:defRPr/>
            </a:pPr>
            <a:r>
              <a:rPr lang="id-ID" sz="1800" dirty="0">
                <a:solidFill>
                  <a:srgbClr val="FF0000"/>
                </a:solidFill>
                <a:latin typeface="Arial" pitchFamily="34" charset="0"/>
                <a:cs typeface="Arial" pitchFamily="34" charset="0"/>
              </a:rPr>
              <a:t>	</a:t>
            </a:r>
            <a:r>
              <a:rPr lang="id-ID" sz="1800" dirty="0" smtClean="0">
                <a:solidFill>
                  <a:srgbClr val="FF0000"/>
                </a:solidFill>
                <a:latin typeface="Arial" pitchFamily="34" charset="0"/>
                <a:cs typeface="Arial" pitchFamily="34" charset="0"/>
              </a:rPr>
              <a:t>Investasi dai PT. Kenanga		80.000</a:t>
            </a:r>
          </a:p>
          <a:p>
            <a:pPr marL="0" indent="0">
              <a:spcBef>
                <a:spcPts val="0"/>
              </a:spcBef>
              <a:buNone/>
              <a:defRPr/>
            </a:pPr>
            <a:r>
              <a:rPr lang="id-ID" sz="1800" dirty="0">
                <a:solidFill>
                  <a:srgbClr val="FF0000"/>
                </a:solidFill>
                <a:latin typeface="Arial" pitchFamily="34" charset="0"/>
                <a:cs typeface="Arial" pitchFamily="34" charset="0"/>
              </a:rPr>
              <a:t>	</a:t>
            </a:r>
            <a:r>
              <a:rPr lang="id-ID" sz="1800" dirty="0" smtClean="0">
                <a:solidFill>
                  <a:srgbClr val="FF0000"/>
                </a:solidFill>
                <a:latin typeface="Arial" pitchFamily="34" charset="0"/>
                <a:cs typeface="Arial" pitchFamily="34" charset="0"/>
              </a:rPr>
              <a:t>Biaya akuisisi			  4.000</a:t>
            </a:r>
          </a:p>
          <a:p>
            <a:pPr marL="0" indent="0">
              <a:spcBef>
                <a:spcPts val="0"/>
              </a:spcBef>
              <a:buNone/>
              <a:defRPr/>
            </a:pPr>
            <a:r>
              <a:rPr lang="id-ID" sz="1800" dirty="0">
                <a:solidFill>
                  <a:srgbClr val="FF0000"/>
                </a:solidFill>
                <a:latin typeface="Arial" pitchFamily="34" charset="0"/>
                <a:cs typeface="Arial" pitchFamily="34" charset="0"/>
              </a:rPr>
              <a:t>	</a:t>
            </a:r>
            <a:r>
              <a:rPr lang="id-ID" sz="1800" dirty="0" smtClean="0">
                <a:solidFill>
                  <a:srgbClr val="FF0000"/>
                </a:solidFill>
                <a:latin typeface="Arial" pitchFamily="34" charset="0"/>
                <a:cs typeface="Arial" pitchFamily="34" charset="0"/>
              </a:rPr>
              <a:t>	Modal saham			40.000</a:t>
            </a:r>
          </a:p>
          <a:p>
            <a:pPr marL="0" indent="0">
              <a:spcBef>
                <a:spcPts val="0"/>
              </a:spcBef>
              <a:buNone/>
              <a:defRPr/>
            </a:pPr>
            <a:r>
              <a:rPr lang="id-ID" sz="1800" dirty="0">
                <a:solidFill>
                  <a:srgbClr val="FF0000"/>
                </a:solidFill>
                <a:latin typeface="Arial" pitchFamily="34" charset="0"/>
                <a:cs typeface="Arial" pitchFamily="34" charset="0"/>
              </a:rPr>
              <a:t>	</a:t>
            </a:r>
            <a:r>
              <a:rPr lang="id-ID" sz="1800" dirty="0" smtClean="0">
                <a:solidFill>
                  <a:srgbClr val="FF0000"/>
                </a:solidFill>
                <a:latin typeface="Arial" pitchFamily="34" charset="0"/>
                <a:cs typeface="Arial" pitchFamily="34" charset="0"/>
              </a:rPr>
              <a:t>	Tambahan modal saham		 40.000</a:t>
            </a:r>
          </a:p>
          <a:p>
            <a:pPr marL="0" indent="0">
              <a:spcBef>
                <a:spcPts val="0"/>
              </a:spcBef>
              <a:buNone/>
              <a:defRPr/>
            </a:pPr>
            <a:r>
              <a:rPr lang="id-ID" sz="1800" dirty="0">
                <a:solidFill>
                  <a:srgbClr val="FF0000"/>
                </a:solidFill>
                <a:latin typeface="Arial" pitchFamily="34" charset="0"/>
                <a:cs typeface="Arial" pitchFamily="34" charset="0"/>
              </a:rPr>
              <a:t>	</a:t>
            </a:r>
            <a:r>
              <a:rPr lang="id-ID" sz="1800" dirty="0" smtClean="0">
                <a:solidFill>
                  <a:srgbClr val="FF0000"/>
                </a:solidFill>
                <a:latin typeface="Arial" pitchFamily="34" charset="0"/>
                <a:cs typeface="Arial" pitchFamily="34" charset="0"/>
              </a:rPr>
              <a:t>	Kas				4.000</a:t>
            </a:r>
          </a:p>
          <a:p>
            <a:pPr marL="0" indent="0">
              <a:spcBef>
                <a:spcPts val="0"/>
              </a:spcBef>
              <a:buNone/>
              <a:defRPr/>
            </a:pPr>
            <a:r>
              <a:rPr lang="id-ID" sz="1800" dirty="0">
                <a:solidFill>
                  <a:srgbClr val="FF0000"/>
                </a:solidFill>
                <a:latin typeface="Arial" pitchFamily="34" charset="0"/>
                <a:cs typeface="Arial" pitchFamily="34" charset="0"/>
              </a:rPr>
              <a:t>	</a:t>
            </a:r>
            <a:r>
              <a:rPr lang="id-ID" sz="1800" dirty="0" smtClean="0">
                <a:solidFill>
                  <a:srgbClr val="FF0000"/>
                </a:solidFill>
                <a:latin typeface="Arial" pitchFamily="34" charset="0"/>
                <a:cs typeface="Arial" pitchFamily="34" charset="0"/>
              </a:rPr>
              <a:t>Tambahan modal saham		2.000</a:t>
            </a:r>
          </a:p>
          <a:p>
            <a:pPr marL="0" indent="0">
              <a:spcBef>
                <a:spcPts val="0"/>
              </a:spcBef>
              <a:buNone/>
              <a:defRPr/>
            </a:pPr>
            <a:r>
              <a:rPr lang="id-ID" sz="1800" dirty="0">
                <a:solidFill>
                  <a:srgbClr val="FF0000"/>
                </a:solidFill>
                <a:latin typeface="Arial" pitchFamily="34" charset="0"/>
                <a:cs typeface="Arial" pitchFamily="34" charset="0"/>
              </a:rPr>
              <a:t>	</a:t>
            </a:r>
            <a:r>
              <a:rPr lang="id-ID" sz="1800" dirty="0" smtClean="0">
                <a:solidFill>
                  <a:srgbClr val="FF0000"/>
                </a:solidFill>
                <a:latin typeface="Arial" pitchFamily="34" charset="0"/>
                <a:cs typeface="Arial" pitchFamily="34" charset="0"/>
              </a:rPr>
              <a:t>	Kas				2.000</a:t>
            </a:r>
          </a:p>
          <a:p>
            <a:pPr marL="0" indent="0">
              <a:buNone/>
              <a:defRPr/>
            </a:pPr>
            <a:r>
              <a:rPr lang="id-ID" sz="1800" dirty="0" smtClean="0">
                <a:solidFill>
                  <a:srgbClr val="FF0000"/>
                </a:solidFill>
                <a:latin typeface="Arial" pitchFamily="34" charset="0"/>
                <a:cs typeface="Arial" pitchFamily="34" charset="0"/>
              </a:rPr>
              <a:t>Nilai  investasi  80.000 ; </a:t>
            </a:r>
          </a:p>
          <a:p>
            <a:pPr marL="0" indent="0">
              <a:buNone/>
              <a:defRPr/>
            </a:pPr>
            <a:r>
              <a:rPr lang="id-ID" sz="1800" dirty="0" smtClean="0">
                <a:solidFill>
                  <a:srgbClr val="FF0000"/>
                </a:solidFill>
                <a:latin typeface="Arial" pitchFamily="34" charset="0"/>
                <a:cs typeface="Arial" pitchFamily="34" charset="0"/>
              </a:rPr>
              <a:t>Nilai buku 80.000 ; nilia wajar = 90.000.</a:t>
            </a:r>
          </a:p>
          <a:p>
            <a:pPr marL="0" indent="0">
              <a:buNone/>
              <a:defRPr/>
            </a:pPr>
            <a:r>
              <a:rPr lang="id-ID" sz="1800" dirty="0" smtClean="0">
                <a:solidFill>
                  <a:srgbClr val="FF0000"/>
                </a:solidFill>
                <a:latin typeface="Arial" pitchFamily="34" charset="0"/>
                <a:cs typeface="Arial" pitchFamily="34" charset="0"/>
              </a:rPr>
              <a:t>Jumlah yang dibeli 80% = 64.000 dan nilai wajar 72.000 . </a:t>
            </a:r>
            <a:r>
              <a:rPr lang="id-ID" sz="1800" b="1" dirty="0" smtClean="0">
                <a:solidFill>
                  <a:srgbClr val="FF0000"/>
                </a:solidFill>
                <a:latin typeface="Arial" pitchFamily="34" charset="0"/>
                <a:cs typeface="Arial" pitchFamily="34" charset="0"/>
              </a:rPr>
              <a:t>Goodwill parent = 8.000</a:t>
            </a:r>
          </a:p>
          <a:p>
            <a:pPr marL="0" indent="0">
              <a:buNone/>
              <a:defRPr/>
            </a:pPr>
            <a:r>
              <a:rPr lang="id-ID" sz="1800" b="1" dirty="0" smtClean="0">
                <a:solidFill>
                  <a:srgbClr val="FF0000"/>
                </a:solidFill>
                <a:latin typeface="Arial" pitchFamily="34" charset="0"/>
                <a:cs typeface="Arial" pitchFamily="34" charset="0"/>
              </a:rPr>
              <a:t>Goodwill total = </a:t>
            </a:r>
            <a:r>
              <a:rPr lang="id-ID" sz="1800" b="1" dirty="0" smtClean="0">
                <a:solidFill>
                  <a:srgbClr val="FF0000"/>
                </a:solidFill>
                <a:latin typeface="Arial" pitchFamily="34" charset="0"/>
                <a:cs typeface="Arial" pitchFamily="34" charset="0"/>
              </a:rPr>
              <a:t>10.000</a:t>
            </a:r>
            <a:r>
              <a:rPr lang="id-ID" sz="1800" dirty="0" smtClean="0">
                <a:solidFill>
                  <a:srgbClr val="FF0000"/>
                </a:solidFill>
                <a:latin typeface="Arial" pitchFamily="34" charset="0"/>
                <a:cs typeface="Arial" pitchFamily="34" charset="0"/>
              </a:rPr>
              <a:t>	</a:t>
            </a:r>
          </a:p>
        </p:txBody>
      </p:sp>
    </p:spTree>
    <p:extLst>
      <p:ext uri="{BB962C8B-B14F-4D97-AF65-F5344CB8AC3E}">
        <p14:creationId xmlns:p14="http://schemas.microsoft.com/office/powerpoint/2010/main" val="162531062"/>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548378"/>
          </a:xfrm>
          <a:ln>
            <a:miter lim="800000"/>
            <a:headEnd/>
            <a:tailEnd/>
          </a:ln>
        </p:spPr>
        <p:txBody>
          <a:bodyPr>
            <a:noAutofit/>
          </a:bodyPr>
          <a:lstStyle/>
          <a:p>
            <a:pPr>
              <a:defRPr/>
            </a:pPr>
            <a:r>
              <a:rPr lang="en-US" sz="3600" b="1" dirty="0" err="1" smtClean="0"/>
              <a:t>Ilustrasi</a:t>
            </a:r>
            <a:r>
              <a:rPr lang="en-US" sz="3600" b="1" dirty="0" smtClean="0"/>
              <a:t> </a:t>
            </a:r>
            <a:r>
              <a:rPr lang="en-US" sz="3600" b="1" dirty="0" err="1" smtClean="0"/>
              <a:t>Penggabungan</a:t>
            </a:r>
            <a:r>
              <a:rPr lang="en-US" sz="3600" b="1" dirty="0" smtClean="0"/>
              <a:t> </a:t>
            </a:r>
            <a:r>
              <a:rPr lang="en-US" sz="3600" b="1" dirty="0" err="1" smtClean="0"/>
              <a:t>usaha</a:t>
            </a:r>
            <a:endParaRPr lang="en-US" sz="3600" b="1" dirty="0"/>
          </a:p>
        </p:txBody>
      </p:sp>
      <p:sp>
        <p:nvSpPr>
          <p:cNvPr id="15365" name="Content Placeholder 2"/>
          <p:cNvSpPr>
            <a:spLocks noGrp="1"/>
          </p:cNvSpPr>
          <p:nvPr>
            <p:ph idx="1"/>
          </p:nvPr>
        </p:nvSpPr>
        <p:spPr>
          <a:xfrm>
            <a:off x="228600" y="1252534"/>
            <a:ext cx="8686800" cy="1676400"/>
          </a:xfrm>
          <a:solidFill>
            <a:schemeClr val="accent1">
              <a:lumMod val="20000"/>
              <a:lumOff val="80000"/>
            </a:schemeClr>
          </a:solidFill>
        </p:spPr>
        <p:txBody>
          <a:bodyPr/>
          <a:lstStyle/>
          <a:p>
            <a:r>
              <a:rPr lang="id-ID" sz="2000" b="1" dirty="0" smtClean="0"/>
              <a:t>PT.</a:t>
            </a:r>
            <a:r>
              <a:rPr lang="en-US" sz="2000" b="1" dirty="0" smtClean="0"/>
              <a:t> </a:t>
            </a:r>
            <a:r>
              <a:rPr lang="en-US" sz="2000" b="1" dirty="0" err="1" smtClean="0"/>
              <a:t>Induk</a:t>
            </a:r>
            <a:r>
              <a:rPr lang="en-US" sz="2000" b="1" dirty="0" smtClean="0"/>
              <a:t> </a:t>
            </a:r>
            <a:r>
              <a:rPr lang="id-ID" sz="2000" b="1" dirty="0" smtClean="0"/>
              <a:t>mengakuisi 80% saham PT. </a:t>
            </a:r>
            <a:r>
              <a:rPr lang="en-US" sz="2000" b="1" dirty="0" err="1" smtClean="0"/>
              <a:t>Anak</a:t>
            </a:r>
            <a:r>
              <a:rPr lang="id-ID" sz="2000" b="1" dirty="0" smtClean="0"/>
              <a:t>. </a:t>
            </a:r>
            <a:r>
              <a:rPr lang="en-US" sz="2000" b="1" dirty="0" err="1" smtClean="0"/>
              <a:t>Aset</a:t>
            </a:r>
            <a:r>
              <a:rPr lang="en-US" sz="2000" b="1" dirty="0" smtClean="0"/>
              <a:t> yang </a:t>
            </a:r>
            <a:r>
              <a:rPr lang="en-US" sz="2000" b="1" dirty="0" err="1" smtClean="0"/>
              <a:t>diserahkan</a:t>
            </a:r>
            <a:r>
              <a:rPr lang="en-US" sz="2000" b="1" dirty="0" smtClean="0"/>
              <a:t> </a:t>
            </a:r>
            <a:r>
              <a:rPr lang="en-US" sz="2000" b="1" dirty="0" err="1" smtClean="0"/>
              <a:t>untuk</a:t>
            </a:r>
            <a:r>
              <a:rPr lang="en-US" sz="2000" b="1" dirty="0" smtClean="0"/>
              <a:t> </a:t>
            </a:r>
            <a:r>
              <a:rPr lang="en-US" sz="2000" b="1" dirty="0" err="1" smtClean="0"/>
              <a:t>akuisisi</a:t>
            </a:r>
            <a:r>
              <a:rPr lang="en-US" sz="2000" b="1" dirty="0" smtClean="0"/>
              <a:t> 1.200.000. Non </a:t>
            </a:r>
            <a:r>
              <a:rPr lang="en-US" sz="2000" b="1" dirty="0" err="1" smtClean="0"/>
              <a:t>pengendali</a:t>
            </a:r>
            <a:r>
              <a:rPr lang="en-US" sz="2000" b="1" dirty="0" smtClean="0"/>
              <a:t> 20%. </a:t>
            </a:r>
            <a:r>
              <a:rPr lang="en-US" sz="2000" b="1" dirty="0" err="1" smtClean="0"/>
              <a:t>Nilai</a:t>
            </a:r>
            <a:r>
              <a:rPr lang="en-US" sz="2000" b="1" dirty="0" smtClean="0"/>
              <a:t> </a:t>
            </a:r>
            <a:r>
              <a:rPr lang="en-US" sz="2000" b="1" dirty="0" err="1" smtClean="0"/>
              <a:t>buku</a:t>
            </a:r>
            <a:r>
              <a:rPr lang="en-US" sz="2000" b="1" dirty="0" smtClean="0"/>
              <a:t> </a:t>
            </a:r>
            <a:r>
              <a:rPr lang="en-US" sz="2000" b="1" dirty="0" err="1" smtClean="0"/>
              <a:t>Ekuitas</a:t>
            </a:r>
            <a:r>
              <a:rPr lang="en-US" sz="2000" b="1" dirty="0" smtClean="0"/>
              <a:t> PT. </a:t>
            </a:r>
            <a:r>
              <a:rPr lang="en-US" sz="2000" b="1" dirty="0" err="1" smtClean="0"/>
              <a:t>Anak</a:t>
            </a:r>
            <a:r>
              <a:rPr lang="en-US" sz="2000" b="1" dirty="0" smtClean="0"/>
              <a:t> </a:t>
            </a:r>
            <a:r>
              <a:rPr lang="en-US" sz="2000" b="1" dirty="0" err="1" smtClean="0"/>
              <a:t>pada</a:t>
            </a:r>
            <a:r>
              <a:rPr lang="en-US" sz="2000" b="1" dirty="0" smtClean="0"/>
              <a:t> (1/1/20x1): 1.000.000). </a:t>
            </a:r>
            <a:r>
              <a:rPr lang="en-US" sz="2000" b="1" dirty="0" err="1" smtClean="0"/>
              <a:t>Dalam</a:t>
            </a:r>
            <a:r>
              <a:rPr lang="en-US" sz="2000" b="1" dirty="0" smtClean="0"/>
              <a:t> </a:t>
            </a:r>
            <a:r>
              <a:rPr lang="en-US" sz="2000" b="1" dirty="0" err="1" smtClean="0"/>
              <a:t>akuisisi</a:t>
            </a:r>
            <a:r>
              <a:rPr lang="en-US" sz="2000" b="1" dirty="0" smtClean="0"/>
              <a:t> </a:t>
            </a:r>
            <a:r>
              <a:rPr lang="en-US" sz="2000" b="1" dirty="0" err="1" smtClean="0"/>
              <a:t>terdapat</a:t>
            </a:r>
            <a:r>
              <a:rPr lang="en-US" sz="2000" b="1" dirty="0" smtClean="0"/>
              <a:t> </a:t>
            </a:r>
            <a:r>
              <a:rPr lang="en-US" sz="2000" b="1" dirty="0" err="1" smtClean="0"/>
              <a:t>perbedaan</a:t>
            </a:r>
            <a:r>
              <a:rPr lang="en-US" sz="2000" b="1" dirty="0" smtClean="0"/>
              <a:t> </a:t>
            </a:r>
            <a:r>
              <a:rPr lang="en-US" sz="2000" b="1" dirty="0" err="1" smtClean="0"/>
              <a:t>nilai</a:t>
            </a:r>
            <a:r>
              <a:rPr lang="en-US" sz="2000" b="1" dirty="0" smtClean="0"/>
              <a:t> </a:t>
            </a:r>
            <a:r>
              <a:rPr lang="en-US" sz="2000" b="1" dirty="0" err="1" smtClean="0"/>
              <a:t>buku</a:t>
            </a:r>
            <a:r>
              <a:rPr lang="en-US" sz="2000" b="1" dirty="0" smtClean="0"/>
              <a:t> </a:t>
            </a:r>
            <a:r>
              <a:rPr lang="en-US" sz="2000" b="1" dirty="0" err="1" smtClean="0"/>
              <a:t>dengan</a:t>
            </a:r>
            <a:r>
              <a:rPr lang="en-US" sz="2000" b="1" dirty="0" smtClean="0"/>
              <a:t> </a:t>
            </a:r>
            <a:r>
              <a:rPr lang="en-US" sz="2000" b="1" dirty="0" err="1" smtClean="0"/>
              <a:t>nilai</a:t>
            </a:r>
            <a:r>
              <a:rPr lang="en-US" sz="2000" b="1" dirty="0" smtClean="0"/>
              <a:t> </a:t>
            </a:r>
            <a:r>
              <a:rPr lang="en-US" sz="2000" b="1" dirty="0" err="1" smtClean="0"/>
              <a:t>wajar</a:t>
            </a:r>
            <a:r>
              <a:rPr lang="en-US" sz="2000" b="1" dirty="0" smtClean="0"/>
              <a:t> 300.000 </a:t>
            </a:r>
            <a:r>
              <a:rPr lang="en-US" sz="2000" b="1" dirty="0" smtClean="0">
                <a:sym typeface="Wingdings" pitchFamily="2" charset="2"/>
              </a:rPr>
              <a:t> </a:t>
            </a:r>
            <a:r>
              <a:rPr lang="en-US" sz="2000" b="1" dirty="0" err="1" smtClean="0"/>
              <a:t>untuk</a:t>
            </a:r>
            <a:r>
              <a:rPr lang="en-US" sz="2000" b="1" dirty="0" smtClean="0"/>
              <a:t> </a:t>
            </a:r>
            <a:r>
              <a:rPr lang="en-US" sz="2000" b="1" dirty="0" err="1" smtClean="0"/>
              <a:t>tanah</a:t>
            </a:r>
            <a:r>
              <a:rPr lang="en-US" sz="2000" b="1" dirty="0" smtClean="0"/>
              <a:t> 200.000 </a:t>
            </a:r>
            <a:r>
              <a:rPr lang="en-US" sz="2000" b="1" dirty="0" err="1" smtClean="0"/>
              <a:t>dan</a:t>
            </a:r>
            <a:r>
              <a:rPr lang="en-US" sz="2000" b="1" dirty="0" smtClean="0"/>
              <a:t> </a:t>
            </a:r>
            <a:r>
              <a:rPr lang="en-US" sz="2000" b="1" dirty="0" err="1" smtClean="0"/>
              <a:t>gedung</a:t>
            </a:r>
            <a:r>
              <a:rPr lang="en-US" sz="2000" b="1" dirty="0" smtClean="0"/>
              <a:t> 100.000 (10thn). </a:t>
            </a:r>
            <a:r>
              <a:rPr lang="en-US" sz="2000" b="1" dirty="0" err="1" smtClean="0"/>
              <a:t>Laba</a:t>
            </a:r>
            <a:r>
              <a:rPr lang="en-US" sz="2000" b="1" dirty="0" smtClean="0"/>
              <a:t> </a:t>
            </a:r>
            <a:r>
              <a:rPr lang="en-US" sz="2000" b="1" dirty="0" err="1" smtClean="0"/>
              <a:t>Anak</a:t>
            </a:r>
            <a:r>
              <a:rPr lang="en-US" sz="2000" b="1" dirty="0" smtClean="0"/>
              <a:t> </a:t>
            </a:r>
            <a:r>
              <a:rPr lang="en-US" sz="2000" b="1" dirty="0" err="1" smtClean="0"/>
              <a:t>selama</a:t>
            </a:r>
            <a:r>
              <a:rPr lang="en-US" sz="2000" b="1" dirty="0" smtClean="0"/>
              <a:t> </a:t>
            </a:r>
            <a:r>
              <a:rPr lang="en-US" sz="2000" b="1" dirty="0" err="1" smtClean="0"/>
              <a:t>tahun</a:t>
            </a:r>
            <a:r>
              <a:rPr lang="en-US" sz="2000" b="1" dirty="0" smtClean="0"/>
              <a:t> </a:t>
            </a:r>
            <a:r>
              <a:rPr lang="en-US" sz="2000" b="1" dirty="0" err="1" smtClean="0"/>
              <a:t>tersebut</a:t>
            </a:r>
            <a:r>
              <a:rPr lang="en-US" sz="2000" b="1" dirty="0" smtClean="0"/>
              <a:t> 200.000, </a:t>
            </a:r>
            <a:r>
              <a:rPr lang="en-US" sz="2000" b="1" dirty="0" err="1" smtClean="0"/>
              <a:t>dividen</a:t>
            </a:r>
            <a:r>
              <a:rPr lang="en-US" sz="2000" b="1" dirty="0" smtClean="0"/>
              <a:t> yang </a:t>
            </a:r>
            <a:r>
              <a:rPr lang="en-US" sz="2000" b="1" dirty="0" err="1" smtClean="0"/>
              <a:t>dibagikan</a:t>
            </a:r>
            <a:r>
              <a:rPr lang="en-US" sz="2000" b="1" dirty="0" smtClean="0"/>
              <a:t> 100.000</a:t>
            </a:r>
            <a:endParaRPr lang="en-US" sz="2000" dirty="0" smtClean="0"/>
          </a:p>
        </p:txBody>
      </p:sp>
      <p:graphicFrame>
        <p:nvGraphicFramePr>
          <p:cNvPr id="6" name="Table 5"/>
          <p:cNvGraphicFramePr>
            <a:graphicFrameLocks noGrp="1"/>
          </p:cNvGraphicFramePr>
          <p:nvPr/>
        </p:nvGraphicFramePr>
        <p:xfrm>
          <a:off x="562708" y="2863856"/>
          <a:ext cx="7948245" cy="1493838"/>
        </p:xfrm>
        <a:graphic>
          <a:graphicData uri="http://schemas.openxmlformats.org/drawingml/2006/table">
            <a:tbl>
              <a:tblPr firstRow="1" bandRow="1">
                <a:tableStyleId>{5C22544A-7EE6-4342-B048-85BDC9FD1C3A}</a:tableStyleId>
              </a:tblPr>
              <a:tblGrid>
                <a:gridCol w="1688123">
                  <a:extLst>
                    <a:ext uri="{9D8B030D-6E8A-4147-A177-3AD203B41FA5}">
                      <a16:colId xmlns:a16="http://schemas.microsoft.com/office/drawing/2014/main" val="20000"/>
                    </a:ext>
                  </a:extLst>
                </a:gridCol>
                <a:gridCol w="1125415">
                  <a:extLst>
                    <a:ext uri="{9D8B030D-6E8A-4147-A177-3AD203B41FA5}">
                      <a16:colId xmlns:a16="http://schemas.microsoft.com/office/drawing/2014/main" val="20001"/>
                    </a:ext>
                  </a:extLst>
                </a:gridCol>
                <a:gridCol w="1125415">
                  <a:extLst>
                    <a:ext uri="{9D8B030D-6E8A-4147-A177-3AD203B41FA5}">
                      <a16:colId xmlns:a16="http://schemas.microsoft.com/office/drawing/2014/main" val="20002"/>
                    </a:ext>
                  </a:extLst>
                </a:gridCol>
                <a:gridCol w="984738">
                  <a:extLst>
                    <a:ext uri="{9D8B030D-6E8A-4147-A177-3AD203B41FA5}">
                      <a16:colId xmlns:a16="http://schemas.microsoft.com/office/drawing/2014/main" val="20003"/>
                    </a:ext>
                  </a:extLst>
                </a:gridCol>
                <a:gridCol w="1643174">
                  <a:extLst>
                    <a:ext uri="{9D8B030D-6E8A-4147-A177-3AD203B41FA5}">
                      <a16:colId xmlns:a16="http://schemas.microsoft.com/office/drawing/2014/main" val="20004"/>
                    </a:ext>
                  </a:extLst>
                </a:gridCol>
                <a:gridCol w="1381380">
                  <a:extLst>
                    <a:ext uri="{9D8B030D-6E8A-4147-A177-3AD203B41FA5}">
                      <a16:colId xmlns:a16="http://schemas.microsoft.com/office/drawing/2014/main" val="20005"/>
                    </a:ext>
                  </a:extLst>
                </a:gridCol>
              </a:tblGrid>
              <a:tr h="381081">
                <a:tc>
                  <a:txBody>
                    <a:bodyPr/>
                    <a:lstStyle/>
                    <a:p>
                      <a:endParaRPr lang="en-US" sz="1600" dirty="0"/>
                    </a:p>
                  </a:txBody>
                  <a:tcPr marL="84406" marR="84406" marT="45730" marB="45730"/>
                </a:tc>
                <a:tc>
                  <a:txBody>
                    <a:bodyPr/>
                    <a:lstStyle/>
                    <a:p>
                      <a:r>
                        <a:rPr lang="en-US" sz="1600" dirty="0" err="1" smtClean="0"/>
                        <a:t>Induk</a:t>
                      </a:r>
                      <a:endParaRPr lang="en-US" sz="1600" dirty="0"/>
                    </a:p>
                  </a:txBody>
                  <a:tcPr marL="84406" marR="84406" marT="45730" marB="45730"/>
                </a:tc>
                <a:tc>
                  <a:txBody>
                    <a:bodyPr/>
                    <a:lstStyle/>
                    <a:p>
                      <a:r>
                        <a:rPr lang="en-US" sz="1600" dirty="0" err="1" smtClean="0"/>
                        <a:t>Anak</a:t>
                      </a:r>
                      <a:endParaRPr lang="en-US" sz="1600" dirty="0"/>
                    </a:p>
                  </a:txBody>
                  <a:tcPr marL="84406" marR="84406" marT="45730" marB="45730"/>
                </a:tc>
                <a:tc>
                  <a:txBody>
                    <a:bodyPr/>
                    <a:lstStyle/>
                    <a:p>
                      <a:endParaRPr lang="en-US" sz="1600" dirty="0"/>
                    </a:p>
                  </a:txBody>
                  <a:tcPr marL="84406" marR="84406" marT="45730" marB="45730"/>
                </a:tc>
                <a:tc>
                  <a:txBody>
                    <a:bodyPr/>
                    <a:lstStyle/>
                    <a:p>
                      <a:r>
                        <a:rPr lang="en-US" sz="1600" dirty="0" err="1" smtClean="0"/>
                        <a:t>Induk</a:t>
                      </a:r>
                      <a:endParaRPr lang="en-US" sz="1600" dirty="0"/>
                    </a:p>
                  </a:txBody>
                  <a:tcPr marL="84406" marR="84406" marT="45730" marB="45730"/>
                </a:tc>
                <a:tc>
                  <a:txBody>
                    <a:bodyPr/>
                    <a:lstStyle/>
                    <a:p>
                      <a:r>
                        <a:rPr lang="en-US" sz="1600" dirty="0" err="1" smtClean="0"/>
                        <a:t>Anak</a:t>
                      </a:r>
                      <a:endParaRPr lang="en-US" sz="1600" dirty="0"/>
                    </a:p>
                  </a:txBody>
                  <a:tcPr marL="84406" marR="84406" marT="45730" marB="45730"/>
                </a:tc>
                <a:extLst>
                  <a:ext uri="{0D108BD9-81ED-4DB2-BD59-A6C34878D82A}">
                    <a16:rowId xmlns:a16="http://schemas.microsoft.com/office/drawing/2014/main" val="10000"/>
                  </a:ext>
                </a:extLst>
              </a:tr>
              <a:tr h="370919">
                <a:tc>
                  <a:txBody>
                    <a:bodyPr/>
                    <a:lstStyle/>
                    <a:p>
                      <a:r>
                        <a:rPr lang="en-US" sz="1600" dirty="0" err="1" smtClean="0"/>
                        <a:t>Aset</a:t>
                      </a:r>
                      <a:r>
                        <a:rPr lang="en-US" sz="1600" dirty="0" smtClean="0"/>
                        <a:t> </a:t>
                      </a:r>
                      <a:r>
                        <a:rPr lang="en-US" sz="1600" dirty="0" err="1" smtClean="0"/>
                        <a:t>lancar</a:t>
                      </a:r>
                      <a:endParaRPr lang="en-US" sz="1600" dirty="0"/>
                    </a:p>
                  </a:txBody>
                  <a:tcPr marL="84406" marR="84406" marT="45730" marB="45730"/>
                </a:tc>
                <a:tc>
                  <a:txBody>
                    <a:bodyPr/>
                    <a:lstStyle/>
                    <a:p>
                      <a:pPr algn="r"/>
                      <a:r>
                        <a:rPr lang="en-US" sz="1600" dirty="0" smtClean="0"/>
                        <a:t>3.200.000</a:t>
                      </a:r>
                      <a:endParaRPr lang="en-US" sz="1600" dirty="0"/>
                    </a:p>
                  </a:txBody>
                  <a:tcPr marL="84406" marR="84406" marT="45730" marB="45730"/>
                </a:tc>
                <a:tc>
                  <a:txBody>
                    <a:bodyPr/>
                    <a:lstStyle/>
                    <a:p>
                      <a:pPr algn="r"/>
                      <a:r>
                        <a:rPr lang="en-US" sz="1600" dirty="0" smtClean="0"/>
                        <a:t>500.000</a:t>
                      </a:r>
                      <a:endParaRPr lang="en-US" sz="1600" dirty="0"/>
                    </a:p>
                  </a:txBody>
                  <a:tcPr marL="84406" marR="84406" marT="45730" marB="45730"/>
                </a:tc>
                <a:tc>
                  <a:txBody>
                    <a:bodyPr/>
                    <a:lstStyle/>
                    <a:p>
                      <a:r>
                        <a:rPr lang="en-US" sz="1600" dirty="0" err="1" smtClean="0"/>
                        <a:t>Liabilitas</a:t>
                      </a:r>
                      <a:endParaRPr lang="en-US" sz="1600" dirty="0"/>
                    </a:p>
                  </a:txBody>
                  <a:tcPr marL="84406" marR="84406" marT="45730" marB="45730"/>
                </a:tc>
                <a:tc>
                  <a:txBody>
                    <a:bodyPr/>
                    <a:lstStyle/>
                    <a:p>
                      <a:pPr algn="r"/>
                      <a:r>
                        <a:rPr lang="en-US" sz="1600" dirty="0" smtClean="0"/>
                        <a:t>2.200.000</a:t>
                      </a:r>
                      <a:endParaRPr lang="en-US" sz="1600" dirty="0"/>
                    </a:p>
                  </a:txBody>
                  <a:tcPr marL="84406" marR="84406" marT="45730" marB="45730"/>
                </a:tc>
                <a:tc>
                  <a:txBody>
                    <a:bodyPr/>
                    <a:lstStyle/>
                    <a:p>
                      <a:pPr algn="r"/>
                      <a:r>
                        <a:rPr lang="en-US" sz="1600" dirty="0" smtClean="0"/>
                        <a:t>1.000.000</a:t>
                      </a:r>
                      <a:endParaRPr lang="en-US" sz="1600" dirty="0"/>
                    </a:p>
                  </a:txBody>
                  <a:tcPr marL="84406" marR="84406" marT="45730" marB="45730"/>
                </a:tc>
                <a:extLst>
                  <a:ext uri="{0D108BD9-81ED-4DB2-BD59-A6C34878D82A}">
                    <a16:rowId xmlns:a16="http://schemas.microsoft.com/office/drawing/2014/main" val="10001"/>
                  </a:ext>
                </a:extLst>
              </a:tr>
              <a:tr h="370919">
                <a:tc>
                  <a:txBody>
                    <a:bodyPr/>
                    <a:lstStyle/>
                    <a:p>
                      <a:r>
                        <a:rPr lang="en-US" sz="1600" dirty="0" err="1" smtClean="0"/>
                        <a:t>Aset</a:t>
                      </a:r>
                      <a:r>
                        <a:rPr lang="en-US" sz="1600" dirty="0" smtClean="0"/>
                        <a:t> </a:t>
                      </a:r>
                      <a:r>
                        <a:rPr lang="en-US" sz="1600" dirty="0" err="1" smtClean="0"/>
                        <a:t>tidak</a:t>
                      </a:r>
                      <a:r>
                        <a:rPr lang="en-US" sz="1600" dirty="0" smtClean="0"/>
                        <a:t> </a:t>
                      </a:r>
                      <a:r>
                        <a:rPr lang="en-US" sz="1600" dirty="0" err="1" smtClean="0"/>
                        <a:t>lancar</a:t>
                      </a:r>
                      <a:endParaRPr lang="en-US" sz="1600" dirty="0"/>
                    </a:p>
                  </a:txBody>
                  <a:tcPr marL="84406" marR="84406" marT="45730" marB="45730"/>
                </a:tc>
                <a:tc>
                  <a:txBody>
                    <a:bodyPr/>
                    <a:lstStyle/>
                    <a:p>
                      <a:pPr algn="r"/>
                      <a:r>
                        <a:rPr lang="en-US" sz="1600" dirty="0" smtClean="0"/>
                        <a:t>5.000.000</a:t>
                      </a:r>
                      <a:endParaRPr lang="en-US" sz="1600" dirty="0"/>
                    </a:p>
                  </a:txBody>
                  <a:tcPr marL="84406" marR="84406" marT="45730" marB="45730"/>
                </a:tc>
                <a:tc>
                  <a:txBody>
                    <a:bodyPr/>
                    <a:lstStyle/>
                    <a:p>
                      <a:pPr algn="r"/>
                      <a:r>
                        <a:rPr lang="en-US" sz="1600" dirty="0" smtClean="0"/>
                        <a:t>1.500.000</a:t>
                      </a:r>
                      <a:endParaRPr lang="en-US" sz="1600" dirty="0"/>
                    </a:p>
                  </a:txBody>
                  <a:tcPr marL="84406" marR="84406" marT="45730" marB="45730"/>
                </a:tc>
                <a:tc>
                  <a:txBody>
                    <a:bodyPr/>
                    <a:lstStyle/>
                    <a:p>
                      <a:r>
                        <a:rPr lang="en-US" sz="1600" dirty="0" err="1" smtClean="0"/>
                        <a:t>Ekuitas</a:t>
                      </a:r>
                      <a:endParaRPr lang="en-US" sz="1600" dirty="0"/>
                    </a:p>
                  </a:txBody>
                  <a:tcPr marL="84406" marR="84406" marT="45730" marB="45730"/>
                </a:tc>
                <a:tc>
                  <a:txBody>
                    <a:bodyPr/>
                    <a:lstStyle/>
                    <a:p>
                      <a:pPr algn="r"/>
                      <a:r>
                        <a:rPr lang="en-US" sz="1600" dirty="0" smtClean="0"/>
                        <a:t>6.000.000</a:t>
                      </a:r>
                      <a:endParaRPr lang="en-US" sz="1600" dirty="0"/>
                    </a:p>
                  </a:txBody>
                  <a:tcPr marL="84406" marR="84406" marT="45730" marB="45730"/>
                </a:tc>
                <a:tc>
                  <a:txBody>
                    <a:bodyPr/>
                    <a:lstStyle/>
                    <a:p>
                      <a:pPr algn="r"/>
                      <a:r>
                        <a:rPr lang="en-US" sz="1600" dirty="0" smtClean="0"/>
                        <a:t>1.000.000</a:t>
                      </a:r>
                      <a:endParaRPr lang="en-US" sz="1600" dirty="0"/>
                    </a:p>
                  </a:txBody>
                  <a:tcPr marL="84406" marR="84406" marT="45730" marB="45730"/>
                </a:tc>
                <a:extLst>
                  <a:ext uri="{0D108BD9-81ED-4DB2-BD59-A6C34878D82A}">
                    <a16:rowId xmlns:a16="http://schemas.microsoft.com/office/drawing/2014/main" val="10002"/>
                  </a:ext>
                </a:extLst>
              </a:tr>
              <a:tr h="370919">
                <a:tc>
                  <a:txBody>
                    <a:bodyPr/>
                    <a:lstStyle/>
                    <a:p>
                      <a:endParaRPr lang="en-US" sz="1600"/>
                    </a:p>
                  </a:txBody>
                  <a:tcPr marL="84406" marR="84406" marT="45730" marB="45730"/>
                </a:tc>
                <a:tc>
                  <a:txBody>
                    <a:bodyPr/>
                    <a:lstStyle/>
                    <a:p>
                      <a:pPr algn="r"/>
                      <a:r>
                        <a:rPr lang="en-US" sz="1600" b="1" dirty="0" smtClean="0"/>
                        <a:t>8.200.000</a:t>
                      </a:r>
                      <a:endParaRPr lang="en-US" sz="1600" b="1" dirty="0"/>
                    </a:p>
                  </a:txBody>
                  <a:tcPr marL="84406" marR="84406" marT="45730" marB="45730"/>
                </a:tc>
                <a:tc>
                  <a:txBody>
                    <a:bodyPr/>
                    <a:lstStyle/>
                    <a:p>
                      <a:pPr algn="r"/>
                      <a:r>
                        <a:rPr lang="en-US" sz="1600" b="1" dirty="0" smtClean="0"/>
                        <a:t>2.000.000</a:t>
                      </a:r>
                      <a:endParaRPr lang="en-US" sz="1600" b="1" dirty="0"/>
                    </a:p>
                  </a:txBody>
                  <a:tcPr marL="84406" marR="84406" marT="45730" marB="45730"/>
                </a:tc>
                <a:tc>
                  <a:txBody>
                    <a:bodyPr/>
                    <a:lstStyle/>
                    <a:p>
                      <a:endParaRPr lang="en-US" sz="1600" b="1" dirty="0"/>
                    </a:p>
                  </a:txBody>
                  <a:tcPr marL="84406" marR="84406" marT="45730" marB="45730"/>
                </a:tc>
                <a:tc>
                  <a:txBody>
                    <a:bodyPr/>
                    <a:lstStyle/>
                    <a:p>
                      <a:pPr algn="r"/>
                      <a:r>
                        <a:rPr lang="en-US" sz="1600" b="1" dirty="0" smtClean="0"/>
                        <a:t>8.200.000</a:t>
                      </a:r>
                      <a:endParaRPr lang="en-US" sz="1600" b="1" dirty="0"/>
                    </a:p>
                  </a:txBody>
                  <a:tcPr marL="84406" marR="84406" marT="45730" marB="45730"/>
                </a:tc>
                <a:tc>
                  <a:txBody>
                    <a:bodyPr/>
                    <a:lstStyle/>
                    <a:p>
                      <a:pPr algn="r"/>
                      <a:r>
                        <a:rPr lang="en-US" sz="1600" b="1" dirty="0" smtClean="0"/>
                        <a:t>2.000.000</a:t>
                      </a:r>
                      <a:endParaRPr lang="en-US" sz="1600" b="1" dirty="0"/>
                    </a:p>
                  </a:txBody>
                  <a:tcPr marL="84406" marR="84406" marT="45730" marB="45730"/>
                </a:tc>
                <a:extLst>
                  <a:ext uri="{0D108BD9-81ED-4DB2-BD59-A6C34878D82A}">
                    <a16:rowId xmlns:a16="http://schemas.microsoft.com/office/drawing/2014/main" val="10003"/>
                  </a:ext>
                </a:extLst>
              </a:tr>
            </a:tbl>
          </a:graphicData>
        </a:graphic>
      </p:graphicFrame>
      <p:graphicFrame>
        <p:nvGraphicFramePr>
          <p:cNvPr id="7" name="Table 6"/>
          <p:cNvGraphicFramePr>
            <a:graphicFrameLocks noGrp="1"/>
          </p:cNvGraphicFramePr>
          <p:nvPr/>
        </p:nvGraphicFramePr>
        <p:xfrm>
          <a:off x="562708" y="4422798"/>
          <a:ext cx="7948245" cy="2149474"/>
        </p:xfrm>
        <a:graphic>
          <a:graphicData uri="http://schemas.openxmlformats.org/drawingml/2006/table">
            <a:tbl>
              <a:tblPr firstRow="1" bandRow="1">
                <a:tableStyleId>{5C22544A-7EE6-4342-B048-85BDC9FD1C3A}</a:tableStyleId>
              </a:tblPr>
              <a:tblGrid>
                <a:gridCol w="1688123">
                  <a:extLst>
                    <a:ext uri="{9D8B030D-6E8A-4147-A177-3AD203B41FA5}">
                      <a16:colId xmlns:a16="http://schemas.microsoft.com/office/drawing/2014/main" val="20000"/>
                    </a:ext>
                  </a:extLst>
                </a:gridCol>
                <a:gridCol w="1125415">
                  <a:extLst>
                    <a:ext uri="{9D8B030D-6E8A-4147-A177-3AD203B41FA5}">
                      <a16:colId xmlns:a16="http://schemas.microsoft.com/office/drawing/2014/main" val="20001"/>
                    </a:ext>
                  </a:extLst>
                </a:gridCol>
                <a:gridCol w="1125415">
                  <a:extLst>
                    <a:ext uri="{9D8B030D-6E8A-4147-A177-3AD203B41FA5}">
                      <a16:colId xmlns:a16="http://schemas.microsoft.com/office/drawing/2014/main" val="20002"/>
                    </a:ext>
                  </a:extLst>
                </a:gridCol>
                <a:gridCol w="984738">
                  <a:extLst>
                    <a:ext uri="{9D8B030D-6E8A-4147-A177-3AD203B41FA5}">
                      <a16:colId xmlns:a16="http://schemas.microsoft.com/office/drawing/2014/main" val="20003"/>
                    </a:ext>
                  </a:extLst>
                </a:gridCol>
                <a:gridCol w="1643174">
                  <a:extLst>
                    <a:ext uri="{9D8B030D-6E8A-4147-A177-3AD203B41FA5}">
                      <a16:colId xmlns:a16="http://schemas.microsoft.com/office/drawing/2014/main" val="20004"/>
                    </a:ext>
                  </a:extLst>
                </a:gridCol>
                <a:gridCol w="1381380">
                  <a:extLst>
                    <a:ext uri="{9D8B030D-6E8A-4147-A177-3AD203B41FA5}">
                      <a16:colId xmlns:a16="http://schemas.microsoft.com/office/drawing/2014/main" val="20005"/>
                    </a:ext>
                  </a:extLst>
                </a:gridCol>
              </a:tblGrid>
              <a:tr h="439266">
                <a:tc>
                  <a:txBody>
                    <a:bodyPr/>
                    <a:lstStyle/>
                    <a:p>
                      <a:endParaRPr lang="en-US" sz="1600" dirty="0"/>
                    </a:p>
                  </a:txBody>
                  <a:tcPr marL="84406" marR="84406" marT="45715" marB="45715">
                    <a:solidFill>
                      <a:schemeClr val="accent2"/>
                    </a:solidFill>
                  </a:tcPr>
                </a:tc>
                <a:tc>
                  <a:txBody>
                    <a:bodyPr/>
                    <a:lstStyle/>
                    <a:p>
                      <a:r>
                        <a:rPr lang="en-US" sz="1600" dirty="0" err="1" smtClean="0"/>
                        <a:t>Induk</a:t>
                      </a:r>
                      <a:endParaRPr lang="en-US" sz="1600" dirty="0"/>
                    </a:p>
                  </a:txBody>
                  <a:tcPr marL="84406" marR="84406" marT="45715" marB="45715">
                    <a:solidFill>
                      <a:schemeClr val="accent2"/>
                    </a:solidFill>
                  </a:tcPr>
                </a:tc>
                <a:tc>
                  <a:txBody>
                    <a:bodyPr/>
                    <a:lstStyle/>
                    <a:p>
                      <a:r>
                        <a:rPr lang="en-US" sz="1600" dirty="0" err="1" smtClean="0"/>
                        <a:t>Anak</a:t>
                      </a:r>
                      <a:endParaRPr lang="en-US" sz="1600" dirty="0"/>
                    </a:p>
                  </a:txBody>
                  <a:tcPr marL="84406" marR="84406" marT="45715" marB="45715">
                    <a:solidFill>
                      <a:schemeClr val="accent2"/>
                    </a:solidFill>
                  </a:tcPr>
                </a:tc>
                <a:tc>
                  <a:txBody>
                    <a:bodyPr/>
                    <a:lstStyle/>
                    <a:p>
                      <a:endParaRPr lang="en-US" sz="1600" dirty="0"/>
                    </a:p>
                  </a:txBody>
                  <a:tcPr marL="84406" marR="84406" marT="45715" marB="45715">
                    <a:solidFill>
                      <a:schemeClr val="accent2"/>
                    </a:solidFill>
                  </a:tcPr>
                </a:tc>
                <a:tc>
                  <a:txBody>
                    <a:bodyPr/>
                    <a:lstStyle/>
                    <a:p>
                      <a:r>
                        <a:rPr lang="en-US" sz="1600" dirty="0" err="1" smtClean="0"/>
                        <a:t>Induk</a:t>
                      </a:r>
                      <a:endParaRPr lang="en-US" sz="1600" dirty="0"/>
                    </a:p>
                  </a:txBody>
                  <a:tcPr marL="84406" marR="84406" marT="45715" marB="45715">
                    <a:solidFill>
                      <a:schemeClr val="accent2"/>
                    </a:solidFill>
                  </a:tcPr>
                </a:tc>
                <a:tc>
                  <a:txBody>
                    <a:bodyPr/>
                    <a:lstStyle/>
                    <a:p>
                      <a:r>
                        <a:rPr lang="en-US" sz="1600" dirty="0" err="1" smtClean="0"/>
                        <a:t>Anak</a:t>
                      </a:r>
                      <a:endParaRPr lang="en-US" sz="1600" dirty="0"/>
                    </a:p>
                  </a:txBody>
                  <a:tcPr marL="84406" marR="84406" marT="45715" marB="45715">
                    <a:solidFill>
                      <a:schemeClr val="accent2"/>
                    </a:solidFill>
                  </a:tcPr>
                </a:tc>
                <a:extLst>
                  <a:ext uri="{0D108BD9-81ED-4DB2-BD59-A6C34878D82A}">
                    <a16:rowId xmlns:a16="http://schemas.microsoft.com/office/drawing/2014/main" val="10000"/>
                  </a:ext>
                </a:extLst>
              </a:tr>
              <a:tr h="427552">
                <a:tc>
                  <a:txBody>
                    <a:bodyPr/>
                    <a:lstStyle/>
                    <a:p>
                      <a:r>
                        <a:rPr lang="en-US" sz="1600" dirty="0" err="1" smtClean="0"/>
                        <a:t>Aset</a:t>
                      </a:r>
                      <a:r>
                        <a:rPr lang="en-US" sz="1600" dirty="0" smtClean="0"/>
                        <a:t> </a:t>
                      </a:r>
                      <a:r>
                        <a:rPr lang="en-US" sz="1600" dirty="0" err="1" smtClean="0"/>
                        <a:t>lancar</a:t>
                      </a:r>
                      <a:endParaRPr lang="en-US" sz="1600" dirty="0"/>
                    </a:p>
                  </a:txBody>
                  <a:tcPr marL="84406" marR="84406" marT="45715" marB="45715">
                    <a:solidFill>
                      <a:schemeClr val="tx2">
                        <a:lumMod val="10000"/>
                        <a:lumOff val="90000"/>
                      </a:schemeClr>
                    </a:solidFill>
                  </a:tcPr>
                </a:tc>
                <a:tc>
                  <a:txBody>
                    <a:bodyPr/>
                    <a:lstStyle/>
                    <a:p>
                      <a:pPr algn="r"/>
                      <a:r>
                        <a:rPr lang="en-US" sz="1600" dirty="0" smtClean="0"/>
                        <a:t>2.000.000</a:t>
                      </a:r>
                      <a:endParaRPr lang="en-US" sz="1600" dirty="0"/>
                    </a:p>
                  </a:txBody>
                  <a:tcPr marL="84406" marR="84406" marT="45715" marB="45715">
                    <a:solidFill>
                      <a:schemeClr val="tx2">
                        <a:lumMod val="10000"/>
                        <a:lumOff val="90000"/>
                      </a:schemeClr>
                    </a:solidFill>
                  </a:tcPr>
                </a:tc>
                <a:tc>
                  <a:txBody>
                    <a:bodyPr/>
                    <a:lstStyle/>
                    <a:p>
                      <a:pPr algn="r"/>
                      <a:r>
                        <a:rPr lang="en-US" sz="1600" dirty="0" smtClean="0"/>
                        <a:t>500.000</a:t>
                      </a:r>
                      <a:endParaRPr lang="en-US" sz="1600" dirty="0"/>
                    </a:p>
                  </a:txBody>
                  <a:tcPr marL="84406" marR="84406" marT="45715" marB="45715">
                    <a:solidFill>
                      <a:schemeClr val="tx2">
                        <a:lumMod val="10000"/>
                        <a:lumOff val="90000"/>
                      </a:schemeClr>
                    </a:solidFill>
                  </a:tcPr>
                </a:tc>
                <a:tc>
                  <a:txBody>
                    <a:bodyPr/>
                    <a:lstStyle/>
                    <a:p>
                      <a:r>
                        <a:rPr lang="en-US" sz="1600" dirty="0" err="1" smtClean="0"/>
                        <a:t>Liabilitas</a:t>
                      </a:r>
                      <a:endParaRPr lang="en-US" sz="1600" dirty="0"/>
                    </a:p>
                  </a:txBody>
                  <a:tcPr marL="84406" marR="84406" marT="45715" marB="45715">
                    <a:solidFill>
                      <a:schemeClr val="tx2">
                        <a:lumMod val="10000"/>
                        <a:lumOff val="90000"/>
                      </a:schemeClr>
                    </a:solidFill>
                  </a:tcPr>
                </a:tc>
                <a:tc>
                  <a:txBody>
                    <a:bodyPr/>
                    <a:lstStyle/>
                    <a:p>
                      <a:pPr algn="r"/>
                      <a:r>
                        <a:rPr lang="en-US" sz="1600" dirty="0" smtClean="0"/>
                        <a:t>2.200.000</a:t>
                      </a:r>
                      <a:endParaRPr lang="en-US" sz="1600" dirty="0"/>
                    </a:p>
                  </a:txBody>
                  <a:tcPr marL="84406" marR="84406" marT="45715" marB="45715">
                    <a:solidFill>
                      <a:schemeClr val="tx2">
                        <a:lumMod val="10000"/>
                        <a:lumOff val="90000"/>
                      </a:schemeClr>
                    </a:solidFill>
                  </a:tcPr>
                </a:tc>
                <a:tc>
                  <a:txBody>
                    <a:bodyPr/>
                    <a:lstStyle/>
                    <a:p>
                      <a:pPr algn="r"/>
                      <a:r>
                        <a:rPr lang="en-US" sz="1600" dirty="0" smtClean="0"/>
                        <a:t>1.000.000</a:t>
                      </a:r>
                      <a:endParaRPr lang="en-US" sz="1600" dirty="0"/>
                    </a:p>
                  </a:txBody>
                  <a:tcPr marL="84406" marR="84406" marT="45715" marB="45715">
                    <a:solidFill>
                      <a:schemeClr val="tx2">
                        <a:lumMod val="10000"/>
                        <a:lumOff val="90000"/>
                      </a:schemeClr>
                    </a:solidFill>
                  </a:tcPr>
                </a:tc>
                <a:extLst>
                  <a:ext uri="{0D108BD9-81ED-4DB2-BD59-A6C34878D82A}">
                    <a16:rowId xmlns:a16="http://schemas.microsoft.com/office/drawing/2014/main" val="10001"/>
                  </a:ext>
                </a:extLst>
              </a:tr>
              <a:tr h="427552">
                <a:tc>
                  <a:txBody>
                    <a:bodyPr/>
                    <a:lstStyle/>
                    <a:p>
                      <a:r>
                        <a:rPr lang="en-US" sz="1600" dirty="0" err="1" smtClean="0"/>
                        <a:t>Aset</a:t>
                      </a:r>
                      <a:r>
                        <a:rPr lang="en-US" sz="1600" dirty="0" smtClean="0"/>
                        <a:t> </a:t>
                      </a:r>
                      <a:r>
                        <a:rPr lang="en-US" sz="1600" dirty="0" err="1" smtClean="0"/>
                        <a:t>tidak</a:t>
                      </a:r>
                      <a:r>
                        <a:rPr lang="en-US" sz="1600" dirty="0" smtClean="0"/>
                        <a:t> </a:t>
                      </a:r>
                      <a:r>
                        <a:rPr lang="en-US" sz="1600" dirty="0" err="1" smtClean="0"/>
                        <a:t>lancar</a:t>
                      </a:r>
                      <a:endParaRPr lang="en-US" sz="1600" dirty="0"/>
                    </a:p>
                  </a:txBody>
                  <a:tcPr marL="84406" marR="84406" marT="45715" marB="45715">
                    <a:solidFill>
                      <a:schemeClr val="accent2">
                        <a:lumMod val="40000"/>
                        <a:lumOff val="60000"/>
                      </a:schemeClr>
                    </a:solidFill>
                  </a:tcPr>
                </a:tc>
                <a:tc>
                  <a:txBody>
                    <a:bodyPr/>
                    <a:lstStyle/>
                    <a:p>
                      <a:pPr algn="r"/>
                      <a:r>
                        <a:rPr lang="en-US" sz="1600" dirty="0" smtClean="0"/>
                        <a:t>5.000.000</a:t>
                      </a:r>
                      <a:endParaRPr lang="en-US" sz="1600" dirty="0"/>
                    </a:p>
                  </a:txBody>
                  <a:tcPr marL="84406" marR="84406" marT="45715" marB="45715">
                    <a:solidFill>
                      <a:schemeClr val="accent2">
                        <a:lumMod val="40000"/>
                        <a:lumOff val="60000"/>
                      </a:schemeClr>
                    </a:solidFill>
                  </a:tcPr>
                </a:tc>
                <a:tc>
                  <a:txBody>
                    <a:bodyPr/>
                    <a:lstStyle/>
                    <a:p>
                      <a:pPr algn="r"/>
                      <a:r>
                        <a:rPr lang="en-US" sz="1600" dirty="0" smtClean="0"/>
                        <a:t>1.500.000</a:t>
                      </a:r>
                      <a:endParaRPr lang="en-US" sz="1600" dirty="0"/>
                    </a:p>
                  </a:txBody>
                  <a:tcPr marL="84406" marR="84406" marT="45715" marB="45715">
                    <a:solidFill>
                      <a:schemeClr val="accent2">
                        <a:lumMod val="40000"/>
                        <a:lumOff val="60000"/>
                      </a:schemeClr>
                    </a:solidFill>
                  </a:tcPr>
                </a:tc>
                <a:tc>
                  <a:txBody>
                    <a:bodyPr/>
                    <a:lstStyle/>
                    <a:p>
                      <a:r>
                        <a:rPr lang="en-US" sz="1600" dirty="0" err="1" smtClean="0"/>
                        <a:t>Ekuitas</a:t>
                      </a:r>
                      <a:endParaRPr lang="en-US" sz="1600" dirty="0"/>
                    </a:p>
                  </a:txBody>
                  <a:tcPr marL="84406" marR="84406" marT="45715" marB="45715">
                    <a:solidFill>
                      <a:schemeClr val="accent2">
                        <a:lumMod val="40000"/>
                        <a:lumOff val="60000"/>
                      </a:schemeClr>
                    </a:solidFill>
                  </a:tcPr>
                </a:tc>
                <a:tc>
                  <a:txBody>
                    <a:bodyPr/>
                    <a:lstStyle/>
                    <a:p>
                      <a:pPr algn="r"/>
                      <a:r>
                        <a:rPr lang="en-US" sz="1600" dirty="0" smtClean="0"/>
                        <a:t>6.000.000</a:t>
                      </a:r>
                      <a:endParaRPr lang="en-US" sz="1600" dirty="0"/>
                    </a:p>
                  </a:txBody>
                  <a:tcPr marL="84406" marR="84406" marT="45715" marB="45715">
                    <a:solidFill>
                      <a:schemeClr val="accent2">
                        <a:lumMod val="40000"/>
                        <a:lumOff val="60000"/>
                      </a:schemeClr>
                    </a:solidFill>
                  </a:tcPr>
                </a:tc>
                <a:tc>
                  <a:txBody>
                    <a:bodyPr/>
                    <a:lstStyle/>
                    <a:p>
                      <a:pPr algn="r"/>
                      <a:r>
                        <a:rPr lang="en-US" sz="1600" dirty="0" smtClean="0"/>
                        <a:t>1.000.000</a:t>
                      </a:r>
                      <a:endParaRPr lang="en-US" sz="1600" dirty="0"/>
                    </a:p>
                  </a:txBody>
                  <a:tcPr marL="84406" marR="84406" marT="45715" marB="45715">
                    <a:solidFill>
                      <a:schemeClr val="accent2">
                        <a:lumMod val="40000"/>
                        <a:lumOff val="60000"/>
                      </a:schemeClr>
                    </a:solidFill>
                  </a:tcPr>
                </a:tc>
                <a:extLst>
                  <a:ext uri="{0D108BD9-81ED-4DB2-BD59-A6C34878D82A}">
                    <a16:rowId xmlns:a16="http://schemas.microsoft.com/office/drawing/2014/main" val="10002"/>
                  </a:ext>
                </a:extLst>
              </a:tr>
              <a:tr h="427552">
                <a:tc>
                  <a:txBody>
                    <a:bodyPr/>
                    <a:lstStyle/>
                    <a:p>
                      <a:r>
                        <a:rPr lang="en-US" sz="1600" dirty="0" err="1" smtClean="0"/>
                        <a:t>Investasi</a:t>
                      </a:r>
                      <a:r>
                        <a:rPr lang="en-US" sz="1600" baseline="0" dirty="0" smtClean="0"/>
                        <a:t> </a:t>
                      </a:r>
                      <a:r>
                        <a:rPr lang="en-US" sz="1600" baseline="0" dirty="0" err="1" smtClean="0"/>
                        <a:t>di</a:t>
                      </a:r>
                      <a:r>
                        <a:rPr lang="en-US" sz="1600" baseline="0" dirty="0" smtClean="0"/>
                        <a:t> </a:t>
                      </a:r>
                      <a:r>
                        <a:rPr lang="en-US" sz="1600" baseline="0" dirty="0" err="1" smtClean="0"/>
                        <a:t>anak</a:t>
                      </a:r>
                      <a:endParaRPr lang="en-US" sz="1600" dirty="0"/>
                    </a:p>
                  </a:txBody>
                  <a:tcPr marL="84406" marR="84406" marT="45715" marB="45715">
                    <a:solidFill>
                      <a:schemeClr val="tx2">
                        <a:lumMod val="10000"/>
                        <a:lumOff val="90000"/>
                      </a:schemeClr>
                    </a:solidFill>
                  </a:tcPr>
                </a:tc>
                <a:tc>
                  <a:txBody>
                    <a:bodyPr/>
                    <a:lstStyle/>
                    <a:p>
                      <a:pPr algn="r"/>
                      <a:r>
                        <a:rPr lang="en-US" sz="1600" dirty="0" smtClean="0"/>
                        <a:t>1.200.000</a:t>
                      </a:r>
                      <a:endParaRPr lang="en-US" sz="1600" dirty="0"/>
                    </a:p>
                  </a:txBody>
                  <a:tcPr marL="84406" marR="84406" marT="45715" marB="45715">
                    <a:solidFill>
                      <a:schemeClr val="tx2">
                        <a:lumMod val="10000"/>
                        <a:lumOff val="90000"/>
                      </a:schemeClr>
                    </a:solidFill>
                  </a:tcPr>
                </a:tc>
                <a:tc>
                  <a:txBody>
                    <a:bodyPr/>
                    <a:lstStyle/>
                    <a:p>
                      <a:pPr algn="r"/>
                      <a:endParaRPr lang="en-US" sz="1600" dirty="0"/>
                    </a:p>
                  </a:txBody>
                  <a:tcPr marL="84406" marR="84406" marT="45715" marB="45715">
                    <a:solidFill>
                      <a:schemeClr val="tx2">
                        <a:lumMod val="10000"/>
                        <a:lumOff val="90000"/>
                      </a:schemeClr>
                    </a:solidFill>
                  </a:tcPr>
                </a:tc>
                <a:tc>
                  <a:txBody>
                    <a:bodyPr/>
                    <a:lstStyle/>
                    <a:p>
                      <a:endParaRPr lang="en-US" sz="1600" dirty="0"/>
                    </a:p>
                  </a:txBody>
                  <a:tcPr marL="84406" marR="84406" marT="45715" marB="45715">
                    <a:solidFill>
                      <a:schemeClr val="tx2">
                        <a:lumMod val="10000"/>
                        <a:lumOff val="90000"/>
                      </a:schemeClr>
                    </a:solidFill>
                  </a:tcPr>
                </a:tc>
                <a:tc>
                  <a:txBody>
                    <a:bodyPr/>
                    <a:lstStyle/>
                    <a:p>
                      <a:pPr algn="r"/>
                      <a:endParaRPr lang="en-US" sz="1600" dirty="0"/>
                    </a:p>
                  </a:txBody>
                  <a:tcPr marL="84406" marR="84406" marT="45715" marB="45715">
                    <a:solidFill>
                      <a:schemeClr val="tx2">
                        <a:lumMod val="10000"/>
                        <a:lumOff val="90000"/>
                      </a:schemeClr>
                    </a:solidFill>
                  </a:tcPr>
                </a:tc>
                <a:tc>
                  <a:txBody>
                    <a:bodyPr/>
                    <a:lstStyle/>
                    <a:p>
                      <a:pPr algn="r"/>
                      <a:endParaRPr lang="en-US" sz="1600" dirty="0"/>
                    </a:p>
                  </a:txBody>
                  <a:tcPr marL="84406" marR="84406" marT="45715" marB="45715">
                    <a:solidFill>
                      <a:schemeClr val="tx2">
                        <a:lumMod val="10000"/>
                        <a:lumOff val="90000"/>
                      </a:schemeClr>
                    </a:solidFill>
                  </a:tcPr>
                </a:tc>
                <a:extLst>
                  <a:ext uri="{0D108BD9-81ED-4DB2-BD59-A6C34878D82A}">
                    <a16:rowId xmlns:a16="http://schemas.microsoft.com/office/drawing/2014/main" val="10003"/>
                  </a:ext>
                </a:extLst>
              </a:tr>
              <a:tr h="427552">
                <a:tc>
                  <a:txBody>
                    <a:bodyPr/>
                    <a:lstStyle/>
                    <a:p>
                      <a:endParaRPr lang="en-US" sz="1600" dirty="0"/>
                    </a:p>
                  </a:txBody>
                  <a:tcPr marL="84406" marR="84406" marT="45715" marB="45715">
                    <a:solidFill>
                      <a:schemeClr val="accent2">
                        <a:lumMod val="40000"/>
                        <a:lumOff val="60000"/>
                      </a:schemeClr>
                    </a:solidFill>
                  </a:tcPr>
                </a:tc>
                <a:tc>
                  <a:txBody>
                    <a:bodyPr/>
                    <a:lstStyle/>
                    <a:p>
                      <a:pPr algn="r"/>
                      <a:r>
                        <a:rPr lang="en-US" sz="1600" b="1" dirty="0" smtClean="0"/>
                        <a:t>8.200.000</a:t>
                      </a:r>
                      <a:endParaRPr lang="en-US" sz="1600" b="1" dirty="0"/>
                    </a:p>
                  </a:txBody>
                  <a:tcPr marL="84406" marR="84406" marT="45715" marB="45715">
                    <a:solidFill>
                      <a:schemeClr val="accent2">
                        <a:lumMod val="40000"/>
                        <a:lumOff val="60000"/>
                      </a:schemeClr>
                    </a:solidFill>
                  </a:tcPr>
                </a:tc>
                <a:tc>
                  <a:txBody>
                    <a:bodyPr/>
                    <a:lstStyle/>
                    <a:p>
                      <a:pPr algn="r"/>
                      <a:r>
                        <a:rPr lang="en-US" sz="1600" b="1" dirty="0" smtClean="0"/>
                        <a:t>2.000.000</a:t>
                      </a:r>
                      <a:endParaRPr lang="en-US" sz="1600" b="1" dirty="0"/>
                    </a:p>
                  </a:txBody>
                  <a:tcPr marL="84406" marR="84406" marT="45715" marB="45715">
                    <a:solidFill>
                      <a:schemeClr val="accent2">
                        <a:lumMod val="40000"/>
                        <a:lumOff val="60000"/>
                      </a:schemeClr>
                    </a:solidFill>
                  </a:tcPr>
                </a:tc>
                <a:tc>
                  <a:txBody>
                    <a:bodyPr/>
                    <a:lstStyle/>
                    <a:p>
                      <a:endParaRPr lang="en-US" sz="1600" b="1" dirty="0"/>
                    </a:p>
                  </a:txBody>
                  <a:tcPr marL="84406" marR="84406" marT="45715" marB="45715">
                    <a:solidFill>
                      <a:schemeClr val="accent2">
                        <a:lumMod val="40000"/>
                        <a:lumOff val="60000"/>
                      </a:schemeClr>
                    </a:solidFill>
                  </a:tcPr>
                </a:tc>
                <a:tc>
                  <a:txBody>
                    <a:bodyPr/>
                    <a:lstStyle/>
                    <a:p>
                      <a:pPr algn="r"/>
                      <a:r>
                        <a:rPr lang="en-US" sz="1600" b="1" dirty="0" smtClean="0"/>
                        <a:t>8.200.000</a:t>
                      </a:r>
                      <a:endParaRPr lang="en-US" sz="1600" b="1" dirty="0"/>
                    </a:p>
                  </a:txBody>
                  <a:tcPr marL="84406" marR="84406" marT="45715" marB="45715">
                    <a:solidFill>
                      <a:schemeClr val="accent2">
                        <a:lumMod val="40000"/>
                        <a:lumOff val="60000"/>
                      </a:schemeClr>
                    </a:solidFill>
                  </a:tcPr>
                </a:tc>
                <a:tc>
                  <a:txBody>
                    <a:bodyPr/>
                    <a:lstStyle/>
                    <a:p>
                      <a:pPr algn="r"/>
                      <a:r>
                        <a:rPr lang="en-US" sz="1600" b="1" dirty="0" smtClean="0"/>
                        <a:t>2.000.000</a:t>
                      </a:r>
                      <a:endParaRPr lang="en-US" sz="1600" b="1" dirty="0"/>
                    </a:p>
                  </a:txBody>
                  <a:tcPr marL="84406" marR="84406" marT="45715" marB="45715">
                    <a:solidFill>
                      <a:schemeClr val="accent2">
                        <a:lumMod val="40000"/>
                        <a:lumOff val="60000"/>
                      </a:schemeClr>
                    </a:solidFill>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6747421"/>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548378"/>
          </a:xfrm>
          <a:ln>
            <a:miter lim="800000"/>
            <a:headEnd/>
            <a:tailEnd/>
          </a:ln>
        </p:spPr>
        <p:txBody>
          <a:bodyPr>
            <a:noAutofit/>
          </a:bodyPr>
          <a:lstStyle/>
          <a:p>
            <a:pPr>
              <a:defRPr/>
            </a:pPr>
            <a:r>
              <a:rPr lang="en-US" sz="3600" b="1" dirty="0" err="1" smtClean="0"/>
              <a:t>Ilustrasi</a:t>
            </a:r>
            <a:r>
              <a:rPr lang="en-US" sz="3600" b="1" dirty="0" smtClean="0"/>
              <a:t> </a:t>
            </a:r>
            <a:r>
              <a:rPr lang="en-US" sz="3600" b="1" dirty="0" err="1" smtClean="0"/>
              <a:t>Penggabungan</a:t>
            </a:r>
            <a:r>
              <a:rPr lang="en-US" sz="3600" b="1" dirty="0" smtClean="0"/>
              <a:t> </a:t>
            </a:r>
            <a:r>
              <a:rPr lang="en-US" sz="3600" b="1" dirty="0" err="1" smtClean="0"/>
              <a:t>usaha</a:t>
            </a:r>
            <a:endParaRPr lang="en-US" sz="3600" b="1" dirty="0"/>
          </a:p>
        </p:txBody>
      </p:sp>
      <p:sp>
        <p:nvSpPr>
          <p:cNvPr id="3" name="Content Placeholder 2"/>
          <p:cNvSpPr>
            <a:spLocks noGrp="1"/>
          </p:cNvSpPr>
          <p:nvPr>
            <p:ph idx="1"/>
          </p:nvPr>
        </p:nvSpPr>
        <p:spPr>
          <a:xfrm>
            <a:off x="428596" y="1357298"/>
            <a:ext cx="8141677" cy="1981200"/>
          </a:xfrm>
          <a:solidFill>
            <a:schemeClr val="accent1">
              <a:lumMod val="20000"/>
              <a:lumOff val="80000"/>
            </a:schemeClr>
          </a:solidFill>
        </p:spPr>
        <p:txBody>
          <a:bodyPr/>
          <a:lstStyle/>
          <a:p>
            <a:pPr>
              <a:spcBef>
                <a:spcPts val="0"/>
              </a:spcBef>
              <a:defRPr/>
            </a:pPr>
            <a:r>
              <a:rPr lang="id-ID" sz="1800" b="1" dirty="0" smtClean="0"/>
              <a:t>Goodwill = Investasi S – (% P’ownership x fair value asset)</a:t>
            </a:r>
            <a:endParaRPr lang="en-US" sz="1800" b="1" dirty="0" smtClean="0"/>
          </a:p>
          <a:p>
            <a:pPr>
              <a:spcBef>
                <a:spcPts val="0"/>
              </a:spcBef>
              <a:defRPr/>
            </a:pPr>
            <a:r>
              <a:rPr lang="en-US" sz="1800" b="1" dirty="0" err="1" smtClean="0"/>
              <a:t>Nilai</a:t>
            </a:r>
            <a:r>
              <a:rPr lang="en-US" sz="1800" b="1" dirty="0" smtClean="0"/>
              <a:t> </a:t>
            </a:r>
            <a:r>
              <a:rPr lang="en-US" sz="1800" b="1" dirty="0" err="1" smtClean="0"/>
              <a:t>wajar</a:t>
            </a:r>
            <a:r>
              <a:rPr lang="en-US" sz="1800" b="1" dirty="0" smtClean="0"/>
              <a:t> </a:t>
            </a:r>
            <a:r>
              <a:rPr lang="en-US" sz="1800" b="1" dirty="0" err="1" smtClean="0"/>
              <a:t>aset</a:t>
            </a:r>
            <a:r>
              <a:rPr lang="en-US" sz="1800" b="1" dirty="0" smtClean="0"/>
              <a:t> = 1.000.000 + 300.000 = 1.300.000</a:t>
            </a:r>
          </a:p>
          <a:p>
            <a:pPr>
              <a:spcBef>
                <a:spcPts val="0"/>
              </a:spcBef>
              <a:defRPr/>
            </a:pPr>
            <a:r>
              <a:rPr lang="en-US" sz="1800" b="1" dirty="0" smtClean="0"/>
              <a:t>Goodwill = </a:t>
            </a:r>
            <a:r>
              <a:rPr lang="id-ID" sz="1800" b="1" dirty="0" smtClean="0"/>
              <a:t> 1.200.000 – 80% * 1.300.000</a:t>
            </a:r>
            <a:r>
              <a:rPr lang="en-US" sz="1800" b="1" dirty="0" smtClean="0"/>
              <a:t> = 160.000 </a:t>
            </a:r>
            <a:r>
              <a:rPr lang="en-US" sz="1800" b="1" dirty="0" smtClean="0">
                <a:sym typeface="Wingdings" pitchFamily="2" charset="2"/>
              </a:rPr>
              <a:t> goodwill </a:t>
            </a:r>
            <a:r>
              <a:rPr lang="en-US" sz="1800" b="1" dirty="0" err="1" smtClean="0">
                <a:sym typeface="Wingdings" pitchFamily="2" charset="2"/>
              </a:rPr>
              <a:t>untuk</a:t>
            </a:r>
            <a:r>
              <a:rPr lang="en-US" sz="1800" b="1" dirty="0" smtClean="0">
                <a:sym typeface="Wingdings" pitchFamily="2" charset="2"/>
              </a:rPr>
              <a:t> parent</a:t>
            </a:r>
          </a:p>
          <a:p>
            <a:pPr>
              <a:spcBef>
                <a:spcPts val="0"/>
              </a:spcBef>
              <a:defRPr/>
            </a:pPr>
            <a:r>
              <a:rPr lang="en-US" sz="1800" b="1" dirty="0" smtClean="0">
                <a:sym typeface="Wingdings" pitchFamily="2" charset="2"/>
              </a:rPr>
              <a:t>Goodwill </a:t>
            </a:r>
            <a:r>
              <a:rPr lang="en-US" sz="1800" b="1" dirty="0" err="1" smtClean="0">
                <a:sym typeface="Wingdings" pitchFamily="2" charset="2"/>
              </a:rPr>
              <a:t>untuk</a:t>
            </a:r>
            <a:r>
              <a:rPr lang="en-US" sz="1800" b="1" dirty="0" smtClean="0">
                <a:sym typeface="Wingdings" pitchFamily="2" charset="2"/>
              </a:rPr>
              <a:t> </a:t>
            </a:r>
            <a:r>
              <a:rPr lang="id-ID" sz="1800" b="1" dirty="0" smtClean="0">
                <a:sym typeface="Wingdings" pitchFamily="2" charset="2"/>
              </a:rPr>
              <a:t>np</a:t>
            </a:r>
            <a:r>
              <a:rPr lang="en-US" sz="1800" b="1" dirty="0" smtClean="0">
                <a:sym typeface="Wingdings" pitchFamily="2" charset="2"/>
              </a:rPr>
              <a:t> = 160.000/80% * 20% = 40.000</a:t>
            </a:r>
            <a:endParaRPr lang="en-US" sz="1800" dirty="0" smtClean="0"/>
          </a:p>
          <a:p>
            <a:pPr>
              <a:spcBef>
                <a:spcPts val="0"/>
              </a:spcBef>
              <a:defRPr/>
            </a:pPr>
            <a:r>
              <a:rPr lang="en-US" sz="1800" b="1" dirty="0" err="1" smtClean="0"/>
              <a:t>Jika</a:t>
            </a:r>
            <a:r>
              <a:rPr lang="en-US" sz="1800" b="1" dirty="0" smtClean="0"/>
              <a:t> </a:t>
            </a:r>
            <a:r>
              <a:rPr lang="en-US" sz="1800" b="1" dirty="0" err="1" smtClean="0"/>
              <a:t>goodwilll</a:t>
            </a:r>
            <a:r>
              <a:rPr lang="en-US" sz="1800" b="1" dirty="0" smtClean="0"/>
              <a:t> </a:t>
            </a:r>
            <a:r>
              <a:rPr lang="en-US" sz="1800" b="1" dirty="0" err="1" smtClean="0"/>
              <a:t>hanya</a:t>
            </a:r>
            <a:r>
              <a:rPr lang="en-US" sz="1800" b="1" dirty="0" smtClean="0"/>
              <a:t> </a:t>
            </a:r>
            <a:r>
              <a:rPr lang="en-US" sz="1800" b="1" dirty="0" err="1" smtClean="0"/>
              <a:t>untuk</a:t>
            </a:r>
            <a:r>
              <a:rPr lang="en-US" sz="1800" b="1" dirty="0" smtClean="0"/>
              <a:t> parent = 160.000</a:t>
            </a:r>
          </a:p>
          <a:p>
            <a:pPr>
              <a:spcBef>
                <a:spcPts val="0"/>
              </a:spcBef>
              <a:defRPr/>
            </a:pPr>
            <a:r>
              <a:rPr lang="en-US" sz="1800" b="1" dirty="0" err="1" smtClean="0"/>
              <a:t>Jika</a:t>
            </a:r>
            <a:r>
              <a:rPr lang="en-US" sz="1800" b="1" dirty="0" smtClean="0"/>
              <a:t> </a:t>
            </a:r>
            <a:r>
              <a:rPr lang="en-US" sz="1800" b="1" dirty="0" err="1" smtClean="0"/>
              <a:t>untuk</a:t>
            </a:r>
            <a:r>
              <a:rPr lang="en-US" sz="1800" b="1" dirty="0" smtClean="0"/>
              <a:t> parent </a:t>
            </a:r>
            <a:r>
              <a:rPr lang="en-US" sz="1800" b="1" dirty="0" err="1" smtClean="0"/>
              <a:t>dan</a:t>
            </a:r>
            <a:r>
              <a:rPr lang="en-US" sz="1800" b="1" dirty="0" smtClean="0"/>
              <a:t> non </a:t>
            </a:r>
            <a:r>
              <a:rPr lang="en-US" sz="1800" b="1" dirty="0" err="1" smtClean="0"/>
              <a:t>pengendali</a:t>
            </a:r>
            <a:r>
              <a:rPr lang="en-US" sz="1800" b="1" dirty="0" smtClean="0"/>
              <a:t> = </a:t>
            </a:r>
            <a:r>
              <a:rPr lang="id-ID" sz="1800" b="1" dirty="0" smtClean="0"/>
              <a:t>20</a:t>
            </a:r>
            <a:r>
              <a:rPr lang="en-US" sz="1800" b="1" dirty="0" smtClean="0"/>
              <a:t>0.000</a:t>
            </a:r>
            <a:endParaRPr lang="en-US" sz="1800" dirty="0" smtClean="0"/>
          </a:p>
        </p:txBody>
      </p:sp>
      <p:sp>
        <p:nvSpPr>
          <p:cNvPr id="8" name="Cloud 7"/>
          <p:cNvSpPr/>
          <p:nvPr/>
        </p:nvSpPr>
        <p:spPr>
          <a:xfrm>
            <a:off x="6357950" y="2143116"/>
            <a:ext cx="2180492" cy="1066800"/>
          </a:xfrm>
          <a:prstGeom prst="cloud">
            <a:avLst/>
          </a:prstGeom>
          <a:solidFill>
            <a:schemeClr val="accent5">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Bef>
                <a:spcPts val="0"/>
              </a:spcBef>
              <a:defRPr/>
            </a:pPr>
            <a:r>
              <a:rPr lang="en-US" b="1" dirty="0" err="1">
                <a:solidFill>
                  <a:srgbClr val="080808"/>
                </a:solidFill>
              </a:rPr>
              <a:t>Aset</a:t>
            </a:r>
            <a:r>
              <a:rPr lang="en-US" b="1" dirty="0">
                <a:solidFill>
                  <a:srgbClr val="080808"/>
                </a:solidFill>
              </a:rPr>
              <a:t> </a:t>
            </a:r>
            <a:r>
              <a:rPr lang="en-US" b="1" dirty="0" err="1">
                <a:solidFill>
                  <a:srgbClr val="080808"/>
                </a:solidFill>
              </a:rPr>
              <a:t>menjadi</a:t>
            </a:r>
            <a:r>
              <a:rPr lang="en-US" b="1" dirty="0">
                <a:solidFill>
                  <a:srgbClr val="080808"/>
                </a:solidFill>
              </a:rPr>
              <a:t> </a:t>
            </a:r>
            <a:r>
              <a:rPr lang="en-US" b="1" dirty="0" err="1">
                <a:solidFill>
                  <a:srgbClr val="080808"/>
                </a:solidFill>
              </a:rPr>
              <a:t>lebih</a:t>
            </a:r>
            <a:r>
              <a:rPr lang="en-US" b="1" dirty="0">
                <a:solidFill>
                  <a:srgbClr val="080808"/>
                </a:solidFill>
              </a:rPr>
              <a:t> </a:t>
            </a:r>
            <a:r>
              <a:rPr lang="en-US" b="1" dirty="0" err="1">
                <a:solidFill>
                  <a:srgbClr val="080808"/>
                </a:solidFill>
              </a:rPr>
              <a:t>besar</a:t>
            </a:r>
            <a:endParaRPr lang="en-US" b="1" dirty="0">
              <a:solidFill>
                <a:srgbClr val="080808"/>
              </a:solidFill>
            </a:endParaRPr>
          </a:p>
        </p:txBody>
      </p:sp>
      <p:graphicFrame>
        <p:nvGraphicFramePr>
          <p:cNvPr id="12" name="Table 11"/>
          <p:cNvGraphicFramePr>
            <a:graphicFrameLocks noGrp="1"/>
          </p:cNvGraphicFramePr>
          <p:nvPr/>
        </p:nvGraphicFramePr>
        <p:xfrm>
          <a:off x="714348" y="4714884"/>
          <a:ext cx="7948245" cy="1463676"/>
        </p:xfrm>
        <a:graphic>
          <a:graphicData uri="http://schemas.openxmlformats.org/drawingml/2006/table">
            <a:tbl>
              <a:tblPr firstRow="1" bandRow="1">
                <a:tableStyleId>{5C22544A-7EE6-4342-B048-85BDC9FD1C3A}</a:tableStyleId>
              </a:tblPr>
              <a:tblGrid>
                <a:gridCol w="1688123">
                  <a:extLst>
                    <a:ext uri="{9D8B030D-6E8A-4147-A177-3AD203B41FA5}">
                      <a16:colId xmlns:a16="http://schemas.microsoft.com/office/drawing/2014/main" val="20000"/>
                    </a:ext>
                  </a:extLst>
                </a:gridCol>
                <a:gridCol w="1125415">
                  <a:extLst>
                    <a:ext uri="{9D8B030D-6E8A-4147-A177-3AD203B41FA5}">
                      <a16:colId xmlns:a16="http://schemas.microsoft.com/office/drawing/2014/main" val="20001"/>
                    </a:ext>
                  </a:extLst>
                </a:gridCol>
                <a:gridCol w="1125415">
                  <a:extLst>
                    <a:ext uri="{9D8B030D-6E8A-4147-A177-3AD203B41FA5}">
                      <a16:colId xmlns:a16="http://schemas.microsoft.com/office/drawing/2014/main" val="20002"/>
                    </a:ext>
                  </a:extLst>
                </a:gridCol>
                <a:gridCol w="984738">
                  <a:extLst>
                    <a:ext uri="{9D8B030D-6E8A-4147-A177-3AD203B41FA5}">
                      <a16:colId xmlns:a16="http://schemas.microsoft.com/office/drawing/2014/main" val="20003"/>
                    </a:ext>
                  </a:extLst>
                </a:gridCol>
                <a:gridCol w="1643174">
                  <a:extLst>
                    <a:ext uri="{9D8B030D-6E8A-4147-A177-3AD203B41FA5}">
                      <a16:colId xmlns:a16="http://schemas.microsoft.com/office/drawing/2014/main" val="20004"/>
                    </a:ext>
                  </a:extLst>
                </a:gridCol>
                <a:gridCol w="1381380">
                  <a:extLst>
                    <a:ext uri="{9D8B030D-6E8A-4147-A177-3AD203B41FA5}">
                      <a16:colId xmlns:a16="http://schemas.microsoft.com/office/drawing/2014/main" val="20005"/>
                    </a:ext>
                  </a:extLst>
                </a:gridCol>
              </a:tblGrid>
              <a:tr h="365919">
                <a:tc>
                  <a:txBody>
                    <a:bodyPr/>
                    <a:lstStyle/>
                    <a:p>
                      <a:endParaRPr lang="en-US" sz="1600" dirty="0"/>
                    </a:p>
                  </a:txBody>
                  <a:tcPr marL="84406" marR="84406" marT="45740" marB="45740"/>
                </a:tc>
                <a:tc>
                  <a:txBody>
                    <a:bodyPr/>
                    <a:lstStyle/>
                    <a:p>
                      <a:pPr algn="r"/>
                      <a:r>
                        <a:rPr lang="en-US" sz="1600" dirty="0" err="1" smtClean="0"/>
                        <a:t>Induk</a:t>
                      </a:r>
                      <a:endParaRPr lang="en-US" sz="1600" dirty="0"/>
                    </a:p>
                  </a:txBody>
                  <a:tcPr marL="84406" marR="84406" marT="45740" marB="45740"/>
                </a:tc>
                <a:tc>
                  <a:txBody>
                    <a:bodyPr/>
                    <a:lstStyle/>
                    <a:p>
                      <a:pPr algn="r"/>
                      <a:r>
                        <a:rPr lang="en-US" sz="1600" dirty="0" err="1" smtClean="0"/>
                        <a:t>Anak</a:t>
                      </a:r>
                      <a:r>
                        <a:rPr lang="en-US" sz="1600" dirty="0" smtClean="0"/>
                        <a:t> FV</a:t>
                      </a:r>
                      <a:endParaRPr lang="en-US" sz="1600" dirty="0"/>
                    </a:p>
                  </a:txBody>
                  <a:tcPr marL="84406" marR="84406" marT="45740" marB="45740"/>
                </a:tc>
                <a:tc>
                  <a:txBody>
                    <a:bodyPr/>
                    <a:lstStyle/>
                    <a:p>
                      <a:pPr algn="r"/>
                      <a:endParaRPr lang="en-US" sz="1600" dirty="0"/>
                    </a:p>
                  </a:txBody>
                  <a:tcPr marL="84406" marR="84406" marT="45740" marB="45740"/>
                </a:tc>
                <a:tc>
                  <a:txBody>
                    <a:bodyPr/>
                    <a:lstStyle/>
                    <a:p>
                      <a:pPr algn="r"/>
                      <a:r>
                        <a:rPr lang="en-US" sz="1600" dirty="0" err="1" smtClean="0"/>
                        <a:t>Induk</a:t>
                      </a:r>
                      <a:endParaRPr lang="en-US" sz="1600" dirty="0"/>
                    </a:p>
                  </a:txBody>
                  <a:tcPr marL="84406" marR="84406" marT="45740" marB="45740"/>
                </a:tc>
                <a:tc>
                  <a:txBody>
                    <a:bodyPr/>
                    <a:lstStyle/>
                    <a:p>
                      <a:pPr algn="r"/>
                      <a:r>
                        <a:rPr lang="en-US" sz="1600" dirty="0" err="1" smtClean="0"/>
                        <a:t>Anak</a:t>
                      </a:r>
                      <a:r>
                        <a:rPr lang="en-US" sz="1600" baseline="0" dirty="0" smtClean="0"/>
                        <a:t> FV</a:t>
                      </a:r>
                      <a:endParaRPr lang="en-US" sz="1600" dirty="0"/>
                    </a:p>
                  </a:txBody>
                  <a:tcPr marL="84406" marR="84406" marT="45740" marB="45740"/>
                </a:tc>
                <a:extLst>
                  <a:ext uri="{0D108BD9-81ED-4DB2-BD59-A6C34878D82A}">
                    <a16:rowId xmlns:a16="http://schemas.microsoft.com/office/drawing/2014/main" val="10000"/>
                  </a:ext>
                </a:extLst>
              </a:tr>
              <a:tr h="365919">
                <a:tc>
                  <a:txBody>
                    <a:bodyPr/>
                    <a:lstStyle/>
                    <a:p>
                      <a:r>
                        <a:rPr lang="en-US" sz="1600" dirty="0" err="1" smtClean="0"/>
                        <a:t>Aset</a:t>
                      </a:r>
                      <a:r>
                        <a:rPr lang="en-US" sz="1600" dirty="0" smtClean="0"/>
                        <a:t> </a:t>
                      </a:r>
                      <a:r>
                        <a:rPr lang="en-US" sz="1600" dirty="0" err="1" smtClean="0"/>
                        <a:t>lancar</a:t>
                      </a:r>
                      <a:endParaRPr lang="en-US" sz="1600" dirty="0"/>
                    </a:p>
                  </a:txBody>
                  <a:tcPr marL="84406" marR="84406" marT="45740" marB="45740"/>
                </a:tc>
                <a:tc>
                  <a:txBody>
                    <a:bodyPr/>
                    <a:lstStyle/>
                    <a:p>
                      <a:pPr algn="r"/>
                      <a:r>
                        <a:rPr lang="en-US" sz="1600" dirty="0" smtClean="0"/>
                        <a:t>3.200.000</a:t>
                      </a:r>
                      <a:endParaRPr lang="en-US" sz="1600" dirty="0"/>
                    </a:p>
                  </a:txBody>
                  <a:tcPr marL="84406" marR="84406" marT="45740" marB="45740"/>
                </a:tc>
                <a:tc>
                  <a:txBody>
                    <a:bodyPr/>
                    <a:lstStyle/>
                    <a:p>
                      <a:pPr algn="r"/>
                      <a:r>
                        <a:rPr lang="en-US" sz="1600" dirty="0" smtClean="0"/>
                        <a:t>500.000</a:t>
                      </a:r>
                      <a:endParaRPr lang="en-US" sz="1600" dirty="0"/>
                    </a:p>
                  </a:txBody>
                  <a:tcPr marL="84406" marR="84406" marT="45740" marB="45740"/>
                </a:tc>
                <a:tc>
                  <a:txBody>
                    <a:bodyPr/>
                    <a:lstStyle/>
                    <a:p>
                      <a:r>
                        <a:rPr lang="en-US" sz="1600" dirty="0" err="1" smtClean="0"/>
                        <a:t>Liabilitas</a:t>
                      </a:r>
                      <a:endParaRPr lang="en-US" sz="1600" dirty="0"/>
                    </a:p>
                  </a:txBody>
                  <a:tcPr marL="84406" marR="84406" marT="45740" marB="45740"/>
                </a:tc>
                <a:tc>
                  <a:txBody>
                    <a:bodyPr/>
                    <a:lstStyle/>
                    <a:p>
                      <a:pPr algn="r"/>
                      <a:r>
                        <a:rPr lang="en-US" sz="1600" dirty="0" smtClean="0"/>
                        <a:t>2.200.000</a:t>
                      </a:r>
                      <a:endParaRPr lang="en-US" sz="1600" dirty="0"/>
                    </a:p>
                  </a:txBody>
                  <a:tcPr marL="84406" marR="84406" marT="45740" marB="45740"/>
                </a:tc>
                <a:tc>
                  <a:txBody>
                    <a:bodyPr/>
                    <a:lstStyle/>
                    <a:p>
                      <a:pPr algn="r"/>
                      <a:r>
                        <a:rPr lang="en-US" sz="1600" dirty="0" smtClean="0"/>
                        <a:t>1.000.000</a:t>
                      </a:r>
                      <a:endParaRPr lang="en-US" sz="1600" dirty="0"/>
                    </a:p>
                  </a:txBody>
                  <a:tcPr marL="84406" marR="84406" marT="45740" marB="45740"/>
                </a:tc>
                <a:extLst>
                  <a:ext uri="{0D108BD9-81ED-4DB2-BD59-A6C34878D82A}">
                    <a16:rowId xmlns:a16="http://schemas.microsoft.com/office/drawing/2014/main" val="10001"/>
                  </a:ext>
                </a:extLst>
              </a:tr>
              <a:tr h="365919">
                <a:tc>
                  <a:txBody>
                    <a:bodyPr/>
                    <a:lstStyle/>
                    <a:p>
                      <a:r>
                        <a:rPr lang="en-US" sz="1600" dirty="0" err="1" smtClean="0"/>
                        <a:t>Aset</a:t>
                      </a:r>
                      <a:r>
                        <a:rPr lang="en-US" sz="1600" dirty="0" smtClean="0"/>
                        <a:t> </a:t>
                      </a:r>
                      <a:r>
                        <a:rPr lang="en-US" sz="1600" dirty="0" err="1" smtClean="0"/>
                        <a:t>tidak</a:t>
                      </a:r>
                      <a:r>
                        <a:rPr lang="en-US" sz="1600" dirty="0" smtClean="0"/>
                        <a:t> </a:t>
                      </a:r>
                      <a:r>
                        <a:rPr lang="en-US" sz="1600" dirty="0" err="1" smtClean="0"/>
                        <a:t>lancar</a:t>
                      </a:r>
                      <a:endParaRPr lang="en-US" sz="1600" dirty="0"/>
                    </a:p>
                  </a:txBody>
                  <a:tcPr marL="84406" marR="84406" marT="45740" marB="45740"/>
                </a:tc>
                <a:tc>
                  <a:txBody>
                    <a:bodyPr/>
                    <a:lstStyle/>
                    <a:p>
                      <a:pPr algn="r"/>
                      <a:r>
                        <a:rPr lang="en-US" sz="1600" dirty="0" smtClean="0"/>
                        <a:t>5.000.000</a:t>
                      </a:r>
                      <a:endParaRPr lang="en-US" sz="1600" dirty="0"/>
                    </a:p>
                  </a:txBody>
                  <a:tcPr marL="84406" marR="84406" marT="45740" marB="45740"/>
                </a:tc>
                <a:tc>
                  <a:txBody>
                    <a:bodyPr/>
                    <a:lstStyle/>
                    <a:p>
                      <a:pPr algn="r"/>
                      <a:r>
                        <a:rPr lang="en-US" sz="1600" dirty="0" smtClean="0"/>
                        <a:t>1.800.000</a:t>
                      </a:r>
                      <a:endParaRPr lang="en-US" sz="1600" dirty="0"/>
                    </a:p>
                  </a:txBody>
                  <a:tcPr marL="84406" marR="84406" marT="45740" marB="45740"/>
                </a:tc>
                <a:tc>
                  <a:txBody>
                    <a:bodyPr/>
                    <a:lstStyle/>
                    <a:p>
                      <a:r>
                        <a:rPr lang="en-US" sz="1600" dirty="0" err="1" smtClean="0"/>
                        <a:t>Ekuitas</a:t>
                      </a:r>
                      <a:endParaRPr lang="en-US" sz="1600" dirty="0"/>
                    </a:p>
                  </a:txBody>
                  <a:tcPr marL="84406" marR="84406" marT="45740" marB="45740"/>
                </a:tc>
                <a:tc>
                  <a:txBody>
                    <a:bodyPr/>
                    <a:lstStyle/>
                    <a:p>
                      <a:pPr algn="r"/>
                      <a:r>
                        <a:rPr lang="en-US" sz="1600" dirty="0" smtClean="0"/>
                        <a:t>6.000.000</a:t>
                      </a:r>
                      <a:endParaRPr lang="en-US" sz="1600" dirty="0"/>
                    </a:p>
                  </a:txBody>
                  <a:tcPr marL="84406" marR="84406" marT="45740" marB="45740"/>
                </a:tc>
                <a:tc>
                  <a:txBody>
                    <a:bodyPr/>
                    <a:lstStyle/>
                    <a:p>
                      <a:pPr algn="r"/>
                      <a:r>
                        <a:rPr lang="en-US" sz="1600" dirty="0" smtClean="0"/>
                        <a:t>1.300.000</a:t>
                      </a:r>
                      <a:endParaRPr lang="en-US" sz="1600" dirty="0"/>
                    </a:p>
                  </a:txBody>
                  <a:tcPr marL="84406" marR="84406" marT="45740" marB="45740"/>
                </a:tc>
                <a:extLst>
                  <a:ext uri="{0D108BD9-81ED-4DB2-BD59-A6C34878D82A}">
                    <a16:rowId xmlns:a16="http://schemas.microsoft.com/office/drawing/2014/main" val="10002"/>
                  </a:ext>
                </a:extLst>
              </a:tr>
              <a:tr h="365919">
                <a:tc>
                  <a:txBody>
                    <a:bodyPr/>
                    <a:lstStyle/>
                    <a:p>
                      <a:endParaRPr lang="en-US" sz="1600" dirty="0"/>
                    </a:p>
                  </a:txBody>
                  <a:tcPr marL="84406" marR="84406" marT="45740" marB="45740"/>
                </a:tc>
                <a:tc>
                  <a:txBody>
                    <a:bodyPr/>
                    <a:lstStyle/>
                    <a:p>
                      <a:pPr algn="r"/>
                      <a:r>
                        <a:rPr lang="en-US" sz="1600" b="1" dirty="0" smtClean="0"/>
                        <a:t>8.200.000</a:t>
                      </a:r>
                      <a:endParaRPr lang="en-US" sz="1600" b="1" dirty="0"/>
                    </a:p>
                  </a:txBody>
                  <a:tcPr marL="84406" marR="84406" marT="45740" marB="45740"/>
                </a:tc>
                <a:tc>
                  <a:txBody>
                    <a:bodyPr/>
                    <a:lstStyle/>
                    <a:p>
                      <a:pPr algn="r"/>
                      <a:r>
                        <a:rPr lang="en-US" sz="1600" b="1" dirty="0" smtClean="0"/>
                        <a:t>2.300.000</a:t>
                      </a:r>
                      <a:endParaRPr lang="en-US" sz="1600" b="1" dirty="0"/>
                    </a:p>
                  </a:txBody>
                  <a:tcPr marL="84406" marR="84406" marT="45740" marB="45740"/>
                </a:tc>
                <a:tc>
                  <a:txBody>
                    <a:bodyPr/>
                    <a:lstStyle/>
                    <a:p>
                      <a:endParaRPr lang="en-US" sz="1600" b="1" dirty="0"/>
                    </a:p>
                  </a:txBody>
                  <a:tcPr marL="84406" marR="84406" marT="45740" marB="45740"/>
                </a:tc>
                <a:tc>
                  <a:txBody>
                    <a:bodyPr/>
                    <a:lstStyle/>
                    <a:p>
                      <a:pPr algn="r"/>
                      <a:r>
                        <a:rPr lang="en-US" sz="1600" b="1" dirty="0" smtClean="0"/>
                        <a:t>8.200.000</a:t>
                      </a:r>
                      <a:endParaRPr lang="en-US" sz="1600" b="1" dirty="0"/>
                    </a:p>
                  </a:txBody>
                  <a:tcPr marL="84406" marR="84406" marT="45740" marB="45740"/>
                </a:tc>
                <a:tc>
                  <a:txBody>
                    <a:bodyPr/>
                    <a:lstStyle/>
                    <a:p>
                      <a:pPr algn="r"/>
                      <a:r>
                        <a:rPr lang="en-US" sz="1600" b="1" dirty="0" smtClean="0"/>
                        <a:t>2.300.000</a:t>
                      </a:r>
                      <a:endParaRPr lang="en-US" sz="1600" b="1" dirty="0"/>
                    </a:p>
                  </a:txBody>
                  <a:tcPr marL="84406" marR="84406" marT="45740" marB="45740"/>
                </a:tc>
                <a:extLst>
                  <a:ext uri="{0D108BD9-81ED-4DB2-BD59-A6C34878D82A}">
                    <a16:rowId xmlns:a16="http://schemas.microsoft.com/office/drawing/2014/main" val="10003"/>
                  </a:ext>
                </a:extLst>
              </a:tr>
            </a:tbl>
          </a:graphicData>
        </a:graphic>
      </p:graphicFrame>
      <p:sp>
        <p:nvSpPr>
          <p:cNvPr id="13" name="Content Placeholder 2"/>
          <p:cNvSpPr txBox="1">
            <a:spLocks/>
          </p:cNvSpPr>
          <p:nvPr/>
        </p:nvSpPr>
        <p:spPr bwMode="auto">
          <a:xfrm>
            <a:off x="928662" y="3357562"/>
            <a:ext cx="7930662" cy="971552"/>
          </a:xfrm>
          <a:prstGeom prst="rect">
            <a:avLst/>
          </a:prstGeom>
          <a:solidFill>
            <a:schemeClr val="accent3">
              <a:lumMod val="20000"/>
              <a:lumOff val="80000"/>
            </a:schemeClr>
          </a:solidFill>
          <a:ln w="9525">
            <a:noFill/>
            <a:miter lim="800000"/>
            <a:headEnd/>
            <a:tailEnd/>
          </a:ln>
        </p:spPr>
        <p:txBody>
          <a:bodyPr/>
          <a:lstStyle/>
          <a:p>
            <a:pPr marL="342900" indent="-342900" eaLnBrk="0" hangingPunct="0">
              <a:spcBef>
                <a:spcPts val="0"/>
              </a:spcBef>
              <a:buFont typeface="Arial" charset="0"/>
              <a:buChar char="•"/>
              <a:defRPr/>
            </a:pPr>
            <a:r>
              <a:rPr lang="en-US" sz="1600" b="1" dirty="0" err="1">
                <a:latin typeface="+mj-lt"/>
              </a:rPr>
              <a:t>Aset</a:t>
            </a:r>
            <a:r>
              <a:rPr lang="en-US" sz="1600" b="1" dirty="0">
                <a:latin typeface="+mj-lt"/>
              </a:rPr>
              <a:t> </a:t>
            </a:r>
            <a:r>
              <a:rPr lang="en-US" sz="1600" b="1" dirty="0" err="1">
                <a:latin typeface="+mj-lt"/>
              </a:rPr>
              <a:t>digabungkan</a:t>
            </a:r>
            <a:r>
              <a:rPr lang="en-US" sz="1600" b="1" dirty="0">
                <a:latin typeface="+mj-lt"/>
              </a:rPr>
              <a:t> </a:t>
            </a:r>
            <a:r>
              <a:rPr lang="en-US" sz="1600" b="1" dirty="0" err="1">
                <a:latin typeface="+mj-lt"/>
              </a:rPr>
              <a:t>sebesar</a:t>
            </a:r>
            <a:r>
              <a:rPr lang="en-US" sz="1600" b="1" dirty="0">
                <a:latin typeface="+mj-lt"/>
              </a:rPr>
              <a:t> </a:t>
            </a:r>
            <a:r>
              <a:rPr lang="en-US" sz="1600" b="1" dirty="0" err="1">
                <a:latin typeface="+mj-lt"/>
              </a:rPr>
              <a:t>nilai</a:t>
            </a:r>
            <a:r>
              <a:rPr lang="en-US" sz="1600" b="1" dirty="0">
                <a:latin typeface="+mj-lt"/>
              </a:rPr>
              <a:t> </a:t>
            </a:r>
            <a:r>
              <a:rPr lang="en-US" sz="1600" b="1" dirty="0" err="1">
                <a:latin typeface="+mj-lt"/>
              </a:rPr>
              <a:t>wajar</a:t>
            </a:r>
            <a:r>
              <a:rPr lang="en-US" sz="1600" b="1" dirty="0">
                <a:latin typeface="+mj-lt"/>
              </a:rPr>
              <a:t> 1.500.000+300.000 = 1.800.000(total)</a:t>
            </a:r>
          </a:p>
          <a:p>
            <a:pPr marL="342900" indent="-342900" eaLnBrk="0" hangingPunct="0">
              <a:spcBef>
                <a:spcPts val="0"/>
              </a:spcBef>
              <a:buFont typeface="Arial" charset="0"/>
              <a:buChar char="•"/>
              <a:defRPr/>
            </a:pPr>
            <a:r>
              <a:rPr lang="en-US" sz="1600" b="1" dirty="0">
                <a:latin typeface="+mj-lt"/>
              </a:rPr>
              <a:t>PSAK lama yang </a:t>
            </a:r>
            <a:r>
              <a:rPr lang="en-US" sz="1600" b="1" dirty="0" err="1">
                <a:latin typeface="+mj-lt"/>
              </a:rPr>
              <a:t>digabungkan</a:t>
            </a:r>
            <a:r>
              <a:rPr lang="en-US" sz="1600" b="1" dirty="0">
                <a:latin typeface="+mj-lt"/>
              </a:rPr>
              <a:t> </a:t>
            </a:r>
            <a:r>
              <a:rPr lang="en-US" sz="1600" b="1" dirty="0" err="1">
                <a:latin typeface="+mj-lt"/>
              </a:rPr>
              <a:t>hanya</a:t>
            </a:r>
            <a:r>
              <a:rPr lang="en-US" sz="1600" b="1" dirty="0">
                <a:latin typeface="+mj-lt"/>
              </a:rPr>
              <a:t> 1.500.000 + 80%*300.000</a:t>
            </a:r>
          </a:p>
          <a:p>
            <a:pPr marL="342900" indent="-342900" eaLnBrk="0" hangingPunct="0">
              <a:spcBef>
                <a:spcPts val="0"/>
              </a:spcBef>
              <a:buFont typeface="Arial" charset="0"/>
              <a:buChar char="•"/>
              <a:defRPr/>
            </a:pPr>
            <a:r>
              <a:rPr lang="en-US" sz="1600" b="1" dirty="0">
                <a:latin typeface="+mj-lt"/>
              </a:rPr>
              <a:t>PSAK lama non controlling interest = 1.000.000 * 20% = 200.000 </a:t>
            </a:r>
          </a:p>
          <a:p>
            <a:pPr marL="342900" indent="-342900" eaLnBrk="0" hangingPunct="0">
              <a:spcBef>
                <a:spcPts val="0"/>
              </a:spcBef>
              <a:buFont typeface="Arial" charset="0"/>
              <a:buChar char="•"/>
              <a:defRPr/>
            </a:pPr>
            <a:r>
              <a:rPr lang="en-US" sz="1600" b="1" dirty="0">
                <a:latin typeface="+mj-lt"/>
              </a:rPr>
              <a:t>PSAK </a:t>
            </a:r>
            <a:r>
              <a:rPr lang="en-US" sz="1600" b="1" dirty="0" err="1">
                <a:latin typeface="+mj-lt"/>
              </a:rPr>
              <a:t>baru</a:t>
            </a:r>
            <a:r>
              <a:rPr lang="en-US" sz="1600" b="1" dirty="0">
                <a:latin typeface="+mj-lt"/>
              </a:rPr>
              <a:t> non controlling interest = 1.300.000 * 20% = 260.000 </a:t>
            </a:r>
            <a:endParaRPr lang="en-US" sz="1600" dirty="0">
              <a:latin typeface="+mj-lt"/>
            </a:endParaRPr>
          </a:p>
          <a:p>
            <a:pPr marL="342900" indent="-342900" eaLnBrk="0" hangingPunct="0">
              <a:spcBef>
                <a:spcPts val="0"/>
              </a:spcBef>
              <a:buFont typeface="Arial" charset="0"/>
              <a:buChar char="•"/>
              <a:defRPr/>
            </a:pPr>
            <a:endParaRPr lang="en-US" sz="1600" dirty="0">
              <a:latin typeface="+mj-lt"/>
            </a:endParaRPr>
          </a:p>
        </p:txBody>
      </p:sp>
    </p:spTree>
    <p:extLst>
      <p:ext uri="{BB962C8B-B14F-4D97-AF65-F5344CB8AC3E}">
        <p14:creationId xmlns:p14="http://schemas.microsoft.com/office/powerpoint/2010/main" val="3343513484"/>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548378"/>
          </a:xfrm>
          <a:ln>
            <a:miter lim="800000"/>
            <a:headEnd/>
            <a:tailEnd/>
          </a:ln>
        </p:spPr>
        <p:txBody>
          <a:bodyPr>
            <a:noAutofit/>
          </a:bodyPr>
          <a:lstStyle/>
          <a:p>
            <a:pPr>
              <a:defRPr/>
            </a:pPr>
            <a:r>
              <a:rPr lang="en-US" sz="3600" b="1" dirty="0" err="1" smtClean="0"/>
              <a:t>Ilustrasi</a:t>
            </a:r>
            <a:r>
              <a:rPr lang="en-US" sz="3600" b="1" dirty="0" smtClean="0"/>
              <a:t> </a:t>
            </a:r>
            <a:r>
              <a:rPr lang="en-US" sz="3600" b="1" dirty="0" err="1" smtClean="0"/>
              <a:t>Penggabungan</a:t>
            </a:r>
            <a:r>
              <a:rPr lang="en-US" sz="3600" b="1" dirty="0" smtClean="0"/>
              <a:t> </a:t>
            </a:r>
            <a:r>
              <a:rPr lang="en-US" sz="3600" b="1" dirty="0" err="1" smtClean="0"/>
              <a:t>usaha</a:t>
            </a:r>
            <a:endParaRPr lang="en-US" sz="3600" b="1" dirty="0"/>
          </a:p>
        </p:txBody>
      </p:sp>
      <p:sp>
        <p:nvSpPr>
          <p:cNvPr id="4" name="Slide Number Placeholder 3"/>
          <p:cNvSpPr>
            <a:spLocks noGrp="1"/>
          </p:cNvSpPr>
          <p:nvPr>
            <p:ph type="sldNum" sz="quarter" idx="10"/>
          </p:nvPr>
        </p:nvSpPr>
        <p:spPr/>
        <p:txBody>
          <a:bodyPr/>
          <a:lstStyle/>
          <a:p>
            <a:pPr>
              <a:defRPr/>
            </a:pPr>
            <a:fld id="{B690C7FC-4AF7-4C09-969D-486AD881BC46}" type="slidenum">
              <a:rPr lang="en-US" smtClean="0"/>
              <a:pPr>
                <a:defRPr/>
              </a:pPr>
              <a:t>42</a:t>
            </a:fld>
            <a:endParaRPr lang="en-US" dirty="0"/>
          </a:p>
        </p:txBody>
      </p:sp>
      <p:graphicFrame>
        <p:nvGraphicFramePr>
          <p:cNvPr id="6" name="Table 5"/>
          <p:cNvGraphicFramePr>
            <a:graphicFrameLocks noGrp="1"/>
          </p:cNvGraphicFramePr>
          <p:nvPr/>
        </p:nvGraphicFramePr>
        <p:xfrm>
          <a:off x="211015" y="1285860"/>
          <a:ext cx="7948245" cy="1524000"/>
        </p:xfrm>
        <a:graphic>
          <a:graphicData uri="http://schemas.openxmlformats.org/drawingml/2006/table">
            <a:tbl>
              <a:tblPr firstRow="1" bandRow="1">
                <a:tableStyleId>{5C22544A-7EE6-4342-B048-85BDC9FD1C3A}</a:tableStyleId>
              </a:tblPr>
              <a:tblGrid>
                <a:gridCol w="1688123">
                  <a:extLst>
                    <a:ext uri="{9D8B030D-6E8A-4147-A177-3AD203B41FA5}">
                      <a16:colId xmlns:a16="http://schemas.microsoft.com/office/drawing/2014/main" val="20000"/>
                    </a:ext>
                  </a:extLst>
                </a:gridCol>
                <a:gridCol w="1125415">
                  <a:extLst>
                    <a:ext uri="{9D8B030D-6E8A-4147-A177-3AD203B41FA5}">
                      <a16:colId xmlns:a16="http://schemas.microsoft.com/office/drawing/2014/main" val="20001"/>
                    </a:ext>
                  </a:extLst>
                </a:gridCol>
                <a:gridCol w="1125415">
                  <a:extLst>
                    <a:ext uri="{9D8B030D-6E8A-4147-A177-3AD203B41FA5}">
                      <a16:colId xmlns:a16="http://schemas.microsoft.com/office/drawing/2014/main" val="20002"/>
                    </a:ext>
                  </a:extLst>
                </a:gridCol>
                <a:gridCol w="984738">
                  <a:extLst>
                    <a:ext uri="{9D8B030D-6E8A-4147-A177-3AD203B41FA5}">
                      <a16:colId xmlns:a16="http://schemas.microsoft.com/office/drawing/2014/main" val="20003"/>
                    </a:ext>
                  </a:extLst>
                </a:gridCol>
                <a:gridCol w="1643174">
                  <a:extLst>
                    <a:ext uri="{9D8B030D-6E8A-4147-A177-3AD203B41FA5}">
                      <a16:colId xmlns:a16="http://schemas.microsoft.com/office/drawing/2014/main" val="20004"/>
                    </a:ext>
                  </a:extLst>
                </a:gridCol>
                <a:gridCol w="1381380">
                  <a:extLst>
                    <a:ext uri="{9D8B030D-6E8A-4147-A177-3AD203B41FA5}">
                      <a16:colId xmlns:a16="http://schemas.microsoft.com/office/drawing/2014/main" val="20005"/>
                    </a:ext>
                  </a:extLst>
                </a:gridCol>
              </a:tblGrid>
              <a:tr h="257177">
                <a:tc>
                  <a:txBody>
                    <a:bodyPr/>
                    <a:lstStyle/>
                    <a:p>
                      <a:endParaRPr lang="en-US" sz="1400" dirty="0"/>
                    </a:p>
                  </a:txBody>
                  <a:tcPr marL="84406" marR="84406"/>
                </a:tc>
                <a:tc>
                  <a:txBody>
                    <a:bodyPr/>
                    <a:lstStyle/>
                    <a:p>
                      <a:pPr algn="r"/>
                      <a:r>
                        <a:rPr lang="en-US" sz="1400" dirty="0" err="1" smtClean="0"/>
                        <a:t>Induk</a:t>
                      </a:r>
                      <a:endParaRPr lang="en-US" sz="1400" dirty="0"/>
                    </a:p>
                  </a:txBody>
                  <a:tcPr marL="84406" marR="84406"/>
                </a:tc>
                <a:tc>
                  <a:txBody>
                    <a:bodyPr/>
                    <a:lstStyle/>
                    <a:p>
                      <a:pPr algn="r"/>
                      <a:r>
                        <a:rPr lang="en-US" sz="1400" dirty="0" err="1" smtClean="0"/>
                        <a:t>Anak</a:t>
                      </a:r>
                      <a:r>
                        <a:rPr lang="en-US" sz="1400" dirty="0" smtClean="0"/>
                        <a:t> FV</a:t>
                      </a:r>
                      <a:endParaRPr lang="en-US" sz="1400" dirty="0"/>
                    </a:p>
                  </a:txBody>
                  <a:tcPr marL="84406" marR="84406"/>
                </a:tc>
                <a:tc>
                  <a:txBody>
                    <a:bodyPr/>
                    <a:lstStyle/>
                    <a:p>
                      <a:pPr algn="r"/>
                      <a:endParaRPr lang="en-US" sz="1400" dirty="0"/>
                    </a:p>
                  </a:txBody>
                  <a:tcPr marL="84406" marR="84406"/>
                </a:tc>
                <a:tc>
                  <a:txBody>
                    <a:bodyPr/>
                    <a:lstStyle/>
                    <a:p>
                      <a:pPr algn="r"/>
                      <a:r>
                        <a:rPr lang="en-US" sz="1400" dirty="0" err="1" smtClean="0"/>
                        <a:t>Induk</a:t>
                      </a:r>
                      <a:endParaRPr lang="en-US" sz="1400" dirty="0"/>
                    </a:p>
                  </a:txBody>
                  <a:tcPr marL="84406" marR="84406"/>
                </a:tc>
                <a:tc>
                  <a:txBody>
                    <a:bodyPr/>
                    <a:lstStyle/>
                    <a:p>
                      <a:pPr algn="r"/>
                      <a:r>
                        <a:rPr lang="en-US" sz="1400" dirty="0" err="1" smtClean="0"/>
                        <a:t>Anak</a:t>
                      </a:r>
                      <a:r>
                        <a:rPr lang="en-US" sz="1400" baseline="0" dirty="0" smtClean="0"/>
                        <a:t> FV</a:t>
                      </a:r>
                      <a:endParaRPr lang="en-US" sz="1400" dirty="0"/>
                    </a:p>
                  </a:txBody>
                  <a:tcPr marL="84406" marR="84406"/>
                </a:tc>
                <a:extLst>
                  <a:ext uri="{0D108BD9-81ED-4DB2-BD59-A6C34878D82A}">
                    <a16:rowId xmlns:a16="http://schemas.microsoft.com/office/drawing/2014/main" val="10000"/>
                  </a:ext>
                </a:extLst>
              </a:tr>
              <a:tr h="257177">
                <a:tc>
                  <a:txBody>
                    <a:bodyPr/>
                    <a:lstStyle/>
                    <a:p>
                      <a:r>
                        <a:rPr lang="en-US" sz="1400" dirty="0" err="1" smtClean="0"/>
                        <a:t>Aset</a:t>
                      </a:r>
                      <a:r>
                        <a:rPr lang="en-US" sz="1400" dirty="0" smtClean="0"/>
                        <a:t> </a:t>
                      </a:r>
                      <a:r>
                        <a:rPr lang="en-US" sz="1400" dirty="0" err="1" smtClean="0"/>
                        <a:t>lancar</a:t>
                      </a:r>
                      <a:endParaRPr lang="en-US" sz="1400" dirty="0"/>
                    </a:p>
                  </a:txBody>
                  <a:tcPr marL="84406" marR="84406"/>
                </a:tc>
                <a:tc>
                  <a:txBody>
                    <a:bodyPr/>
                    <a:lstStyle/>
                    <a:p>
                      <a:pPr algn="r"/>
                      <a:r>
                        <a:rPr lang="en-US" sz="1400" dirty="0" smtClean="0"/>
                        <a:t>2.000.000</a:t>
                      </a:r>
                      <a:endParaRPr lang="en-US" sz="1400" dirty="0"/>
                    </a:p>
                  </a:txBody>
                  <a:tcPr marL="84406" marR="84406"/>
                </a:tc>
                <a:tc>
                  <a:txBody>
                    <a:bodyPr/>
                    <a:lstStyle/>
                    <a:p>
                      <a:pPr algn="r"/>
                      <a:r>
                        <a:rPr lang="en-US" sz="1400" dirty="0" smtClean="0"/>
                        <a:t>500.000</a:t>
                      </a:r>
                      <a:endParaRPr lang="en-US" sz="1400" dirty="0"/>
                    </a:p>
                  </a:txBody>
                  <a:tcPr marL="84406" marR="84406"/>
                </a:tc>
                <a:tc>
                  <a:txBody>
                    <a:bodyPr/>
                    <a:lstStyle/>
                    <a:p>
                      <a:r>
                        <a:rPr lang="en-US" sz="1400" dirty="0" err="1" smtClean="0"/>
                        <a:t>Liabilitas</a:t>
                      </a:r>
                      <a:endParaRPr lang="en-US" sz="1400" dirty="0"/>
                    </a:p>
                  </a:txBody>
                  <a:tcPr marL="84406" marR="84406"/>
                </a:tc>
                <a:tc>
                  <a:txBody>
                    <a:bodyPr/>
                    <a:lstStyle/>
                    <a:p>
                      <a:pPr algn="r"/>
                      <a:r>
                        <a:rPr lang="en-US" sz="1400" dirty="0" smtClean="0"/>
                        <a:t>2.200.000</a:t>
                      </a:r>
                      <a:endParaRPr lang="en-US" sz="1400" dirty="0"/>
                    </a:p>
                  </a:txBody>
                  <a:tcPr marL="84406" marR="84406"/>
                </a:tc>
                <a:tc>
                  <a:txBody>
                    <a:bodyPr/>
                    <a:lstStyle/>
                    <a:p>
                      <a:pPr algn="r"/>
                      <a:r>
                        <a:rPr lang="en-US" sz="1400" dirty="0" smtClean="0"/>
                        <a:t>1.000.000</a:t>
                      </a:r>
                      <a:endParaRPr lang="en-US" sz="1400" dirty="0"/>
                    </a:p>
                  </a:txBody>
                  <a:tcPr marL="84406" marR="84406"/>
                </a:tc>
                <a:extLst>
                  <a:ext uri="{0D108BD9-81ED-4DB2-BD59-A6C34878D82A}">
                    <a16:rowId xmlns:a16="http://schemas.microsoft.com/office/drawing/2014/main" val="10001"/>
                  </a:ext>
                </a:extLst>
              </a:tr>
              <a:tr h="257177">
                <a:tc>
                  <a:txBody>
                    <a:bodyPr/>
                    <a:lstStyle/>
                    <a:p>
                      <a:r>
                        <a:rPr lang="en-US" sz="1400" dirty="0" err="1" smtClean="0"/>
                        <a:t>Aset</a:t>
                      </a:r>
                      <a:r>
                        <a:rPr lang="en-US" sz="1400" dirty="0" smtClean="0"/>
                        <a:t> </a:t>
                      </a:r>
                      <a:r>
                        <a:rPr lang="en-US" sz="1400" dirty="0" err="1" smtClean="0"/>
                        <a:t>tidak</a:t>
                      </a:r>
                      <a:r>
                        <a:rPr lang="en-US" sz="1400" dirty="0" smtClean="0"/>
                        <a:t> </a:t>
                      </a:r>
                      <a:r>
                        <a:rPr lang="en-US" sz="1400" dirty="0" err="1" smtClean="0"/>
                        <a:t>lancar</a:t>
                      </a:r>
                      <a:endParaRPr lang="en-US" sz="1400" dirty="0"/>
                    </a:p>
                  </a:txBody>
                  <a:tcPr marL="84406" marR="84406"/>
                </a:tc>
                <a:tc>
                  <a:txBody>
                    <a:bodyPr/>
                    <a:lstStyle/>
                    <a:p>
                      <a:pPr algn="r"/>
                      <a:r>
                        <a:rPr lang="en-US" sz="1400" dirty="0" smtClean="0"/>
                        <a:t>5.000.000</a:t>
                      </a:r>
                      <a:endParaRPr lang="en-US" sz="1400" dirty="0"/>
                    </a:p>
                  </a:txBody>
                  <a:tcPr marL="84406" marR="84406"/>
                </a:tc>
                <a:tc>
                  <a:txBody>
                    <a:bodyPr/>
                    <a:lstStyle/>
                    <a:p>
                      <a:pPr algn="r"/>
                      <a:r>
                        <a:rPr lang="en-US" sz="1400" dirty="0" smtClean="0"/>
                        <a:t>1.800.000</a:t>
                      </a:r>
                      <a:endParaRPr lang="en-US" sz="1400" dirty="0"/>
                    </a:p>
                  </a:txBody>
                  <a:tcPr marL="84406" marR="84406"/>
                </a:tc>
                <a:tc>
                  <a:txBody>
                    <a:bodyPr/>
                    <a:lstStyle/>
                    <a:p>
                      <a:r>
                        <a:rPr lang="en-US" sz="1400" dirty="0" err="1" smtClean="0"/>
                        <a:t>Ekuitas</a:t>
                      </a:r>
                      <a:endParaRPr lang="en-US" sz="1400" dirty="0"/>
                    </a:p>
                  </a:txBody>
                  <a:tcPr marL="84406" marR="84406"/>
                </a:tc>
                <a:tc>
                  <a:txBody>
                    <a:bodyPr/>
                    <a:lstStyle/>
                    <a:p>
                      <a:pPr algn="r"/>
                      <a:r>
                        <a:rPr lang="en-US" sz="1400" dirty="0" smtClean="0"/>
                        <a:t>6.000.000</a:t>
                      </a:r>
                      <a:endParaRPr lang="en-US" sz="1400" dirty="0"/>
                    </a:p>
                  </a:txBody>
                  <a:tcPr marL="84406" marR="84406"/>
                </a:tc>
                <a:tc>
                  <a:txBody>
                    <a:bodyPr/>
                    <a:lstStyle/>
                    <a:p>
                      <a:pPr algn="r"/>
                      <a:r>
                        <a:rPr lang="en-US" sz="1400" dirty="0" smtClean="0"/>
                        <a:t>1.300.000</a:t>
                      </a:r>
                      <a:endParaRPr lang="en-US" sz="1400" dirty="0"/>
                    </a:p>
                  </a:txBody>
                  <a:tcPr marL="84406" marR="84406"/>
                </a:tc>
                <a:extLst>
                  <a:ext uri="{0D108BD9-81ED-4DB2-BD59-A6C34878D82A}">
                    <a16:rowId xmlns:a16="http://schemas.microsoft.com/office/drawing/2014/main" val="10002"/>
                  </a:ext>
                </a:extLst>
              </a:tr>
              <a:tr h="257177">
                <a:tc>
                  <a:txBody>
                    <a:bodyPr/>
                    <a:lstStyle/>
                    <a:p>
                      <a:r>
                        <a:rPr lang="en-US" sz="1400" dirty="0" err="1" smtClean="0"/>
                        <a:t>Investasi</a:t>
                      </a:r>
                      <a:r>
                        <a:rPr lang="en-US" sz="1400" dirty="0" smtClean="0"/>
                        <a:t> </a:t>
                      </a:r>
                      <a:r>
                        <a:rPr lang="en-US" sz="1400" dirty="0" err="1" smtClean="0"/>
                        <a:t>di</a:t>
                      </a:r>
                      <a:r>
                        <a:rPr lang="en-US" sz="1400" dirty="0" smtClean="0"/>
                        <a:t> </a:t>
                      </a:r>
                      <a:r>
                        <a:rPr lang="en-US" sz="1400" dirty="0" err="1" smtClean="0"/>
                        <a:t>anak</a:t>
                      </a:r>
                      <a:endParaRPr lang="en-US" sz="1400" dirty="0"/>
                    </a:p>
                  </a:txBody>
                  <a:tcPr marL="84406" marR="84406"/>
                </a:tc>
                <a:tc>
                  <a:txBody>
                    <a:bodyPr/>
                    <a:lstStyle/>
                    <a:p>
                      <a:pPr algn="r"/>
                      <a:r>
                        <a:rPr lang="en-US" sz="1400" dirty="0" smtClean="0"/>
                        <a:t>1.200.000</a:t>
                      </a:r>
                      <a:endParaRPr lang="en-US" sz="1400" dirty="0"/>
                    </a:p>
                  </a:txBody>
                  <a:tcPr marL="84406" marR="84406"/>
                </a:tc>
                <a:tc>
                  <a:txBody>
                    <a:bodyPr/>
                    <a:lstStyle/>
                    <a:p>
                      <a:pPr algn="r"/>
                      <a:endParaRPr lang="en-US" sz="1400" dirty="0"/>
                    </a:p>
                  </a:txBody>
                  <a:tcPr marL="84406" marR="84406"/>
                </a:tc>
                <a:tc>
                  <a:txBody>
                    <a:bodyPr/>
                    <a:lstStyle/>
                    <a:p>
                      <a:endParaRPr lang="en-US" sz="1400" dirty="0"/>
                    </a:p>
                  </a:txBody>
                  <a:tcPr marL="84406" marR="84406"/>
                </a:tc>
                <a:tc>
                  <a:txBody>
                    <a:bodyPr/>
                    <a:lstStyle/>
                    <a:p>
                      <a:pPr algn="r"/>
                      <a:endParaRPr lang="en-US" sz="1400" dirty="0"/>
                    </a:p>
                  </a:txBody>
                  <a:tcPr marL="84406" marR="84406"/>
                </a:tc>
                <a:tc>
                  <a:txBody>
                    <a:bodyPr/>
                    <a:lstStyle/>
                    <a:p>
                      <a:pPr algn="r"/>
                      <a:endParaRPr lang="en-US" sz="1400" dirty="0"/>
                    </a:p>
                  </a:txBody>
                  <a:tcPr marL="84406" marR="84406"/>
                </a:tc>
                <a:extLst>
                  <a:ext uri="{0D108BD9-81ED-4DB2-BD59-A6C34878D82A}">
                    <a16:rowId xmlns:a16="http://schemas.microsoft.com/office/drawing/2014/main" val="10003"/>
                  </a:ext>
                </a:extLst>
              </a:tr>
              <a:tr h="257177">
                <a:tc>
                  <a:txBody>
                    <a:bodyPr/>
                    <a:lstStyle/>
                    <a:p>
                      <a:endParaRPr lang="en-US" sz="1400" dirty="0"/>
                    </a:p>
                  </a:txBody>
                  <a:tcPr marL="84406" marR="84406"/>
                </a:tc>
                <a:tc>
                  <a:txBody>
                    <a:bodyPr/>
                    <a:lstStyle/>
                    <a:p>
                      <a:pPr algn="r"/>
                      <a:r>
                        <a:rPr lang="en-US" sz="1400" b="1" dirty="0" smtClean="0"/>
                        <a:t>8.200.000</a:t>
                      </a:r>
                      <a:endParaRPr lang="en-US" sz="1400" b="1" dirty="0"/>
                    </a:p>
                  </a:txBody>
                  <a:tcPr marL="84406" marR="84406"/>
                </a:tc>
                <a:tc>
                  <a:txBody>
                    <a:bodyPr/>
                    <a:lstStyle/>
                    <a:p>
                      <a:pPr algn="r"/>
                      <a:r>
                        <a:rPr lang="en-US" sz="1400" b="1" dirty="0" smtClean="0"/>
                        <a:t>2.300.000</a:t>
                      </a:r>
                      <a:endParaRPr lang="en-US" sz="1400" b="1" dirty="0"/>
                    </a:p>
                  </a:txBody>
                  <a:tcPr marL="84406" marR="84406"/>
                </a:tc>
                <a:tc>
                  <a:txBody>
                    <a:bodyPr/>
                    <a:lstStyle/>
                    <a:p>
                      <a:endParaRPr lang="en-US" sz="1400" b="1" dirty="0"/>
                    </a:p>
                  </a:txBody>
                  <a:tcPr marL="84406" marR="84406"/>
                </a:tc>
                <a:tc>
                  <a:txBody>
                    <a:bodyPr/>
                    <a:lstStyle/>
                    <a:p>
                      <a:pPr algn="r"/>
                      <a:r>
                        <a:rPr lang="en-US" sz="1400" b="1" dirty="0" smtClean="0"/>
                        <a:t>8.200.000</a:t>
                      </a:r>
                      <a:endParaRPr lang="en-US" sz="1400" b="1" dirty="0"/>
                    </a:p>
                  </a:txBody>
                  <a:tcPr marL="84406" marR="84406"/>
                </a:tc>
                <a:tc>
                  <a:txBody>
                    <a:bodyPr/>
                    <a:lstStyle/>
                    <a:p>
                      <a:pPr algn="r"/>
                      <a:r>
                        <a:rPr lang="en-US" sz="1400" b="1" dirty="0" smtClean="0"/>
                        <a:t>2.300.000</a:t>
                      </a:r>
                      <a:endParaRPr lang="en-US" sz="1400" b="1" dirty="0"/>
                    </a:p>
                  </a:txBody>
                  <a:tcPr marL="84406" marR="84406"/>
                </a:tc>
                <a:extLst>
                  <a:ext uri="{0D108BD9-81ED-4DB2-BD59-A6C34878D82A}">
                    <a16:rowId xmlns:a16="http://schemas.microsoft.com/office/drawing/2014/main" val="10004"/>
                  </a:ext>
                </a:extLst>
              </a:tr>
            </a:tbl>
          </a:graphicData>
        </a:graphic>
      </p:graphicFrame>
      <p:graphicFrame>
        <p:nvGraphicFramePr>
          <p:cNvPr id="7" name="Table 6"/>
          <p:cNvGraphicFramePr>
            <a:graphicFrameLocks noGrp="1"/>
          </p:cNvGraphicFramePr>
          <p:nvPr/>
        </p:nvGraphicFramePr>
        <p:xfrm>
          <a:off x="214282" y="2928934"/>
          <a:ext cx="5576530" cy="1524000"/>
        </p:xfrm>
        <a:graphic>
          <a:graphicData uri="http://schemas.openxmlformats.org/drawingml/2006/table">
            <a:tbl>
              <a:tblPr firstRow="1" bandRow="1">
                <a:tableStyleId>{5C22544A-7EE6-4342-B048-85BDC9FD1C3A}</a:tableStyleId>
              </a:tblPr>
              <a:tblGrid>
                <a:gridCol w="1617785">
                  <a:extLst>
                    <a:ext uri="{9D8B030D-6E8A-4147-A177-3AD203B41FA5}">
                      <a16:colId xmlns:a16="http://schemas.microsoft.com/office/drawing/2014/main" val="20000"/>
                    </a:ext>
                  </a:extLst>
                </a:gridCol>
                <a:gridCol w="1266092">
                  <a:extLst>
                    <a:ext uri="{9D8B030D-6E8A-4147-A177-3AD203B41FA5}">
                      <a16:colId xmlns:a16="http://schemas.microsoft.com/office/drawing/2014/main" val="20001"/>
                    </a:ext>
                  </a:extLst>
                </a:gridCol>
                <a:gridCol w="1478207">
                  <a:extLst>
                    <a:ext uri="{9D8B030D-6E8A-4147-A177-3AD203B41FA5}">
                      <a16:colId xmlns:a16="http://schemas.microsoft.com/office/drawing/2014/main" val="20002"/>
                    </a:ext>
                  </a:extLst>
                </a:gridCol>
                <a:gridCol w="1214446">
                  <a:extLst>
                    <a:ext uri="{9D8B030D-6E8A-4147-A177-3AD203B41FA5}">
                      <a16:colId xmlns:a16="http://schemas.microsoft.com/office/drawing/2014/main" val="20003"/>
                    </a:ext>
                  </a:extLst>
                </a:gridCol>
              </a:tblGrid>
              <a:tr h="237173">
                <a:tc>
                  <a:txBody>
                    <a:bodyPr/>
                    <a:lstStyle/>
                    <a:p>
                      <a:endParaRPr lang="en-US" sz="1400" dirty="0"/>
                    </a:p>
                  </a:txBody>
                  <a:tcPr marL="84406" marR="84406">
                    <a:solidFill>
                      <a:schemeClr val="accent2"/>
                    </a:solidFill>
                  </a:tcPr>
                </a:tc>
                <a:tc>
                  <a:txBody>
                    <a:bodyPr/>
                    <a:lstStyle/>
                    <a:p>
                      <a:r>
                        <a:rPr lang="en-US" sz="1400" dirty="0" err="1" smtClean="0"/>
                        <a:t>Konsolidasi</a:t>
                      </a:r>
                      <a:endParaRPr lang="en-US" sz="1400" dirty="0"/>
                    </a:p>
                  </a:txBody>
                  <a:tcPr marL="84406" marR="84406">
                    <a:solidFill>
                      <a:schemeClr val="accent2"/>
                    </a:solidFill>
                  </a:tcPr>
                </a:tc>
                <a:tc>
                  <a:txBody>
                    <a:bodyPr/>
                    <a:lstStyle/>
                    <a:p>
                      <a:endParaRPr lang="en-US" sz="1400" dirty="0"/>
                    </a:p>
                  </a:txBody>
                  <a:tcPr marL="84406" marR="84406">
                    <a:solidFill>
                      <a:schemeClr val="accent2"/>
                    </a:solidFill>
                  </a:tcPr>
                </a:tc>
                <a:tc>
                  <a:txBody>
                    <a:bodyPr/>
                    <a:lstStyle/>
                    <a:p>
                      <a:r>
                        <a:rPr lang="en-US" sz="1400" dirty="0" err="1" smtClean="0"/>
                        <a:t>Konsolidasi</a:t>
                      </a:r>
                      <a:endParaRPr lang="en-US" sz="1400" dirty="0"/>
                    </a:p>
                  </a:txBody>
                  <a:tcPr marL="84406" marR="84406">
                    <a:solidFill>
                      <a:schemeClr val="accent2"/>
                    </a:solidFill>
                  </a:tcPr>
                </a:tc>
                <a:extLst>
                  <a:ext uri="{0D108BD9-81ED-4DB2-BD59-A6C34878D82A}">
                    <a16:rowId xmlns:a16="http://schemas.microsoft.com/office/drawing/2014/main" val="10000"/>
                  </a:ext>
                </a:extLst>
              </a:tr>
              <a:tr h="237173">
                <a:tc>
                  <a:txBody>
                    <a:bodyPr/>
                    <a:lstStyle/>
                    <a:p>
                      <a:r>
                        <a:rPr lang="en-US" sz="1400" dirty="0" err="1" smtClean="0"/>
                        <a:t>Aset</a:t>
                      </a:r>
                      <a:r>
                        <a:rPr lang="en-US" sz="1400" dirty="0" smtClean="0"/>
                        <a:t> </a:t>
                      </a:r>
                      <a:r>
                        <a:rPr lang="en-US" sz="1400" dirty="0" err="1" smtClean="0"/>
                        <a:t>lancar</a:t>
                      </a:r>
                      <a:endParaRPr lang="en-US" sz="1400" dirty="0"/>
                    </a:p>
                  </a:txBody>
                  <a:tcPr marL="84406" marR="84406">
                    <a:solidFill>
                      <a:schemeClr val="tx2">
                        <a:lumMod val="10000"/>
                        <a:lumOff val="90000"/>
                      </a:schemeClr>
                    </a:solidFill>
                  </a:tcPr>
                </a:tc>
                <a:tc>
                  <a:txBody>
                    <a:bodyPr/>
                    <a:lstStyle/>
                    <a:p>
                      <a:pPr algn="r"/>
                      <a:r>
                        <a:rPr lang="en-US" sz="1400" dirty="0" smtClean="0"/>
                        <a:t>2.500.000</a:t>
                      </a:r>
                      <a:endParaRPr lang="en-US" sz="1400" dirty="0"/>
                    </a:p>
                  </a:txBody>
                  <a:tcPr marL="84406" marR="84406">
                    <a:solidFill>
                      <a:schemeClr val="tx2">
                        <a:lumMod val="10000"/>
                        <a:lumOff val="90000"/>
                      </a:schemeClr>
                    </a:solidFill>
                  </a:tcPr>
                </a:tc>
                <a:tc>
                  <a:txBody>
                    <a:bodyPr/>
                    <a:lstStyle/>
                    <a:p>
                      <a:r>
                        <a:rPr lang="en-US" sz="1400" dirty="0" err="1" smtClean="0"/>
                        <a:t>Liabilitas</a:t>
                      </a:r>
                      <a:endParaRPr lang="en-US" sz="1400" dirty="0"/>
                    </a:p>
                  </a:txBody>
                  <a:tcPr marL="84406" marR="84406">
                    <a:solidFill>
                      <a:schemeClr val="tx2">
                        <a:lumMod val="10000"/>
                        <a:lumOff val="90000"/>
                      </a:schemeClr>
                    </a:solidFill>
                  </a:tcPr>
                </a:tc>
                <a:tc>
                  <a:txBody>
                    <a:bodyPr/>
                    <a:lstStyle/>
                    <a:p>
                      <a:pPr algn="r"/>
                      <a:r>
                        <a:rPr lang="en-US" sz="1400" dirty="0" smtClean="0"/>
                        <a:t>3.200.000</a:t>
                      </a:r>
                      <a:endParaRPr lang="en-US" sz="1400" dirty="0"/>
                    </a:p>
                  </a:txBody>
                  <a:tcPr marL="84406" marR="84406">
                    <a:solidFill>
                      <a:schemeClr val="tx2">
                        <a:lumMod val="10000"/>
                        <a:lumOff val="90000"/>
                      </a:schemeClr>
                    </a:solidFill>
                  </a:tcPr>
                </a:tc>
                <a:extLst>
                  <a:ext uri="{0D108BD9-81ED-4DB2-BD59-A6C34878D82A}">
                    <a16:rowId xmlns:a16="http://schemas.microsoft.com/office/drawing/2014/main" val="10001"/>
                  </a:ext>
                </a:extLst>
              </a:tr>
              <a:tr h="237173">
                <a:tc>
                  <a:txBody>
                    <a:bodyPr/>
                    <a:lstStyle/>
                    <a:p>
                      <a:r>
                        <a:rPr lang="en-US" sz="1400" dirty="0" err="1" smtClean="0"/>
                        <a:t>Aset</a:t>
                      </a:r>
                      <a:r>
                        <a:rPr lang="en-US" sz="1400" dirty="0" smtClean="0"/>
                        <a:t> </a:t>
                      </a:r>
                      <a:r>
                        <a:rPr lang="en-US" sz="1400" dirty="0" err="1" smtClean="0"/>
                        <a:t>tidak</a:t>
                      </a:r>
                      <a:r>
                        <a:rPr lang="en-US" sz="1400" dirty="0" smtClean="0"/>
                        <a:t> </a:t>
                      </a:r>
                      <a:r>
                        <a:rPr lang="en-US" sz="1400" dirty="0" err="1" smtClean="0"/>
                        <a:t>lancar</a:t>
                      </a:r>
                      <a:endParaRPr lang="en-US" sz="1400" dirty="0"/>
                    </a:p>
                  </a:txBody>
                  <a:tcPr marL="84406" marR="84406">
                    <a:solidFill>
                      <a:schemeClr val="accent2">
                        <a:lumMod val="40000"/>
                        <a:lumOff val="60000"/>
                      </a:schemeClr>
                    </a:solidFill>
                  </a:tcPr>
                </a:tc>
                <a:tc>
                  <a:txBody>
                    <a:bodyPr/>
                    <a:lstStyle/>
                    <a:p>
                      <a:pPr algn="r"/>
                      <a:r>
                        <a:rPr lang="en-US" sz="1400" dirty="0" smtClean="0"/>
                        <a:t>6.800.000</a:t>
                      </a:r>
                      <a:endParaRPr lang="en-US" sz="1400" dirty="0"/>
                    </a:p>
                  </a:txBody>
                  <a:tcPr marL="84406" marR="84406">
                    <a:solidFill>
                      <a:schemeClr val="accent2">
                        <a:lumMod val="40000"/>
                        <a:lumOff val="60000"/>
                      </a:schemeClr>
                    </a:solidFill>
                  </a:tcPr>
                </a:tc>
                <a:tc>
                  <a:txBody>
                    <a:bodyPr/>
                    <a:lstStyle/>
                    <a:p>
                      <a:r>
                        <a:rPr lang="en-US" sz="1400" dirty="0" err="1" smtClean="0"/>
                        <a:t>Ekuitas</a:t>
                      </a:r>
                      <a:endParaRPr lang="en-US" sz="1400" dirty="0"/>
                    </a:p>
                  </a:txBody>
                  <a:tcPr marL="84406" marR="84406">
                    <a:solidFill>
                      <a:schemeClr val="accent2">
                        <a:lumMod val="40000"/>
                        <a:lumOff val="60000"/>
                      </a:schemeClr>
                    </a:solidFill>
                  </a:tcPr>
                </a:tc>
                <a:tc>
                  <a:txBody>
                    <a:bodyPr/>
                    <a:lstStyle/>
                    <a:p>
                      <a:pPr algn="r"/>
                      <a:r>
                        <a:rPr lang="en-US" sz="1400" dirty="0" smtClean="0"/>
                        <a:t>6.000.000</a:t>
                      </a:r>
                      <a:endParaRPr lang="en-US" sz="1400" dirty="0"/>
                    </a:p>
                  </a:txBody>
                  <a:tcPr marL="84406" marR="84406">
                    <a:solidFill>
                      <a:schemeClr val="accent2">
                        <a:lumMod val="40000"/>
                        <a:lumOff val="60000"/>
                      </a:schemeClr>
                    </a:solidFill>
                  </a:tcPr>
                </a:tc>
                <a:extLst>
                  <a:ext uri="{0D108BD9-81ED-4DB2-BD59-A6C34878D82A}">
                    <a16:rowId xmlns:a16="http://schemas.microsoft.com/office/drawing/2014/main" val="10002"/>
                  </a:ext>
                </a:extLst>
              </a:tr>
              <a:tr h="237173">
                <a:tc>
                  <a:txBody>
                    <a:bodyPr/>
                    <a:lstStyle/>
                    <a:p>
                      <a:r>
                        <a:rPr lang="en-US" sz="1400" dirty="0" smtClean="0"/>
                        <a:t>Goodwill</a:t>
                      </a:r>
                      <a:endParaRPr lang="en-US" sz="1400" dirty="0"/>
                    </a:p>
                  </a:txBody>
                  <a:tcPr marL="84406" marR="84406">
                    <a:solidFill>
                      <a:schemeClr val="tx2">
                        <a:lumMod val="10000"/>
                        <a:lumOff val="90000"/>
                      </a:schemeClr>
                    </a:solidFill>
                  </a:tcPr>
                </a:tc>
                <a:tc>
                  <a:txBody>
                    <a:bodyPr/>
                    <a:lstStyle/>
                    <a:p>
                      <a:pPr algn="r"/>
                      <a:r>
                        <a:rPr lang="en-US" sz="1400" dirty="0" smtClean="0"/>
                        <a:t>160.000</a:t>
                      </a:r>
                      <a:endParaRPr lang="en-US" sz="1400" dirty="0"/>
                    </a:p>
                  </a:txBody>
                  <a:tcPr marL="84406" marR="84406">
                    <a:solidFill>
                      <a:schemeClr val="tx2">
                        <a:lumMod val="10000"/>
                        <a:lumOff val="90000"/>
                      </a:schemeClr>
                    </a:solidFill>
                  </a:tcPr>
                </a:tc>
                <a:tc>
                  <a:txBody>
                    <a:bodyPr/>
                    <a:lstStyle/>
                    <a:p>
                      <a:r>
                        <a:rPr lang="en-US" sz="1400" dirty="0" smtClean="0"/>
                        <a:t>Non </a:t>
                      </a:r>
                      <a:r>
                        <a:rPr lang="en-US" sz="1400" dirty="0" err="1" smtClean="0"/>
                        <a:t>pengendali</a:t>
                      </a:r>
                      <a:endParaRPr lang="en-US" sz="1400" dirty="0"/>
                    </a:p>
                  </a:txBody>
                  <a:tcPr marL="84406" marR="84406">
                    <a:solidFill>
                      <a:schemeClr val="tx2">
                        <a:lumMod val="10000"/>
                        <a:lumOff val="90000"/>
                      </a:schemeClr>
                    </a:solidFill>
                  </a:tcPr>
                </a:tc>
                <a:tc>
                  <a:txBody>
                    <a:bodyPr/>
                    <a:lstStyle/>
                    <a:p>
                      <a:pPr algn="r"/>
                      <a:r>
                        <a:rPr lang="en-US" sz="1400" dirty="0" smtClean="0"/>
                        <a:t>260.000</a:t>
                      </a:r>
                      <a:endParaRPr lang="en-US" sz="1400" dirty="0"/>
                    </a:p>
                  </a:txBody>
                  <a:tcPr marL="84406" marR="84406">
                    <a:solidFill>
                      <a:schemeClr val="tx2">
                        <a:lumMod val="10000"/>
                        <a:lumOff val="90000"/>
                      </a:schemeClr>
                    </a:solidFill>
                  </a:tcPr>
                </a:tc>
                <a:extLst>
                  <a:ext uri="{0D108BD9-81ED-4DB2-BD59-A6C34878D82A}">
                    <a16:rowId xmlns:a16="http://schemas.microsoft.com/office/drawing/2014/main" val="10003"/>
                  </a:ext>
                </a:extLst>
              </a:tr>
              <a:tr h="237173">
                <a:tc>
                  <a:txBody>
                    <a:bodyPr/>
                    <a:lstStyle/>
                    <a:p>
                      <a:endParaRPr lang="en-US" sz="1400" dirty="0"/>
                    </a:p>
                  </a:txBody>
                  <a:tcPr marL="84406" marR="84406">
                    <a:solidFill>
                      <a:schemeClr val="accent2">
                        <a:lumMod val="40000"/>
                        <a:lumOff val="60000"/>
                      </a:schemeClr>
                    </a:solidFill>
                  </a:tcPr>
                </a:tc>
                <a:tc>
                  <a:txBody>
                    <a:bodyPr/>
                    <a:lstStyle/>
                    <a:p>
                      <a:pPr algn="r"/>
                      <a:r>
                        <a:rPr lang="en-US" sz="1400" b="1" dirty="0" smtClean="0"/>
                        <a:t>9.460.000</a:t>
                      </a:r>
                      <a:endParaRPr lang="en-US" sz="1400" b="1" dirty="0"/>
                    </a:p>
                  </a:txBody>
                  <a:tcPr marL="84406" marR="84406">
                    <a:solidFill>
                      <a:schemeClr val="accent2">
                        <a:lumMod val="40000"/>
                        <a:lumOff val="60000"/>
                      </a:schemeClr>
                    </a:solidFill>
                  </a:tcPr>
                </a:tc>
                <a:tc>
                  <a:txBody>
                    <a:bodyPr/>
                    <a:lstStyle/>
                    <a:p>
                      <a:endParaRPr lang="en-US" sz="1400" b="1" dirty="0"/>
                    </a:p>
                  </a:txBody>
                  <a:tcPr marL="84406" marR="84406">
                    <a:solidFill>
                      <a:schemeClr val="accent2">
                        <a:lumMod val="40000"/>
                        <a:lumOff val="60000"/>
                      </a:schemeClr>
                    </a:solidFill>
                  </a:tcPr>
                </a:tc>
                <a:tc>
                  <a:txBody>
                    <a:bodyPr/>
                    <a:lstStyle/>
                    <a:p>
                      <a:pPr algn="r"/>
                      <a:r>
                        <a:rPr lang="en-US" sz="1400" b="1" dirty="0" smtClean="0"/>
                        <a:t>9.460.000</a:t>
                      </a:r>
                      <a:endParaRPr lang="en-US" sz="1400" b="1" dirty="0"/>
                    </a:p>
                  </a:txBody>
                  <a:tcPr marL="84406" marR="84406">
                    <a:solidFill>
                      <a:schemeClr val="accent2">
                        <a:lumMod val="40000"/>
                        <a:lumOff val="60000"/>
                      </a:schemeClr>
                    </a:solidFill>
                  </a:tcPr>
                </a:tc>
                <a:extLst>
                  <a:ext uri="{0D108BD9-81ED-4DB2-BD59-A6C34878D82A}">
                    <a16:rowId xmlns:a16="http://schemas.microsoft.com/office/drawing/2014/main" val="10004"/>
                  </a:ext>
                </a:extLst>
              </a:tr>
            </a:tbl>
          </a:graphicData>
        </a:graphic>
      </p:graphicFrame>
      <p:graphicFrame>
        <p:nvGraphicFramePr>
          <p:cNvPr id="9" name="Table 8"/>
          <p:cNvGraphicFramePr>
            <a:graphicFrameLocks noGrp="1"/>
          </p:cNvGraphicFramePr>
          <p:nvPr/>
        </p:nvGraphicFramePr>
        <p:xfrm>
          <a:off x="6046941" y="3190884"/>
          <a:ext cx="2954215" cy="1524000"/>
        </p:xfrm>
        <a:graphic>
          <a:graphicData uri="http://schemas.openxmlformats.org/drawingml/2006/table">
            <a:tbl>
              <a:tblPr firstRow="1" bandRow="1">
                <a:tableStyleId>{5A111915-BE36-4E01-A7E5-04B1672EAD32}</a:tableStyleId>
              </a:tblPr>
              <a:tblGrid>
                <a:gridCol w="615786">
                  <a:extLst>
                    <a:ext uri="{9D8B030D-6E8A-4147-A177-3AD203B41FA5}">
                      <a16:colId xmlns:a16="http://schemas.microsoft.com/office/drawing/2014/main" val="20000"/>
                    </a:ext>
                  </a:extLst>
                </a:gridCol>
                <a:gridCol w="835652">
                  <a:extLst>
                    <a:ext uri="{9D8B030D-6E8A-4147-A177-3AD203B41FA5}">
                      <a16:colId xmlns:a16="http://schemas.microsoft.com/office/drawing/2014/main" val="20001"/>
                    </a:ext>
                  </a:extLst>
                </a:gridCol>
                <a:gridCol w="645084">
                  <a:extLst>
                    <a:ext uri="{9D8B030D-6E8A-4147-A177-3AD203B41FA5}">
                      <a16:colId xmlns:a16="http://schemas.microsoft.com/office/drawing/2014/main" val="20002"/>
                    </a:ext>
                  </a:extLst>
                </a:gridCol>
                <a:gridCol w="857693">
                  <a:extLst>
                    <a:ext uri="{9D8B030D-6E8A-4147-A177-3AD203B41FA5}">
                      <a16:colId xmlns:a16="http://schemas.microsoft.com/office/drawing/2014/main" val="20003"/>
                    </a:ext>
                  </a:extLst>
                </a:gridCol>
              </a:tblGrid>
              <a:tr h="290714">
                <a:tc>
                  <a:txBody>
                    <a:bodyPr/>
                    <a:lstStyle/>
                    <a:p>
                      <a:endParaRPr lang="en-US" sz="1400" dirty="0"/>
                    </a:p>
                  </a:txBody>
                  <a:tcPr marL="84406" marR="84406"/>
                </a:tc>
                <a:tc>
                  <a:txBody>
                    <a:bodyPr/>
                    <a:lstStyle/>
                    <a:p>
                      <a:r>
                        <a:rPr lang="en-US" sz="1400" dirty="0" err="1" smtClean="0"/>
                        <a:t>Knsl</a:t>
                      </a:r>
                      <a:endParaRPr lang="en-US" sz="1400" dirty="0"/>
                    </a:p>
                  </a:txBody>
                  <a:tcPr marL="84406" marR="84406"/>
                </a:tc>
                <a:tc>
                  <a:txBody>
                    <a:bodyPr/>
                    <a:lstStyle/>
                    <a:p>
                      <a:endParaRPr lang="en-US" sz="1400" dirty="0"/>
                    </a:p>
                  </a:txBody>
                  <a:tcPr marL="84406" marR="84406"/>
                </a:tc>
                <a:tc>
                  <a:txBody>
                    <a:bodyPr/>
                    <a:lstStyle/>
                    <a:p>
                      <a:r>
                        <a:rPr lang="en-US" sz="1400" dirty="0" err="1" smtClean="0"/>
                        <a:t>Knsl</a:t>
                      </a:r>
                      <a:endParaRPr lang="en-US" sz="1400" dirty="0"/>
                    </a:p>
                  </a:txBody>
                  <a:tcPr marL="84406" marR="84406"/>
                </a:tc>
                <a:extLst>
                  <a:ext uri="{0D108BD9-81ED-4DB2-BD59-A6C34878D82A}">
                    <a16:rowId xmlns:a16="http://schemas.microsoft.com/office/drawing/2014/main" val="10000"/>
                  </a:ext>
                </a:extLst>
              </a:tr>
              <a:tr h="284512">
                <a:tc>
                  <a:txBody>
                    <a:bodyPr/>
                    <a:lstStyle/>
                    <a:p>
                      <a:r>
                        <a:rPr lang="en-US" sz="1400" dirty="0" smtClean="0"/>
                        <a:t>AL</a:t>
                      </a:r>
                      <a:endParaRPr lang="en-US" sz="1400" dirty="0"/>
                    </a:p>
                  </a:txBody>
                  <a:tcPr marL="84406" marR="84406"/>
                </a:tc>
                <a:tc>
                  <a:txBody>
                    <a:bodyPr/>
                    <a:lstStyle/>
                    <a:p>
                      <a:pPr algn="r"/>
                      <a:r>
                        <a:rPr lang="en-US" sz="1400" dirty="0" smtClean="0"/>
                        <a:t>2.500</a:t>
                      </a:r>
                      <a:endParaRPr lang="en-US" sz="1400" dirty="0"/>
                    </a:p>
                  </a:txBody>
                  <a:tcPr marL="84406" marR="84406"/>
                </a:tc>
                <a:tc>
                  <a:txBody>
                    <a:bodyPr/>
                    <a:lstStyle/>
                    <a:p>
                      <a:r>
                        <a:rPr lang="en-US" sz="1400" dirty="0" smtClean="0"/>
                        <a:t>L</a:t>
                      </a:r>
                      <a:endParaRPr lang="en-US" sz="1400" dirty="0"/>
                    </a:p>
                  </a:txBody>
                  <a:tcPr marL="84406" marR="84406"/>
                </a:tc>
                <a:tc>
                  <a:txBody>
                    <a:bodyPr/>
                    <a:lstStyle/>
                    <a:p>
                      <a:pPr algn="r"/>
                      <a:r>
                        <a:rPr lang="en-US" sz="1400" dirty="0" smtClean="0"/>
                        <a:t>3.200</a:t>
                      </a:r>
                      <a:endParaRPr lang="en-US" sz="1400" dirty="0"/>
                    </a:p>
                  </a:txBody>
                  <a:tcPr marL="84406" marR="84406"/>
                </a:tc>
                <a:extLst>
                  <a:ext uri="{0D108BD9-81ED-4DB2-BD59-A6C34878D82A}">
                    <a16:rowId xmlns:a16="http://schemas.microsoft.com/office/drawing/2014/main" val="10001"/>
                  </a:ext>
                </a:extLst>
              </a:tr>
              <a:tr h="284512">
                <a:tc>
                  <a:txBody>
                    <a:bodyPr/>
                    <a:lstStyle/>
                    <a:p>
                      <a:r>
                        <a:rPr lang="en-US" sz="1400" dirty="0" smtClean="0"/>
                        <a:t>ATL</a:t>
                      </a:r>
                      <a:endParaRPr lang="en-US" sz="1400" dirty="0"/>
                    </a:p>
                  </a:txBody>
                  <a:tcPr marL="84406" marR="84406"/>
                </a:tc>
                <a:tc>
                  <a:txBody>
                    <a:bodyPr/>
                    <a:lstStyle/>
                    <a:p>
                      <a:pPr algn="r"/>
                      <a:r>
                        <a:rPr lang="en-US" sz="1400" dirty="0" smtClean="0"/>
                        <a:t>6.800</a:t>
                      </a:r>
                      <a:endParaRPr lang="en-US" sz="1400" dirty="0"/>
                    </a:p>
                  </a:txBody>
                  <a:tcPr marL="84406" marR="84406"/>
                </a:tc>
                <a:tc>
                  <a:txBody>
                    <a:bodyPr/>
                    <a:lstStyle/>
                    <a:p>
                      <a:r>
                        <a:rPr lang="en-US" sz="1400" dirty="0" smtClean="0"/>
                        <a:t>E</a:t>
                      </a:r>
                      <a:endParaRPr lang="en-US" sz="1400" dirty="0"/>
                    </a:p>
                  </a:txBody>
                  <a:tcPr marL="84406" marR="84406"/>
                </a:tc>
                <a:tc>
                  <a:txBody>
                    <a:bodyPr/>
                    <a:lstStyle/>
                    <a:p>
                      <a:pPr algn="r"/>
                      <a:r>
                        <a:rPr lang="en-US" sz="1400" dirty="0" smtClean="0"/>
                        <a:t>6.000</a:t>
                      </a:r>
                      <a:endParaRPr lang="en-US" sz="1400" dirty="0"/>
                    </a:p>
                  </a:txBody>
                  <a:tcPr marL="84406" marR="84406"/>
                </a:tc>
                <a:extLst>
                  <a:ext uri="{0D108BD9-81ED-4DB2-BD59-A6C34878D82A}">
                    <a16:rowId xmlns:a16="http://schemas.microsoft.com/office/drawing/2014/main" val="10002"/>
                  </a:ext>
                </a:extLst>
              </a:tr>
              <a:tr h="284512">
                <a:tc>
                  <a:txBody>
                    <a:bodyPr/>
                    <a:lstStyle/>
                    <a:p>
                      <a:r>
                        <a:rPr lang="en-US" sz="1400" dirty="0" smtClean="0"/>
                        <a:t>GW</a:t>
                      </a:r>
                      <a:endParaRPr lang="en-US" sz="1400" dirty="0"/>
                    </a:p>
                  </a:txBody>
                  <a:tcPr marL="84406" marR="84406"/>
                </a:tc>
                <a:tc>
                  <a:txBody>
                    <a:bodyPr/>
                    <a:lstStyle/>
                    <a:p>
                      <a:pPr algn="r"/>
                      <a:r>
                        <a:rPr lang="en-US" sz="1400" dirty="0" smtClean="0"/>
                        <a:t>200</a:t>
                      </a:r>
                      <a:endParaRPr lang="en-US" sz="1400" dirty="0"/>
                    </a:p>
                  </a:txBody>
                  <a:tcPr marL="84406" marR="84406"/>
                </a:tc>
                <a:tc>
                  <a:txBody>
                    <a:bodyPr/>
                    <a:lstStyle/>
                    <a:p>
                      <a:r>
                        <a:rPr lang="en-US" sz="1400" dirty="0" smtClean="0"/>
                        <a:t>NP</a:t>
                      </a:r>
                      <a:endParaRPr lang="en-US" sz="1400" dirty="0"/>
                    </a:p>
                  </a:txBody>
                  <a:tcPr marL="84406" marR="84406"/>
                </a:tc>
                <a:tc>
                  <a:txBody>
                    <a:bodyPr/>
                    <a:lstStyle/>
                    <a:p>
                      <a:pPr algn="r"/>
                      <a:r>
                        <a:rPr lang="en-US" sz="1400" dirty="0" smtClean="0"/>
                        <a:t>300</a:t>
                      </a:r>
                      <a:endParaRPr lang="en-US" sz="1400" dirty="0"/>
                    </a:p>
                  </a:txBody>
                  <a:tcPr marL="84406" marR="84406"/>
                </a:tc>
                <a:extLst>
                  <a:ext uri="{0D108BD9-81ED-4DB2-BD59-A6C34878D82A}">
                    <a16:rowId xmlns:a16="http://schemas.microsoft.com/office/drawing/2014/main" val="10003"/>
                  </a:ext>
                </a:extLst>
              </a:tr>
              <a:tr h="284512">
                <a:tc>
                  <a:txBody>
                    <a:bodyPr/>
                    <a:lstStyle/>
                    <a:p>
                      <a:endParaRPr lang="en-US" sz="1400" dirty="0"/>
                    </a:p>
                  </a:txBody>
                  <a:tcPr marL="84406" marR="84406"/>
                </a:tc>
                <a:tc>
                  <a:txBody>
                    <a:bodyPr/>
                    <a:lstStyle/>
                    <a:p>
                      <a:pPr algn="r"/>
                      <a:r>
                        <a:rPr lang="en-US" sz="1400" dirty="0" smtClean="0"/>
                        <a:t>9.500</a:t>
                      </a:r>
                      <a:endParaRPr lang="en-US" sz="1400" b="1" dirty="0"/>
                    </a:p>
                  </a:txBody>
                  <a:tcPr marL="84406" marR="84406"/>
                </a:tc>
                <a:tc>
                  <a:txBody>
                    <a:bodyPr/>
                    <a:lstStyle/>
                    <a:p>
                      <a:endParaRPr lang="en-US" sz="1400" b="1" dirty="0"/>
                    </a:p>
                  </a:txBody>
                  <a:tcPr marL="84406" marR="84406"/>
                </a:tc>
                <a:tc>
                  <a:txBody>
                    <a:bodyPr/>
                    <a:lstStyle/>
                    <a:p>
                      <a:pPr algn="r"/>
                      <a:r>
                        <a:rPr lang="en-US" sz="1400" dirty="0" smtClean="0"/>
                        <a:t>9.500</a:t>
                      </a:r>
                      <a:endParaRPr lang="en-US" sz="1400" b="1" dirty="0"/>
                    </a:p>
                  </a:txBody>
                  <a:tcPr marL="84406" marR="84406"/>
                </a:tc>
                <a:extLst>
                  <a:ext uri="{0D108BD9-81ED-4DB2-BD59-A6C34878D82A}">
                    <a16:rowId xmlns:a16="http://schemas.microsoft.com/office/drawing/2014/main" val="10004"/>
                  </a:ext>
                </a:extLst>
              </a:tr>
            </a:tbl>
          </a:graphicData>
        </a:graphic>
      </p:graphicFrame>
      <p:sp>
        <p:nvSpPr>
          <p:cNvPr id="10" name="Rectangle 9"/>
          <p:cNvSpPr/>
          <p:nvPr/>
        </p:nvSpPr>
        <p:spPr>
          <a:xfrm>
            <a:off x="3455381" y="4757750"/>
            <a:ext cx="1688123" cy="457200"/>
          </a:xfrm>
          <a:prstGeom prst="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600" b="1" dirty="0" err="1">
                <a:solidFill>
                  <a:srgbClr val="080808"/>
                </a:solidFill>
              </a:rPr>
              <a:t>Goowill</a:t>
            </a:r>
            <a:r>
              <a:rPr lang="en-US" sz="1600" b="1" dirty="0">
                <a:solidFill>
                  <a:srgbClr val="080808"/>
                </a:solidFill>
              </a:rPr>
              <a:t> parent</a:t>
            </a:r>
          </a:p>
        </p:txBody>
      </p:sp>
      <p:sp>
        <p:nvSpPr>
          <p:cNvPr id="11" name="Rectangle 10"/>
          <p:cNvSpPr/>
          <p:nvPr/>
        </p:nvSpPr>
        <p:spPr>
          <a:xfrm>
            <a:off x="6611816" y="4762512"/>
            <a:ext cx="2039815" cy="381000"/>
          </a:xfrm>
          <a:prstGeom prst="rect">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400" b="1" dirty="0" err="1">
                <a:solidFill>
                  <a:srgbClr val="080808"/>
                </a:solidFill>
              </a:rPr>
              <a:t>Goowill</a:t>
            </a:r>
            <a:r>
              <a:rPr lang="en-US" sz="1400" b="1" dirty="0">
                <a:solidFill>
                  <a:srgbClr val="080808"/>
                </a:solidFill>
              </a:rPr>
              <a:t> parent &amp; NCI</a:t>
            </a:r>
          </a:p>
        </p:txBody>
      </p:sp>
      <p:graphicFrame>
        <p:nvGraphicFramePr>
          <p:cNvPr id="13" name="Table 12"/>
          <p:cNvGraphicFramePr>
            <a:graphicFrameLocks noGrp="1"/>
          </p:cNvGraphicFramePr>
          <p:nvPr/>
        </p:nvGraphicFramePr>
        <p:xfrm>
          <a:off x="492369" y="4571998"/>
          <a:ext cx="2813538" cy="1524000"/>
        </p:xfrm>
        <a:graphic>
          <a:graphicData uri="http://schemas.openxmlformats.org/drawingml/2006/table">
            <a:tbl>
              <a:tblPr firstRow="1" firstCol="1">
                <a:tableStyleId>{72833802-FEF1-4C79-8D5D-14CF1EAF98D9}</a:tableStyleId>
              </a:tblPr>
              <a:tblGrid>
                <a:gridCol w="586463">
                  <a:extLst>
                    <a:ext uri="{9D8B030D-6E8A-4147-A177-3AD203B41FA5}">
                      <a16:colId xmlns:a16="http://schemas.microsoft.com/office/drawing/2014/main" val="20000"/>
                    </a:ext>
                  </a:extLst>
                </a:gridCol>
                <a:gridCol w="795859">
                  <a:extLst>
                    <a:ext uri="{9D8B030D-6E8A-4147-A177-3AD203B41FA5}">
                      <a16:colId xmlns:a16="http://schemas.microsoft.com/office/drawing/2014/main" val="20001"/>
                    </a:ext>
                  </a:extLst>
                </a:gridCol>
                <a:gridCol w="614366">
                  <a:extLst>
                    <a:ext uri="{9D8B030D-6E8A-4147-A177-3AD203B41FA5}">
                      <a16:colId xmlns:a16="http://schemas.microsoft.com/office/drawing/2014/main" val="20002"/>
                    </a:ext>
                  </a:extLst>
                </a:gridCol>
                <a:gridCol w="816850">
                  <a:extLst>
                    <a:ext uri="{9D8B030D-6E8A-4147-A177-3AD203B41FA5}">
                      <a16:colId xmlns:a16="http://schemas.microsoft.com/office/drawing/2014/main" val="20003"/>
                    </a:ext>
                  </a:extLst>
                </a:gridCol>
              </a:tblGrid>
              <a:tr h="281019">
                <a:tc>
                  <a:txBody>
                    <a:bodyPr/>
                    <a:lstStyle/>
                    <a:p>
                      <a:endParaRPr lang="en-US" sz="1400" dirty="0"/>
                    </a:p>
                  </a:txBody>
                  <a:tcPr marL="84406" marR="84406"/>
                </a:tc>
                <a:tc>
                  <a:txBody>
                    <a:bodyPr/>
                    <a:lstStyle/>
                    <a:p>
                      <a:r>
                        <a:rPr lang="en-US" sz="1400" dirty="0" err="1" smtClean="0"/>
                        <a:t>Knsl</a:t>
                      </a:r>
                      <a:endParaRPr lang="en-US" sz="1400" dirty="0"/>
                    </a:p>
                  </a:txBody>
                  <a:tcPr marL="84406" marR="84406"/>
                </a:tc>
                <a:tc>
                  <a:txBody>
                    <a:bodyPr/>
                    <a:lstStyle/>
                    <a:p>
                      <a:endParaRPr lang="en-US" sz="1400" dirty="0"/>
                    </a:p>
                  </a:txBody>
                  <a:tcPr marL="84406" marR="84406"/>
                </a:tc>
                <a:tc>
                  <a:txBody>
                    <a:bodyPr/>
                    <a:lstStyle/>
                    <a:p>
                      <a:r>
                        <a:rPr lang="en-US" sz="1400" dirty="0" err="1" smtClean="0"/>
                        <a:t>Knsl</a:t>
                      </a:r>
                      <a:endParaRPr lang="en-US" sz="1400" dirty="0"/>
                    </a:p>
                  </a:txBody>
                  <a:tcPr marL="84406" marR="84406"/>
                </a:tc>
                <a:extLst>
                  <a:ext uri="{0D108BD9-81ED-4DB2-BD59-A6C34878D82A}">
                    <a16:rowId xmlns:a16="http://schemas.microsoft.com/office/drawing/2014/main" val="10000"/>
                  </a:ext>
                </a:extLst>
              </a:tr>
              <a:tr h="275024">
                <a:tc>
                  <a:txBody>
                    <a:bodyPr/>
                    <a:lstStyle/>
                    <a:p>
                      <a:r>
                        <a:rPr lang="en-US" sz="1400" dirty="0" smtClean="0"/>
                        <a:t>AL</a:t>
                      </a:r>
                      <a:endParaRPr lang="en-US" sz="1400" dirty="0"/>
                    </a:p>
                  </a:txBody>
                  <a:tcPr marL="84406" marR="84406"/>
                </a:tc>
                <a:tc>
                  <a:txBody>
                    <a:bodyPr/>
                    <a:lstStyle/>
                    <a:p>
                      <a:pPr algn="r"/>
                      <a:r>
                        <a:rPr lang="en-US" sz="1400" dirty="0" smtClean="0"/>
                        <a:t>2.500</a:t>
                      </a:r>
                      <a:endParaRPr lang="en-US" sz="1400" dirty="0"/>
                    </a:p>
                  </a:txBody>
                  <a:tcPr marL="84406" marR="84406"/>
                </a:tc>
                <a:tc>
                  <a:txBody>
                    <a:bodyPr/>
                    <a:lstStyle/>
                    <a:p>
                      <a:r>
                        <a:rPr lang="en-US" sz="1400" dirty="0" smtClean="0"/>
                        <a:t>L</a:t>
                      </a:r>
                      <a:endParaRPr lang="en-US" sz="1400" dirty="0"/>
                    </a:p>
                  </a:txBody>
                  <a:tcPr marL="84406" marR="84406"/>
                </a:tc>
                <a:tc>
                  <a:txBody>
                    <a:bodyPr/>
                    <a:lstStyle/>
                    <a:p>
                      <a:pPr algn="r"/>
                      <a:r>
                        <a:rPr lang="en-US" sz="1400" dirty="0" smtClean="0"/>
                        <a:t>3.200</a:t>
                      </a:r>
                      <a:endParaRPr lang="en-US" sz="1400" dirty="0"/>
                    </a:p>
                  </a:txBody>
                  <a:tcPr marL="84406" marR="84406"/>
                </a:tc>
                <a:extLst>
                  <a:ext uri="{0D108BD9-81ED-4DB2-BD59-A6C34878D82A}">
                    <a16:rowId xmlns:a16="http://schemas.microsoft.com/office/drawing/2014/main" val="10001"/>
                  </a:ext>
                </a:extLst>
              </a:tr>
              <a:tr h="275024">
                <a:tc>
                  <a:txBody>
                    <a:bodyPr/>
                    <a:lstStyle/>
                    <a:p>
                      <a:r>
                        <a:rPr lang="en-US" sz="1400" dirty="0" smtClean="0"/>
                        <a:t>ATL</a:t>
                      </a:r>
                      <a:endParaRPr lang="en-US" sz="1400" dirty="0"/>
                    </a:p>
                  </a:txBody>
                  <a:tcPr marL="84406" marR="84406"/>
                </a:tc>
                <a:tc>
                  <a:txBody>
                    <a:bodyPr/>
                    <a:lstStyle/>
                    <a:p>
                      <a:pPr algn="r"/>
                      <a:r>
                        <a:rPr lang="en-US" sz="1400" dirty="0" smtClean="0"/>
                        <a:t>6.740</a:t>
                      </a:r>
                      <a:endParaRPr lang="en-US" sz="1400" dirty="0"/>
                    </a:p>
                  </a:txBody>
                  <a:tcPr marL="84406" marR="84406"/>
                </a:tc>
                <a:tc>
                  <a:txBody>
                    <a:bodyPr/>
                    <a:lstStyle/>
                    <a:p>
                      <a:r>
                        <a:rPr lang="en-US" sz="1400" dirty="0" smtClean="0"/>
                        <a:t>E</a:t>
                      </a:r>
                      <a:endParaRPr lang="en-US" sz="1400" dirty="0"/>
                    </a:p>
                  </a:txBody>
                  <a:tcPr marL="84406" marR="84406"/>
                </a:tc>
                <a:tc>
                  <a:txBody>
                    <a:bodyPr/>
                    <a:lstStyle/>
                    <a:p>
                      <a:pPr algn="r"/>
                      <a:r>
                        <a:rPr lang="en-US" sz="1400" dirty="0" smtClean="0"/>
                        <a:t>6.000</a:t>
                      </a:r>
                      <a:endParaRPr lang="en-US" sz="1400" dirty="0"/>
                    </a:p>
                  </a:txBody>
                  <a:tcPr marL="84406" marR="84406"/>
                </a:tc>
                <a:extLst>
                  <a:ext uri="{0D108BD9-81ED-4DB2-BD59-A6C34878D82A}">
                    <a16:rowId xmlns:a16="http://schemas.microsoft.com/office/drawing/2014/main" val="10002"/>
                  </a:ext>
                </a:extLst>
              </a:tr>
              <a:tr h="275024">
                <a:tc>
                  <a:txBody>
                    <a:bodyPr/>
                    <a:lstStyle/>
                    <a:p>
                      <a:r>
                        <a:rPr lang="en-US" sz="1400" dirty="0" smtClean="0"/>
                        <a:t>GW</a:t>
                      </a:r>
                      <a:endParaRPr lang="en-US" sz="1400" dirty="0"/>
                    </a:p>
                  </a:txBody>
                  <a:tcPr marL="84406" marR="84406"/>
                </a:tc>
                <a:tc>
                  <a:txBody>
                    <a:bodyPr/>
                    <a:lstStyle/>
                    <a:p>
                      <a:pPr algn="r"/>
                      <a:r>
                        <a:rPr lang="en-US" sz="1400" dirty="0" smtClean="0"/>
                        <a:t>160</a:t>
                      </a:r>
                      <a:endParaRPr lang="en-US" sz="1400" dirty="0"/>
                    </a:p>
                  </a:txBody>
                  <a:tcPr marL="84406" marR="84406"/>
                </a:tc>
                <a:tc>
                  <a:txBody>
                    <a:bodyPr/>
                    <a:lstStyle/>
                    <a:p>
                      <a:r>
                        <a:rPr lang="en-US" sz="1400" dirty="0" smtClean="0"/>
                        <a:t>NP</a:t>
                      </a:r>
                      <a:endParaRPr lang="en-US" sz="1400" dirty="0"/>
                    </a:p>
                  </a:txBody>
                  <a:tcPr marL="84406" marR="84406"/>
                </a:tc>
                <a:tc>
                  <a:txBody>
                    <a:bodyPr/>
                    <a:lstStyle/>
                    <a:p>
                      <a:pPr algn="r"/>
                      <a:r>
                        <a:rPr lang="en-US" sz="1400" dirty="0" smtClean="0"/>
                        <a:t>200</a:t>
                      </a:r>
                      <a:endParaRPr lang="en-US" sz="1400" dirty="0"/>
                    </a:p>
                  </a:txBody>
                  <a:tcPr marL="84406" marR="84406"/>
                </a:tc>
                <a:extLst>
                  <a:ext uri="{0D108BD9-81ED-4DB2-BD59-A6C34878D82A}">
                    <a16:rowId xmlns:a16="http://schemas.microsoft.com/office/drawing/2014/main" val="10003"/>
                  </a:ext>
                </a:extLst>
              </a:tr>
              <a:tr h="275024">
                <a:tc>
                  <a:txBody>
                    <a:bodyPr/>
                    <a:lstStyle/>
                    <a:p>
                      <a:endParaRPr lang="en-US" sz="1400" dirty="0"/>
                    </a:p>
                  </a:txBody>
                  <a:tcPr marL="84406" marR="84406"/>
                </a:tc>
                <a:tc>
                  <a:txBody>
                    <a:bodyPr/>
                    <a:lstStyle/>
                    <a:p>
                      <a:pPr algn="r"/>
                      <a:r>
                        <a:rPr lang="en-US" sz="1400" dirty="0" smtClean="0"/>
                        <a:t>9.400</a:t>
                      </a:r>
                      <a:endParaRPr lang="en-US" sz="1400" b="1" dirty="0"/>
                    </a:p>
                  </a:txBody>
                  <a:tcPr marL="84406" marR="84406"/>
                </a:tc>
                <a:tc>
                  <a:txBody>
                    <a:bodyPr/>
                    <a:lstStyle/>
                    <a:p>
                      <a:endParaRPr lang="en-US" sz="1400" b="1" dirty="0"/>
                    </a:p>
                  </a:txBody>
                  <a:tcPr marL="84406" marR="84406"/>
                </a:tc>
                <a:tc>
                  <a:txBody>
                    <a:bodyPr/>
                    <a:lstStyle/>
                    <a:p>
                      <a:pPr algn="r"/>
                      <a:r>
                        <a:rPr lang="en-US" sz="1400" dirty="0" smtClean="0"/>
                        <a:t>9.400</a:t>
                      </a:r>
                      <a:endParaRPr lang="en-US" sz="1400" b="1" dirty="0"/>
                    </a:p>
                  </a:txBody>
                  <a:tcPr marL="84406" marR="84406"/>
                </a:tc>
                <a:extLst>
                  <a:ext uri="{0D108BD9-81ED-4DB2-BD59-A6C34878D82A}">
                    <a16:rowId xmlns:a16="http://schemas.microsoft.com/office/drawing/2014/main" val="10004"/>
                  </a:ext>
                </a:extLst>
              </a:tr>
            </a:tbl>
          </a:graphicData>
        </a:graphic>
      </p:graphicFrame>
      <p:sp>
        <p:nvSpPr>
          <p:cNvPr id="14" name="Rectangle 13"/>
          <p:cNvSpPr/>
          <p:nvPr/>
        </p:nvSpPr>
        <p:spPr>
          <a:xfrm>
            <a:off x="3305908" y="5867400"/>
            <a:ext cx="1547446" cy="381000"/>
          </a:xfrm>
          <a:prstGeom prst="rect">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600" b="1" dirty="0">
                <a:solidFill>
                  <a:srgbClr val="080808"/>
                </a:solidFill>
              </a:rPr>
              <a:t>PSAK LAMA</a:t>
            </a:r>
          </a:p>
        </p:txBody>
      </p:sp>
      <p:sp>
        <p:nvSpPr>
          <p:cNvPr id="15" name="Rectangle 14"/>
          <p:cNvSpPr/>
          <p:nvPr/>
        </p:nvSpPr>
        <p:spPr>
          <a:xfrm>
            <a:off x="5134708" y="5181600"/>
            <a:ext cx="2743200" cy="990600"/>
          </a:xfrm>
          <a:prstGeom prst="rect">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600" dirty="0" err="1">
                <a:solidFill>
                  <a:srgbClr val="080808"/>
                </a:solidFill>
              </a:rPr>
              <a:t>Aset</a:t>
            </a:r>
            <a:r>
              <a:rPr lang="en-US" sz="1600" dirty="0">
                <a:solidFill>
                  <a:srgbClr val="080808"/>
                </a:solidFill>
              </a:rPr>
              <a:t> </a:t>
            </a:r>
            <a:r>
              <a:rPr lang="en-US" sz="1600" dirty="0" err="1">
                <a:solidFill>
                  <a:srgbClr val="080808"/>
                </a:solidFill>
              </a:rPr>
              <a:t>menjadi</a:t>
            </a:r>
            <a:r>
              <a:rPr lang="en-US" sz="1600" dirty="0">
                <a:solidFill>
                  <a:srgbClr val="080808"/>
                </a:solidFill>
              </a:rPr>
              <a:t> </a:t>
            </a:r>
            <a:r>
              <a:rPr lang="en-US" sz="1600" dirty="0" err="1">
                <a:solidFill>
                  <a:srgbClr val="080808"/>
                </a:solidFill>
              </a:rPr>
              <a:t>lebih</a:t>
            </a:r>
            <a:r>
              <a:rPr lang="en-US" sz="1600" dirty="0">
                <a:solidFill>
                  <a:srgbClr val="080808"/>
                </a:solidFill>
              </a:rPr>
              <a:t> </a:t>
            </a:r>
            <a:r>
              <a:rPr lang="en-US" sz="1600" dirty="0" err="1">
                <a:solidFill>
                  <a:srgbClr val="080808"/>
                </a:solidFill>
              </a:rPr>
              <a:t>besar</a:t>
            </a:r>
            <a:r>
              <a:rPr lang="en-US" sz="1600" dirty="0">
                <a:solidFill>
                  <a:srgbClr val="080808"/>
                </a:solidFill>
              </a:rPr>
              <a:t>:</a:t>
            </a:r>
          </a:p>
          <a:p>
            <a:pPr algn="ctr">
              <a:defRPr/>
            </a:pPr>
            <a:r>
              <a:rPr lang="en-US" sz="1600" dirty="0" err="1">
                <a:solidFill>
                  <a:srgbClr val="080808"/>
                </a:solidFill>
              </a:rPr>
              <a:t>Fakto</a:t>
            </a:r>
            <a:r>
              <a:rPr lang="en-US" sz="1600" dirty="0">
                <a:solidFill>
                  <a:srgbClr val="080808"/>
                </a:solidFill>
              </a:rPr>
              <a:t> r: </a:t>
            </a:r>
            <a:r>
              <a:rPr lang="en-US" sz="1600" dirty="0" err="1">
                <a:solidFill>
                  <a:srgbClr val="080808"/>
                </a:solidFill>
              </a:rPr>
              <a:t>Jml</a:t>
            </a:r>
            <a:r>
              <a:rPr lang="en-US" sz="1600" dirty="0">
                <a:solidFill>
                  <a:srgbClr val="080808"/>
                </a:solidFill>
              </a:rPr>
              <a:t> </a:t>
            </a:r>
            <a:r>
              <a:rPr lang="en-US" sz="1600" dirty="0" err="1">
                <a:solidFill>
                  <a:srgbClr val="080808"/>
                </a:solidFill>
              </a:rPr>
              <a:t>akuisisi</a:t>
            </a:r>
            <a:r>
              <a:rPr lang="en-US" sz="1600" dirty="0">
                <a:solidFill>
                  <a:srgbClr val="080808"/>
                </a:solidFill>
              </a:rPr>
              <a:t>,</a:t>
            </a:r>
          </a:p>
          <a:p>
            <a:pPr algn="ctr">
              <a:defRPr/>
            </a:pPr>
            <a:r>
              <a:rPr lang="en-US" sz="1600" dirty="0" err="1">
                <a:solidFill>
                  <a:srgbClr val="080808"/>
                </a:solidFill>
              </a:rPr>
              <a:t>Perbedaan</a:t>
            </a:r>
            <a:r>
              <a:rPr lang="en-US" sz="1600" dirty="0">
                <a:solidFill>
                  <a:srgbClr val="080808"/>
                </a:solidFill>
              </a:rPr>
              <a:t> BV, FV, HP</a:t>
            </a:r>
          </a:p>
        </p:txBody>
      </p:sp>
    </p:spTree>
    <p:extLst>
      <p:ext uri="{BB962C8B-B14F-4D97-AF65-F5344CB8AC3E}">
        <p14:creationId xmlns:p14="http://schemas.microsoft.com/office/powerpoint/2010/main" val="400754450"/>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83005" y="381000"/>
            <a:ext cx="8229600" cy="548378"/>
          </a:xfrm>
          <a:ln>
            <a:miter lim="800000"/>
            <a:headEnd/>
            <a:tailEnd/>
          </a:ln>
        </p:spPr>
        <p:txBody>
          <a:bodyPr/>
          <a:lstStyle/>
          <a:p>
            <a:pPr>
              <a:defRPr/>
            </a:pPr>
            <a:r>
              <a:rPr lang="id-ID" sz="2800" b="1" dirty="0" smtClean="0"/>
              <a:t>Ilustrasi Penggabungan Usaha Bertahap</a:t>
            </a:r>
            <a:endParaRPr lang="en-US" sz="2800" b="1" dirty="0"/>
          </a:p>
        </p:txBody>
      </p:sp>
      <p:sp>
        <p:nvSpPr>
          <p:cNvPr id="3" name="Content Placeholder 2"/>
          <p:cNvSpPr>
            <a:spLocks noGrp="1"/>
          </p:cNvSpPr>
          <p:nvPr>
            <p:ph idx="1"/>
          </p:nvPr>
        </p:nvSpPr>
        <p:spPr>
          <a:xfrm>
            <a:off x="442664" y="1340768"/>
            <a:ext cx="8305800" cy="5328592"/>
          </a:xfrm>
          <a:solidFill>
            <a:schemeClr val="accent6">
              <a:lumMod val="20000"/>
              <a:lumOff val="80000"/>
            </a:schemeClr>
          </a:solidFill>
        </p:spPr>
        <p:txBody>
          <a:bodyPr/>
          <a:lstStyle/>
          <a:p>
            <a:pPr>
              <a:buFont typeface="Arial" pitchFamily="34" charset="0"/>
              <a:buChar char="•"/>
              <a:defRPr/>
            </a:pPr>
            <a:r>
              <a:rPr lang="en-US" sz="1800" dirty="0" smtClean="0">
                <a:latin typeface="Arial" pitchFamily="34" charset="0"/>
                <a:cs typeface="Arial" pitchFamily="34" charset="0"/>
              </a:rPr>
              <a:t>E</a:t>
            </a:r>
            <a:r>
              <a:rPr lang="id-ID" sz="1800" dirty="0" smtClean="0">
                <a:latin typeface="Arial" pitchFamily="34" charset="0"/>
                <a:cs typeface="Arial" pitchFamily="34" charset="0"/>
              </a:rPr>
              <a:t>ntitas A sebelumnya memiliki entitas B sebesar 20% dengan nilai 320 juta. Nilai buku entitas B total sebesar 1.500 juta. </a:t>
            </a:r>
          </a:p>
          <a:p>
            <a:pPr>
              <a:buFont typeface="Arial" pitchFamily="34" charset="0"/>
              <a:buChar char="•"/>
              <a:defRPr/>
            </a:pPr>
            <a:r>
              <a:rPr lang="id-ID" sz="1800" dirty="0" smtClean="0">
                <a:latin typeface="Arial" pitchFamily="34" charset="0"/>
                <a:cs typeface="Arial" pitchFamily="34" charset="0"/>
              </a:rPr>
              <a:t>Entitas A membeli tambahan saham entitas B sebanyak 60% dengan harga 1.200. Nilai wajar aset B saat akuisisi sebesar 1.800.</a:t>
            </a:r>
          </a:p>
          <a:p>
            <a:pPr>
              <a:buFont typeface="Arial" pitchFamily="34" charset="0"/>
              <a:buChar char="•"/>
              <a:defRPr/>
            </a:pPr>
            <a:endParaRPr lang="id-ID" sz="1800" dirty="0" smtClean="0">
              <a:latin typeface="Arial" pitchFamily="34" charset="0"/>
              <a:cs typeface="Arial" pitchFamily="34" charset="0"/>
            </a:endParaRPr>
          </a:p>
          <a:p>
            <a:pPr>
              <a:spcBef>
                <a:spcPts val="0"/>
              </a:spcBef>
              <a:buFont typeface="Arial" pitchFamily="34" charset="0"/>
              <a:buChar char="•"/>
              <a:defRPr/>
            </a:pPr>
            <a:r>
              <a:rPr lang="id-ID" sz="1800" dirty="0" smtClean="0">
                <a:solidFill>
                  <a:srgbClr val="FF0000"/>
                </a:solidFill>
                <a:latin typeface="Arial" pitchFamily="34" charset="0"/>
                <a:cs typeface="Arial" pitchFamily="34" charset="0"/>
              </a:rPr>
              <a:t>Total kepemilikan baru 20% + 60% = 80%.</a:t>
            </a:r>
          </a:p>
          <a:p>
            <a:pPr>
              <a:spcBef>
                <a:spcPts val="0"/>
              </a:spcBef>
              <a:buFont typeface="Arial" pitchFamily="34" charset="0"/>
              <a:buChar char="•"/>
              <a:defRPr/>
            </a:pPr>
            <a:r>
              <a:rPr lang="id-ID" sz="1800" dirty="0" smtClean="0">
                <a:solidFill>
                  <a:srgbClr val="FF0000"/>
                </a:solidFill>
                <a:latin typeface="Arial" pitchFamily="34" charset="0"/>
                <a:cs typeface="Arial" pitchFamily="34" charset="0"/>
              </a:rPr>
              <a:t>Nilai wajar yang baru </a:t>
            </a:r>
            <a:r>
              <a:rPr lang="id-ID" sz="1800" dirty="0" smtClean="0">
                <a:solidFill>
                  <a:srgbClr val="FF0000"/>
                </a:solidFill>
                <a:latin typeface="Arial" pitchFamily="34" charset="0"/>
                <a:cs typeface="Arial" pitchFamily="34" charset="0"/>
                <a:sym typeface="Wingdings" pitchFamily="2" charset="2"/>
              </a:rPr>
              <a:t> 60% = 1.200 maka 100% = 2.000</a:t>
            </a:r>
            <a:endParaRPr lang="id-ID" sz="1800" dirty="0" smtClean="0">
              <a:solidFill>
                <a:srgbClr val="FF0000"/>
              </a:solidFill>
              <a:latin typeface="Arial" pitchFamily="34" charset="0"/>
              <a:cs typeface="Arial" pitchFamily="34" charset="0"/>
            </a:endParaRPr>
          </a:p>
          <a:p>
            <a:pPr>
              <a:spcBef>
                <a:spcPts val="0"/>
              </a:spcBef>
              <a:buFont typeface="Arial" pitchFamily="34" charset="0"/>
              <a:buChar char="•"/>
              <a:defRPr/>
            </a:pPr>
            <a:r>
              <a:rPr lang="id-ID" sz="1800" dirty="0" smtClean="0">
                <a:solidFill>
                  <a:srgbClr val="FF0000"/>
                </a:solidFill>
                <a:latin typeface="Arial" pitchFamily="34" charset="0"/>
                <a:cs typeface="Arial" pitchFamily="34" charset="0"/>
              </a:rPr>
              <a:t>Harga wajar dari aset yang dibeli 1.800 sehingga </a:t>
            </a:r>
          </a:p>
          <a:p>
            <a:pPr lvl="1">
              <a:spcBef>
                <a:spcPts val="0"/>
              </a:spcBef>
              <a:buFont typeface="Arial" pitchFamily="34" charset="0"/>
              <a:buChar char="•"/>
              <a:defRPr/>
            </a:pPr>
            <a:r>
              <a:rPr lang="id-ID" sz="1800" dirty="0" smtClean="0">
                <a:solidFill>
                  <a:srgbClr val="FF0000"/>
                </a:solidFill>
                <a:latin typeface="Arial" pitchFamily="34" charset="0"/>
                <a:cs typeface="Arial" pitchFamily="34" charset="0"/>
              </a:rPr>
              <a:t>goodwill total 2.000-1.800 = 200, maka goodwill untuk minoritas = 40</a:t>
            </a:r>
          </a:p>
          <a:p>
            <a:pPr lvl="1">
              <a:spcBef>
                <a:spcPts val="0"/>
              </a:spcBef>
              <a:buFont typeface="Arial" pitchFamily="34" charset="0"/>
              <a:buChar char="•"/>
              <a:defRPr/>
            </a:pPr>
            <a:r>
              <a:rPr lang="id-ID" sz="1800" dirty="0" smtClean="0">
                <a:solidFill>
                  <a:srgbClr val="FF0000"/>
                </a:solidFill>
                <a:latin typeface="Arial" pitchFamily="34" charset="0"/>
                <a:cs typeface="Arial" pitchFamily="34" charset="0"/>
              </a:rPr>
              <a:t>Goodwiil parent 1.600 – 80%x1.800 = 1.600 – 1.440 = 1</a:t>
            </a:r>
            <a:r>
              <a:rPr lang="id-ID" sz="1800" dirty="0">
                <a:solidFill>
                  <a:srgbClr val="FF0000"/>
                </a:solidFill>
                <a:latin typeface="Arial" pitchFamily="34" charset="0"/>
                <a:cs typeface="Arial" pitchFamily="34" charset="0"/>
              </a:rPr>
              <a:t>6</a:t>
            </a:r>
            <a:r>
              <a:rPr lang="id-ID" sz="1800" dirty="0" smtClean="0">
                <a:solidFill>
                  <a:srgbClr val="FF0000"/>
                </a:solidFill>
                <a:latin typeface="Arial" pitchFamily="34" charset="0"/>
                <a:cs typeface="Arial" pitchFamily="34" charset="0"/>
              </a:rPr>
              <a:t>0.</a:t>
            </a:r>
          </a:p>
          <a:p>
            <a:pPr>
              <a:spcBef>
                <a:spcPts val="0"/>
              </a:spcBef>
              <a:buFont typeface="Arial" pitchFamily="34" charset="0"/>
              <a:buChar char="•"/>
              <a:defRPr/>
            </a:pPr>
            <a:r>
              <a:rPr lang="id-ID" sz="1800" dirty="0" smtClean="0">
                <a:solidFill>
                  <a:srgbClr val="FF0000"/>
                </a:solidFill>
                <a:latin typeface="Arial" pitchFamily="34" charset="0"/>
                <a:cs typeface="Arial" pitchFamily="34" charset="0"/>
                <a:sym typeface="Wingdings" pitchFamily="2" charset="2"/>
              </a:rPr>
              <a:t>Kepemilikan lama dinilai kembali 20% x 2.000 = 400, sehingga ada keuntungan 400-320 = 80.</a:t>
            </a:r>
          </a:p>
          <a:p>
            <a:pPr>
              <a:spcBef>
                <a:spcPts val="0"/>
              </a:spcBef>
              <a:buFont typeface="Arial" pitchFamily="34" charset="0"/>
              <a:buChar char="•"/>
              <a:defRPr/>
            </a:pPr>
            <a:r>
              <a:rPr lang="id-ID" sz="1800" dirty="0" smtClean="0">
                <a:solidFill>
                  <a:srgbClr val="FF0000"/>
                </a:solidFill>
                <a:latin typeface="Arial" pitchFamily="34" charset="0"/>
                <a:cs typeface="Arial" pitchFamily="34" charset="0"/>
                <a:sym typeface="Wingdings" pitchFamily="2" charset="2"/>
              </a:rPr>
              <a:t>Investasi yang baru sebesar 80% x 2000 = 1.600</a:t>
            </a:r>
          </a:p>
          <a:p>
            <a:pPr>
              <a:spcBef>
                <a:spcPts val="0"/>
              </a:spcBef>
              <a:buFont typeface="Arial" pitchFamily="34" charset="0"/>
              <a:buChar char="•"/>
              <a:defRPr/>
            </a:pPr>
            <a:r>
              <a:rPr lang="id-ID" sz="1800" b="1" dirty="0" smtClean="0">
                <a:solidFill>
                  <a:srgbClr val="FF0000"/>
                </a:solidFill>
                <a:latin typeface="Arial" pitchFamily="34" charset="0"/>
                <a:cs typeface="Arial" pitchFamily="34" charset="0"/>
                <a:sym typeface="Wingdings" pitchFamily="2" charset="2"/>
              </a:rPr>
              <a:t>Jurnal</a:t>
            </a:r>
          </a:p>
          <a:p>
            <a:pPr lvl="1">
              <a:spcBef>
                <a:spcPts val="0"/>
              </a:spcBef>
              <a:buFont typeface="Arial" pitchFamily="34" charset="0"/>
              <a:buChar char="•"/>
              <a:defRPr/>
            </a:pPr>
            <a:r>
              <a:rPr lang="id-ID" sz="1800" dirty="0" smtClean="0">
                <a:solidFill>
                  <a:srgbClr val="FF0000"/>
                </a:solidFill>
                <a:latin typeface="Arial" pitchFamily="34" charset="0"/>
                <a:cs typeface="Arial" pitchFamily="34" charset="0"/>
                <a:sym typeface="Wingdings" pitchFamily="2" charset="2"/>
              </a:rPr>
              <a:t>Investasi			1.200</a:t>
            </a:r>
          </a:p>
          <a:p>
            <a:pPr lvl="1">
              <a:spcBef>
                <a:spcPts val="0"/>
              </a:spcBef>
              <a:buFont typeface="Arial" pitchFamily="34" charset="0"/>
              <a:buChar char="•"/>
              <a:defRPr/>
            </a:pPr>
            <a:r>
              <a:rPr lang="id-ID" sz="1800" dirty="0" smtClean="0">
                <a:solidFill>
                  <a:srgbClr val="FF0000"/>
                </a:solidFill>
                <a:latin typeface="Arial" pitchFamily="34" charset="0"/>
                <a:cs typeface="Arial" pitchFamily="34" charset="0"/>
                <a:sym typeface="Wingdings" pitchFamily="2" charset="2"/>
              </a:rPr>
              <a:t>	Kas				1.200	</a:t>
            </a:r>
          </a:p>
          <a:p>
            <a:pPr lvl="1">
              <a:spcBef>
                <a:spcPts val="0"/>
              </a:spcBef>
              <a:buFont typeface="Arial" pitchFamily="34" charset="0"/>
              <a:buChar char="•"/>
              <a:defRPr/>
            </a:pPr>
            <a:r>
              <a:rPr lang="id-ID" sz="1800" dirty="0" smtClean="0">
                <a:solidFill>
                  <a:srgbClr val="FF0000"/>
                </a:solidFill>
                <a:latin typeface="Arial" pitchFamily="34" charset="0"/>
                <a:cs typeface="Arial" pitchFamily="34" charset="0"/>
                <a:sym typeface="Wingdings" pitchFamily="2" charset="2"/>
              </a:rPr>
              <a:t>Investasi			80</a:t>
            </a:r>
          </a:p>
          <a:p>
            <a:pPr lvl="1">
              <a:spcBef>
                <a:spcPts val="0"/>
              </a:spcBef>
              <a:buFont typeface="Arial" pitchFamily="34" charset="0"/>
              <a:buChar char="•"/>
              <a:defRPr/>
            </a:pPr>
            <a:r>
              <a:rPr lang="id-ID" sz="1800" dirty="0">
                <a:solidFill>
                  <a:srgbClr val="FF0000"/>
                </a:solidFill>
                <a:latin typeface="Arial" pitchFamily="34" charset="0"/>
                <a:cs typeface="Arial" pitchFamily="34" charset="0"/>
                <a:sym typeface="Wingdings" pitchFamily="2" charset="2"/>
              </a:rPr>
              <a:t>	</a:t>
            </a:r>
            <a:r>
              <a:rPr lang="id-ID" sz="1800" dirty="0" smtClean="0">
                <a:solidFill>
                  <a:srgbClr val="FF0000"/>
                </a:solidFill>
                <a:latin typeface="Arial" pitchFamily="34" charset="0"/>
                <a:cs typeface="Arial" pitchFamily="34" charset="0"/>
                <a:sym typeface="Wingdings" pitchFamily="2" charset="2"/>
              </a:rPr>
              <a:t>Keuntungan investasi		80</a:t>
            </a:r>
          </a:p>
          <a:p>
            <a:pPr>
              <a:buFont typeface="Arial" pitchFamily="34" charset="0"/>
              <a:buChar char="•"/>
              <a:defRPr/>
            </a:pPr>
            <a:endParaRPr lang="id-ID" sz="1800" dirty="0">
              <a:solidFill>
                <a:srgbClr val="FF0000"/>
              </a:solidFill>
              <a:latin typeface="Arial" pitchFamily="34" charset="0"/>
              <a:cs typeface="Arial" pitchFamily="34" charset="0"/>
              <a:sym typeface="Wingdings" pitchFamily="2" charset="2"/>
            </a:endParaRPr>
          </a:p>
          <a:p>
            <a:pPr>
              <a:buFont typeface="Arial" pitchFamily="34" charset="0"/>
              <a:buChar char="•"/>
              <a:defRPr/>
            </a:pPr>
            <a:endParaRPr lang="en-US" sz="1800" b="1" dirty="0">
              <a:latin typeface="Arial" pitchFamily="34" charset="0"/>
              <a:cs typeface="Arial" pitchFamily="34" charset="0"/>
            </a:endParaRPr>
          </a:p>
        </p:txBody>
      </p:sp>
    </p:spTree>
    <p:extLst>
      <p:ext uri="{BB962C8B-B14F-4D97-AF65-F5344CB8AC3E}">
        <p14:creationId xmlns:p14="http://schemas.microsoft.com/office/powerpoint/2010/main" val="4061183194"/>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8746" y="363050"/>
            <a:ext cx="8229600" cy="548378"/>
          </a:xfrm>
          <a:ln>
            <a:miter lim="800000"/>
            <a:headEnd/>
            <a:tailEnd/>
          </a:ln>
        </p:spPr>
        <p:txBody>
          <a:bodyPr/>
          <a:lstStyle/>
          <a:p>
            <a:pPr>
              <a:defRPr/>
            </a:pPr>
            <a:r>
              <a:rPr lang="en-US" sz="2800" b="1" dirty="0" smtClean="0"/>
              <a:t>Goodwill </a:t>
            </a:r>
            <a:r>
              <a:rPr lang="en-US" sz="2800" b="1" dirty="0" err="1" smtClean="0"/>
              <a:t>tidak</a:t>
            </a:r>
            <a:r>
              <a:rPr lang="en-US" sz="2800" b="1" dirty="0" smtClean="0"/>
              <a:t> </a:t>
            </a:r>
            <a:r>
              <a:rPr lang="en-US" sz="2800" b="1" dirty="0" err="1" smtClean="0"/>
              <a:t>diamortisasi</a:t>
            </a:r>
            <a:endParaRPr lang="en-US" sz="2800" b="1" dirty="0"/>
          </a:p>
        </p:txBody>
      </p:sp>
      <p:sp>
        <p:nvSpPr>
          <p:cNvPr id="18438" name="Content Placeholder 6"/>
          <p:cNvSpPr>
            <a:spLocks noGrp="1"/>
          </p:cNvSpPr>
          <p:nvPr>
            <p:ph idx="1"/>
          </p:nvPr>
        </p:nvSpPr>
        <p:spPr>
          <a:xfrm>
            <a:off x="351692" y="1357298"/>
            <a:ext cx="8563708" cy="2681302"/>
          </a:xfrm>
        </p:spPr>
        <p:txBody>
          <a:bodyPr>
            <a:normAutofit lnSpcReduction="10000"/>
          </a:bodyPr>
          <a:lstStyle/>
          <a:p>
            <a:r>
              <a:rPr lang="id-ID" sz="2000" dirty="0" smtClean="0"/>
              <a:t>Goodwill </a:t>
            </a:r>
            <a:r>
              <a:rPr lang="en-US" sz="2000" dirty="0" err="1" smtClean="0"/>
              <a:t>dinilai</a:t>
            </a:r>
            <a:r>
              <a:rPr lang="en-US" sz="2000" dirty="0" smtClean="0"/>
              <a:t> </a:t>
            </a:r>
            <a:r>
              <a:rPr lang="en-US" sz="2000" dirty="0" err="1" smtClean="0"/>
              <a:t>apakah</a:t>
            </a:r>
            <a:r>
              <a:rPr lang="en-US" sz="2000" dirty="0" smtClean="0"/>
              <a:t> </a:t>
            </a:r>
            <a:r>
              <a:rPr lang="en-US" sz="2000" dirty="0" err="1" smtClean="0"/>
              <a:t>mengalami</a:t>
            </a:r>
            <a:r>
              <a:rPr lang="en-US" sz="2000" dirty="0" smtClean="0"/>
              <a:t> </a:t>
            </a:r>
            <a:r>
              <a:rPr lang="en-US" sz="2000" dirty="0" err="1" smtClean="0"/>
              <a:t>penurunan</a:t>
            </a:r>
            <a:r>
              <a:rPr lang="en-US" sz="2000" dirty="0" smtClean="0"/>
              <a:t> </a:t>
            </a:r>
            <a:r>
              <a:rPr lang="en-US" sz="2000" dirty="0" err="1" smtClean="0"/>
              <a:t>nilai</a:t>
            </a:r>
            <a:endParaRPr lang="en-US" sz="2000" dirty="0" smtClean="0"/>
          </a:p>
          <a:p>
            <a:r>
              <a:rPr lang="en-US" sz="2000" dirty="0" err="1" smtClean="0"/>
              <a:t>Jika</a:t>
            </a:r>
            <a:r>
              <a:rPr lang="en-US" sz="2000" dirty="0" smtClean="0"/>
              <a:t> </a:t>
            </a:r>
            <a:r>
              <a:rPr lang="en-US" sz="2000" dirty="0" err="1" smtClean="0"/>
              <a:t>mengalami</a:t>
            </a:r>
            <a:r>
              <a:rPr lang="en-US" sz="2000" dirty="0" smtClean="0"/>
              <a:t> </a:t>
            </a:r>
            <a:r>
              <a:rPr lang="en-US" sz="2000" dirty="0" err="1" smtClean="0"/>
              <a:t>penurunan</a:t>
            </a:r>
            <a:r>
              <a:rPr lang="en-US" sz="2000" dirty="0" smtClean="0"/>
              <a:t> </a:t>
            </a:r>
            <a:r>
              <a:rPr lang="en-US" sz="2000" dirty="0" err="1" smtClean="0"/>
              <a:t>nilai</a:t>
            </a:r>
            <a:r>
              <a:rPr lang="en-US" sz="2000" dirty="0" smtClean="0"/>
              <a:t> </a:t>
            </a:r>
            <a:r>
              <a:rPr lang="en-US" sz="2000" dirty="0" err="1" smtClean="0"/>
              <a:t>diturunkan</a:t>
            </a:r>
            <a:r>
              <a:rPr lang="en-US" sz="2000" dirty="0" smtClean="0"/>
              <a:t> </a:t>
            </a:r>
            <a:r>
              <a:rPr lang="en-US" sz="2000" dirty="0" smtClean="0">
                <a:sym typeface="Wingdings" pitchFamily="2" charset="2"/>
              </a:rPr>
              <a:t> </a:t>
            </a:r>
            <a:r>
              <a:rPr lang="en-US" sz="2000" dirty="0" err="1" smtClean="0">
                <a:sym typeface="Wingdings" pitchFamily="2" charset="2"/>
              </a:rPr>
              <a:t>selanjutnya</a:t>
            </a:r>
            <a:r>
              <a:rPr lang="en-US" sz="2000" dirty="0" smtClean="0">
                <a:sym typeface="Wingdings" pitchFamily="2" charset="2"/>
              </a:rPr>
              <a:t> </a:t>
            </a:r>
            <a:r>
              <a:rPr lang="en-US" sz="2000" dirty="0" err="1" smtClean="0">
                <a:sym typeface="Wingdings" pitchFamily="2" charset="2"/>
              </a:rPr>
              <a:t>direview</a:t>
            </a:r>
            <a:r>
              <a:rPr lang="en-US" sz="2000" dirty="0" smtClean="0">
                <a:sym typeface="Wingdings" pitchFamily="2" charset="2"/>
              </a:rPr>
              <a:t> </a:t>
            </a:r>
            <a:r>
              <a:rPr lang="en-US" sz="2000" dirty="0" err="1" smtClean="0">
                <a:sym typeface="Wingdings" pitchFamily="2" charset="2"/>
              </a:rPr>
              <a:t>setiap</a:t>
            </a:r>
            <a:r>
              <a:rPr lang="en-US" sz="2000" dirty="0" smtClean="0">
                <a:sym typeface="Wingdings" pitchFamily="2" charset="2"/>
              </a:rPr>
              <a:t> </a:t>
            </a:r>
            <a:r>
              <a:rPr lang="en-US" sz="2000" dirty="0" err="1" smtClean="0">
                <a:sym typeface="Wingdings" pitchFamily="2" charset="2"/>
              </a:rPr>
              <a:t>pelaporan</a:t>
            </a:r>
            <a:endParaRPr lang="en-US" sz="2000" dirty="0" smtClean="0">
              <a:sym typeface="Wingdings" pitchFamily="2" charset="2"/>
            </a:endParaRPr>
          </a:p>
          <a:p>
            <a:r>
              <a:rPr lang="en-US" sz="2000" dirty="0" err="1" smtClean="0">
                <a:sym typeface="Wingdings" pitchFamily="2" charset="2"/>
              </a:rPr>
              <a:t>Penurunan</a:t>
            </a:r>
            <a:r>
              <a:rPr lang="en-US" sz="2000" dirty="0" smtClean="0">
                <a:sym typeface="Wingdings" pitchFamily="2" charset="2"/>
              </a:rPr>
              <a:t> </a:t>
            </a:r>
            <a:r>
              <a:rPr lang="en-US" sz="2000" dirty="0" err="1" smtClean="0">
                <a:sym typeface="Wingdings" pitchFamily="2" charset="2"/>
              </a:rPr>
              <a:t>nilai</a:t>
            </a:r>
            <a:r>
              <a:rPr lang="en-US" sz="2000" dirty="0" smtClean="0">
                <a:sym typeface="Wingdings" pitchFamily="2" charset="2"/>
              </a:rPr>
              <a:t>  </a:t>
            </a:r>
            <a:r>
              <a:rPr lang="en-US" sz="2000" dirty="0" err="1" smtClean="0">
                <a:sym typeface="Wingdings" pitchFamily="2" charset="2"/>
              </a:rPr>
              <a:t>apakah</a:t>
            </a:r>
            <a:r>
              <a:rPr lang="en-US" sz="2000" dirty="0" smtClean="0">
                <a:sym typeface="Wingdings" pitchFamily="2" charset="2"/>
              </a:rPr>
              <a:t> </a:t>
            </a:r>
            <a:r>
              <a:rPr lang="en-US" sz="2000" dirty="0" err="1" smtClean="0">
                <a:sym typeface="Wingdings" pitchFamily="2" charset="2"/>
              </a:rPr>
              <a:t>nilai</a:t>
            </a:r>
            <a:r>
              <a:rPr lang="en-US" sz="2000" dirty="0" smtClean="0">
                <a:sym typeface="Wingdings" pitchFamily="2" charset="2"/>
              </a:rPr>
              <a:t> </a:t>
            </a:r>
            <a:r>
              <a:rPr lang="en-US" sz="2000" dirty="0" err="1" smtClean="0">
                <a:sym typeface="Wingdings" pitchFamily="2" charset="2"/>
              </a:rPr>
              <a:t>tercatat</a:t>
            </a:r>
            <a:r>
              <a:rPr lang="en-US" sz="2000" dirty="0" smtClean="0">
                <a:sym typeface="Wingdings" pitchFamily="2" charset="2"/>
              </a:rPr>
              <a:t> </a:t>
            </a:r>
            <a:r>
              <a:rPr lang="en-US" sz="2000" dirty="0" err="1" smtClean="0">
                <a:sym typeface="Wingdings" pitchFamily="2" charset="2"/>
              </a:rPr>
              <a:t>lebih</a:t>
            </a:r>
            <a:r>
              <a:rPr lang="en-US" sz="2000" dirty="0" smtClean="0">
                <a:sym typeface="Wingdings" pitchFamily="2" charset="2"/>
              </a:rPr>
              <a:t> </a:t>
            </a:r>
            <a:r>
              <a:rPr lang="en-US" sz="2000" dirty="0" err="1" smtClean="0">
                <a:sym typeface="Wingdings" pitchFamily="2" charset="2"/>
              </a:rPr>
              <a:t>tinggi</a:t>
            </a:r>
            <a:r>
              <a:rPr lang="en-US" sz="2000" dirty="0" smtClean="0">
                <a:sym typeface="Wingdings" pitchFamily="2" charset="2"/>
              </a:rPr>
              <a:t> </a:t>
            </a:r>
            <a:r>
              <a:rPr lang="en-US" sz="2000" dirty="0" err="1" smtClean="0">
                <a:sym typeface="Wingdings" pitchFamily="2" charset="2"/>
              </a:rPr>
              <a:t>dibandingkan</a:t>
            </a:r>
            <a:r>
              <a:rPr lang="en-US" sz="2000" dirty="0" smtClean="0">
                <a:sym typeface="Wingdings" pitchFamily="2" charset="2"/>
              </a:rPr>
              <a:t> </a:t>
            </a:r>
            <a:r>
              <a:rPr lang="en-US" sz="2000" dirty="0" err="1" smtClean="0">
                <a:sym typeface="Wingdings" pitchFamily="2" charset="2"/>
              </a:rPr>
              <a:t>dengan</a:t>
            </a:r>
            <a:r>
              <a:rPr lang="en-US" sz="2000" dirty="0" smtClean="0">
                <a:sym typeface="Wingdings" pitchFamily="2" charset="2"/>
              </a:rPr>
              <a:t> </a:t>
            </a:r>
            <a:r>
              <a:rPr lang="en-US" sz="2000" dirty="0" err="1" smtClean="0">
                <a:sym typeface="Wingdings" pitchFamily="2" charset="2"/>
              </a:rPr>
              <a:t>nilai</a:t>
            </a:r>
            <a:r>
              <a:rPr lang="en-US" sz="2000" dirty="0" smtClean="0">
                <a:sym typeface="Wingdings" pitchFamily="2" charset="2"/>
              </a:rPr>
              <a:t> </a:t>
            </a:r>
            <a:r>
              <a:rPr lang="en-US" sz="2000" dirty="0" err="1" smtClean="0">
                <a:sym typeface="Wingdings" pitchFamily="2" charset="2"/>
              </a:rPr>
              <a:t>dapat</a:t>
            </a:r>
            <a:r>
              <a:rPr lang="en-US" sz="2000" dirty="0" smtClean="0">
                <a:sym typeface="Wingdings" pitchFamily="2" charset="2"/>
              </a:rPr>
              <a:t> </a:t>
            </a:r>
            <a:r>
              <a:rPr lang="en-US" sz="2000" dirty="0" err="1" smtClean="0">
                <a:sym typeface="Wingdings" pitchFamily="2" charset="2"/>
              </a:rPr>
              <a:t>diperoleh</a:t>
            </a:r>
            <a:r>
              <a:rPr lang="en-US" sz="2000" dirty="0" smtClean="0">
                <a:sym typeface="Wingdings" pitchFamily="2" charset="2"/>
              </a:rPr>
              <a:t> </a:t>
            </a:r>
            <a:r>
              <a:rPr lang="en-US" sz="2000" dirty="0" err="1" smtClean="0">
                <a:sym typeface="Wingdings" pitchFamily="2" charset="2"/>
              </a:rPr>
              <a:t>kembali</a:t>
            </a:r>
            <a:r>
              <a:rPr lang="en-US" sz="2000" dirty="0" smtClean="0">
                <a:sym typeface="Wingdings" pitchFamily="2" charset="2"/>
              </a:rPr>
              <a:t> (recoverable amount)</a:t>
            </a:r>
          </a:p>
          <a:p>
            <a:r>
              <a:rPr lang="en-US" sz="2000" dirty="0" err="1" smtClean="0">
                <a:sym typeface="Wingdings" pitchFamily="2" charset="2"/>
              </a:rPr>
              <a:t>Nilai</a:t>
            </a:r>
            <a:r>
              <a:rPr lang="en-US" sz="2000" dirty="0" smtClean="0">
                <a:sym typeface="Wingdings" pitchFamily="2" charset="2"/>
              </a:rPr>
              <a:t> </a:t>
            </a:r>
            <a:r>
              <a:rPr lang="en-US" sz="2000" dirty="0" err="1" smtClean="0">
                <a:sym typeface="Wingdings" pitchFamily="2" charset="2"/>
              </a:rPr>
              <a:t>diperoleh</a:t>
            </a:r>
            <a:r>
              <a:rPr lang="en-US" sz="2000" dirty="0" smtClean="0">
                <a:sym typeface="Wingdings" pitchFamily="2" charset="2"/>
              </a:rPr>
              <a:t> </a:t>
            </a:r>
            <a:r>
              <a:rPr lang="en-US" sz="2000" dirty="0" err="1" smtClean="0">
                <a:sym typeface="Wingdings" pitchFamily="2" charset="2"/>
              </a:rPr>
              <a:t>kembali</a:t>
            </a:r>
            <a:r>
              <a:rPr lang="en-US" sz="2000" dirty="0" smtClean="0">
                <a:sym typeface="Wingdings" pitchFamily="2" charset="2"/>
              </a:rPr>
              <a:t>, </a:t>
            </a:r>
            <a:r>
              <a:rPr lang="en-US" sz="2000" dirty="0" err="1" smtClean="0">
                <a:sym typeface="Wingdings" pitchFamily="2" charset="2"/>
              </a:rPr>
              <a:t>nilai</a:t>
            </a:r>
            <a:r>
              <a:rPr lang="en-US" sz="2000" dirty="0" smtClean="0">
                <a:sym typeface="Wingdings" pitchFamily="2" charset="2"/>
              </a:rPr>
              <a:t> yang </a:t>
            </a:r>
            <a:r>
              <a:rPr lang="en-US" sz="2000" dirty="0" err="1" smtClean="0">
                <a:sym typeface="Wingdings" pitchFamily="2" charset="2"/>
              </a:rPr>
              <a:t>lebih</a:t>
            </a:r>
            <a:r>
              <a:rPr lang="en-US" sz="2000" dirty="0" smtClean="0">
                <a:sym typeface="Wingdings" pitchFamily="2" charset="2"/>
              </a:rPr>
              <a:t> </a:t>
            </a:r>
            <a:r>
              <a:rPr lang="en-US" sz="2000" dirty="0" err="1" smtClean="0">
                <a:sym typeface="Wingdings" pitchFamily="2" charset="2"/>
              </a:rPr>
              <a:t>tinggi</a:t>
            </a:r>
            <a:r>
              <a:rPr lang="en-US" sz="2000" dirty="0" smtClean="0">
                <a:sym typeface="Wingdings" pitchFamily="2" charset="2"/>
              </a:rPr>
              <a:t> </a:t>
            </a:r>
            <a:r>
              <a:rPr lang="en-US" sz="2000" dirty="0" err="1" smtClean="0">
                <a:sym typeface="Wingdings" pitchFamily="2" charset="2"/>
              </a:rPr>
              <a:t>antara</a:t>
            </a:r>
            <a:r>
              <a:rPr lang="en-US" sz="2000" dirty="0" smtClean="0">
                <a:sym typeface="Wingdings" pitchFamily="2" charset="2"/>
              </a:rPr>
              <a:t> :</a:t>
            </a:r>
          </a:p>
          <a:p>
            <a:pPr lvl="1"/>
            <a:r>
              <a:rPr lang="en-US" sz="1800" dirty="0" err="1" smtClean="0">
                <a:sym typeface="Wingdings" pitchFamily="2" charset="2"/>
              </a:rPr>
              <a:t>Nilai</a:t>
            </a:r>
            <a:r>
              <a:rPr lang="en-US" sz="1800" dirty="0" smtClean="0">
                <a:sym typeface="Wingdings" pitchFamily="2" charset="2"/>
              </a:rPr>
              <a:t> </a:t>
            </a:r>
            <a:r>
              <a:rPr lang="en-US" sz="1800" dirty="0" err="1" smtClean="0">
                <a:sym typeface="Wingdings" pitchFamily="2" charset="2"/>
              </a:rPr>
              <a:t>wajar</a:t>
            </a:r>
            <a:r>
              <a:rPr lang="en-US" sz="1800" dirty="0" smtClean="0">
                <a:sym typeface="Wingdings" pitchFamily="2" charset="2"/>
              </a:rPr>
              <a:t> </a:t>
            </a:r>
            <a:r>
              <a:rPr lang="en-US" sz="1800" dirty="0" err="1" smtClean="0">
                <a:sym typeface="Wingdings" pitchFamily="2" charset="2"/>
              </a:rPr>
              <a:t>dikurangi</a:t>
            </a:r>
            <a:r>
              <a:rPr lang="en-US" sz="1800" dirty="0" smtClean="0">
                <a:sym typeface="Wingdings" pitchFamily="2" charset="2"/>
              </a:rPr>
              <a:t> </a:t>
            </a:r>
            <a:r>
              <a:rPr lang="en-US" sz="1800" dirty="0" err="1" smtClean="0">
                <a:sym typeface="Wingdings" pitchFamily="2" charset="2"/>
              </a:rPr>
              <a:t>biaya</a:t>
            </a:r>
            <a:r>
              <a:rPr lang="en-US" sz="1800" dirty="0" smtClean="0">
                <a:sym typeface="Wingdings" pitchFamily="2" charset="2"/>
              </a:rPr>
              <a:t> </a:t>
            </a:r>
            <a:r>
              <a:rPr lang="en-US" sz="1800" dirty="0" err="1" smtClean="0">
                <a:sym typeface="Wingdings" pitchFamily="2" charset="2"/>
              </a:rPr>
              <a:t>penjualan</a:t>
            </a:r>
            <a:r>
              <a:rPr lang="en-US" sz="1800" dirty="0" smtClean="0">
                <a:sym typeface="Wingdings" pitchFamily="2" charset="2"/>
              </a:rPr>
              <a:t>  </a:t>
            </a:r>
            <a:r>
              <a:rPr lang="en-US" sz="1800" dirty="0" err="1" smtClean="0">
                <a:sym typeface="Wingdings" pitchFamily="2" charset="2"/>
              </a:rPr>
              <a:t>jika</a:t>
            </a:r>
            <a:r>
              <a:rPr lang="en-US" sz="1800" dirty="0" smtClean="0">
                <a:sym typeface="Wingdings" pitchFamily="2" charset="2"/>
              </a:rPr>
              <a:t> </a:t>
            </a:r>
            <a:r>
              <a:rPr lang="en-US" sz="1800" dirty="0" err="1" smtClean="0">
                <a:sym typeface="Wingdings" pitchFamily="2" charset="2"/>
              </a:rPr>
              <a:t>dijual</a:t>
            </a:r>
            <a:endParaRPr lang="en-US" sz="1800" dirty="0" smtClean="0">
              <a:sym typeface="Wingdings" pitchFamily="2" charset="2"/>
            </a:endParaRPr>
          </a:p>
          <a:p>
            <a:pPr lvl="1"/>
            <a:r>
              <a:rPr lang="en-US" sz="1800" dirty="0" err="1" smtClean="0">
                <a:sym typeface="Wingdings" pitchFamily="2" charset="2"/>
              </a:rPr>
              <a:t>Nilai</a:t>
            </a:r>
            <a:r>
              <a:rPr lang="en-US" sz="1800" dirty="0" smtClean="0">
                <a:sym typeface="Wingdings" pitchFamily="2" charset="2"/>
              </a:rPr>
              <a:t> </a:t>
            </a:r>
            <a:r>
              <a:rPr lang="en-US" sz="1800" dirty="0" err="1" smtClean="0">
                <a:sym typeface="Wingdings" pitchFamily="2" charset="2"/>
              </a:rPr>
              <a:t>pakai</a:t>
            </a:r>
            <a:r>
              <a:rPr lang="en-US" sz="1800" dirty="0" smtClean="0">
                <a:sym typeface="Wingdings" pitchFamily="2" charset="2"/>
              </a:rPr>
              <a:t> / </a:t>
            </a:r>
            <a:r>
              <a:rPr lang="en-US" sz="1800" dirty="0" err="1" smtClean="0">
                <a:sym typeface="Wingdings" pitchFamily="2" charset="2"/>
              </a:rPr>
              <a:t>hasil</a:t>
            </a:r>
            <a:r>
              <a:rPr lang="en-US" sz="1800" dirty="0" smtClean="0">
                <a:sym typeface="Wingdings" pitchFamily="2" charset="2"/>
              </a:rPr>
              <a:t> </a:t>
            </a:r>
            <a:r>
              <a:rPr lang="en-US" sz="1800" dirty="0" err="1" smtClean="0">
                <a:sym typeface="Wingdings" pitchFamily="2" charset="2"/>
              </a:rPr>
              <a:t>dari</a:t>
            </a:r>
            <a:r>
              <a:rPr lang="en-US" sz="1800" dirty="0" smtClean="0">
                <a:sym typeface="Wingdings" pitchFamily="2" charset="2"/>
              </a:rPr>
              <a:t> </a:t>
            </a:r>
            <a:r>
              <a:rPr lang="en-US" sz="1800" dirty="0" err="1" smtClean="0">
                <a:sym typeface="Wingdings" pitchFamily="2" charset="2"/>
              </a:rPr>
              <a:t>investasi</a:t>
            </a:r>
            <a:r>
              <a:rPr lang="en-US" sz="1800" dirty="0" smtClean="0">
                <a:sym typeface="Wingdings" pitchFamily="2" charset="2"/>
              </a:rPr>
              <a:t> di </a:t>
            </a:r>
            <a:r>
              <a:rPr lang="en-US" sz="1800" dirty="0" err="1" smtClean="0">
                <a:sym typeface="Wingdings" pitchFamily="2" charset="2"/>
              </a:rPr>
              <a:t>masa</a:t>
            </a:r>
            <a:r>
              <a:rPr lang="en-US" sz="1800" dirty="0" smtClean="0">
                <a:sym typeface="Wingdings" pitchFamily="2" charset="2"/>
              </a:rPr>
              <a:t> </a:t>
            </a:r>
            <a:r>
              <a:rPr lang="en-US" sz="1800" dirty="0" err="1" smtClean="0">
                <a:sym typeface="Wingdings" pitchFamily="2" charset="2"/>
              </a:rPr>
              <a:t>datang</a:t>
            </a:r>
            <a:r>
              <a:rPr lang="en-US" sz="1800" dirty="0" smtClean="0">
                <a:sym typeface="Wingdings" pitchFamily="2" charset="2"/>
              </a:rPr>
              <a:t>  </a:t>
            </a:r>
            <a:r>
              <a:rPr lang="en-US" sz="1800" dirty="0" err="1" smtClean="0">
                <a:sym typeface="Wingdings" pitchFamily="2" charset="2"/>
              </a:rPr>
              <a:t>jika</a:t>
            </a:r>
            <a:r>
              <a:rPr lang="en-US" sz="1800" dirty="0" smtClean="0">
                <a:sym typeface="Wingdings" pitchFamily="2" charset="2"/>
              </a:rPr>
              <a:t> </a:t>
            </a:r>
            <a:r>
              <a:rPr lang="en-US" sz="1800" dirty="0" err="1" smtClean="0">
                <a:sym typeface="Wingdings" pitchFamily="2" charset="2"/>
              </a:rPr>
              <a:t>dipakai</a:t>
            </a:r>
            <a:r>
              <a:rPr lang="en-US" sz="1800" dirty="0" smtClean="0">
                <a:sym typeface="Wingdings" pitchFamily="2" charset="2"/>
              </a:rPr>
              <a:t> / </a:t>
            </a:r>
            <a:r>
              <a:rPr lang="en-US" sz="1800" dirty="0" err="1" smtClean="0">
                <a:sym typeface="Wingdings" pitchFamily="2" charset="2"/>
              </a:rPr>
              <a:t>dipertahankan</a:t>
            </a:r>
            <a:endParaRPr lang="en-US" sz="1800" dirty="0" smtClean="0"/>
          </a:p>
        </p:txBody>
      </p:sp>
      <p:sp>
        <p:nvSpPr>
          <p:cNvPr id="8" name="Rectangle 7"/>
          <p:cNvSpPr/>
          <p:nvPr/>
        </p:nvSpPr>
        <p:spPr>
          <a:xfrm>
            <a:off x="785786" y="4729162"/>
            <a:ext cx="2391508" cy="842978"/>
          </a:xfrm>
          <a:prstGeom prst="rect">
            <a:avLst/>
          </a:prstGeom>
          <a:solidFill>
            <a:schemeClr val="accent4">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dirty="0" err="1">
                <a:solidFill>
                  <a:srgbClr val="080808"/>
                </a:solidFill>
              </a:rPr>
              <a:t>Nilai</a:t>
            </a:r>
            <a:r>
              <a:rPr lang="en-US" dirty="0">
                <a:solidFill>
                  <a:srgbClr val="080808"/>
                </a:solidFill>
              </a:rPr>
              <a:t> </a:t>
            </a:r>
            <a:r>
              <a:rPr lang="en-US" dirty="0" err="1">
                <a:solidFill>
                  <a:srgbClr val="080808"/>
                </a:solidFill>
              </a:rPr>
              <a:t>wajar</a:t>
            </a:r>
            <a:r>
              <a:rPr lang="en-US" dirty="0">
                <a:solidFill>
                  <a:srgbClr val="080808"/>
                </a:solidFill>
              </a:rPr>
              <a:t> – </a:t>
            </a:r>
            <a:r>
              <a:rPr lang="en-US" dirty="0" err="1">
                <a:solidFill>
                  <a:srgbClr val="080808"/>
                </a:solidFill>
              </a:rPr>
              <a:t>penjualan</a:t>
            </a:r>
            <a:endParaRPr lang="en-US" dirty="0">
              <a:solidFill>
                <a:srgbClr val="080808"/>
              </a:solidFill>
            </a:endParaRPr>
          </a:p>
          <a:p>
            <a:pPr algn="ctr">
              <a:defRPr/>
            </a:pPr>
            <a:r>
              <a:rPr lang="en-US" dirty="0">
                <a:solidFill>
                  <a:srgbClr val="080808"/>
                </a:solidFill>
              </a:rPr>
              <a:t>4.500.000</a:t>
            </a:r>
          </a:p>
        </p:txBody>
      </p:sp>
      <p:sp>
        <p:nvSpPr>
          <p:cNvPr id="9" name="Rectangle 8"/>
          <p:cNvSpPr/>
          <p:nvPr/>
        </p:nvSpPr>
        <p:spPr>
          <a:xfrm>
            <a:off x="4009292" y="4191000"/>
            <a:ext cx="1406769" cy="609600"/>
          </a:xfrm>
          <a:prstGeom prst="rect">
            <a:avLst/>
          </a:prstGeom>
          <a:solidFill>
            <a:schemeClr val="accent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dirty="0" err="1">
                <a:solidFill>
                  <a:srgbClr val="080808"/>
                </a:solidFill>
              </a:rPr>
              <a:t>Nilai</a:t>
            </a:r>
            <a:r>
              <a:rPr lang="en-US" dirty="0">
                <a:solidFill>
                  <a:srgbClr val="080808"/>
                </a:solidFill>
              </a:rPr>
              <a:t> </a:t>
            </a:r>
            <a:r>
              <a:rPr lang="en-US" dirty="0" err="1">
                <a:solidFill>
                  <a:srgbClr val="080808"/>
                </a:solidFill>
              </a:rPr>
              <a:t>buku</a:t>
            </a:r>
            <a:endParaRPr lang="en-US" dirty="0">
              <a:solidFill>
                <a:srgbClr val="080808"/>
              </a:solidFill>
            </a:endParaRPr>
          </a:p>
          <a:p>
            <a:pPr algn="ctr">
              <a:defRPr/>
            </a:pPr>
            <a:r>
              <a:rPr lang="en-US" dirty="0">
                <a:solidFill>
                  <a:srgbClr val="080808"/>
                </a:solidFill>
              </a:rPr>
              <a:t>5.000.000</a:t>
            </a:r>
          </a:p>
        </p:txBody>
      </p:sp>
      <p:sp>
        <p:nvSpPr>
          <p:cNvPr id="10" name="Rectangle 9"/>
          <p:cNvSpPr/>
          <p:nvPr/>
        </p:nvSpPr>
        <p:spPr>
          <a:xfrm>
            <a:off x="6260123" y="4729162"/>
            <a:ext cx="2321169" cy="842978"/>
          </a:xfrm>
          <a:prstGeom prst="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dirty="0" err="1">
                <a:solidFill>
                  <a:srgbClr val="080808"/>
                </a:solidFill>
              </a:rPr>
              <a:t>Nilai</a:t>
            </a:r>
            <a:r>
              <a:rPr lang="en-US" dirty="0">
                <a:solidFill>
                  <a:srgbClr val="080808"/>
                </a:solidFill>
              </a:rPr>
              <a:t> </a:t>
            </a:r>
            <a:r>
              <a:rPr lang="en-US" dirty="0" err="1">
                <a:solidFill>
                  <a:srgbClr val="080808"/>
                </a:solidFill>
              </a:rPr>
              <a:t>pakai</a:t>
            </a:r>
            <a:endParaRPr lang="en-US" dirty="0">
              <a:solidFill>
                <a:srgbClr val="080808"/>
              </a:solidFill>
            </a:endParaRPr>
          </a:p>
          <a:p>
            <a:pPr algn="ctr">
              <a:defRPr/>
            </a:pPr>
            <a:r>
              <a:rPr lang="en-US" dirty="0">
                <a:solidFill>
                  <a:srgbClr val="080808"/>
                </a:solidFill>
              </a:rPr>
              <a:t>4.000.000</a:t>
            </a:r>
          </a:p>
        </p:txBody>
      </p:sp>
      <p:sp>
        <p:nvSpPr>
          <p:cNvPr id="11" name="Rectangle 10"/>
          <p:cNvSpPr/>
          <p:nvPr/>
        </p:nvSpPr>
        <p:spPr>
          <a:xfrm>
            <a:off x="3587262" y="5638800"/>
            <a:ext cx="2461846" cy="862034"/>
          </a:xfrm>
          <a:prstGeom prst="rect">
            <a:avLst/>
          </a:prstGeom>
          <a:solidFill>
            <a:schemeClr val="accent3">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dirty="0" err="1">
                <a:solidFill>
                  <a:srgbClr val="080808"/>
                </a:solidFill>
              </a:rPr>
              <a:t>Nilai</a:t>
            </a:r>
            <a:r>
              <a:rPr lang="en-US" dirty="0">
                <a:solidFill>
                  <a:srgbClr val="080808"/>
                </a:solidFill>
              </a:rPr>
              <a:t> </a:t>
            </a:r>
            <a:r>
              <a:rPr lang="en-US" dirty="0" err="1">
                <a:solidFill>
                  <a:srgbClr val="080808"/>
                </a:solidFill>
              </a:rPr>
              <a:t>diperoleh</a:t>
            </a:r>
            <a:r>
              <a:rPr lang="en-US" dirty="0">
                <a:solidFill>
                  <a:srgbClr val="080808"/>
                </a:solidFill>
              </a:rPr>
              <a:t> </a:t>
            </a:r>
            <a:r>
              <a:rPr lang="en-US" dirty="0" err="1">
                <a:solidFill>
                  <a:srgbClr val="080808"/>
                </a:solidFill>
              </a:rPr>
              <a:t>kembali</a:t>
            </a:r>
            <a:endParaRPr lang="en-US" dirty="0">
              <a:solidFill>
                <a:srgbClr val="080808"/>
              </a:solidFill>
            </a:endParaRPr>
          </a:p>
          <a:p>
            <a:pPr algn="ctr">
              <a:defRPr/>
            </a:pPr>
            <a:r>
              <a:rPr lang="en-US" dirty="0">
                <a:solidFill>
                  <a:srgbClr val="080808"/>
                </a:solidFill>
              </a:rPr>
              <a:t>4.500.000</a:t>
            </a:r>
          </a:p>
        </p:txBody>
      </p:sp>
      <p:sp>
        <p:nvSpPr>
          <p:cNvPr id="18443" name="Rectangle 11"/>
          <p:cNvSpPr>
            <a:spLocks noChangeArrowheads="1"/>
          </p:cNvSpPr>
          <p:nvPr/>
        </p:nvSpPr>
        <p:spPr bwMode="auto">
          <a:xfrm>
            <a:off x="3269799" y="4876801"/>
            <a:ext cx="1390124"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r"/>
            <a:r>
              <a:rPr lang="en-US" b="1">
                <a:sym typeface="Wingdings" pitchFamily="2" charset="2"/>
              </a:rPr>
              <a:t>Penurunan</a:t>
            </a:r>
          </a:p>
          <a:p>
            <a:pPr algn="r"/>
            <a:r>
              <a:rPr lang="en-US" b="1">
                <a:sym typeface="Wingdings" pitchFamily="2" charset="2"/>
              </a:rPr>
              <a:t>nilai</a:t>
            </a:r>
            <a:endParaRPr lang="en-US" b="1"/>
          </a:p>
        </p:txBody>
      </p:sp>
      <p:sp>
        <p:nvSpPr>
          <p:cNvPr id="13" name="Up-Down Arrow 12"/>
          <p:cNvSpPr/>
          <p:nvPr/>
        </p:nvSpPr>
        <p:spPr>
          <a:xfrm>
            <a:off x="4642339" y="4876800"/>
            <a:ext cx="351692" cy="762000"/>
          </a:xfrm>
          <a:prstGeom prst="up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8445" name="Rectangle 13"/>
          <p:cNvSpPr>
            <a:spLocks noChangeArrowheads="1"/>
          </p:cNvSpPr>
          <p:nvPr/>
        </p:nvSpPr>
        <p:spPr bwMode="auto">
          <a:xfrm>
            <a:off x="4923692" y="4953000"/>
            <a:ext cx="101822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b="1">
                <a:sym typeface="Wingdings" pitchFamily="2" charset="2"/>
              </a:rPr>
              <a:t>500.000</a:t>
            </a:r>
            <a:endParaRPr lang="en-US" b="1"/>
          </a:p>
        </p:txBody>
      </p:sp>
    </p:spTree>
    <p:extLst>
      <p:ext uri="{BB962C8B-B14F-4D97-AF65-F5344CB8AC3E}">
        <p14:creationId xmlns:p14="http://schemas.microsoft.com/office/powerpoint/2010/main" val="4101274807"/>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3" name="Content Placeholder 2"/>
          <p:cNvSpPr>
            <a:spLocks noGrp="1"/>
          </p:cNvSpPr>
          <p:nvPr>
            <p:ph idx="1"/>
          </p:nvPr>
        </p:nvSpPr>
        <p:spPr>
          <a:xfrm>
            <a:off x="71406" y="1533532"/>
            <a:ext cx="5362216" cy="1895468"/>
          </a:xfrm>
          <a:solidFill>
            <a:schemeClr val="accent3">
              <a:lumMod val="40000"/>
              <a:lumOff val="60000"/>
            </a:schemeClr>
          </a:solidFill>
        </p:spPr>
        <p:txBody>
          <a:bodyPr>
            <a:normAutofit lnSpcReduction="10000"/>
          </a:bodyPr>
          <a:lstStyle/>
          <a:p>
            <a:pPr marL="0" indent="0" eaLnBrk="1" hangingPunct="1">
              <a:lnSpc>
                <a:spcPct val="80000"/>
              </a:lnSpc>
              <a:spcBef>
                <a:spcPts val="0"/>
              </a:spcBef>
              <a:buFont typeface="Arial" charset="0"/>
              <a:buNone/>
              <a:defRPr/>
            </a:pPr>
            <a:r>
              <a:rPr lang="id-ID" sz="2000" dirty="0" smtClean="0"/>
              <a:t>Investasi pada PT. A memiliki komponen net aset berikut ini</a:t>
            </a:r>
          </a:p>
          <a:p>
            <a:pPr eaLnBrk="1" hangingPunct="1">
              <a:lnSpc>
                <a:spcPct val="80000"/>
              </a:lnSpc>
              <a:spcBef>
                <a:spcPts val="300"/>
              </a:spcBef>
              <a:buFont typeface="Arial" charset="0"/>
              <a:buNone/>
              <a:defRPr/>
            </a:pPr>
            <a:r>
              <a:rPr lang="id-ID" sz="2000" dirty="0" smtClean="0"/>
              <a:t>	Goodwill 			 20.000</a:t>
            </a:r>
          </a:p>
          <a:p>
            <a:pPr eaLnBrk="1" hangingPunct="1">
              <a:lnSpc>
                <a:spcPct val="80000"/>
              </a:lnSpc>
              <a:spcBef>
                <a:spcPts val="0"/>
              </a:spcBef>
              <a:buFont typeface="Arial" charset="0"/>
              <a:buNone/>
              <a:defRPr/>
            </a:pPr>
            <a:r>
              <a:rPr lang="id-ID" sz="2000" dirty="0" smtClean="0"/>
              <a:t>	Properti Investasi		 40.000</a:t>
            </a:r>
          </a:p>
          <a:p>
            <a:pPr eaLnBrk="1" hangingPunct="1">
              <a:lnSpc>
                <a:spcPct val="80000"/>
              </a:lnSpc>
              <a:spcBef>
                <a:spcPts val="0"/>
              </a:spcBef>
              <a:buFont typeface="Arial" charset="0"/>
              <a:buNone/>
              <a:defRPr/>
            </a:pPr>
            <a:r>
              <a:rPr lang="id-ID" sz="2000" dirty="0" smtClean="0"/>
              <a:t>	Aset Tetap			 </a:t>
            </a:r>
            <a:r>
              <a:rPr lang="id-ID" sz="2000" u="sng" dirty="0" smtClean="0"/>
              <a:t>60.000</a:t>
            </a:r>
          </a:p>
          <a:p>
            <a:pPr eaLnBrk="1" hangingPunct="1">
              <a:lnSpc>
                <a:spcPct val="80000"/>
              </a:lnSpc>
              <a:spcBef>
                <a:spcPts val="0"/>
              </a:spcBef>
              <a:buFont typeface="Arial" charset="0"/>
              <a:buNone/>
              <a:defRPr/>
            </a:pPr>
            <a:r>
              <a:rPr lang="id-ID" sz="2000" dirty="0" smtClean="0"/>
              <a:t>	Total				</a:t>
            </a:r>
            <a:r>
              <a:rPr lang="id-ID" sz="2000" u="sng" dirty="0" smtClean="0"/>
              <a:t>120.000</a:t>
            </a:r>
          </a:p>
          <a:p>
            <a:pPr eaLnBrk="1" hangingPunct="1">
              <a:spcBef>
                <a:spcPts val="600"/>
              </a:spcBef>
              <a:buFont typeface="Arial" charset="0"/>
              <a:buNone/>
              <a:defRPr/>
            </a:pPr>
            <a:r>
              <a:rPr lang="id-ID" sz="2000" dirty="0" smtClean="0"/>
              <a:t>Nilai dapat diperoleh kembali sebesar 90.000</a:t>
            </a:r>
            <a:endParaRPr lang="en-US" sz="2000" dirty="0" smtClean="0"/>
          </a:p>
        </p:txBody>
      </p:sp>
      <p:sp>
        <p:nvSpPr>
          <p:cNvPr id="40962" name="Title 1"/>
          <p:cNvSpPr>
            <a:spLocks noGrp="1"/>
          </p:cNvSpPr>
          <p:nvPr>
            <p:ph type="title"/>
          </p:nvPr>
        </p:nvSpPr>
        <p:spPr>
          <a:ln>
            <a:miter lim="800000"/>
            <a:headEnd/>
            <a:tailEnd/>
          </a:ln>
        </p:spPr>
        <p:txBody>
          <a:bodyPr>
            <a:normAutofit fontScale="90000"/>
          </a:bodyPr>
          <a:lstStyle/>
          <a:p>
            <a:pPr eaLnBrk="1" hangingPunct="1">
              <a:defRPr/>
            </a:pPr>
            <a:r>
              <a:rPr lang="id-ID" dirty="0" smtClean="0"/>
              <a:t>Penurunan nilai investasi</a:t>
            </a:r>
          </a:p>
        </p:txBody>
      </p:sp>
      <p:sp>
        <p:nvSpPr>
          <p:cNvPr id="4" name="Slide Number Placeholder 3"/>
          <p:cNvSpPr>
            <a:spLocks noGrp="1"/>
          </p:cNvSpPr>
          <p:nvPr>
            <p:ph type="sldNum" sz="quarter" idx="10"/>
          </p:nvPr>
        </p:nvSpPr>
        <p:spPr>
          <a:xfrm>
            <a:off x="6553200" y="6400801"/>
            <a:ext cx="2133600" cy="320675"/>
          </a:xfrm>
          <a:ln w="9525">
            <a:noFill/>
          </a:ln>
        </p:spPr>
        <p:txBody>
          <a:bodyPr/>
          <a:lstStyle/>
          <a:p>
            <a:pPr algn="r">
              <a:defRPr/>
            </a:pPr>
            <a:fld id="{45A76A78-E8B0-4443-ACC5-21158CC306AE}" type="slidenum">
              <a:rPr lang="en-US" smtClean="0">
                <a:latin typeface="+mn-lt"/>
              </a:rPr>
              <a:pPr algn="r">
                <a:defRPr/>
              </a:pPr>
              <a:t>45</a:t>
            </a:fld>
            <a:endParaRPr lang="en-US">
              <a:latin typeface="+mn-lt"/>
            </a:endParaRPr>
          </a:p>
        </p:txBody>
      </p:sp>
      <p:sp>
        <p:nvSpPr>
          <p:cNvPr id="5" name="Content Placeholder 2"/>
          <p:cNvSpPr txBox="1">
            <a:spLocks/>
          </p:cNvSpPr>
          <p:nvPr/>
        </p:nvSpPr>
        <p:spPr bwMode="auto">
          <a:xfrm>
            <a:off x="417240" y="4005064"/>
            <a:ext cx="8579368" cy="1800200"/>
          </a:xfrm>
          <a:prstGeom prst="rect">
            <a:avLst/>
          </a:prstGeom>
          <a:solidFill>
            <a:schemeClr val="accent2">
              <a:lumMod val="60000"/>
              <a:lumOff val="40000"/>
            </a:schemeClr>
          </a:solidFill>
          <a:ln w="9525">
            <a:noFill/>
            <a:miter lim="800000"/>
            <a:headEnd/>
            <a:tailEnd/>
          </a:ln>
        </p:spPr>
        <p:txBody>
          <a:bodyPr>
            <a:noAutofit/>
          </a:bodyPr>
          <a:lstStyle/>
          <a:p>
            <a:pPr marL="342900" indent="-342900">
              <a:spcBef>
                <a:spcPct val="20000"/>
              </a:spcBef>
              <a:buFont typeface="Arial" charset="0"/>
              <a:buNone/>
              <a:tabLst>
                <a:tab pos="2876550" algn="l"/>
                <a:tab pos="4305300" algn="l"/>
                <a:tab pos="5657850" algn="l"/>
                <a:tab pos="7258050" algn="l"/>
              </a:tabLst>
              <a:defRPr/>
            </a:pPr>
            <a:r>
              <a:rPr lang="id-ID" i="1" dirty="0">
                <a:latin typeface="Arial" pitchFamily="34" charset="0"/>
                <a:cs typeface="Arial" pitchFamily="34" charset="0"/>
              </a:rPr>
              <a:t>		</a:t>
            </a:r>
            <a:r>
              <a:rPr lang="id-ID" b="1" i="1" dirty="0" smtClean="0">
                <a:latin typeface="Arial" pitchFamily="34" charset="0"/>
                <a:cs typeface="Arial" pitchFamily="34" charset="0"/>
              </a:rPr>
              <a:t>Goodwill    	Properti</a:t>
            </a:r>
            <a:r>
              <a:rPr lang="id-ID" b="1" i="1" dirty="0">
                <a:latin typeface="Arial" pitchFamily="34" charset="0"/>
                <a:cs typeface="Arial" pitchFamily="34" charset="0"/>
              </a:rPr>
              <a:t>	</a:t>
            </a:r>
            <a:r>
              <a:rPr lang="id-ID" b="1" i="1" dirty="0" smtClean="0">
                <a:latin typeface="Arial" pitchFamily="34" charset="0"/>
                <a:cs typeface="Arial" pitchFamily="34" charset="0"/>
              </a:rPr>
              <a:t>Aset Tetap 	Total	</a:t>
            </a:r>
            <a:r>
              <a:rPr lang="id-ID" i="1" dirty="0" smtClean="0">
                <a:latin typeface="Arial" pitchFamily="34" charset="0"/>
                <a:cs typeface="Arial" pitchFamily="34" charset="0"/>
              </a:rPr>
              <a:t>		</a:t>
            </a:r>
          </a:p>
          <a:p>
            <a:pPr marL="342900" indent="-342900">
              <a:spcBef>
                <a:spcPct val="20000"/>
              </a:spcBef>
              <a:buFont typeface="Arial" charset="0"/>
              <a:buNone/>
              <a:tabLst>
                <a:tab pos="2876550" algn="l"/>
                <a:tab pos="4305300" algn="l"/>
                <a:tab pos="5657850" algn="l"/>
                <a:tab pos="7258050" algn="l"/>
              </a:tabLst>
              <a:defRPr/>
            </a:pPr>
            <a:r>
              <a:rPr lang="en-US" dirty="0" smtClean="0">
                <a:latin typeface="Arial" pitchFamily="34" charset="0"/>
                <a:cs typeface="Arial" pitchFamily="34" charset="0"/>
              </a:rPr>
              <a:t>Carrying value </a:t>
            </a:r>
            <a:r>
              <a:rPr lang="id-ID" dirty="0" smtClean="0">
                <a:latin typeface="Arial" pitchFamily="34" charset="0"/>
                <a:cs typeface="Arial" pitchFamily="34" charset="0"/>
              </a:rPr>
              <a:t>   	2</a:t>
            </a:r>
            <a:r>
              <a:rPr lang="en-US" dirty="0" smtClean="0">
                <a:latin typeface="Arial" pitchFamily="34" charset="0"/>
                <a:cs typeface="Arial" pitchFamily="34" charset="0"/>
              </a:rPr>
              <a:t>0</a:t>
            </a:r>
            <a:r>
              <a:rPr lang="id-ID" dirty="0" smtClean="0">
                <a:latin typeface="Arial" pitchFamily="34" charset="0"/>
                <a:cs typeface="Arial" pitchFamily="34" charset="0"/>
              </a:rPr>
              <a:t>.000	</a:t>
            </a:r>
            <a:r>
              <a:rPr lang="en-US" dirty="0" smtClean="0">
                <a:latin typeface="Arial" pitchFamily="34" charset="0"/>
                <a:cs typeface="Arial" pitchFamily="34" charset="0"/>
              </a:rPr>
              <a:t> </a:t>
            </a:r>
            <a:r>
              <a:rPr lang="id-ID" dirty="0" smtClean="0">
                <a:latin typeface="Arial" pitchFamily="34" charset="0"/>
                <a:cs typeface="Arial" pitchFamily="34" charset="0"/>
              </a:rPr>
              <a:t>4</a:t>
            </a:r>
            <a:r>
              <a:rPr lang="en-US" dirty="0" smtClean="0">
                <a:latin typeface="Arial" pitchFamily="34" charset="0"/>
                <a:cs typeface="Arial" pitchFamily="34" charset="0"/>
              </a:rPr>
              <a:t>0</a:t>
            </a:r>
            <a:r>
              <a:rPr lang="id-ID" dirty="0" smtClean="0">
                <a:latin typeface="Arial" pitchFamily="34" charset="0"/>
                <a:cs typeface="Arial" pitchFamily="34" charset="0"/>
              </a:rPr>
              <a:t>.00 	6</a:t>
            </a:r>
            <a:r>
              <a:rPr lang="en-US" dirty="0" smtClean="0">
                <a:latin typeface="Arial" pitchFamily="34" charset="0"/>
                <a:cs typeface="Arial" pitchFamily="34" charset="0"/>
              </a:rPr>
              <a:t>0</a:t>
            </a:r>
            <a:r>
              <a:rPr lang="id-ID" dirty="0" smtClean="0">
                <a:latin typeface="Arial" pitchFamily="34" charset="0"/>
                <a:cs typeface="Arial" pitchFamily="34" charset="0"/>
              </a:rPr>
              <a:t>.000</a:t>
            </a:r>
            <a:r>
              <a:rPr lang="en-US" dirty="0" smtClean="0">
                <a:latin typeface="Arial" pitchFamily="34" charset="0"/>
                <a:cs typeface="Arial" pitchFamily="34" charset="0"/>
              </a:rPr>
              <a:t> </a:t>
            </a:r>
            <a:r>
              <a:rPr lang="id-ID" dirty="0" smtClean="0">
                <a:latin typeface="Arial" pitchFamily="34" charset="0"/>
                <a:cs typeface="Arial" pitchFamily="34" charset="0"/>
              </a:rPr>
              <a:t> 	120.000</a:t>
            </a:r>
            <a:endParaRPr lang="en-US" dirty="0" smtClean="0">
              <a:latin typeface="Arial" pitchFamily="34" charset="0"/>
              <a:cs typeface="Arial" pitchFamily="34" charset="0"/>
            </a:endParaRPr>
          </a:p>
          <a:p>
            <a:pPr marL="342900" indent="-342900">
              <a:spcBef>
                <a:spcPct val="20000"/>
              </a:spcBef>
              <a:buFont typeface="Arial" charset="0"/>
              <a:buNone/>
              <a:tabLst>
                <a:tab pos="2876550" algn="l"/>
                <a:tab pos="4305300" algn="l"/>
                <a:tab pos="5657850" algn="l"/>
                <a:tab pos="7258050" algn="l"/>
              </a:tabLst>
              <a:defRPr/>
            </a:pPr>
            <a:r>
              <a:rPr lang="en-US" dirty="0" smtClean="0">
                <a:latin typeface="Arial" pitchFamily="34" charset="0"/>
                <a:cs typeface="Arial" pitchFamily="34" charset="0"/>
              </a:rPr>
              <a:t>Impairment </a:t>
            </a:r>
            <a:r>
              <a:rPr lang="en-US" dirty="0">
                <a:latin typeface="Arial" pitchFamily="34" charset="0"/>
                <a:cs typeface="Arial" pitchFamily="34" charset="0"/>
              </a:rPr>
              <a:t>loss </a:t>
            </a:r>
            <a:r>
              <a:rPr lang="id-ID" dirty="0">
                <a:latin typeface="Arial" pitchFamily="34" charset="0"/>
                <a:cs typeface="Arial" pitchFamily="34" charset="0"/>
              </a:rPr>
              <a:t>	</a:t>
            </a:r>
            <a:r>
              <a:rPr lang="en-US" u="sng" dirty="0" smtClean="0">
                <a:latin typeface="Arial" pitchFamily="34" charset="0"/>
                <a:cs typeface="Arial" pitchFamily="34" charset="0"/>
              </a:rPr>
              <a:t>(</a:t>
            </a:r>
            <a:r>
              <a:rPr lang="id-ID" u="sng" dirty="0">
                <a:latin typeface="Arial" pitchFamily="34" charset="0"/>
                <a:cs typeface="Arial" pitchFamily="34" charset="0"/>
              </a:rPr>
              <a:t>2</a:t>
            </a:r>
            <a:r>
              <a:rPr lang="en-US" u="sng" dirty="0" smtClean="0">
                <a:latin typeface="Arial" pitchFamily="34" charset="0"/>
                <a:cs typeface="Arial" pitchFamily="34" charset="0"/>
              </a:rPr>
              <a:t>0</a:t>
            </a:r>
            <a:r>
              <a:rPr lang="id-ID" u="sng" dirty="0" smtClean="0">
                <a:latin typeface="Arial" pitchFamily="34" charset="0"/>
                <a:cs typeface="Arial" pitchFamily="34" charset="0"/>
              </a:rPr>
              <a:t>.000</a:t>
            </a:r>
            <a:r>
              <a:rPr lang="en-US" u="sng" dirty="0" smtClean="0">
                <a:latin typeface="Arial" pitchFamily="34" charset="0"/>
                <a:cs typeface="Arial" pitchFamily="34" charset="0"/>
              </a:rPr>
              <a:t>) </a:t>
            </a:r>
            <a:r>
              <a:rPr lang="id-ID" dirty="0" smtClean="0">
                <a:latin typeface="Arial" pitchFamily="34" charset="0"/>
                <a:cs typeface="Arial" pitchFamily="34" charset="0"/>
              </a:rPr>
              <a:t>     </a:t>
            </a:r>
            <a:r>
              <a:rPr lang="id-ID" dirty="0">
                <a:latin typeface="Arial" pitchFamily="34" charset="0"/>
                <a:cs typeface="Arial" pitchFamily="34" charset="0"/>
              </a:rPr>
              <a:t>	</a:t>
            </a:r>
            <a:r>
              <a:rPr lang="id-ID" dirty="0" smtClean="0">
                <a:latin typeface="Arial" pitchFamily="34" charset="0"/>
                <a:cs typeface="Arial" pitchFamily="34" charset="0"/>
              </a:rPr>
              <a:t> </a:t>
            </a:r>
            <a:r>
              <a:rPr lang="en-US" u="sng" dirty="0" smtClean="0">
                <a:latin typeface="Arial" pitchFamily="34" charset="0"/>
                <a:cs typeface="Arial" pitchFamily="34" charset="0"/>
              </a:rPr>
              <a:t>(</a:t>
            </a:r>
            <a:r>
              <a:rPr lang="id-ID" u="sng" dirty="0" smtClean="0">
                <a:latin typeface="Arial" pitchFamily="34" charset="0"/>
                <a:cs typeface="Arial" pitchFamily="34" charset="0"/>
              </a:rPr>
              <a:t>4.000</a:t>
            </a:r>
            <a:r>
              <a:rPr lang="en-US" u="sng" dirty="0" smtClean="0">
                <a:latin typeface="Arial" pitchFamily="34" charset="0"/>
                <a:cs typeface="Arial" pitchFamily="34" charset="0"/>
              </a:rPr>
              <a:t>) </a:t>
            </a:r>
            <a:r>
              <a:rPr lang="id-ID" dirty="0" smtClean="0">
                <a:latin typeface="Arial" pitchFamily="34" charset="0"/>
                <a:cs typeface="Arial" pitchFamily="34" charset="0"/>
              </a:rPr>
              <a:t> 	</a:t>
            </a:r>
            <a:r>
              <a:rPr lang="en-US" u="sng" dirty="0" smtClean="0">
                <a:latin typeface="Arial" pitchFamily="34" charset="0"/>
                <a:cs typeface="Arial" pitchFamily="34" charset="0"/>
              </a:rPr>
              <a:t>(</a:t>
            </a:r>
            <a:r>
              <a:rPr lang="id-ID" u="sng" dirty="0" smtClean="0">
                <a:latin typeface="Arial" pitchFamily="34" charset="0"/>
                <a:cs typeface="Arial" pitchFamily="34" charset="0"/>
              </a:rPr>
              <a:t>6.000</a:t>
            </a:r>
            <a:r>
              <a:rPr lang="en-US" u="sng" dirty="0" smtClean="0">
                <a:latin typeface="Arial" pitchFamily="34" charset="0"/>
                <a:cs typeface="Arial" pitchFamily="34" charset="0"/>
              </a:rPr>
              <a:t>)</a:t>
            </a:r>
            <a:r>
              <a:rPr lang="id-ID" dirty="0" smtClean="0">
                <a:latin typeface="Arial" pitchFamily="34" charset="0"/>
                <a:cs typeface="Arial" pitchFamily="34" charset="0"/>
              </a:rPr>
              <a:t>   </a:t>
            </a:r>
            <a:r>
              <a:rPr lang="id-ID" dirty="0">
                <a:latin typeface="Arial" pitchFamily="34" charset="0"/>
                <a:cs typeface="Arial" pitchFamily="34" charset="0"/>
              </a:rPr>
              <a:t>	</a:t>
            </a:r>
            <a:r>
              <a:rPr lang="en-US" u="sng" dirty="0" smtClean="0">
                <a:latin typeface="Arial" pitchFamily="34" charset="0"/>
                <a:cs typeface="Arial" pitchFamily="34" charset="0"/>
              </a:rPr>
              <a:t>(</a:t>
            </a:r>
            <a:r>
              <a:rPr lang="id-ID" u="sng" dirty="0" smtClean="0">
                <a:latin typeface="Arial" pitchFamily="34" charset="0"/>
                <a:cs typeface="Arial" pitchFamily="34" charset="0"/>
              </a:rPr>
              <a:t>30.000</a:t>
            </a:r>
            <a:r>
              <a:rPr lang="en-US" u="sng" dirty="0" smtClean="0">
                <a:latin typeface="Arial" pitchFamily="34" charset="0"/>
                <a:cs typeface="Arial" pitchFamily="34" charset="0"/>
              </a:rPr>
              <a:t>)</a:t>
            </a:r>
            <a:endParaRPr lang="en-US" u="sng" dirty="0">
              <a:latin typeface="Arial" pitchFamily="34" charset="0"/>
              <a:cs typeface="Arial" pitchFamily="34" charset="0"/>
            </a:endParaRPr>
          </a:p>
          <a:p>
            <a:pPr marL="342900" indent="-342900">
              <a:spcBef>
                <a:spcPct val="20000"/>
              </a:spcBef>
              <a:buFont typeface="Arial" charset="0"/>
              <a:buNone/>
              <a:tabLst>
                <a:tab pos="2876550" algn="l"/>
                <a:tab pos="4305300" algn="l"/>
                <a:tab pos="5657850" algn="l"/>
                <a:tab pos="7258050" algn="l"/>
              </a:tabLst>
              <a:defRPr/>
            </a:pPr>
            <a:r>
              <a:rPr lang="id-ID" dirty="0" smtClean="0">
                <a:latin typeface="Arial" pitchFamily="34" charset="0"/>
                <a:cs typeface="Arial" pitchFamily="34" charset="0"/>
              </a:rPr>
              <a:t>Nilai buku stlh penurunan</a:t>
            </a:r>
            <a:r>
              <a:rPr lang="id-ID" dirty="0">
                <a:latin typeface="Arial" pitchFamily="34" charset="0"/>
                <a:cs typeface="Arial" pitchFamily="34" charset="0"/>
              </a:rPr>
              <a:t>	</a:t>
            </a:r>
            <a:r>
              <a:rPr lang="id-ID" dirty="0" smtClean="0">
                <a:latin typeface="Arial" pitchFamily="34" charset="0"/>
                <a:cs typeface="Arial" pitchFamily="34" charset="0"/>
              </a:rPr>
              <a:t>    -	36.000</a:t>
            </a:r>
            <a:r>
              <a:rPr lang="en-US" dirty="0" smtClean="0">
                <a:latin typeface="Arial" pitchFamily="34" charset="0"/>
                <a:cs typeface="Arial" pitchFamily="34" charset="0"/>
              </a:rPr>
              <a:t> </a:t>
            </a:r>
            <a:r>
              <a:rPr lang="id-ID" dirty="0">
                <a:latin typeface="Arial" pitchFamily="34" charset="0"/>
                <a:cs typeface="Arial" pitchFamily="34" charset="0"/>
              </a:rPr>
              <a:t>	</a:t>
            </a:r>
            <a:r>
              <a:rPr lang="id-ID" dirty="0" smtClean="0">
                <a:latin typeface="Arial" pitchFamily="34" charset="0"/>
                <a:cs typeface="Arial" pitchFamily="34" charset="0"/>
              </a:rPr>
              <a:t>54.000	90.000</a:t>
            </a:r>
            <a:endParaRPr lang="id-ID" dirty="0">
              <a:latin typeface="Arial" pitchFamily="34" charset="0"/>
              <a:cs typeface="Arial" pitchFamily="34" charset="0"/>
            </a:endParaRPr>
          </a:p>
        </p:txBody>
      </p:sp>
      <p:sp>
        <p:nvSpPr>
          <p:cNvPr id="6" name="Rectangle 5"/>
          <p:cNvSpPr/>
          <p:nvPr/>
        </p:nvSpPr>
        <p:spPr>
          <a:xfrm>
            <a:off x="5786446" y="1571612"/>
            <a:ext cx="2883877" cy="1600200"/>
          </a:xfrm>
          <a:prstGeom prst="rect">
            <a:avLst/>
          </a:prstGeom>
        </p:spPr>
        <p:style>
          <a:lnRef idx="1">
            <a:schemeClr val="accent5"/>
          </a:lnRef>
          <a:fillRef idx="2">
            <a:schemeClr val="accent5"/>
          </a:fillRef>
          <a:effectRef idx="1">
            <a:schemeClr val="accent5"/>
          </a:effectRef>
          <a:fontRef idx="minor">
            <a:schemeClr val="dk1"/>
          </a:fontRef>
        </p:style>
        <p:txBody>
          <a:bodyPr anchor="ctr"/>
          <a:lstStyle/>
          <a:p>
            <a:pPr algn="ctr">
              <a:defRPr/>
            </a:pPr>
            <a:r>
              <a:rPr lang="en-US" dirty="0" err="1">
                <a:solidFill>
                  <a:srgbClr val="080808"/>
                </a:solidFill>
              </a:rPr>
              <a:t>Peurunan</a:t>
            </a:r>
            <a:r>
              <a:rPr lang="en-US" dirty="0">
                <a:solidFill>
                  <a:srgbClr val="080808"/>
                </a:solidFill>
              </a:rPr>
              <a:t> </a:t>
            </a:r>
            <a:r>
              <a:rPr lang="en-US" dirty="0" err="1">
                <a:solidFill>
                  <a:srgbClr val="080808"/>
                </a:solidFill>
              </a:rPr>
              <a:t>nilai</a:t>
            </a:r>
            <a:r>
              <a:rPr lang="en-US" dirty="0">
                <a:solidFill>
                  <a:srgbClr val="080808"/>
                </a:solidFill>
              </a:rPr>
              <a:t> :</a:t>
            </a:r>
          </a:p>
          <a:p>
            <a:pPr marL="342900" indent="-342900">
              <a:buFont typeface="+mj-lt"/>
              <a:buAutoNum type="arabicPeriod"/>
              <a:defRPr/>
            </a:pPr>
            <a:r>
              <a:rPr lang="en-US" dirty="0" err="1">
                <a:solidFill>
                  <a:srgbClr val="080808"/>
                </a:solidFill>
              </a:rPr>
              <a:t>Pertama</a:t>
            </a:r>
            <a:r>
              <a:rPr lang="en-US" dirty="0">
                <a:solidFill>
                  <a:srgbClr val="080808"/>
                </a:solidFill>
              </a:rPr>
              <a:t> </a:t>
            </a:r>
            <a:r>
              <a:rPr lang="en-US" dirty="0" err="1">
                <a:solidFill>
                  <a:srgbClr val="080808"/>
                </a:solidFill>
              </a:rPr>
              <a:t>dialopkasikan</a:t>
            </a:r>
            <a:r>
              <a:rPr lang="en-US" dirty="0">
                <a:solidFill>
                  <a:srgbClr val="080808"/>
                </a:solidFill>
              </a:rPr>
              <a:t> </a:t>
            </a:r>
            <a:r>
              <a:rPr lang="en-US" dirty="0" err="1">
                <a:solidFill>
                  <a:srgbClr val="080808"/>
                </a:solidFill>
              </a:rPr>
              <a:t>ke</a:t>
            </a:r>
            <a:r>
              <a:rPr lang="en-US" dirty="0">
                <a:solidFill>
                  <a:srgbClr val="080808"/>
                </a:solidFill>
              </a:rPr>
              <a:t> goodwill</a:t>
            </a:r>
          </a:p>
          <a:p>
            <a:pPr marL="342900" indent="-342900">
              <a:buFont typeface="+mj-lt"/>
              <a:buAutoNum type="arabicPeriod"/>
              <a:defRPr/>
            </a:pPr>
            <a:r>
              <a:rPr lang="en-US" dirty="0" err="1">
                <a:solidFill>
                  <a:srgbClr val="080808"/>
                </a:solidFill>
              </a:rPr>
              <a:t>Sisanya</a:t>
            </a:r>
            <a:r>
              <a:rPr lang="en-US" dirty="0">
                <a:solidFill>
                  <a:srgbClr val="080808"/>
                </a:solidFill>
              </a:rPr>
              <a:t> </a:t>
            </a:r>
            <a:r>
              <a:rPr lang="en-US" dirty="0" err="1">
                <a:solidFill>
                  <a:srgbClr val="080808"/>
                </a:solidFill>
              </a:rPr>
              <a:t>dialokasikan</a:t>
            </a:r>
            <a:r>
              <a:rPr lang="en-US" dirty="0">
                <a:solidFill>
                  <a:srgbClr val="080808"/>
                </a:solidFill>
              </a:rPr>
              <a:t> </a:t>
            </a:r>
            <a:r>
              <a:rPr lang="en-US" dirty="0" err="1">
                <a:solidFill>
                  <a:srgbClr val="080808"/>
                </a:solidFill>
              </a:rPr>
              <a:t>ke</a:t>
            </a:r>
            <a:r>
              <a:rPr lang="en-US" dirty="0">
                <a:solidFill>
                  <a:srgbClr val="080808"/>
                </a:solidFill>
              </a:rPr>
              <a:t> </a:t>
            </a:r>
            <a:r>
              <a:rPr lang="en-US" dirty="0" err="1">
                <a:solidFill>
                  <a:srgbClr val="080808"/>
                </a:solidFill>
              </a:rPr>
              <a:t>aset</a:t>
            </a:r>
            <a:r>
              <a:rPr lang="en-US" dirty="0">
                <a:solidFill>
                  <a:srgbClr val="080808"/>
                </a:solidFill>
              </a:rPr>
              <a:t> </a:t>
            </a:r>
            <a:r>
              <a:rPr lang="en-US" dirty="0" err="1">
                <a:solidFill>
                  <a:srgbClr val="080808"/>
                </a:solidFill>
              </a:rPr>
              <a:t>tidak</a:t>
            </a:r>
            <a:r>
              <a:rPr lang="en-US" dirty="0">
                <a:solidFill>
                  <a:srgbClr val="080808"/>
                </a:solidFill>
              </a:rPr>
              <a:t> </a:t>
            </a:r>
            <a:r>
              <a:rPr lang="en-US" dirty="0" err="1">
                <a:solidFill>
                  <a:srgbClr val="080808"/>
                </a:solidFill>
              </a:rPr>
              <a:t>lancar</a:t>
            </a:r>
            <a:r>
              <a:rPr lang="en-US" dirty="0">
                <a:solidFill>
                  <a:srgbClr val="080808"/>
                </a:solidFill>
              </a:rPr>
              <a:t> </a:t>
            </a:r>
            <a:r>
              <a:rPr lang="en-US" dirty="0" err="1">
                <a:solidFill>
                  <a:srgbClr val="080808"/>
                </a:solidFill>
              </a:rPr>
              <a:t>secara</a:t>
            </a:r>
            <a:r>
              <a:rPr lang="en-US" dirty="0">
                <a:solidFill>
                  <a:srgbClr val="080808"/>
                </a:solidFill>
              </a:rPr>
              <a:t> pro rata</a:t>
            </a:r>
          </a:p>
        </p:txBody>
      </p:sp>
    </p:spTree>
    <p:extLst>
      <p:ext uri="{BB962C8B-B14F-4D97-AF65-F5344CB8AC3E}">
        <p14:creationId xmlns:p14="http://schemas.microsoft.com/office/powerpoint/2010/main" val="2407274697"/>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0" y="3429000"/>
            <a:ext cx="9144000" cy="3429000"/>
          </a:xfrm>
          <a:prstGeom prst="rect">
            <a:avLst/>
          </a:prstGeom>
          <a:solidFill>
            <a:schemeClr val="bg1"/>
          </a:solidFill>
          <a:ln>
            <a:noFill/>
          </a:ln>
          <a:effectLst/>
          <a:scene3d>
            <a:camera prst="orthographicFront" fov="0">
              <a:rot lat="0" lon="0" rev="0"/>
            </a:camera>
            <a:lightRig rig="threePt" dir="t">
              <a:rot lat="0" lon="0" rev="0"/>
            </a:lightRig>
          </a:scene3d>
          <a:sp3d contourW="9525" prstMaterial="matte">
            <a:contourClr>
              <a:schemeClr val="accent1">
                <a:shade val="70000"/>
                <a:satMod val="105000"/>
              </a:schemeClr>
            </a:contourClr>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smtClean="0"/>
          </a:p>
        </p:txBody>
      </p:sp>
      <p:sp>
        <p:nvSpPr>
          <p:cNvPr id="3" name="Rectangle 2"/>
          <p:cNvSpPr/>
          <p:nvPr/>
        </p:nvSpPr>
        <p:spPr>
          <a:xfrm>
            <a:off x="0" y="0"/>
            <a:ext cx="9144000" cy="3429000"/>
          </a:xfrm>
          <a:prstGeom prst="rect">
            <a:avLst/>
          </a:prstGeom>
          <a:solidFill>
            <a:srgbClr val="C00000"/>
          </a:solidFill>
          <a:ln>
            <a:noFill/>
          </a:ln>
          <a:effectLst/>
          <a:scene3d>
            <a:camera prst="orthographicFront" fov="0">
              <a:rot lat="0" lon="0" rev="0"/>
            </a:camera>
            <a:lightRig rig="threePt" dir="t">
              <a:rot lat="0" lon="0" rev="0"/>
            </a:lightRig>
          </a:scene3d>
          <a:sp3d contourW="9525" prstMaterial="matte">
            <a:contourClr>
              <a:schemeClr val="accent1">
                <a:shade val="70000"/>
                <a:satMod val="105000"/>
              </a:schemeClr>
            </a:contourClr>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smtClean="0"/>
          </a:p>
        </p:txBody>
      </p:sp>
      <p:sp>
        <p:nvSpPr>
          <p:cNvPr id="2" name="Title 1"/>
          <p:cNvSpPr>
            <a:spLocks noGrp="1"/>
          </p:cNvSpPr>
          <p:nvPr>
            <p:ph type="ctrTitle"/>
          </p:nvPr>
        </p:nvSpPr>
        <p:spPr>
          <a:xfrm>
            <a:off x="38100" y="381000"/>
            <a:ext cx="9105900" cy="2514600"/>
          </a:xfrm>
        </p:spPr>
        <p:txBody>
          <a:bodyPr>
            <a:normAutofit/>
          </a:bodyPr>
          <a:lstStyle/>
          <a:p>
            <a:pPr algn="ctr"/>
            <a:r>
              <a:rPr lang="id-ID" sz="3200" b="1" dirty="0" smtClean="0">
                <a:solidFill>
                  <a:schemeClr val="bg1"/>
                </a:solidFill>
              </a:rPr>
              <a:t>PSAK 4</a:t>
            </a:r>
            <a:br>
              <a:rPr lang="id-ID" sz="3200" b="1" dirty="0" smtClean="0">
                <a:solidFill>
                  <a:schemeClr val="bg1"/>
                </a:solidFill>
              </a:rPr>
            </a:br>
            <a:r>
              <a:rPr lang="id-ID" sz="3200" b="1" dirty="0" smtClean="0">
                <a:solidFill>
                  <a:schemeClr val="bg1"/>
                </a:solidFill>
              </a:rPr>
              <a:t>LAPORAN KEUANGAN TERSENDIRI</a:t>
            </a:r>
            <a:endParaRPr lang="en-US" sz="2400" b="1" dirty="0">
              <a:solidFill>
                <a:schemeClr val="bg1"/>
              </a:solidFill>
            </a:endParaRPr>
          </a:p>
        </p:txBody>
      </p:sp>
    </p:spTree>
    <p:extLst>
      <p:ext uri="{BB962C8B-B14F-4D97-AF65-F5344CB8AC3E}">
        <p14:creationId xmlns:p14="http://schemas.microsoft.com/office/powerpoint/2010/main" val="1657036257"/>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358850" name="Rectangle 2"/>
          <p:cNvSpPr>
            <a:spLocks noGrp="1" noChangeArrowheads="1"/>
          </p:cNvSpPr>
          <p:nvPr>
            <p:ph type="title"/>
          </p:nvPr>
        </p:nvSpPr>
        <p:spPr bwMode="auto">
          <a:xfrm>
            <a:off x="453788" y="304800"/>
            <a:ext cx="8229600" cy="566638"/>
          </a:xfrm>
          <a:noFill/>
          <a:ln>
            <a:miter lim="800000"/>
            <a:headEnd/>
            <a:tailEnd/>
          </a:ln>
        </p:spPr>
        <p:txBody>
          <a:bodyPr vert="horz" wrap="square" lIns="91440" tIns="45720" rIns="91440" bIns="45720" numCol="1" anchor="t" anchorCtr="0" compatLnSpc="1">
            <a:prstTxWarp prst="textNoShape">
              <a:avLst/>
            </a:prstTxWarp>
            <a:normAutofit fontScale="90000"/>
          </a:bodyPr>
          <a:lstStyle/>
          <a:p>
            <a:r>
              <a:rPr lang="id-ID" b="1" dirty="0" smtClean="0">
                <a:solidFill>
                  <a:srgbClr val="FF0000"/>
                </a:solidFill>
                <a:latin typeface="+mn-lt"/>
              </a:rPr>
              <a:t>Perbedaan PSAK 4 dan IAS 27</a:t>
            </a:r>
            <a:endParaRPr lang="en-US" b="1" dirty="0">
              <a:solidFill>
                <a:srgbClr val="FF0000"/>
              </a:solidFill>
              <a:latin typeface="+mn-lt"/>
            </a:endParaRPr>
          </a:p>
        </p:txBody>
      </p:sp>
      <p:sp>
        <p:nvSpPr>
          <p:cNvPr id="1358851" name="Rectangle 3"/>
          <p:cNvSpPr>
            <a:spLocks noGrp="1" noChangeArrowheads="1"/>
          </p:cNvSpPr>
          <p:nvPr>
            <p:ph type="body" idx="1"/>
          </p:nvPr>
        </p:nvSpPr>
        <p:spPr>
          <a:xfrm>
            <a:off x="381000" y="1556792"/>
            <a:ext cx="7405710" cy="4691608"/>
          </a:xfrm>
        </p:spPr>
        <p:txBody>
          <a:bodyPr>
            <a:normAutofit fontScale="92500" lnSpcReduction="10000"/>
          </a:bodyPr>
          <a:lstStyle/>
          <a:p>
            <a:r>
              <a:rPr lang="id-ID" sz="2400" dirty="0" smtClean="0"/>
              <a:t>IAS 27 mengatur penyusunan laporan keuangan tersendiri sebagai pengganti laporan keuangan konsolidasian </a:t>
            </a:r>
            <a:r>
              <a:rPr lang="id-ID" sz="2400" dirty="0" smtClean="0">
                <a:sym typeface="Wingdings" panose="05000000000000000000" pitchFamily="2" charset="2"/>
              </a:rPr>
              <a:t> PSAK 4 hnya mengijinkan induk menyusun laporan keuangan tersendiri sebagai </a:t>
            </a:r>
            <a:r>
              <a:rPr lang="id-ID" sz="2400" b="1" dirty="0" smtClean="0">
                <a:sym typeface="Wingdings" panose="05000000000000000000" pitchFamily="2" charset="2"/>
              </a:rPr>
              <a:t>lampiran dalam laporan keuangan konsolidasian  tidak disyaratkan adanya pengungkapan</a:t>
            </a:r>
            <a:r>
              <a:rPr lang="id-ID" sz="2400" dirty="0" smtClean="0">
                <a:sym typeface="Wingdings" panose="05000000000000000000" pitchFamily="2" charset="2"/>
              </a:rPr>
              <a:t>.</a:t>
            </a:r>
          </a:p>
          <a:p>
            <a:r>
              <a:rPr lang="id-ID" sz="2400" dirty="0" smtClean="0">
                <a:sym typeface="Wingdings" panose="05000000000000000000" pitchFamily="2" charset="2"/>
              </a:rPr>
              <a:t>Ruang lingkup berbeda, karena sebagai lampiran disesuaikan dengan konteks Indonesia karena:</a:t>
            </a:r>
          </a:p>
          <a:p>
            <a:pPr lvl="1"/>
            <a:r>
              <a:rPr lang="id-ID" sz="2000" dirty="0" smtClean="0">
                <a:sym typeface="Wingdings" panose="05000000000000000000" pitchFamily="2" charset="2"/>
              </a:rPr>
              <a:t>Laporan keuangan tersendiri merupakan pilihan bukan keharusan.</a:t>
            </a:r>
          </a:p>
          <a:p>
            <a:pPr lvl="1"/>
            <a:r>
              <a:rPr lang="id-ID" sz="2000" dirty="0" smtClean="0">
                <a:sym typeface="Wingdings" panose="05000000000000000000" pitchFamily="2" charset="2"/>
              </a:rPr>
              <a:t>Euatu entitas seebagai investor dalam entitas asosiasi atau </a:t>
            </a:r>
            <a:r>
              <a:rPr lang="id-ID" sz="2000" i="1" dirty="0" smtClean="0">
                <a:sym typeface="Wingdings" panose="05000000000000000000" pitchFamily="2" charset="2"/>
              </a:rPr>
              <a:t>joint venture</a:t>
            </a:r>
            <a:r>
              <a:rPr lang="id-ID" sz="2000" dirty="0" smtClean="0">
                <a:sym typeface="Wingdings" panose="05000000000000000000" pitchFamily="2" charset="2"/>
              </a:rPr>
              <a:t> dianggap tidak relevan menyajikan LK tersendiri.</a:t>
            </a:r>
          </a:p>
          <a:p>
            <a:pPr lvl="1"/>
            <a:r>
              <a:rPr lang="id-ID" sz="2000" dirty="0" smtClean="0">
                <a:sym typeface="Wingdings" panose="05000000000000000000" pitchFamily="2" charset="2"/>
              </a:rPr>
              <a:t>Laporan keuangan tersendiri hanya untuk laporan bertujuan umum</a:t>
            </a:r>
          </a:p>
          <a:p>
            <a:r>
              <a:rPr lang="id-ID" sz="2400" dirty="0" smtClean="0">
                <a:sym typeface="Wingdings" panose="05000000000000000000" pitchFamily="2" charset="2"/>
              </a:rPr>
              <a:t>Ketentuan dalam IAS yang berkaitan dengan kedudulan LK tersendiri sebagai lampiran.</a:t>
            </a:r>
          </a:p>
          <a:p>
            <a:endParaRPr lang="id-ID" sz="2400" dirty="0" smtClean="0">
              <a:sym typeface="Wingdings" panose="05000000000000000000" pitchFamily="2" charset="2"/>
            </a:endParaRPr>
          </a:p>
          <a:p>
            <a:endParaRPr lang="en-US" sz="2400" b="1" dirty="0"/>
          </a:p>
        </p:txBody>
      </p:sp>
      <p:pic>
        <p:nvPicPr>
          <p:cNvPr id="6" name="Picture 5" descr="edu.GIF"/>
          <p:cNvPicPr>
            <a:picLocks noChangeAspect="1"/>
          </p:cNvPicPr>
          <p:nvPr/>
        </p:nvPicPr>
        <p:blipFill>
          <a:blip r:embed="rId3" cstate="print"/>
          <a:stretch>
            <a:fillRect/>
          </a:stretch>
        </p:blipFill>
        <p:spPr>
          <a:xfrm>
            <a:off x="7786710" y="4761895"/>
            <a:ext cx="1452540" cy="1594455"/>
          </a:xfrm>
          <a:prstGeom prst="rect">
            <a:avLst/>
          </a:prstGeom>
        </p:spPr>
      </p:pic>
      <p:sp>
        <p:nvSpPr>
          <p:cNvPr id="2" name="Slide Number Placeholder 1"/>
          <p:cNvSpPr>
            <a:spLocks noGrp="1"/>
          </p:cNvSpPr>
          <p:nvPr>
            <p:ph type="sldNum" sz="quarter" idx="12"/>
          </p:nvPr>
        </p:nvSpPr>
        <p:spPr/>
        <p:txBody>
          <a:bodyPr/>
          <a:lstStyle/>
          <a:p>
            <a:fld id="{8C35BDD7-A4F9-4A49-B11C-CECE1BE9731E}" type="slidenum">
              <a:rPr lang="es-ES" smtClean="0"/>
              <a:pPr/>
              <a:t>47</a:t>
            </a:fld>
            <a:endParaRPr lang="es-ES"/>
          </a:p>
        </p:txBody>
      </p:sp>
    </p:spTree>
    <p:extLst>
      <p:ext uri="{BB962C8B-B14F-4D97-AF65-F5344CB8AC3E}">
        <p14:creationId xmlns:p14="http://schemas.microsoft.com/office/powerpoint/2010/main" val="190047424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35885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1358851">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1358851">
                                            <p:txEl>
                                              <p:pRg st="1" end="1"/>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499"/>
                                          </p:stCondLst>
                                        </p:cTn>
                                        <p:tgtEl>
                                          <p:spTgt spid="1358851">
                                            <p:txEl>
                                              <p:pRg st="2" end="2"/>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499"/>
                                          </p:stCondLst>
                                        </p:cTn>
                                        <p:tgtEl>
                                          <p:spTgt spid="1358851">
                                            <p:txEl>
                                              <p:pRg st="3" end="3"/>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499"/>
                                          </p:stCondLst>
                                        </p:cTn>
                                        <p:tgtEl>
                                          <p:spTgt spid="1358851">
                                            <p:txEl>
                                              <p:pRg st="4" end="4"/>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499"/>
                                          </p:stCondLst>
                                        </p:cTn>
                                        <p:tgtEl>
                                          <p:spTgt spid="1358851">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58850" grpId="0" animBg="1"/>
      <p:bldP spid="1358851" grpId="0" build="p" autoUpdateAnimBg="0"/>
    </p:bldLst>
  </p:timing>
</p:sld>
</file>

<file path=ppt/slides/slide4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358850" name="Rectangle 2"/>
          <p:cNvSpPr>
            <a:spLocks noGrp="1" noChangeArrowheads="1"/>
          </p:cNvSpPr>
          <p:nvPr>
            <p:ph type="title"/>
          </p:nvPr>
        </p:nvSpPr>
        <p:spPr bwMode="auto">
          <a:xfrm>
            <a:off x="453788" y="304800"/>
            <a:ext cx="8229600" cy="566638"/>
          </a:xfrm>
          <a:noFill/>
          <a:ln>
            <a:miter lim="800000"/>
            <a:headEnd/>
            <a:tailEnd/>
          </a:ln>
        </p:spPr>
        <p:txBody>
          <a:bodyPr vert="horz" wrap="square" lIns="91440" tIns="45720" rIns="91440" bIns="45720" numCol="1" anchor="t" anchorCtr="0" compatLnSpc="1">
            <a:prstTxWarp prst="textNoShape">
              <a:avLst/>
            </a:prstTxWarp>
            <a:normAutofit fontScale="90000"/>
          </a:bodyPr>
          <a:lstStyle/>
          <a:p>
            <a:r>
              <a:rPr lang="id-ID" b="1" dirty="0" smtClean="0">
                <a:solidFill>
                  <a:srgbClr val="FF0000"/>
                </a:solidFill>
                <a:latin typeface="+mn-lt"/>
              </a:rPr>
              <a:t>Ruang Lingkup dan Definisi</a:t>
            </a:r>
            <a:endParaRPr lang="en-US" b="1" dirty="0">
              <a:solidFill>
                <a:srgbClr val="FF0000"/>
              </a:solidFill>
              <a:latin typeface="+mn-lt"/>
            </a:endParaRPr>
          </a:p>
        </p:txBody>
      </p:sp>
      <p:sp>
        <p:nvSpPr>
          <p:cNvPr id="1358851" name="Rectangle 3"/>
          <p:cNvSpPr>
            <a:spLocks noGrp="1" noChangeArrowheads="1"/>
          </p:cNvSpPr>
          <p:nvPr>
            <p:ph type="body" idx="1"/>
          </p:nvPr>
        </p:nvSpPr>
        <p:spPr>
          <a:xfrm>
            <a:off x="381000" y="1371600"/>
            <a:ext cx="7405710" cy="4799558"/>
          </a:xfrm>
        </p:spPr>
        <p:txBody>
          <a:bodyPr>
            <a:normAutofit fontScale="92500"/>
          </a:bodyPr>
          <a:lstStyle/>
          <a:p>
            <a:pPr>
              <a:spcBef>
                <a:spcPts val="1200"/>
              </a:spcBef>
            </a:pPr>
            <a:r>
              <a:rPr lang="id-ID" sz="2400" dirty="0" smtClean="0"/>
              <a:t>Standar diterapkan untuk entitas induk yang menyajikan LK tersendiri dalam </a:t>
            </a:r>
            <a:r>
              <a:rPr lang="id-ID" sz="2400" b="1" dirty="0" smtClean="0"/>
              <a:t>mencatat investasi anak, ventura bersama dan entitas asosiasi</a:t>
            </a:r>
            <a:r>
              <a:rPr lang="id-ID" sz="2400" dirty="0" smtClean="0"/>
              <a:t>.</a:t>
            </a:r>
          </a:p>
          <a:p>
            <a:pPr>
              <a:spcBef>
                <a:spcPts val="1200"/>
              </a:spcBef>
            </a:pPr>
            <a:r>
              <a:rPr lang="id-ID" sz="2400" b="1" dirty="0" smtClean="0"/>
              <a:t>LK tersendiri </a:t>
            </a:r>
            <a:r>
              <a:rPr lang="id-ID" sz="2400" dirty="0" smtClean="0"/>
              <a:t>adalah laporan keuangan yang disajikan oleh entitas induk (investor yang memiliki pengendalian atas entitas anak) yang mencantat investasi pada entitas anak, entitas asosiasi dan ventura bersama berdasarkan </a:t>
            </a:r>
            <a:r>
              <a:rPr lang="id-ID" sz="2400" b="1" dirty="0" smtClean="0"/>
              <a:t>biaya perolehan </a:t>
            </a:r>
            <a:r>
              <a:rPr lang="id-ID" sz="2400" dirty="0" smtClean="0"/>
              <a:t>atau sesuai dengan </a:t>
            </a:r>
            <a:r>
              <a:rPr lang="id-ID" sz="2400" b="1" dirty="0" smtClean="0"/>
              <a:t>PSAK 55</a:t>
            </a:r>
            <a:r>
              <a:rPr lang="id-ID" sz="2400" dirty="0" smtClean="0"/>
              <a:t>: Instrumen keuangan: Pengakuan dan Pengukuran.</a:t>
            </a:r>
          </a:p>
          <a:p>
            <a:pPr>
              <a:spcBef>
                <a:spcPts val="1200"/>
              </a:spcBef>
            </a:pPr>
            <a:r>
              <a:rPr lang="id-ID" sz="2400" b="1" dirty="0" smtClean="0"/>
              <a:t>LK Tersendiri</a:t>
            </a:r>
            <a:r>
              <a:rPr lang="id-ID" sz="2400" dirty="0" smtClean="0"/>
              <a:t>, minimal terdiri dari </a:t>
            </a:r>
            <a:r>
              <a:rPr lang="id-ID" sz="2400" b="1" dirty="0" smtClean="0"/>
              <a:t>laporan posisi keuangan, laporan laba rugi komprehensif, laporan perubahan ekuitas dan laporan arus kas (</a:t>
            </a:r>
            <a:r>
              <a:rPr lang="id-ID" sz="2400" dirty="0" smtClean="0">
                <a:solidFill>
                  <a:srgbClr val="FF0000"/>
                </a:solidFill>
              </a:rPr>
              <a:t>tidak perlu catatan atas laporan keuangan</a:t>
            </a:r>
            <a:r>
              <a:rPr lang="id-ID" sz="2400" dirty="0" smtClean="0"/>
              <a:t>)</a:t>
            </a:r>
            <a:endParaRPr lang="en-US" sz="2400" b="1" dirty="0"/>
          </a:p>
        </p:txBody>
      </p:sp>
      <p:pic>
        <p:nvPicPr>
          <p:cNvPr id="6" name="Picture 5" descr="edu.GIF"/>
          <p:cNvPicPr>
            <a:picLocks noChangeAspect="1"/>
          </p:cNvPicPr>
          <p:nvPr/>
        </p:nvPicPr>
        <p:blipFill>
          <a:blip r:embed="rId3" cstate="print"/>
          <a:stretch>
            <a:fillRect/>
          </a:stretch>
        </p:blipFill>
        <p:spPr>
          <a:xfrm>
            <a:off x="7786710" y="4761895"/>
            <a:ext cx="1452540" cy="1594455"/>
          </a:xfrm>
          <a:prstGeom prst="rect">
            <a:avLst/>
          </a:prstGeom>
        </p:spPr>
      </p:pic>
      <p:sp>
        <p:nvSpPr>
          <p:cNvPr id="2" name="Slide Number Placeholder 1"/>
          <p:cNvSpPr>
            <a:spLocks noGrp="1"/>
          </p:cNvSpPr>
          <p:nvPr>
            <p:ph type="sldNum" sz="quarter" idx="12"/>
          </p:nvPr>
        </p:nvSpPr>
        <p:spPr/>
        <p:txBody>
          <a:bodyPr/>
          <a:lstStyle/>
          <a:p>
            <a:fld id="{8C35BDD7-A4F9-4A49-B11C-CECE1BE9731E}" type="slidenum">
              <a:rPr lang="es-ES" smtClean="0"/>
              <a:pPr/>
              <a:t>48</a:t>
            </a:fld>
            <a:endParaRPr lang="es-ES"/>
          </a:p>
        </p:txBody>
      </p:sp>
    </p:spTree>
    <p:extLst>
      <p:ext uri="{BB962C8B-B14F-4D97-AF65-F5344CB8AC3E}">
        <p14:creationId xmlns:p14="http://schemas.microsoft.com/office/powerpoint/2010/main" val="325873243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35885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1358851">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1358851">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1358851">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58850" grpId="0" animBg="1"/>
      <p:bldP spid="1358851" grpId="0" build="p" autoUpdateAnimBg="0"/>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noChangeArrowheads="1"/>
          </p:cNvSpPr>
          <p:nvPr>
            <p:ph type="title"/>
          </p:nvPr>
        </p:nvSpPr>
        <p:spPr>
          <a:xfrm>
            <a:off x="457200" y="304799"/>
            <a:ext cx="8229600" cy="762001"/>
          </a:xfrm>
        </p:spPr>
        <p:txBody>
          <a:bodyPr>
            <a:normAutofit/>
          </a:bodyPr>
          <a:lstStyle/>
          <a:p>
            <a:r>
              <a:rPr lang="id-ID" sz="3200" b="1" dirty="0" smtClean="0"/>
              <a:t>Ketentuan LK Tersendiri</a:t>
            </a:r>
            <a:endParaRPr lang="en-US" sz="3200" b="1" dirty="0"/>
          </a:p>
        </p:txBody>
      </p:sp>
      <p:grpSp>
        <p:nvGrpSpPr>
          <p:cNvPr id="2" name="Group 9"/>
          <p:cNvGrpSpPr>
            <a:grpSpLocks/>
          </p:cNvGrpSpPr>
          <p:nvPr/>
        </p:nvGrpSpPr>
        <p:grpSpPr bwMode="auto">
          <a:xfrm>
            <a:off x="152400" y="1676400"/>
            <a:ext cx="8763000" cy="3603171"/>
            <a:chOff x="130" y="1102"/>
            <a:chExt cx="5399" cy="2317"/>
          </a:xfrm>
        </p:grpSpPr>
        <p:sp>
          <p:nvSpPr>
            <p:cNvPr id="54275" name="AutoShape 3"/>
            <p:cNvSpPr>
              <a:spLocks noChangeArrowheads="1"/>
            </p:cNvSpPr>
            <p:nvPr/>
          </p:nvSpPr>
          <p:spPr bwMode="gray">
            <a:xfrm>
              <a:off x="3803" y="1766"/>
              <a:ext cx="1726" cy="1643"/>
            </a:xfrm>
            <a:prstGeom prst="chevron">
              <a:avLst>
                <a:gd name="adj" fmla="val 16468"/>
              </a:avLst>
            </a:prstGeom>
            <a:gradFill rotWithShape="1">
              <a:gsLst>
                <a:gs pos="0">
                  <a:schemeClr val="accent2"/>
                </a:gs>
                <a:gs pos="100000">
                  <a:schemeClr val="accent2">
                    <a:gamma/>
                    <a:shade val="46275"/>
                    <a:invGamma/>
                  </a:schemeClr>
                </a:gs>
              </a:gsLst>
              <a:lin ang="0" scaled="1"/>
            </a:gradFill>
            <a:ln w="38100">
              <a:solidFill>
                <a:srgbClr val="EAEAEA"/>
              </a:solidFill>
              <a:miter lim="800000"/>
              <a:headEnd/>
              <a:tailEnd/>
            </a:ln>
            <a:effectLst>
              <a:outerShdw dist="109250" dir="3267739" algn="ctr" rotWithShape="0">
                <a:srgbClr val="333333">
                  <a:alpha val="50000"/>
                </a:srgbClr>
              </a:outerShdw>
            </a:effectLst>
          </p:spPr>
          <p:txBody>
            <a:bodyPr wrap="square" anchor="ctr">
              <a:spAutoFit/>
            </a:bodyPr>
            <a:lstStyle/>
            <a:p>
              <a:endParaRPr lang="id-ID" sz="2000" b="1" dirty="0" smtClean="0">
                <a:solidFill>
                  <a:schemeClr val="bg1"/>
                </a:solidFill>
              </a:endParaRPr>
            </a:p>
            <a:p>
              <a:endParaRPr lang="id-ID" sz="2000" b="1" dirty="0" smtClean="0">
                <a:solidFill>
                  <a:schemeClr val="bg1"/>
                </a:solidFill>
              </a:endParaRPr>
            </a:p>
            <a:p>
              <a:r>
                <a:rPr lang="id-ID" sz="2000" b="1" dirty="0" smtClean="0">
                  <a:solidFill>
                    <a:schemeClr val="bg1"/>
                  </a:solidFill>
                </a:rPr>
                <a:t>Sebagai bagian dari </a:t>
              </a:r>
              <a:r>
                <a:rPr lang="en-US" sz="2000" b="1" dirty="0" err="1" smtClean="0">
                  <a:solidFill>
                    <a:schemeClr val="bg1"/>
                  </a:solidFill>
                </a:rPr>
                <a:t>informasi</a:t>
              </a:r>
              <a:r>
                <a:rPr lang="en-US" sz="2000" b="1" dirty="0" smtClean="0">
                  <a:solidFill>
                    <a:schemeClr val="bg1"/>
                  </a:solidFill>
                </a:rPr>
                <a:t> </a:t>
              </a:r>
              <a:r>
                <a:rPr lang="en-US" sz="2000" b="1" dirty="0" err="1" smtClean="0">
                  <a:solidFill>
                    <a:schemeClr val="bg1"/>
                  </a:solidFill>
                </a:rPr>
                <a:t>tambahan</a:t>
              </a:r>
              <a:endParaRPr lang="id-ID" sz="2000" b="1" dirty="0" smtClean="0">
                <a:solidFill>
                  <a:schemeClr val="bg1"/>
                </a:solidFill>
              </a:endParaRPr>
            </a:p>
            <a:p>
              <a:endParaRPr lang="en-US" sz="2000" b="1" dirty="0" smtClean="0">
                <a:solidFill>
                  <a:schemeClr val="bg1"/>
                </a:solidFill>
              </a:endParaRPr>
            </a:p>
            <a:p>
              <a:endParaRPr lang="id-ID" sz="2000" b="1" dirty="0" smtClean="0">
                <a:solidFill>
                  <a:schemeClr val="bg1"/>
                </a:solidFill>
              </a:endParaRPr>
            </a:p>
            <a:p>
              <a:endParaRPr lang="id-ID" sz="2000" b="1" dirty="0" smtClean="0">
                <a:solidFill>
                  <a:schemeClr val="bg1"/>
                </a:solidFill>
              </a:endParaRPr>
            </a:p>
          </p:txBody>
        </p:sp>
        <p:sp>
          <p:nvSpPr>
            <p:cNvPr id="54276" name="AutoShape 4"/>
            <p:cNvSpPr>
              <a:spLocks noChangeArrowheads="1"/>
            </p:cNvSpPr>
            <p:nvPr/>
          </p:nvSpPr>
          <p:spPr bwMode="gray">
            <a:xfrm>
              <a:off x="1754" y="1766"/>
              <a:ext cx="2198" cy="1643"/>
            </a:xfrm>
            <a:prstGeom prst="chevron">
              <a:avLst>
                <a:gd name="adj" fmla="val 17842"/>
              </a:avLst>
            </a:prstGeom>
            <a:gradFill rotWithShape="1">
              <a:gsLst>
                <a:gs pos="0">
                  <a:schemeClr val="hlink"/>
                </a:gs>
                <a:gs pos="100000">
                  <a:schemeClr val="hlink">
                    <a:gamma/>
                    <a:shade val="46275"/>
                    <a:invGamma/>
                  </a:schemeClr>
                </a:gs>
              </a:gsLst>
              <a:lin ang="0" scaled="1"/>
            </a:gradFill>
            <a:ln w="38100">
              <a:solidFill>
                <a:srgbClr val="EAEAEA"/>
              </a:solidFill>
              <a:miter lim="800000"/>
              <a:headEnd/>
              <a:tailEnd/>
            </a:ln>
            <a:effectLst>
              <a:outerShdw dist="109250" dir="3267739" algn="ctr" rotWithShape="0">
                <a:srgbClr val="333333">
                  <a:alpha val="50000"/>
                </a:srgbClr>
              </a:outerShdw>
            </a:effectLst>
          </p:spPr>
          <p:txBody>
            <a:bodyPr wrap="square" anchor="ctr">
              <a:spAutoFit/>
            </a:bodyPr>
            <a:lstStyle/>
            <a:p>
              <a:endParaRPr lang="id-ID" sz="2000" b="1" dirty="0" smtClean="0">
                <a:solidFill>
                  <a:schemeClr val="bg1"/>
                </a:solidFill>
              </a:endParaRPr>
            </a:p>
            <a:p>
              <a:pPr marL="342900" indent="-342900">
                <a:buFont typeface="Arial" panose="020B0604020202020204" pitchFamily="34" charset="0"/>
                <a:buChar char="•"/>
              </a:pPr>
              <a:r>
                <a:rPr lang="id-ID" sz="2000" b="1" dirty="0" smtClean="0">
                  <a:solidFill>
                    <a:schemeClr val="bg1"/>
                  </a:solidFill>
                </a:rPr>
                <a:t>Investasi dicatat dengan menggunakan metode biaya</a:t>
              </a:r>
            </a:p>
            <a:p>
              <a:pPr marL="342900" indent="-342900">
                <a:buFont typeface="Arial" panose="020B0604020202020204" pitchFamily="34" charset="0"/>
                <a:buChar char="•"/>
              </a:pPr>
              <a:r>
                <a:rPr lang="id-ID" sz="2000" b="1" dirty="0" smtClean="0">
                  <a:solidFill>
                    <a:schemeClr val="bg1"/>
                  </a:solidFill>
                </a:rPr>
                <a:t>Dividen diakui saat ditetapkan</a:t>
              </a:r>
            </a:p>
            <a:p>
              <a:endParaRPr lang="id-ID" sz="2000" b="1" dirty="0" smtClean="0">
                <a:solidFill>
                  <a:schemeClr val="bg1"/>
                </a:solidFill>
              </a:endParaRPr>
            </a:p>
          </p:txBody>
        </p:sp>
        <p:sp>
          <p:nvSpPr>
            <p:cNvPr id="54277" name="AutoShape 5"/>
            <p:cNvSpPr>
              <a:spLocks noChangeArrowheads="1"/>
            </p:cNvSpPr>
            <p:nvPr/>
          </p:nvSpPr>
          <p:spPr bwMode="gray">
            <a:xfrm>
              <a:off x="130" y="1776"/>
              <a:ext cx="1847" cy="1643"/>
            </a:xfrm>
            <a:prstGeom prst="chevron">
              <a:avLst>
                <a:gd name="adj" fmla="val 17842"/>
              </a:avLst>
            </a:prstGeom>
            <a:gradFill rotWithShape="1">
              <a:gsLst>
                <a:gs pos="0">
                  <a:schemeClr val="accent1"/>
                </a:gs>
                <a:gs pos="100000">
                  <a:schemeClr val="accent1">
                    <a:gamma/>
                    <a:shade val="46275"/>
                    <a:invGamma/>
                  </a:schemeClr>
                </a:gs>
              </a:gsLst>
              <a:lin ang="0" scaled="1"/>
            </a:gradFill>
            <a:ln w="38100">
              <a:solidFill>
                <a:srgbClr val="EAEAEA"/>
              </a:solidFill>
              <a:miter lim="800000"/>
              <a:headEnd/>
              <a:tailEnd/>
            </a:ln>
            <a:effectLst>
              <a:outerShdw dist="109250" dir="3267739" algn="ctr" rotWithShape="0">
                <a:srgbClr val="333333">
                  <a:alpha val="50000"/>
                </a:srgbClr>
              </a:outerShdw>
            </a:effectLst>
          </p:spPr>
          <p:txBody>
            <a:bodyPr wrap="square" anchor="ctr">
              <a:spAutoFit/>
            </a:bodyPr>
            <a:lstStyle/>
            <a:p>
              <a:endParaRPr lang="id-ID" sz="2000" b="1" dirty="0" smtClean="0">
                <a:solidFill>
                  <a:schemeClr val="bg1"/>
                </a:solidFill>
              </a:endParaRPr>
            </a:p>
            <a:p>
              <a:endParaRPr lang="id-ID" sz="2000" b="1" dirty="0" smtClean="0">
                <a:solidFill>
                  <a:schemeClr val="bg1"/>
                </a:solidFill>
              </a:endParaRPr>
            </a:p>
            <a:p>
              <a:r>
                <a:rPr lang="id-ID" sz="2000" b="1" dirty="0" smtClean="0">
                  <a:solidFill>
                    <a:schemeClr val="bg1"/>
                  </a:solidFill>
                </a:rPr>
                <a:t>Hanya untuk entitas terkonsolidasi</a:t>
              </a:r>
              <a:endParaRPr lang="en-US" sz="2000" b="1" dirty="0" smtClean="0">
                <a:solidFill>
                  <a:schemeClr val="bg1"/>
                </a:solidFill>
              </a:endParaRPr>
            </a:p>
            <a:p>
              <a:endParaRPr lang="id-ID" sz="2000" b="1" dirty="0" smtClean="0">
                <a:solidFill>
                  <a:schemeClr val="bg1"/>
                </a:solidFill>
              </a:endParaRPr>
            </a:p>
            <a:p>
              <a:endParaRPr lang="id-ID" sz="2000" b="1" dirty="0" smtClean="0">
                <a:solidFill>
                  <a:schemeClr val="bg1"/>
                </a:solidFill>
              </a:endParaRPr>
            </a:p>
            <a:p>
              <a:endParaRPr lang="id-ID" sz="2000" b="1" dirty="0">
                <a:solidFill>
                  <a:schemeClr val="bg1"/>
                </a:solidFill>
              </a:endParaRPr>
            </a:p>
          </p:txBody>
        </p:sp>
        <p:sp>
          <p:nvSpPr>
            <p:cNvPr id="54278" name="AutoShape 6"/>
            <p:cNvSpPr>
              <a:spLocks noChangeArrowheads="1"/>
            </p:cNvSpPr>
            <p:nvPr/>
          </p:nvSpPr>
          <p:spPr bwMode="gray">
            <a:xfrm>
              <a:off x="130" y="1102"/>
              <a:ext cx="1480" cy="362"/>
            </a:xfrm>
            <a:prstGeom prst="roundRect">
              <a:avLst>
                <a:gd name="adj" fmla="val 50000"/>
              </a:avLst>
            </a:prstGeom>
            <a:gradFill rotWithShape="1">
              <a:gsLst>
                <a:gs pos="0">
                  <a:schemeClr val="accent1"/>
                </a:gs>
                <a:gs pos="100000">
                  <a:schemeClr val="accent1">
                    <a:gamma/>
                    <a:shade val="46275"/>
                    <a:invGamma/>
                  </a:schemeClr>
                </a:gs>
              </a:gsLst>
              <a:lin ang="0" scaled="1"/>
            </a:gradFill>
            <a:ln w="38100" algn="ctr">
              <a:solidFill>
                <a:srgbClr val="FFFFFF"/>
              </a:solidFill>
              <a:round/>
              <a:headEnd/>
              <a:tailEnd/>
            </a:ln>
            <a:effectLst>
              <a:outerShdw dist="63500" dir="3187806" algn="ctr" rotWithShape="0">
                <a:srgbClr val="001D3A"/>
              </a:outerShdw>
            </a:effectLst>
          </p:spPr>
          <p:txBody>
            <a:bodyPr wrap="none" anchor="ctr"/>
            <a:lstStyle/>
            <a:p>
              <a:pPr algn="ctr" eaLnBrk="0" hangingPunct="0"/>
              <a:r>
                <a:rPr lang="id-ID" sz="2000" b="1" dirty="0" smtClean="0">
                  <a:solidFill>
                    <a:schemeClr val="bg1"/>
                  </a:solidFill>
                </a:rPr>
                <a:t>Ketentuan</a:t>
              </a:r>
              <a:endParaRPr lang="en-US" sz="2000" b="1" dirty="0">
                <a:solidFill>
                  <a:schemeClr val="bg1"/>
                </a:solidFill>
              </a:endParaRPr>
            </a:p>
          </p:txBody>
        </p:sp>
        <p:sp>
          <p:nvSpPr>
            <p:cNvPr id="54279" name="AutoShape 7"/>
            <p:cNvSpPr>
              <a:spLocks noChangeArrowheads="1"/>
            </p:cNvSpPr>
            <p:nvPr/>
          </p:nvSpPr>
          <p:spPr bwMode="gray">
            <a:xfrm>
              <a:off x="1754" y="1102"/>
              <a:ext cx="1860" cy="362"/>
            </a:xfrm>
            <a:prstGeom prst="roundRect">
              <a:avLst>
                <a:gd name="adj" fmla="val 50000"/>
              </a:avLst>
            </a:prstGeom>
            <a:gradFill rotWithShape="1">
              <a:gsLst>
                <a:gs pos="0">
                  <a:schemeClr val="hlink"/>
                </a:gs>
                <a:gs pos="100000">
                  <a:schemeClr val="hlink">
                    <a:gamma/>
                    <a:shade val="46275"/>
                    <a:invGamma/>
                  </a:schemeClr>
                </a:gs>
              </a:gsLst>
              <a:lin ang="0" scaled="1"/>
            </a:gradFill>
            <a:ln w="38100" algn="ctr">
              <a:solidFill>
                <a:srgbClr val="FFFFFF"/>
              </a:solidFill>
              <a:round/>
              <a:headEnd/>
              <a:tailEnd/>
            </a:ln>
            <a:effectLst>
              <a:outerShdw dist="63500" dir="3187806" algn="ctr" rotWithShape="0">
                <a:srgbClr val="001D3A"/>
              </a:outerShdw>
            </a:effectLst>
          </p:spPr>
          <p:txBody>
            <a:bodyPr wrap="none" anchor="ctr"/>
            <a:lstStyle/>
            <a:p>
              <a:pPr algn="ctr"/>
              <a:r>
                <a:rPr lang="id-ID" sz="2000" b="1" dirty="0" smtClean="0">
                  <a:solidFill>
                    <a:schemeClr val="bg1"/>
                  </a:solidFill>
                </a:rPr>
                <a:t>Penyajian</a:t>
              </a:r>
              <a:endParaRPr lang="en-US" sz="2000" b="1" dirty="0">
                <a:solidFill>
                  <a:schemeClr val="bg1"/>
                </a:solidFill>
              </a:endParaRPr>
            </a:p>
          </p:txBody>
        </p:sp>
        <p:sp>
          <p:nvSpPr>
            <p:cNvPr id="54280" name="AutoShape 8"/>
            <p:cNvSpPr>
              <a:spLocks noChangeArrowheads="1"/>
            </p:cNvSpPr>
            <p:nvPr/>
          </p:nvSpPr>
          <p:spPr bwMode="gray">
            <a:xfrm>
              <a:off x="3803" y="1102"/>
              <a:ext cx="1439" cy="362"/>
            </a:xfrm>
            <a:prstGeom prst="roundRect">
              <a:avLst>
                <a:gd name="adj" fmla="val 50000"/>
              </a:avLst>
            </a:prstGeom>
            <a:gradFill rotWithShape="1">
              <a:gsLst>
                <a:gs pos="0">
                  <a:schemeClr val="accent2"/>
                </a:gs>
                <a:gs pos="100000">
                  <a:schemeClr val="accent2">
                    <a:gamma/>
                    <a:shade val="46275"/>
                    <a:invGamma/>
                  </a:schemeClr>
                </a:gs>
              </a:gsLst>
              <a:lin ang="0" scaled="1"/>
            </a:gradFill>
            <a:ln w="38100" algn="ctr">
              <a:solidFill>
                <a:srgbClr val="FFFFFF"/>
              </a:solidFill>
              <a:round/>
              <a:headEnd/>
              <a:tailEnd/>
            </a:ln>
            <a:effectLst>
              <a:outerShdw dist="63500" dir="3187806" algn="ctr" rotWithShape="0">
                <a:srgbClr val="001D3A"/>
              </a:outerShdw>
            </a:effectLst>
          </p:spPr>
          <p:txBody>
            <a:bodyPr wrap="none" anchor="ctr"/>
            <a:lstStyle/>
            <a:p>
              <a:pPr algn="ctr"/>
              <a:r>
                <a:rPr lang="id-ID" sz="2000" b="1" dirty="0" smtClean="0">
                  <a:solidFill>
                    <a:schemeClr val="bg1"/>
                  </a:solidFill>
                </a:rPr>
                <a:t>Pengungkapan</a:t>
              </a:r>
              <a:endParaRPr lang="en-US" sz="2000" b="1" dirty="0">
                <a:solidFill>
                  <a:schemeClr val="bg1"/>
                </a:solidFill>
              </a:endParaRPr>
            </a:p>
          </p:txBody>
        </p:sp>
      </p:grpSp>
      <p:sp>
        <p:nvSpPr>
          <p:cNvPr id="3" name="Slide Number Placeholder 2"/>
          <p:cNvSpPr>
            <a:spLocks noGrp="1"/>
          </p:cNvSpPr>
          <p:nvPr>
            <p:ph type="sldNum" sz="quarter" idx="12"/>
          </p:nvPr>
        </p:nvSpPr>
        <p:spPr/>
        <p:txBody>
          <a:bodyPr/>
          <a:lstStyle/>
          <a:p>
            <a:fld id="{BF5786B3-C463-4EAC-8FF6-022393B6DE4D}" type="slidenum">
              <a:rPr lang="es-ES" smtClean="0"/>
              <a:pPr/>
              <a:t>49</a:t>
            </a:fld>
            <a:endParaRPr lang="es-ES"/>
          </a:p>
        </p:txBody>
      </p:sp>
    </p:spTree>
    <p:extLst>
      <p:ext uri="{BB962C8B-B14F-4D97-AF65-F5344CB8AC3E}">
        <p14:creationId xmlns:p14="http://schemas.microsoft.com/office/powerpoint/2010/main" val="1653771737"/>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358850" name="Rectangle 2"/>
          <p:cNvSpPr>
            <a:spLocks noGrp="1" noChangeArrowheads="1"/>
          </p:cNvSpPr>
          <p:nvPr>
            <p:ph type="title"/>
          </p:nvPr>
        </p:nvSpPr>
        <p:spPr bwMode="auto">
          <a:xfrm>
            <a:off x="453788" y="304800"/>
            <a:ext cx="8229600" cy="566638"/>
          </a:xfrm>
          <a:noFill/>
          <a:ln>
            <a:miter lim="800000"/>
            <a:headEnd/>
            <a:tailEnd/>
          </a:ln>
        </p:spPr>
        <p:txBody>
          <a:bodyPr vert="horz" wrap="square" lIns="91440" tIns="45720" rIns="91440" bIns="45720" numCol="1" anchor="t" anchorCtr="0" compatLnSpc="1">
            <a:prstTxWarp prst="textNoShape">
              <a:avLst/>
            </a:prstTxWarp>
            <a:normAutofit fontScale="90000"/>
          </a:bodyPr>
          <a:lstStyle/>
          <a:p>
            <a:r>
              <a:rPr lang="id-ID" b="1" dirty="0" smtClean="0">
                <a:solidFill>
                  <a:srgbClr val="FF0000"/>
                </a:solidFill>
                <a:latin typeface="+mn-lt"/>
              </a:rPr>
              <a:t>Penyusunan LK Tersendiri</a:t>
            </a:r>
            <a:endParaRPr lang="en-US" b="1" dirty="0">
              <a:solidFill>
                <a:srgbClr val="FF0000"/>
              </a:solidFill>
              <a:latin typeface="+mn-lt"/>
            </a:endParaRPr>
          </a:p>
        </p:txBody>
      </p:sp>
      <p:sp>
        <p:nvSpPr>
          <p:cNvPr id="1358851" name="Rectangle 3"/>
          <p:cNvSpPr>
            <a:spLocks noGrp="1" noChangeArrowheads="1"/>
          </p:cNvSpPr>
          <p:nvPr>
            <p:ph type="body" idx="1"/>
          </p:nvPr>
        </p:nvSpPr>
        <p:spPr>
          <a:xfrm>
            <a:off x="381000" y="1295400"/>
            <a:ext cx="8077200" cy="5243512"/>
          </a:xfrm>
        </p:spPr>
        <p:txBody>
          <a:bodyPr>
            <a:normAutofit fontScale="92500" lnSpcReduction="10000"/>
          </a:bodyPr>
          <a:lstStyle/>
          <a:p>
            <a:r>
              <a:rPr lang="id-ID" sz="2400" dirty="0" smtClean="0"/>
              <a:t>LK keuangan tersendiri disusun sesuai dengan SAK yang berlaku kecuali yang diatur dalam ketentuan </a:t>
            </a:r>
            <a:r>
              <a:rPr lang="id-ID" sz="2400" b="1" dirty="0" smtClean="0"/>
              <a:t>khusus</a:t>
            </a:r>
            <a:r>
              <a:rPr lang="id-ID" sz="2400" dirty="0" smtClean="0"/>
              <a:t>.</a:t>
            </a:r>
          </a:p>
          <a:p>
            <a:r>
              <a:rPr lang="id-ID" sz="2400" dirty="0" smtClean="0"/>
              <a:t>Jika entitas induk menyusun LK tersendiri, maka entitas induk mencatat investasi pada entitas anak, ventura bersama dan entitas asosiasi pada (Par 10):</a:t>
            </a:r>
          </a:p>
          <a:p>
            <a:pPr lvl="1"/>
            <a:r>
              <a:rPr lang="id-ID" sz="2000" b="1" dirty="0" smtClean="0">
                <a:solidFill>
                  <a:srgbClr val="FF0000"/>
                </a:solidFill>
              </a:rPr>
              <a:t>Biaya perolehan atau</a:t>
            </a:r>
          </a:p>
          <a:p>
            <a:pPr lvl="1"/>
            <a:r>
              <a:rPr lang="id-ID" sz="2000" b="1" dirty="0" smtClean="0">
                <a:solidFill>
                  <a:srgbClr val="FF0000"/>
                </a:solidFill>
              </a:rPr>
              <a:t>Sesuai PSAK 55: Instrumen Keuangan Pengakuan dan Pengukuran</a:t>
            </a:r>
          </a:p>
          <a:p>
            <a:r>
              <a:rPr lang="id-ID" sz="2400" dirty="0" smtClean="0"/>
              <a:t>Entitas induk menerapkan akuntnasi yang sama untuk setiap kategori investasi.</a:t>
            </a:r>
          </a:p>
          <a:p>
            <a:r>
              <a:rPr lang="id-ID" sz="2400" dirty="0" smtClean="0"/>
              <a:t>Jika investasi akan dijual </a:t>
            </a:r>
            <a:r>
              <a:rPr lang="id-ID" sz="2400" dirty="0" smtClean="0">
                <a:sym typeface="Wingdings" panose="05000000000000000000" pitchFamily="2" charset="2"/>
              </a:rPr>
              <a:t> PSAK 58: Aset tidak lancar yang dimiliki untuk dijual dan operasi dihentikan.</a:t>
            </a:r>
          </a:p>
          <a:p>
            <a:r>
              <a:rPr lang="id-ID" sz="2400" dirty="0" smtClean="0">
                <a:sym typeface="Wingdings" panose="05000000000000000000" pitchFamily="2" charset="2"/>
              </a:rPr>
              <a:t>Pengukuran investasi yang dicatat sesuai PSAK 55 tidak berubah.</a:t>
            </a:r>
          </a:p>
          <a:p>
            <a:r>
              <a:rPr lang="en-US" sz="2400" dirty="0"/>
              <a:t>E</a:t>
            </a:r>
            <a:r>
              <a:rPr lang="id-ID" sz="2400" dirty="0"/>
              <a:t>ntitas Induk </a:t>
            </a:r>
            <a:r>
              <a:rPr lang="id-ID" sz="2400" b="1" dirty="0">
                <a:solidFill>
                  <a:srgbClr val="FF0000"/>
                </a:solidFill>
              </a:rPr>
              <a:t>mengakui dividen </a:t>
            </a:r>
            <a:r>
              <a:rPr lang="id-ID" sz="2400" dirty="0"/>
              <a:t>dari entitas anak, ventura bersama, atau entitas asosiasi pada laba rugi dalam laporan keuangan tersendiri ketika </a:t>
            </a:r>
            <a:r>
              <a:rPr lang="id-ID" sz="2400" b="1" dirty="0">
                <a:solidFill>
                  <a:srgbClr val="FF0000"/>
                </a:solidFill>
              </a:rPr>
              <a:t>hak menerima dividen ditetapkan</a:t>
            </a:r>
            <a:r>
              <a:rPr lang="id-ID" sz="2400" b="1" dirty="0"/>
              <a:t>.</a:t>
            </a:r>
            <a:endParaRPr lang="en-US" sz="2400" b="1" dirty="0"/>
          </a:p>
          <a:p>
            <a:endParaRPr lang="id-ID" sz="2400" dirty="0"/>
          </a:p>
          <a:p>
            <a:endParaRPr lang="en-US" sz="2400" b="1" dirty="0"/>
          </a:p>
        </p:txBody>
      </p:sp>
      <p:pic>
        <p:nvPicPr>
          <p:cNvPr id="6" name="Picture 5" descr="edu.GIF"/>
          <p:cNvPicPr>
            <a:picLocks noChangeAspect="1"/>
          </p:cNvPicPr>
          <p:nvPr/>
        </p:nvPicPr>
        <p:blipFill>
          <a:blip r:embed="rId3" cstate="print"/>
          <a:stretch>
            <a:fillRect/>
          </a:stretch>
        </p:blipFill>
        <p:spPr>
          <a:xfrm>
            <a:off x="7928212" y="5204340"/>
            <a:ext cx="1215788" cy="1334572"/>
          </a:xfrm>
          <a:prstGeom prst="rect">
            <a:avLst/>
          </a:prstGeom>
        </p:spPr>
      </p:pic>
      <p:sp>
        <p:nvSpPr>
          <p:cNvPr id="2" name="Slide Number Placeholder 1"/>
          <p:cNvSpPr>
            <a:spLocks noGrp="1"/>
          </p:cNvSpPr>
          <p:nvPr>
            <p:ph type="sldNum" sz="quarter" idx="12"/>
          </p:nvPr>
        </p:nvSpPr>
        <p:spPr/>
        <p:txBody>
          <a:bodyPr/>
          <a:lstStyle/>
          <a:p>
            <a:fld id="{8C35BDD7-A4F9-4A49-B11C-CECE1BE9731E}" type="slidenum">
              <a:rPr lang="es-ES" smtClean="0"/>
              <a:pPr/>
              <a:t>50</a:t>
            </a:fld>
            <a:endParaRPr lang="es-ES"/>
          </a:p>
        </p:txBody>
      </p:sp>
    </p:spTree>
    <p:extLst>
      <p:ext uri="{BB962C8B-B14F-4D97-AF65-F5344CB8AC3E}">
        <p14:creationId xmlns:p14="http://schemas.microsoft.com/office/powerpoint/2010/main" val="19372764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35885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1358851">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1358851">
                                            <p:txEl>
                                              <p:pRg st="1" end="1"/>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499"/>
                                          </p:stCondLst>
                                        </p:cTn>
                                        <p:tgtEl>
                                          <p:spTgt spid="1358851">
                                            <p:txEl>
                                              <p:pRg st="2" end="2"/>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499"/>
                                          </p:stCondLst>
                                        </p:cTn>
                                        <p:tgtEl>
                                          <p:spTgt spid="1358851">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1358851">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1358851">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499"/>
                                          </p:stCondLst>
                                        </p:cTn>
                                        <p:tgtEl>
                                          <p:spTgt spid="1358851">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499"/>
                                          </p:stCondLst>
                                        </p:cTn>
                                        <p:tgtEl>
                                          <p:spTgt spid="1358851">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58850" grpId="0" animBg="1"/>
      <p:bldP spid="1358851" grpId="0" build="p" autoUpdateAnimBg="0"/>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0" y="3429000"/>
            <a:ext cx="9144000" cy="3429000"/>
          </a:xfrm>
          <a:prstGeom prst="rect">
            <a:avLst/>
          </a:prstGeom>
          <a:solidFill>
            <a:schemeClr val="bg1"/>
          </a:solidFill>
          <a:ln>
            <a:noFill/>
          </a:ln>
          <a:effectLst/>
          <a:scene3d>
            <a:camera prst="orthographicFront" fov="0">
              <a:rot lat="0" lon="0" rev="0"/>
            </a:camera>
            <a:lightRig rig="threePt" dir="t">
              <a:rot lat="0" lon="0" rev="0"/>
            </a:lightRig>
          </a:scene3d>
          <a:sp3d contourW="9525" prstMaterial="matte">
            <a:contourClr>
              <a:schemeClr val="accent1">
                <a:shade val="70000"/>
                <a:satMod val="105000"/>
              </a:schemeClr>
            </a:contourClr>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smtClean="0"/>
          </a:p>
        </p:txBody>
      </p:sp>
      <p:sp>
        <p:nvSpPr>
          <p:cNvPr id="3" name="Rectangle 2"/>
          <p:cNvSpPr/>
          <p:nvPr/>
        </p:nvSpPr>
        <p:spPr>
          <a:xfrm>
            <a:off x="0" y="0"/>
            <a:ext cx="9144000" cy="3429000"/>
          </a:xfrm>
          <a:prstGeom prst="rect">
            <a:avLst/>
          </a:prstGeom>
          <a:solidFill>
            <a:srgbClr val="C00000"/>
          </a:solidFill>
          <a:ln>
            <a:noFill/>
          </a:ln>
          <a:effectLst/>
          <a:scene3d>
            <a:camera prst="orthographicFront" fov="0">
              <a:rot lat="0" lon="0" rev="0"/>
            </a:camera>
            <a:lightRig rig="threePt" dir="t">
              <a:rot lat="0" lon="0" rev="0"/>
            </a:lightRig>
          </a:scene3d>
          <a:sp3d contourW="9525" prstMaterial="matte">
            <a:contourClr>
              <a:schemeClr val="accent1">
                <a:shade val="70000"/>
                <a:satMod val="105000"/>
              </a:schemeClr>
            </a:contourClr>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smtClean="0"/>
          </a:p>
        </p:txBody>
      </p:sp>
      <p:sp>
        <p:nvSpPr>
          <p:cNvPr id="2" name="Title 1"/>
          <p:cNvSpPr>
            <a:spLocks noGrp="1"/>
          </p:cNvSpPr>
          <p:nvPr>
            <p:ph type="ctrTitle"/>
          </p:nvPr>
        </p:nvSpPr>
        <p:spPr>
          <a:xfrm>
            <a:off x="38100" y="381000"/>
            <a:ext cx="9105900" cy="2514600"/>
          </a:xfrm>
        </p:spPr>
        <p:txBody>
          <a:bodyPr>
            <a:normAutofit/>
          </a:bodyPr>
          <a:lstStyle/>
          <a:p>
            <a:pPr algn="ctr"/>
            <a:r>
              <a:rPr lang="id-ID" sz="3200" b="1" dirty="0" smtClean="0">
                <a:solidFill>
                  <a:schemeClr val="bg1"/>
                </a:solidFill>
              </a:rPr>
              <a:t>PSAK 15</a:t>
            </a:r>
            <a:br>
              <a:rPr lang="id-ID" sz="3200" b="1" dirty="0" smtClean="0">
                <a:solidFill>
                  <a:schemeClr val="bg1"/>
                </a:solidFill>
              </a:rPr>
            </a:br>
            <a:r>
              <a:rPr lang="id-ID" sz="3200" b="1" dirty="0" smtClean="0">
                <a:solidFill>
                  <a:schemeClr val="bg1"/>
                </a:solidFill>
              </a:rPr>
              <a:t>INVESTASI PADA ENTITAS ASOSIASI</a:t>
            </a:r>
            <a:endParaRPr lang="en-US" sz="2400" b="1" dirty="0">
              <a:solidFill>
                <a:schemeClr val="bg1"/>
              </a:solidFill>
            </a:endParaRPr>
          </a:p>
        </p:txBody>
      </p:sp>
    </p:spTree>
    <p:extLst>
      <p:ext uri="{BB962C8B-B14F-4D97-AF65-F5344CB8AC3E}">
        <p14:creationId xmlns:p14="http://schemas.microsoft.com/office/powerpoint/2010/main" val="1909290163"/>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4796" y="381000"/>
            <a:ext cx="8229600" cy="548378"/>
          </a:xfrm>
        </p:spPr>
        <p:txBody>
          <a:bodyPr/>
          <a:lstStyle/>
          <a:p>
            <a:r>
              <a:rPr lang="id-ID" sz="2800" b="1" dirty="0" smtClean="0">
                <a:solidFill>
                  <a:srgbClr val="FF0000"/>
                </a:solidFill>
              </a:rPr>
              <a:t>Perubahan</a:t>
            </a:r>
            <a:endParaRPr lang="en-US" sz="2800" dirty="0">
              <a:solidFill>
                <a:srgbClr val="FF0000"/>
              </a:solidFill>
              <a:latin typeface="+mn-lt"/>
            </a:endParaRPr>
          </a:p>
        </p:txBody>
      </p:sp>
      <p:sp>
        <p:nvSpPr>
          <p:cNvPr id="3" name="Content Placeholder 2"/>
          <p:cNvSpPr>
            <a:spLocks noGrp="1"/>
          </p:cNvSpPr>
          <p:nvPr>
            <p:ph idx="1"/>
          </p:nvPr>
        </p:nvSpPr>
        <p:spPr>
          <a:xfrm>
            <a:off x="428596" y="1428736"/>
            <a:ext cx="8305800" cy="4953000"/>
          </a:xfrm>
        </p:spPr>
        <p:txBody>
          <a:bodyPr>
            <a:normAutofit/>
          </a:bodyPr>
          <a:lstStyle/>
          <a:p>
            <a:r>
              <a:rPr lang="id-ID" sz="2400" dirty="0" smtClean="0"/>
              <a:t>PSAK </a:t>
            </a:r>
            <a:r>
              <a:rPr lang="id-ID" sz="2400" dirty="0"/>
              <a:t>15 diterapkan oleh seluruh entitas yang merupakan investor </a:t>
            </a:r>
            <a:r>
              <a:rPr lang="id-ID" sz="2400" dirty="0" smtClean="0"/>
              <a:t>dengan </a:t>
            </a:r>
            <a:r>
              <a:rPr lang="sv-SE" sz="2400" dirty="0" smtClean="0"/>
              <a:t>pengendalian </a:t>
            </a:r>
            <a:r>
              <a:rPr lang="sv-SE" sz="2400" dirty="0"/>
              <a:t>bersama atau pengaruh signifikan atas </a:t>
            </a:r>
            <a:r>
              <a:rPr lang="sv-SE" sz="2400" i="1" dirty="0"/>
              <a:t>investee</a:t>
            </a:r>
            <a:r>
              <a:rPr lang="sv-SE" sz="2400" dirty="0"/>
              <a:t>.</a:t>
            </a:r>
          </a:p>
          <a:p>
            <a:r>
              <a:rPr lang="id-ID" sz="2400" dirty="0" smtClean="0"/>
              <a:t>PSAK </a:t>
            </a:r>
            <a:r>
              <a:rPr lang="id-ID" sz="2400" dirty="0"/>
              <a:t>58</a:t>
            </a:r>
            <a:r>
              <a:rPr lang="id-ID" sz="2400" i="1" dirty="0"/>
              <a:t>: Aset Tidak Lancar yang Dimiliki untuk Dijual dan Operasi </a:t>
            </a:r>
            <a:r>
              <a:rPr lang="id-ID" sz="2400" i="1" dirty="0" smtClean="0"/>
              <a:t>yang Dihentikan </a:t>
            </a:r>
            <a:r>
              <a:rPr lang="id-ID" sz="2400" dirty="0"/>
              <a:t>diterapkan untuk sebagian investasi pada ventura bersama dan </a:t>
            </a:r>
            <a:r>
              <a:rPr lang="id-ID" sz="2400" dirty="0" smtClean="0"/>
              <a:t>entitas asosiasi</a:t>
            </a:r>
            <a:r>
              <a:rPr lang="id-ID" sz="2400" dirty="0"/>
              <a:t>.</a:t>
            </a:r>
          </a:p>
          <a:p>
            <a:r>
              <a:rPr lang="id-ID" sz="2400" dirty="0" smtClean="0"/>
              <a:t>Pengaturan </a:t>
            </a:r>
            <a:r>
              <a:rPr lang="id-ID" sz="2400" dirty="0"/>
              <a:t>dalam ISAK 12: </a:t>
            </a:r>
            <a:r>
              <a:rPr lang="id-ID" sz="2400" i="1" dirty="0"/>
              <a:t>Pengendalian Bersama Entitas: </a:t>
            </a:r>
            <a:r>
              <a:rPr lang="id-ID" sz="2400" i="1" dirty="0" smtClean="0"/>
              <a:t>Kontribusi Nonmoneter </a:t>
            </a:r>
            <a:r>
              <a:rPr lang="id-ID" sz="2400" i="1" dirty="0"/>
              <a:t>oleh Venturer </a:t>
            </a:r>
            <a:r>
              <a:rPr lang="id-ID" sz="2400" dirty="0"/>
              <a:t>dimasukkan dalam </a:t>
            </a:r>
            <a:r>
              <a:rPr lang="id-ID" sz="2400" dirty="0" smtClean="0"/>
              <a:t>PSAK </a:t>
            </a:r>
            <a:r>
              <a:rPr lang="id-ID" sz="2400" dirty="0"/>
              <a:t>15 dengan </a:t>
            </a:r>
            <a:r>
              <a:rPr lang="id-ID" sz="2400" dirty="0" smtClean="0"/>
              <a:t>modifikasi tertentu</a:t>
            </a:r>
            <a:r>
              <a:rPr lang="id-ID" sz="2400" dirty="0"/>
              <a:t>.</a:t>
            </a:r>
            <a:endParaRPr lang="en-US" sz="2400" b="1" dirty="0"/>
          </a:p>
        </p:txBody>
      </p:sp>
      <p:sp>
        <p:nvSpPr>
          <p:cNvPr id="4" name="Slide Number Placeholder 3"/>
          <p:cNvSpPr>
            <a:spLocks noGrp="1"/>
          </p:cNvSpPr>
          <p:nvPr>
            <p:ph type="sldNum" sz="quarter" idx="12"/>
          </p:nvPr>
        </p:nvSpPr>
        <p:spPr/>
        <p:txBody>
          <a:bodyPr/>
          <a:lstStyle/>
          <a:p>
            <a:fld id="{C8917DDB-6779-4320-89F1-0A441ABEDE43}" type="slidenum">
              <a:rPr lang="en-US" smtClean="0"/>
              <a:pPr/>
              <a:t>52</a:t>
            </a:fld>
            <a:endParaRPr lang="en-US"/>
          </a:p>
        </p:txBody>
      </p:sp>
      <p:pic>
        <p:nvPicPr>
          <p:cNvPr id="5" name="Picture 4" descr="accounting.jpg"/>
          <p:cNvPicPr>
            <a:picLocks noChangeAspect="1"/>
          </p:cNvPicPr>
          <p:nvPr/>
        </p:nvPicPr>
        <p:blipFill>
          <a:blip r:embed="rId2" cstate="print"/>
          <a:stretch>
            <a:fillRect/>
          </a:stretch>
        </p:blipFill>
        <p:spPr>
          <a:xfrm>
            <a:off x="6490364" y="5019996"/>
            <a:ext cx="2033582" cy="1336354"/>
          </a:xfrm>
          <a:prstGeom prst="rect">
            <a:avLst/>
          </a:prstGeom>
        </p:spPr>
      </p:pic>
    </p:spTree>
    <p:extLst>
      <p:ext uri="{BB962C8B-B14F-4D97-AF65-F5344CB8AC3E}">
        <p14:creationId xmlns:p14="http://schemas.microsoft.com/office/powerpoint/2010/main" val="257905023"/>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id-ID" sz="4000" noProof="0" dirty="0" smtClean="0"/>
              <a:t>Pengaruh</a:t>
            </a:r>
            <a:r>
              <a:rPr lang="id-ID" sz="4000" baseline="0" noProof="0" dirty="0" smtClean="0"/>
              <a:t> signifikan</a:t>
            </a:r>
            <a:endParaRPr lang="id-ID" sz="4000" noProof="0" dirty="0"/>
          </a:p>
        </p:txBody>
      </p:sp>
      <p:sp>
        <p:nvSpPr>
          <p:cNvPr id="3" name="Content Placeholder 2"/>
          <p:cNvSpPr>
            <a:spLocks noGrp="1"/>
          </p:cNvSpPr>
          <p:nvPr>
            <p:ph idx="1"/>
          </p:nvPr>
        </p:nvSpPr>
        <p:spPr>
          <a:xfrm>
            <a:off x="0" y="1371600"/>
            <a:ext cx="9144000" cy="1524000"/>
          </a:xfrm>
          <a:solidFill>
            <a:schemeClr val="accent6">
              <a:lumMod val="40000"/>
              <a:lumOff val="60000"/>
            </a:schemeClr>
          </a:solidFill>
        </p:spPr>
        <p:txBody>
          <a:bodyPr>
            <a:normAutofit lnSpcReduction="10000"/>
          </a:bodyPr>
          <a:lstStyle/>
          <a:p>
            <a:pPr marL="0" indent="0" algn="just">
              <a:buNone/>
            </a:pPr>
            <a:r>
              <a:rPr lang="id-ID" sz="2400" noProof="0" dirty="0" smtClean="0">
                <a:latin typeface="Calibri" pitchFamily="34" charset="0"/>
                <a:cs typeface="Calibri" pitchFamily="34" charset="0"/>
              </a:rPr>
              <a:t>Pengaruh signifikan adalah kekuasaan untuk berpartisipasi</a:t>
            </a:r>
            <a:r>
              <a:rPr lang="id-ID" sz="2400" baseline="0" noProof="0" dirty="0" smtClean="0">
                <a:latin typeface="Calibri" pitchFamily="34" charset="0"/>
                <a:cs typeface="Calibri" pitchFamily="34" charset="0"/>
              </a:rPr>
              <a:t> </a:t>
            </a:r>
            <a:r>
              <a:rPr lang="id-ID" sz="2400" noProof="0" dirty="0" smtClean="0">
                <a:latin typeface="Calibri" pitchFamily="34" charset="0"/>
                <a:cs typeface="Calibri" pitchFamily="34" charset="0"/>
              </a:rPr>
              <a:t>dalam keputusan kebijakan keuangan dan operasional</a:t>
            </a:r>
            <a:r>
              <a:rPr lang="id-ID" sz="2400" baseline="0" noProof="0" dirty="0" smtClean="0">
                <a:latin typeface="Calibri" pitchFamily="34" charset="0"/>
                <a:cs typeface="Calibri" pitchFamily="34" charset="0"/>
              </a:rPr>
              <a:t> </a:t>
            </a:r>
            <a:r>
              <a:rPr lang="id-ID" sz="2400" noProof="0" dirty="0" smtClean="0">
                <a:latin typeface="Calibri" pitchFamily="34" charset="0"/>
                <a:cs typeface="Calibri" pitchFamily="34" charset="0"/>
              </a:rPr>
              <a:t>suatu aktivitas ekonomi, tetapi tidak mengendalikan atau</a:t>
            </a:r>
            <a:r>
              <a:rPr lang="id-ID" sz="2400" baseline="0" noProof="0" dirty="0" smtClean="0">
                <a:latin typeface="Calibri" pitchFamily="34" charset="0"/>
                <a:cs typeface="Calibri" pitchFamily="34" charset="0"/>
              </a:rPr>
              <a:t> </a:t>
            </a:r>
            <a:r>
              <a:rPr lang="id-ID" sz="2400" noProof="0" dirty="0" smtClean="0">
                <a:latin typeface="Calibri" pitchFamily="34" charset="0"/>
                <a:cs typeface="Calibri" pitchFamily="34" charset="0"/>
              </a:rPr>
              <a:t>mengendalikan bersama atas kebijakan tersebut</a:t>
            </a:r>
          </a:p>
          <a:p>
            <a:pPr algn="just">
              <a:buNone/>
            </a:pPr>
            <a:endParaRPr lang="id-ID" sz="2400" noProof="0" dirty="0" smtClean="0">
              <a:latin typeface="Calibri" pitchFamily="34" charset="0"/>
              <a:cs typeface="Calibri" pitchFamily="34" charset="0"/>
            </a:endParaRPr>
          </a:p>
        </p:txBody>
      </p:sp>
      <p:sp>
        <p:nvSpPr>
          <p:cNvPr id="6" name="Slide Number Placeholder 5"/>
          <p:cNvSpPr>
            <a:spLocks noGrp="1"/>
          </p:cNvSpPr>
          <p:nvPr>
            <p:ph type="sldNum" sz="quarter" idx="12"/>
          </p:nvPr>
        </p:nvSpPr>
        <p:spPr/>
        <p:txBody>
          <a:bodyPr/>
          <a:lstStyle/>
          <a:p>
            <a:fld id="{E3D09B56-8675-4B5E-8A65-3CEBDEB88255}" type="slidenum">
              <a:rPr lang="id-ID" smtClean="0"/>
              <a:pPr/>
              <a:t>53</a:t>
            </a:fld>
            <a:endParaRPr lang="id-ID"/>
          </a:p>
        </p:txBody>
      </p:sp>
      <p:sp>
        <p:nvSpPr>
          <p:cNvPr id="5" name="Content Placeholder 2"/>
          <p:cNvSpPr txBox="1">
            <a:spLocks/>
          </p:cNvSpPr>
          <p:nvPr/>
        </p:nvSpPr>
        <p:spPr>
          <a:xfrm>
            <a:off x="-35560" y="2819400"/>
            <a:ext cx="3769360" cy="3146768"/>
          </a:xfrm>
          <a:prstGeom prst="rect">
            <a:avLst/>
          </a:prstGeom>
          <a:solidFill>
            <a:schemeClr val="accent2">
              <a:lumMod val="40000"/>
              <a:lumOff val="60000"/>
            </a:schemeClr>
          </a:solidFill>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id-ID" sz="2000" b="1" dirty="0" smtClean="0">
                <a:latin typeface="Calibri" pitchFamily="34" charset="0"/>
                <a:cs typeface="Calibri" pitchFamily="34" charset="0"/>
              </a:rPr>
              <a:t>Indikasi kuantitatif </a:t>
            </a:r>
          </a:p>
          <a:p>
            <a:pPr lvl="1"/>
            <a:r>
              <a:rPr lang="id-ID" sz="2000" dirty="0" smtClean="0">
                <a:latin typeface="Calibri" pitchFamily="34" charset="0"/>
                <a:cs typeface="Calibri" pitchFamily="34" charset="0"/>
              </a:rPr>
              <a:t>Hak suara ≥20% dianggap memiliki pengaruh signifikan, kecuali dapat dibuktikan sebaliknya</a:t>
            </a:r>
          </a:p>
          <a:p>
            <a:pPr lvl="1"/>
            <a:r>
              <a:rPr lang="id-ID" sz="2000" dirty="0" smtClean="0">
                <a:latin typeface="Calibri" pitchFamily="34" charset="0"/>
                <a:cs typeface="Calibri" pitchFamily="34" charset="0"/>
              </a:rPr>
              <a:t>Hak suara &lt;20% dianggap tidak memiliki pengaruh signifikan, kecuali dapat dibuktikan sebaliknya</a:t>
            </a:r>
          </a:p>
        </p:txBody>
      </p:sp>
      <p:sp>
        <p:nvSpPr>
          <p:cNvPr id="7" name="Content Placeholder 2"/>
          <p:cNvSpPr txBox="1">
            <a:spLocks/>
          </p:cNvSpPr>
          <p:nvPr/>
        </p:nvSpPr>
        <p:spPr>
          <a:xfrm>
            <a:off x="3733800" y="2819400"/>
            <a:ext cx="5410200" cy="3146768"/>
          </a:xfrm>
          <a:prstGeom prst="rect">
            <a:avLst/>
          </a:prstGeom>
          <a:solidFill>
            <a:schemeClr val="accent3">
              <a:lumMod val="40000"/>
              <a:lumOff val="60000"/>
            </a:schemeClr>
          </a:solidFill>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id-ID" sz="2000" b="1" dirty="0" smtClean="0">
                <a:latin typeface="Calibri" pitchFamily="34" charset="0"/>
                <a:cs typeface="Calibri" pitchFamily="34" charset="0"/>
              </a:rPr>
              <a:t>Indikasi kualitatif</a:t>
            </a:r>
          </a:p>
          <a:p>
            <a:pPr lvl="1"/>
            <a:r>
              <a:rPr lang="id-ID" sz="2000" dirty="0" smtClean="0">
                <a:latin typeface="Calibri" pitchFamily="34" charset="0"/>
                <a:cs typeface="Calibri" pitchFamily="34" charset="0"/>
              </a:rPr>
              <a:t>Keterwakilan dalam dewan direksi dan komisaris atau organ setara</a:t>
            </a:r>
          </a:p>
          <a:p>
            <a:pPr lvl="1"/>
            <a:r>
              <a:rPr lang="id-ID" sz="2000" dirty="0" smtClean="0">
                <a:latin typeface="Calibri" pitchFamily="34" charset="0"/>
                <a:cs typeface="Calibri" pitchFamily="34" charset="0"/>
              </a:rPr>
              <a:t>Partisipasi proses pembuatan kebijakan, termasuk dividen dan distribusi lain</a:t>
            </a:r>
          </a:p>
          <a:p>
            <a:pPr lvl="1"/>
            <a:r>
              <a:rPr lang="id-ID" sz="2000" dirty="0" smtClean="0">
                <a:latin typeface="Calibri" pitchFamily="34" charset="0"/>
                <a:cs typeface="Calibri" pitchFamily="34" charset="0"/>
              </a:rPr>
              <a:t>Transaksi material investor dengan investee</a:t>
            </a:r>
          </a:p>
          <a:p>
            <a:pPr lvl="1"/>
            <a:r>
              <a:rPr lang="id-ID" sz="2000" dirty="0" smtClean="0">
                <a:latin typeface="Calibri" pitchFamily="34" charset="0"/>
                <a:cs typeface="Calibri" pitchFamily="34" charset="0"/>
              </a:rPr>
              <a:t>Pertukaran personel manajerial</a:t>
            </a:r>
          </a:p>
          <a:p>
            <a:pPr lvl="1"/>
            <a:r>
              <a:rPr lang="id-ID" sz="2000" dirty="0" smtClean="0">
                <a:latin typeface="Calibri" pitchFamily="34" charset="0"/>
                <a:cs typeface="Calibri" pitchFamily="34" charset="0"/>
              </a:rPr>
              <a:t>Penyediaan informasi teknis pokok</a:t>
            </a:r>
          </a:p>
          <a:p>
            <a:endParaRPr lang="id-ID" sz="2000" dirty="0" smtClean="0">
              <a:latin typeface="Calibri" pitchFamily="34" charset="0"/>
              <a:cs typeface="Calibri" pitchFamily="34" charset="0"/>
            </a:endParaRPr>
          </a:p>
        </p:txBody>
      </p:sp>
      <p:sp>
        <p:nvSpPr>
          <p:cNvPr id="4" name="Rectangle 3"/>
          <p:cNvSpPr/>
          <p:nvPr/>
        </p:nvSpPr>
        <p:spPr>
          <a:xfrm>
            <a:off x="2221336" y="6031468"/>
            <a:ext cx="4027064" cy="369332"/>
          </a:xfrm>
          <a:prstGeom prst="rect">
            <a:avLst/>
          </a:prstGeom>
          <a:solidFill>
            <a:schemeClr val="accent5">
              <a:lumMod val="60000"/>
              <a:lumOff val="40000"/>
            </a:schemeClr>
          </a:solidFill>
        </p:spPr>
        <p:txBody>
          <a:bodyPr wrap="none">
            <a:spAutoFit/>
          </a:bodyPr>
          <a:lstStyle/>
          <a:p>
            <a:r>
              <a:rPr lang="id-ID" dirty="0">
                <a:latin typeface="Calibri" pitchFamily="34" charset="0"/>
                <a:cs typeface="Calibri" pitchFamily="34" charset="0"/>
              </a:rPr>
              <a:t>Mempertimbangkan hak suara potensial </a:t>
            </a:r>
            <a:endParaRPr lang="id-ID" dirty="0"/>
          </a:p>
        </p:txBody>
      </p:sp>
    </p:spTree>
    <p:extLst>
      <p:ext uri="{BB962C8B-B14F-4D97-AF65-F5344CB8AC3E}">
        <p14:creationId xmlns:p14="http://schemas.microsoft.com/office/powerpoint/2010/main" val="3259536670"/>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548378"/>
          </a:xfrm>
        </p:spPr>
        <p:txBody>
          <a:bodyPr>
            <a:noAutofit/>
          </a:bodyPr>
          <a:lstStyle/>
          <a:p>
            <a:r>
              <a:rPr lang="id-ID" sz="3600" b="1" dirty="0" smtClean="0"/>
              <a:t>Metode Ekuitas</a:t>
            </a:r>
            <a:endParaRPr lang="id-ID" sz="3600" b="1" dirty="0"/>
          </a:p>
        </p:txBody>
      </p:sp>
      <p:sp>
        <p:nvSpPr>
          <p:cNvPr id="3" name="Content Placeholder 2"/>
          <p:cNvSpPr>
            <a:spLocks noGrp="1"/>
          </p:cNvSpPr>
          <p:nvPr>
            <p:ph idx="1"/>
          </p:nvPr>
        </p:nvSpPr>
        <p:spPr/>
        <p:txBody>
          <a:bodyPr>
            <a:normAutofit lnSpcReduction="10000"/>
          </a:bodyPr>
          <a:lstStyle/>
          <a:p>
            <a:r>
              <a:rPr lang="id-ID" sz="2800" dirty="0" smtClean="0">
                <a:solidFill>
                  <a:srgbClr val="FF0000"/>
                </a:solidFill>
                <a:latin typeface="Calibri" pitchFamily="34" charset="0"/>
                <a:cs typeface="Calibri" pitchFamily="34" charset="0"/>
              </a:rPr>
              <a:t>Metode ekuitas </a:t>
            </a:r>
            <a:r>
              <a:rPr lang="id-ID" sz="2800" dirty="0" smtClean="0">
                <a:latin typeface="Calibri" pitchFamily="34" charset="0"/>
                <a:cs typeface="Calibri" pitchFamily="34" charset="0"/>
              </a:rPr>
              <a:t>adalah metode akuntansi di mana investasi pada awalnya diakui sebesar biaya perolehan.</a:t>
            </a:r>
          </a:p>
          <a:p>
            <a:pPr lvl="1"/>
            <a:r>
              <a:rPr lang="id-ID" sz="2400" dirty="0" smtClean="0">
                <a:latin typeface="Calibri" pitchFamily="34" charset="0"/>
                <a:cs typeface="Calibri" pitchFamily="34" charset="0"/>
              </a:rPr>
              <a:t>Ditambah atau dikurangi untuk mengakui bagian laba atau rugi investee setelah tanggal perolehan. </a:t>
            </a:r>
          </a:p>
          <a:p>
            <a:pPr lvl="1"/>
            <a:r>
              <a:rPr lang="id-ID" sz="2400" dirty="0" smtClean="0">
                <a:latin typeface="Calibri" pitchFamily="34" charset="0"/>
                <a:cs typeface="Calibri" pitchFamily="34" charset="0"/>
              </a:rPr>
              <a:t>Pengakuan atas pendapatan komprehensif investee diakui sebagai pendapatan komprehensif dan kenaikan investasi pada pembukuan investor</a:t>
            </a:r>
          </a:p>
          <a:p>
            <a:pPr lvl="1"/>
            <a:r>
              <a:rPr lang="id-ID" sz="2400" dirty="0" smtClean="0">
                <a:latin typeface="Calibri" pitchFamily="34" charset="0"/>
                <a:cs typeface="Calibri" pitchFamily="34" charset="0"/>
              </a:rPr>
              <a:t>Distribusi dari investee mengurangi nilai tercatat investasi.</a:t>
            </a:r>
          </a:p>
          <a:p>
            <a:r>
              <a:rPr lang="id-ID" sz="2800" dirty="0" smtClean="0">
                <a:latin typeface="Calibri" pitchFamily="34" charset="0"/>
                <a:cs typeface="Calibri" pitchFamily="34" charset="0"/>
              </a:rPr>
              <a:t>Hak suara  potensial tidak mempengaruhi bagian laba investor.</a:t>
            </a:r>
          </a:p>
        </p:txBody>
      </p:sp>
      <p:sp>
        <p:nvSpPr>
          <p:cNvPr id="4" name="Slide Number Placeholder 3"/>
          <p:cNvSpPr>
            <a:spLocks noGrp="1"/>
          </p:cNvSpPr>
          <p:nvPr>
            <p:ph type="sldNum" sz="quarter" idx="12"/>
          </p:nvPr>
        </p:nvSpPr>
        <p:spPr/>
        <p:txBody>
          <a:bodyPr/>
          <a:lstStyle/>
          <a:p>
            <a:fld id="{C8917DDB-6779-4320-89F1-0A441ABEDE43}" type="slidenum">
              <a:rPr lang="en-US" smtClean="0"/>
              <a:pPr/>
              <a:t>54</a:t>
            </a:fld>
            <a:endParaRPr lang="en-US"/>
          </a:p>
        </p:txBody>
      </p:sp>
    </p:spTree>
    <p:extLst>
      <p:ext uri="{BB962C8B-B14F-4D97-AF65-F5344CB8AC3E}">
        <p14:creationId xmlns:p14="http://schemas.microsoft.com/office/powerpoint/2010/main" val="183377792"/>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548378"/>
          </a:xfrm>
        </p:spPr>
        <p:txBody>
          <a:bodyPr>
            <a:noAutofit/>
          </a:bodyPr>
          <a:lstStyle/>
          <a:p>
            <a:r>
              <a:rPr lang="id-ID" sz="3600" b="1" dirty="0" smtClean="0"/>
              <a:t>Penerapan Metode Ekuitas</a:t>
            </a:r>
            <a:endParaRPr lang="id-ID" sz="3600" b="1" dirty="0"/>
          </a:p>
        </p:txBody>
      </p:sp>
      <p:sp>
        <p:nvSpPr>
          <p:cNvPr id="3" name="Content Placeholder 2"/>
          <p:cNvSpPr>
            <a:spLocks noGrp="1"/>
          </p:cNvSpPr>
          <p:nvPr>
            <p:ph idx="1"/>
          </p:nvPr>
        </p:nvSpPr>
        <p:spPr>
          <a:xfrm>
            <a:off x="457200" y="1303714"/>
            <a:ext cx="8229600" cy="2057400"/>
          </a:xfrm>
        </p:spPr>
        <p:txBody>
          <a:bodyPr>
            <a:normAutofit/>
          </a:bodyPr>
          <a:lstStyle/>
          <a:p>
            <a:r>
              <a:rPr lang="id-ID" sz="2400" dirty="0" smtClean="0">
                <a:solidFill>
                  <a:srgbClr val="FF0000"/>
                </a:solidFill>
                <a:latin typeface="Calibri" pitchFamily="34" charset="0"/>
                <a:cs typeface="Calibri" pitchFamily="34" charset="0"/>
              </a:rPr>
              <a:t>Entitas dengan pengendalian bersama atau pengaruh signifikan atas investee mencatat investasinya pada entitas investasi atau ventura bersama dengan menggunakan </a:t>
            </a:r>
            <a:r>
              <a:rPr lang="id-ID" sz="2400" b="1" dirty="0" smtClean="0">
                <a:solidFill>
                  <a:srgbClr val="FF0000"/>
                </a:solidFill>
                <a:latin typeface="Calibri" pitchFamily="34" charset="0"/>
                <a:cs typeface="Calibri" pitchFamily="34" charset="0"/>
              </a:rPr>
              <a:t>metode ekuitas</a:t>
            </a:r>
            <a:r>
              <a:rPr lang="id-ID" sz="2400" dirty="0" smtClean="0">
                <a:solidFill>
                  <a:srgbClr val="FF0000"/>
                </a:solidFill>
                <a:latin typeface="Calibri" pitchFamily="34" charset="0"/>
                <a:cs typeface="Calibri" pitchFamily="34" charset="0"/>
              </a:rPr>
              <a:t>, kecuali jika investasi tersebut memenuhi syarat pengecualian penerapan metode ekuitas</a:t>
            </a:r>
            <a:endParaRPr lang="id-ID" sz="2400" b="1" dirty="0" smtClean="0">
              <a:latin typeface="Calibri" pitchFamily="34" charset="0"/>
              <a:cs typeface="Calibri" pitchFamily="34" charset="0"/>
            </a:endParaRPr>
          </a:p>
        </p:txBody>
      </p:sp>
      <p:sp>
        <p:nvSpPr>
          <p:cNvPr id="4" name="Slide Number Placeholder 3"/>
          <p:cNvSpPr>
            <a:spLocks noGrp="1"/>
          </p:cNvSpPr>
          <p:nvPr>
            <p:ph type="sldNum" sz="quarter" idx="12"/>
          </p:nvPr>
        </p:nvSpPr>
        <p:spPr/>
        <p:txBody>
          <a:bodyPr/>
          <a:lstStyle/>
          <a:p>
            <a:fld id="{C8917DDB-6779-4320-89F1-0A441ABEDE43}" type="slidenum">
              <a:rPr lang="en-US" smtClean="0"/>
              <a:pPr/>
              <a:t>55</a:t>
            </a:fld>
            <a:endParaRPr lang="en-US"/>
          </a:p>
        </p:txBody>
      </p:sp>
      <p:sp>
        <p:nvSpPr>
          <p:cNvPr id="6" name="Content Placeholder 2"/>
          <p:cNvSpPr txBox="1">
            <a:spLocks/>
          </p:cNvSpPr>
          <p:nvPr/>
        </p:nvSpPr>
        <p:spPr>
          <a:xfrm>
            <a:off x="685800" y="3659250"/>
            <a:ext cx="8229600" cy="1668086"/>
          </a:xfrm>
          <a:prstGeom prst="rect">
            <a:avLst/>
          </a:prstGeom>
          <a:solidFill>
            <a:schemeClr val="accent6">
              <a:lumMod val="40000"/>
              <a:lumOff val="60000"/>
            </a:schemeClr>
          </a:solidFill>
        </p:spPr>
        <p:txBody>
          <a:bodyPr vert="horz" lIns="91440" tIns="45720" rIns="91440" bIns="45720" rtlCol="0">
            <a:normAutofit fontScale="92500" lnSpcReduction="10000"/>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id-ID" sz="2400" dirty="0" smtClean="0">
                <a:solidFill>
                  <a:schemeClr val="tx1">
                    <a:lumMod val="95000"/>
                    <a:lumOff val="5000"/>
                  </a:schemeClr>
                </a:solidFill>
                <a:latin typeface="Calibri" pitchFamily="34" charset="0"/>
                <a:cs typeface="Calibri" pitchFamily="34" charset="0"/>
              </a:rPr>
              <a:t>Pengecualian – jika investasi dimilliki atau dimiliki secara tidak langsung melalui entitas modal ventura, reksa dana, unit perwalian dan entitas serupa termasuk dana asuransi terkait investasi </a:t>
            </a:r>
            <a:r>
              <a:rPr lang="id-ID" sz="2400" dirty="0" smtClean="0">
                <a:solidFill>
                  <a:schemeClr val="tx1">
                    <a:lumMod val="95000"/>
                    <a:lumOff val="5000"/>
                  </a:schemeClr>
                </a:solidFill>
                <a:latin typeface="Calibri" pitchFamily="34" charset="0"/>
                <a:cs typeface="Calibri" pitchFamily="34" charset="0"/>
                <a:sym typeface="Wingdings" panose="05000000000000000000" pitchFamily="2" charset="2"/>
              </a:rPr>
              <a:t> dapat memilih menggunakan nilai wajar PSAK 55</a:t>
            </a:r>
          </a:p>
          <a:p>
            <a:r>
              <a:rPr lang="id-ID" sz="2400" dirty="0" smtClean="0">
                <a:solidFill>
                  <a:schemeClr val="tx1">
                    <a:lumMod val="95000"/>
                    <a:lumOff val="5000"/>
                  </a:schemeClr>
                </a:solidFill>
                <a:latin typeface="Calibri" pitchFamily="34" charset="0"/>
                <a:cs typeface="Calibri" pitchFamily="34" charset="0"/>
                <a:sym typeface="Wingdings" panose="05000000000000000000" pitchFamily="2" charset="2"/>
              </a:rPr>
              <a:t>Jika entitas mau dijual  menerapkan PSAK 58</a:t>
            </a:r>
            <a:endParaRPr lang="id-ID" sz="2400" dirty="0" smtClean="0">
              <a:solidFill>
                <a:schemeClr val="tx1">
                  <a:lumMod val="95000"/>
                  <a:lumOff val="5000"/>
                </a:schemeClr>
              </a:solidFill>
              <a:latin typeface="Calibri" pitchFamily="34" charset="0"/>
              <a:cs typeface="Calibri" pitchFamily="34" charset="0"/>
            </a:endParaRPr>
          </a:p>
        </p:txBody>
      </p:sp>
    </p:spTree>
    <p:extLst>
      <p:ext uri="{BB962C8B-B14F-4D97-AF65-F5344CB8AC3E}">
        <p14:creationId xmlns:p14="http://schemas.microsoft.com/office/powerpoint/2010/main" val="73449590"/>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548378"/>
          </a:xfrm>
        </p:spPr>
        <p:txBody>
          <a:bodyPr>
            <a:noAutofit/>
          </a:bodyPr>
          <a:lstStyle/>
          <a:p>
            <a:r>
              <a:rPr lang="id-ID" sz="3600" b="1" dirty="0"/>
              <a:t>Penghentian </a:t>
            </a:r>
            <a:r>
              <a:rPr lang="id-ID" sz="3600" b="1" dirty="0" smtClean="0"/>
              <a:t>Metode Ekuitas</a:t>
            </a:r>
            <a:endParaRPr lang="id-ID" sz="3600" b="1" dirty="0"/>
          </a:p>
        </p:txBody>
      </p:sp>
      <p:sp>
        <p:nvSpPr>
          <p:cNvPr id="4" name="Slide Number Placeholder 3"/>
          <p:cNvSpPr>
            <a:spLocks noGrp="1"/>
          </p:cNvSpPr>
          <p:nvPr>
            <p:ph type="sldNum" sz="quarter" idx="12"/>
          </p:nvPr>
        </p:nvSpPr>
        <p:spPr/>
        <p:txBody>
          <a:bodyPr/>
          <a:lstStyle/>
          <a:p>
            <a:fld id="{C8917DDB-6779-4320-89F1-0A441ABEDE43}" type="slidenum">
              <a:rPr lang="en-US" smtClean="0"/>
              <a:pPr/>
              <a:t>56</a:t>
            </a:fld>
            <a:endParaRPr lang="en-US"/>
          </a:p>
        </p:txBody>
      </p:sp>
      <p:sp>
        <p:nvSpPr>
          <p:cNvPr id="7" name="Content Placeholder 6"/>
          <p:cNvSpPr>
            <a:spLocks noGrp="1"/>
          </p:cNvSpPr>
          <p:nvPr>
            <p:ph idx="1"/>
          </p:nvPr>
        </p:nvSpPr>
        <p:spPr/>
        <p:txBody>
          <a:bodyPr>
            <a:noAutofit/>
          </a:bodyPr>
          <a:lstStyle/>
          <a:p>
            <a:r>
              <a:rPr lang="id-ID" sz="2400" dirty="0" smtClean="0">
                <a:solidFill>
                  <a:schemeClr val="tx1">
                    <a:lumMod val="95000"/>
                    <a:lumOff val="5000"/>
                  </a:schemeClr>
                </a:solidFill>
                <a:latin typeface="Calibri" pitchFamily="34" charset="0"/>
                <a:cs typeface="Calibri" pitchFamily="34" charset="0"/>
              </a:rPr>
              <a:t>Jika entitas menjadi entitas anak </a:t>
            </a:r>
            <a:r>
              <a:rPr lang="id-ID" sz="2400" dirty="0" smtClean="0">
                <a:solidFill>
                  <a:schemeClr val="tx1">
                    <a:lumMod val="95000"/>
                    <a:lumOff val="5000"/>
                  </a:schemeClr>
                </a:solidFill>
                <a:latin typeface="Calibri" pitchFamily="34" charset="0"/>
                <a:cs typeface="Calibri" pitchFamily="34" charset="0"/>
                <a:sym typeface="Wingdings" panose="05000000000000000000" pitchFamily="2" charset="2"/>
              </a:rPr>
              <a:t> PSAK 65</a:t>
            </a:r>
            <a:endParaRPr lang="id-ID" sz="2400" dirty="0" smtClean="0">
              <a:solidFill>
                <a:schemeClr val="tx1">
                  <a:lumMod val="95000"/>
                  <a:lumOff val="5000"/>
                </a:schemeClr>
              </a:solidFill>
              <a:latin typeface="Calibri" pitchFamily="34" charset="0"/>
              <a:cs typeface="Calibri" pitchFamily="34" charset="0"/>
            </a:endParaRPr>
          </a:p>
          <a:p>
            <a:r>
              <a:rPr lang="id-ID" sz="2400" dirty="0" smtClean="0">
                <a:solidFill>
                  <a:schemeClr val="tx1">
                    <a:lumMod val="95000"/>
                    <a:lumOff val="5000"/>
                  </a:schemeClr>
                </a:solidFill>
                <a:latin typeface="Calibri" pitchFamily="34" charset="0"/>
              </a:rPr>
              <a:t>Jika sisa kepentingan merupakan aset keuangan </a:t>
            </a:r>
            <a:r>
              <a:rPr lang="id-ID" sz="2400" dirty="0" smtClean="0">
                <a:solidFill>
                  <a:schemeClr val="tx1">
                    <a:lumMod val="95000"/>
                    <a:lumOff val="5000"/>
                  </a:schemeClr>
                </a:solidFill>
                <a:latin typeface="Calibri" pitchFamily="34" charset="0"/>
                <a:sym typeface="Wingdings" panose="05000000000000000000" pitchFamily="2" charset="2"/>
              </a:rPr>
              <a:t> PSAK 55. Nilai wajar sisa kepentingan diangggap sebagai nilai wajar pada saat pengakuan awal aset keuangan sesuai PSAK 55, entitas mengakui selisihnya sebagai laba rugi.</a:t>
            </a:r>
          </a:p>
          <a:p>
            <a:r>
              <a:rPr lang="id-ID" sz="2400" dirty="0" smtClean="0">
                <a:solidFill>
                  <a:schemeClr val="tx1">
                    <a:lumMod val="95000"/>
                    <a:lumOff val="5000"/>
                  </a:schemeClr>
                </a:solidFill>
                <a:latin typeface="Calibri" pitchFamily="34" charset="0"/>
                <a:sym typeface="Wingdings" panose="05000000000000000000" pitchFamily="2" charset="2"/>
              </a:rPr>
              <a:t>Ketika metode ekuitas dihentikan, seluruh jumlah yang telah diakui dalam penghasilan komprehensif lain menggunakan dasar yang sama jika investee melepas aset dan liabilitas.</a:t>
            </a:r>
          </a:p>
          <a:p>
            <a:r>
              <a:rPr lang="id-ID" sz="2400" dirty="0" smtClean="0">
                <a:solidFill>
                  <a:schemeClr val="tx1">
                    <a:lumMod val="95000"/>
                    <a:lumOff val="5000"/>
                  </a:schemeClr>
                </a:solidFill>
                <a:latin typeface="Calibri" pitchFamily="34" charset="0"/>
                <a:sym typeface="Wingdings" panose="05000000000000000000" pitchFamily="2" charset="2"/>
              </a:rPr>
              <a:t>Jika investee menjadi investasi pada ventura bersama atau sebaliknya, maka entitas melanjutkan penerapan metode ekuitas dan tidak mengukur kembali kepentingan yang tersisa.</a:t>
            </a:r>
            <a:endParaRPr lang="id-ID" sz="2400" dirty="0"/>
          </a:p>
        </p:txBody>
      </p:sp>
    </p:spTree>
    <p:extLst>
      <p:ext uri="{BB962C8B-B14F-4D97-AF65-F5344CB8AC3E}">
        <p14:creationId xmlns:p14="http://schemas.microsoft.com/office/powerpoint/2010/main" val="3265686167"/>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548378"/>
          </a:xfrm>
        </p:spPr>
        <p:txBody>
          <a:bodyPr>
            <a:noAutofit/>
          </a:bodyPr>
          <a:lstStyle/>
          <a:p>
            <a:r>
              <a:rPr lang="id-ID" sz="3600" b="1" dirty="0" smtClean="0"/>
              <a:t>Prosedur Metode Ekuitas</a:t>
            </a:r>
            <a:endParaRPr lang="id-ID" sz="3600" b="1" dirty="0"/>
          </a:p>
        </p:txBody>
      </p:sp>
      <p:sp>
        <p:nvSpPr>
          <p:cNvPr id="4" name="Slide Number Placeholder 3"/>
          <p:cNvSpPr>
            <a:spLocks noGrp="1"/>
          </p:cNvSpPr>
          <p:nvPr>
            <p:ph type="sldNum" sz="quarter" idx="12"/>
          </p:nvPr>
        </p:nvSpPr>
        <p:spPr/>
        <p:txBody>
          <a:bodyPr/>
          <a:lstStyle/>
          <a:p>
            <a:fld id="{C8917DDB-6779-4320-89F1-0A441ABEDE43}" type="slidenum">
              <a:rPr lang="en-US" smtClean="0"/>
              <a:pPr/>
              <a:t>57</a:t>
            </a:fld>
            <a:endParaRPr lang="en-US"/>
          </a:p>
        </p:txBody>
      </p:sp>
      <p:sp>
        <p:nvSpPr>
          <p:cNvPr id="7" name="Content Placeholder 6"/>
          <p:cNvSpPr>
            <a:spLocks noGrp="1"/>
          </p:cNvSpPr>
          <p:nvPr>
            <p:ph idx="1"/>
          </p:nvPr>
        </p:nvSpPr>
        <p:spPr>
          <a:xfrm>
            <a:off x="457200" y="1398932"/>
            <a:ext cx="8229600" cy="4525963"/>
          </a:xfrm>
        </p:spPr>
        <p:txBody>
          <a:bodyPr>
            <a:noAutofit/>
          </a:bodyPr>
          <a:lstStyle/>
          <a:p>
            <a:r>
              <a:rPr lang="id-ID" sz="2400" dirty="0" smtClean="0">
                <a:solidFill>
                  <a:schemeClr val="tx1">
                    <a:lumMod val="95000"/>
                    <a:lumOff val="5000"/>
                  </a:schemeClr>
                </a:solidFill>
                <a:latin typeface="Calibri" pitchFamily="34" charset="0"/>
                <a:cs typeface="Calibri" pitchFamily="34" charset="0"/>
              </a:rPr>
              <a:t>Penyesuaian atas bagian laba dan penghasilan komprehensif lain.</a:t>
            </a:r>
          </a:p>
          <a:p>
            <a:r>
              <a:rPr lang="id-ID" sz="2400" dirty="0" smtClean="0">
                <a:solidFill>
                  <a:schemeClr val="tx1">
                    <a:lumMod val="95000"/>
                    <a:lumOff val="5000"/>
                  </a:schemeClr>
                </a:solidFill>
                <a:latin typeface="Calibri" pitchFamily="34" charset="0"/>
              </a:rPr>
              <a:t>Keuntungan atas transaksi hulu dan hilir harus dieliminasi. Hulu dieliminasi penuh, hilir dieliminasi sebesar bagiannya.</a:t>
            </a:r>
          </a:p>
          <a:p>
            <a:r>
              <a:rPr lang="id-ID" sz="2400" dirty="0" smtClean="0">
                <a:solidFill>
                  <a:schemeClr val="tx1">
                    <a:lumMod val="95000"/>
                    <a:lumOff val="5000"/>
                  </a:schemeClr>
                </a:solidFill>
                <a:latin typeface="Calibri" pitchFamily="34" charset="0"/>
              </a:rPr>
              <a:t>Selisih antara harga perolehan dan nilai wajar aset neto </a:t>
            </a:r>
            <a:r>
              <a:rPr lang="id-ID" sz="2400" dirty="0" smtClean="0">
                <a:solidFill>
                  <a:schemeClr val="tx1">
                    <a:lumMod val="95000"/>
                    <a:lumOff val="5000"/>
                  </a:schemeClr>
                </a:solidFill>
                <a:latin typeface="Calibri" pitchFamily="34" charset="0"/>
                <a:sym typeface="Wingdings" panose="05000000000000000000" pitchFamily="2" charset="2"/>
              </a:rPr>
              <a:t> goodwill</a:t>
            </a:r>
          </a:p>
          <a:p>
            <a:r>
              <a:rPr lang="id-ID" sz="2400" dirty="0" smtClean="0">
                <a:solidFill>
                  <a:schemeClr val="tx1">
                    <a:lumMod val="95000"/>
                    <a:lumOff val="5000"/>
                  </a:schemeClr>
                </a:solidFill>
                <a:latin typeface="Calibri" pitchFamily="34" charset="0"/>
                <a:sym typeface="Wingdings" panose="05000000000000000000" pitchFamily="2" charset="2"/>
              </a:rPr>
              <a:t>Selisih lebih harga nilai wajar terhadap biaya perolehan investasi  penghasilan dalam menentukan bagian entitas atas laba rugi pada periode investasi diperoleh.</a:t>
            </a:r>
          </a:p>
          <a:p>
            <a:r>
              <a:rPr lang="id-ID" sz="2400" dirty="0" smtClean="0">
                <a:solidFill>
                  <a:schemeClr val="tx1">
                    <a:lumMod val="95000"/>
                    <a:lumOff val="5000"/>
                  </a:schemeClr>
                </a:solidFill>
                <a:latin typeface="Calibri" pitchFamily="34" charset="0"/>
                <a:sym typeface="Wingdings" panose="05000000000000000000" pitchFamily="2" charset="2"/>
              </a:rPr>
              <a:t>Penyesuaian nilai entitas atas laba rugi entitas asosiasi atau ventura bersama setalah perolehan dilakukan untuk untuk rugi penurunan nilai yang diakui entitas aosiasi</a:t>
            </a:r>
            <a:endParaRPr lang="id-ID" sz="2400" dirty="0"/>
          </a:p>
        </p:txBody>
      </p:sp>
    </p:spTree>
    <p:extLst>
      <p:ext uri="{BB962C8B-B14F-4D97-AF65-F5344CB8AC3E}">
        <p14:creationId xmlns:p14="http://schemas.microsoft.com/office/powerpoint/2010/main" val="2018456699"/>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id-ID" dirty="0" smtClean="0"/>
              <a:t>Laporan</a:t>
            </a:r>
            <a:r>
              <a:rPr lang="id-ID" baseline="0" dirty="0" smtClean="0"/>
              <a:t> keuangan investee</a:t>
            </a:r>
            <a:endParaRPr lang="id-ID" dirty="0" smtClean="0"/>
          </a:p>
        </p:txBody>
      </p:sp>
      <p:sp>
        <p:nvSpPr>
          <p:cNvPr id="6" name="Content Placeholder 5"/>
          <p:cNvSpPr>
            <a:spLocks noGrp="1"/>
          </p:cNvSpPr>
          <p:nvPr>
            <p:ph idx="1"/>
          </p:nvPr>
        </p:nvSpPr>
        <p:spPr>
          <a:xfrm>
            <a:off x="381000" y="1500174"/>
            <a:ext cx="8305800" cy="4748226"/>
          </a:xfrm>
        </p:spPr>
        <p:txBody>
          <a:bodyPr>
            <a:normAutofit/>
          </a:bodyPr>
          <a:lstStyle/>
          <a:p>
            <a:pPr lvl="0"/>
            <a:r>
              <a:rPr lang="id-ID" sz="2400" dirty="0" smtClean="0">
                <a:latin typeface="Calibri" pitchFamily="34" charset="0"/>
                <a:cs typeface="Calibri" pitchFamily="34" charset="0"/>
              </a:rPr>
              <a:t>Laporan keuangan perusahaan asosiasi dan ventura bersama yang tersedia digunakan untuk menerapkan metode ekuitas.</a:t>
            </a:r>
          </a:p>
          <a:p>
            <a:pPr lvl="0"/>
            <a:r>
              <a:rPr lang="id-ID" sz="2400" dirty="0" smtClean="0">
                <a:latin typeface="Calibri" pitchFamily="34" charset="0"/>
                <a:cs typeface="Calibri" pitchFamily="34" charset="0"/>
              </a:rPr>
              <a:t>Jika berbeda maka dibuat  LK dengan periode yang sama, kecuali tidak praktis</a:t>
            </a:r>
          </a:p>
          <a:p>
            <a:pPr lvl="0"/>
            <a:r>
              <a:rPr lang="id-ID" sz="2400" dirty="0" smtClean="0">
                <a:latin typeface="Calibri" pitchFamily="34" charset="0"/>
                <a:cs typeface="Calibri" pitchFamily="34" charset="0"/>
              </a:rPr>
              <a:t>Jika tanggal pelaporan tersebut berbeda, maka penyesuaian dilakukan terhadap transaksi dan peristiwa yang signifikan yang terjadi antara lap investee dan investor. Perbedaan tidak boleh lebih 3 bulan. Panjang periode pelaporan adalah sama.</a:t>
            </a:r>
          </a:p>
          <a:p>
            <a:pPr lvl="0"/>
            <a:r>
              <a:rPr lang="id-ID" sz="2400" dirty="0" smtClean="0">
                <a:latin typeface="Calibri" pitchFamily="34" charset="0"/>
                <a:cs typeface="Calibri" pitchFamily="34" charset="0"/>
              </a:rPr>
              <a:t>Laporan keuangan investor disusun dengan menggunakan kebijakan akuntansi yang sama untuk transaksi dan peristiwa dalam keadaan serupa.</a:t>
            </a:r>
          </a:p>
        </p:txBody>
      </p:sp>
      <p:sp>
        <p:nvSpPr>
          <p:cNvPr id="5" name="Slide Number Placeholder 4"/>
          <p:cNvSpPr>
            <a:spLocks noGrp="1"/>
          </p:cNvSpPr>
          <p:nvPr>
            <p:ph type="sldNum" sz="quarter" idx="12"/>
          </p:nvPr>
        </p:nvSpPr>
        <p:spPr/>
        <p:txBody>
          <a:bodyPr/>
          <a:lstStyle/>
          <a:p>
            <a:fld id="{E3D09B56-8675-4B5E-8A65-3CEBDEB88255}" type="slidenum">
              <a:rPr lang="id-ID" smtClean="0"/>
              <a:pPr/>
              <a:t>58</a:t>
            </a:fld>
            <a:endParaRPr lang="id-ID"/>
          </a:p>
        </p:txBody>
      </p:sp>
    </p:spTree>
    <p:extLst>
      <p:ext uri="{BB962C8B-B14F-4D97-AF65-F5344CB8AC3E}">
        <p14:creationId xmlns:p14="http://schemas.microsoft.com/office/powerpoint/2010/main" val="310569421"/>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42222"/>
            <a:ext cx="8229600" cy="548378"/>
          </a:xfrm>
        </p:spPr>
        <p:txBody>
          <a:bodyPr>
            <a:normAutofit fontScale="90000"/>
          </a:bodyPr>
          <a:lstStyle/>
          <a:p>
            <a:r>
              <a:rPr lang="id-ID" dirty="0" smtClean="0"/>
              <a:t>Investee merugi</a:t>
            </a:r>
          </a:p>
        </p:txBody>
      </p:sp>
      <p:sp>
        <p:nvSpPr>
          <p:cNvPr id="6" name="Content Placeholder 5"/>
          <p:cNvSpPr>
            <a:spLocks noGrp="1"/>
          </p:cNvSpPr>
          <p:nvPr>
            <p:ph idx="1"/>
          </p:nvPr>
        </p:nvSpPr>
        <p:spPr>
          <a:xfrm>
            <a:off x="381000" y="1643050"/>
            <a:ext cx="8305800" cy="4605350"/>
          </a:xfrm>
        </p:spPr>
        <p:txBody>
          <a:bodyPr>
            <a:normAutofit/>
          </a:bodyPr>
          <a:lstStyle/>
          <a:p>
            <a:pPr lvl="0">
              <a:spcBef>
                <a:spcPts val="1200"/>
              </a:spcBef>
            </a:pPr>
            <a:r>
              <a:rPr lang="id-ID" sz="2400" dirty="0" smtClean="0">
                <a:latin typeface="Calibri" pitchFamily="34" charset="0"/>
                <a:cs typeface="Calibri" pitchFamily="34" charset="0"/>
              </a:rPr>
              <a:t>Jika bagian investor atas kerugian perusahaan asosiasi sama atau melebihi nilai tercatat dari investasi, maka investasi dilaporkan nihil</a:t>
            </a:r>
          </a:p>
          <a:p>
            <a:pPr lvl="0">
              <a:spcBef>
                <a:spcPts val="1200"/>
              </a:spcBef>
            </a:pPr>
            <a:r>
              <a:rPr lang="id-ID" sz="2400" dirty="0" smtClean="0">
                <a:latin typeface="Calibri" pitchFamily="34" charset="0"/>
                <a:cs typeface="Calibri" pitchFamily="34" charset="0"/>
              </a:rPr>
              <a:t>Kerugian dicadangkan dan kewajiban diakui apabila investor memiliki kewajiban konstruktif atau hukum untuk melakukan pembayaran kewajiban perusahaan asosiasi yang dijaminnya</a:t>
            </a:r>
          </a:p>
          <a:p>
            <a:pPr lvl="0">
              <a:spcBef>
                <a:spcPts val="1200"/>
              </a:spcBef>
            </a:pPr>
            <a:r>
              <a:rPr lang="id-ID" sz="2400" dirty="0" smtClean="0">
                <a:latin typeface="Calibri" pitchFamily="34" charset="0"/>
                <a:cs typeface="Calibri" pitchFamily="34" charset="0"/>
              </a:rPr>
              <a:t>Jika entitas asosiasi selanjutnya laba, investor akan mengakui penghasilan apabila setelah bagiannya atas laba menyamai bagiannya atas kerugian bersih yang belum diakui </a:t>
            </a:r>
          </a:p>
        </p:txBody>
      </p:sp>
      <p:sp>
        <p:nvSpPr>
          <p:cNvPr id="5" name="Slide Number Placeholder 4"/>
          <p:cNvSpPr>
            <a:spLocks noGrp="1"/>
          </p:cNvSpPr>
          <p:nvPr>
            <p:ph type="sldNum" sz="quarter" idx="12"/>
          </p:nvPr>
        </p:nvSpPr>
        <p:spPr/>
        <p:txBody>
          <a:bodyPr/>
          <a:lstStyle/>
          <a:p>
            <a:fld id="{E3D09B56-8675-4B5E-8A65-3CEBDEB88255}" type="slidenum">
              <a:rPr lang="id-ID" smtClean="0"/>
              <a:pPr/>
              <a:t>59</a:t>
            </a:fld>
            <a:endParaRPr lang="id-ID"/>
          </a:p>
        </p:txBody>
      </p:sp>
    </p:spTree>
    <p:extLst>
      <p:ext uri="{BB962C8B-B14F-4D97-AF65-F5344CB8AC3E}">
        <p14:creationId xmlns:p14="http://schemas.microsoft.com/office/powerpoint/2010/main" val="3332215323"/>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id-ID" dirty="0" smtClean="0"/>
              <a:t>Contoh</a:t>
            </a:r>
            <a:r>
              <a:rPr lang="id-ID" baseline="0" dirty="0" smtClean="0"/>
              <a:t> </a:t>
            </a:r>
            <a:endParaRPr lang="id-ID" dirty="0"/>
          </a:p>
        </p:txBody>
      </p:sp>
      <p:sp>
        <p:nvSpPr>
          <p:cNvPr id="6" name="Content Placeholder 5"/>
          <p:cNvSpPr>
            <a:spLocks noGrp="1"/>
          </p:cNvSpPr>
          <p:nvPr>
            <p:ph idx="1"/>
          </p:nvPr>
        </p:nvSpPr>
        <p:spPr>
          <a:xfrm>
            <a:off x="381000" y="1500174"/>
            <a:ext cx="8305800" cy="4748226"/>
          </a:xfrm>
        </p:spPr>
        <p:txBody>
          <a:bodyPr>
            <a:noAutofit/>
          </a:bodyPr>
          <a:lstStyle/>
          <a:p>
            <a:pPr lvl="0">
              <a:lnSpc>
                <a:spcPct val="80000"/>
              </a:lnSpc>
            </a:pPr>
            <a:r>
              <a:rPr lang="id-ID" sz="2000" dirty="0" smtClean="0">
                <a:latin typeface="Calibri" pitchFamily="34" charset="0"/>
                <a:cs typeface="Calibri" pitchFamily="34" charset="0"/>
              </a:rPr>
              <a:t>Pada 1</a:t>
            </a:r>
            <a:r>
              <a:rPr lang="id-ID" sz="2000" baseline="0" dirty="0" smtClean="0">
                <a:latin typeface="Calibri" pitchFamily="34" charset="0"/>
                <a:cs typeface="Calibri" pitchFamily="34" charset="0"/>
              </a:rPr>
              <a:t> Januari </a:t>
            </a:r>
            <a:r>
              <a:rPr lang="id-ID" sz="2000" dirty="0" smtClean="0">
                <a:latin typeface="Calibri" pitchFamily="34" charset="0"/>
                <a:cs typeface="Calibri" pitchFamily="34" charset="0"/>
              </a:rPr>
              <a:t>2010, PT Aneka membeli 25% saham</a:t>
            </a:r>
            <a:r>
              <a:rPr lang="id-ID" sz="2000" baseline="0" dirty="0" smtClean="0">
                <a:latin typeface="Calibri" pitchFamily="34" charset="0"/>
                <a:cs typeface="Calibri" pitchFamily="34" charset="0"/>
              </a:rPr>
              <a:t> berhak suara PT Serbaneka sebesar Rp200 milyar dengan laba rugi</a:t>
            </a:r>
            <a:r>
              <a:rPr lang="id-ID" sz="2000" dirty="0" smtClean="0">
                <a:latin typeface="Calibri" pitchFamily="34" charset="0"/>
                <a:cs typeface="Calibri" pitchFamily="34" charset="0"/>
              </a:rPr>
              <a:t> untuk tahun 2010 sd 2013</a:t>
            </a:r>
          </a:p>
          <a:p>
            <a:pPr lvl="0"/>
            <a:endParaRPr lang="id-ID" sz="2000" dirty="0" smtClean="0">
              <a:latin typeface="Calibri" pitchFamily="34" charset="0"/>
              <a:cs typeface="Calibri" pitchFamily="34" charset="0"/>
            </a:endParaRPr>
          </a:p>
          <a:p>
            <a:pPr lvl="0"/>
            <a:endParaRPr lang="id-ID" sz="2000" dirty="0" smtClean="0">
              <a:latin typeface="Calibri" pitchFamily="34" charset="0"/>
              <a:cs typeface="Calibri" pitchFamily="34" charset="0"/>
            </a:endParaRPr>
          </a:p>
          <a:p>
            <a:pPr lvl="0"/>
            <a:endParaRPr lang="id-ID" sz="2000" dirty="0" smtClean="0">
              <a:latin typeface="Calibri" pitchFamily="34" charset="0"/>
              <a:cs typeface="Calibri" pitchFamily="34" charset="0"/>
            </a:endParaRPr>
          </a:p>
          <a:p>
            <a:pPr lvl="0"/>
            <a:endParaRPr lang="id-ID" sz="2000" dirty="0" smtClean="0">
              <a:latin typeface="Calibri" pitchFamily="34" charset="0"/>
              <a:cs typeface="Calibri" pitchFamily="34" charset="0"/>
            </a:endParaRPr>
          </a:p>
          <a:p>
            <a:pPr lvl="0"/>
            <a:endParaRPr lang="id-ID" sz="2000" dirty="0" smtClean="0">
              <a:latin typeface="Calibri" pitchFamily="34" charset="0"/>
              <a:cs typeface="Calibri" pitchFamily="34" charset="0"/>
            </a:endParaRPr>
          </a:p>
          <a:p>
            <a:pPr lvl="0"/>
            <a:endParaRPr lang="id-ID" sz="2000" dirty="0" smtClean="0">
              <a:latin typeface="Calibri" pitchFamily="34" charset="0"/>
              <a:cs typeface="Calibri" pitchFamily="34" charset="0"/>
            </a:endParaRPr>
          </a:p>
          <a:p>
            <a:pPr lvl="0">
              <a:lnSpc>
                <a:spcPct val="90000"/>
              </a:lnSpc>
              <a:spcBef>
                <a:spcPts val="600"/>
              </a:spcBef>
            </a:pPr>
            <a:r>
              <a:rPr lang="id-ID" sz="2000" dirty="0" smtClean="0">
                <a:latin typeface="Calibri" pitchFamily="34" charset="0"/>
                <a:cs typeface="Calibri" pitchFamily="34" charset="0"/>
              </a:rPr>
              <a:t>Nilai tercatat investasi:</a:t>
            </a:r>
          </a:p>
          <a:p>
            <a:pPr lvl="1">
              <a:lnSpc>
                <a:spcPct val="90000"/>
              </a:lnSpc>
              <a:spcBef>
                <a:spcPts val="600"/>
              </a:spcBef>
            </a:pPr>
            <a:r>
              <a:rPr lang="id-ID" sz="2000" b="1" dirty="0" smtClean="0">
                <a:solidFill>
                  <a:srgbClr val="FF0000"/>
                </a:solidFill>
                <a:latin typeface="Calibri" pitchFamily="34" charset="0"/>
                <a:cs typeface="Calibri" pitchFamily="34" charset="0"/>
              </a:rPr>
              <a:t>Tahun 2010 Rp 50 milyar</a:t>
            </a:r>
          </a:p>
          <a:p>
            <a:pPr lvl="1">
              <a:lnSpc>
                <a:spcPct val="90000"/>
              </a:lnSpc>
              <a:spcBef>
                <a:spcPts val="600"/>
              </a:spcBef>
            </a:pPr>
            <a:r>
              <a:rPr lang="id-ID" sz="2000" b="1" dirty="0" smtClean="0">
                <a:solidFill>
                  <a:srgbClr val="FF0000"/>
                </a:solidFill>
                <a:latin typeface="Calibri" pitchFamily="34" charset="0"/>
                <a:cs typeface="Calibri" pitchFamily="34" charset="0"/>
              </a:rPr>
              <a:t>Tahun 2011  Rp 0</a:t>
            </a:r>
          </a:p>
          <a:p>
            <a:pPr lvl="1">
              <a:lnSpc>
                <a:spcPct val="90000"/>
              </a:lnSpc>
              <a:spcBef>
                <a:spcPts val="600"/>
              </a:spcBef>
            </a:pPr>
            <a:r>
              <a:rPr lang="id-ID" sz="2000" b="1" dirty="0" smtClean="0">
                <a:solidFill>
                  <a:srgbClr val="FF0000"/>
                </a:solidFill>
                <a:latin typeface="Calibri" pitchFamily="34" charset="0"/>
                <a:cs typeface="Calibri" pitchFamily="34" charset="0"/>
              </a:rPr>
              <a:t>Tahun 2012  Rp 0</a:t>
            </a:r>
          </a:p>
          <a:p>
            <a:pPr lvl="1">
              <a:lnSpc>
                <a:spcPct val="90000"/>
              </a:lnSpc>
              <a:spcBef>
                <a:spcPts val="600"/>
              </a:spcBef>
            </a:pPr>
            <a:r>
              <a:rPr lang="id-ID" sz="2000" b="1" dirty="0" smtClean="0">
                <a:solidFill>
                  <a:srgbClr val="FF0000"/>
                </a:solidFill>
                <a:latin typeface="Calibri" pitchFamily="34" charset="0"/>
                <a:cs typeface="Calibri" pitchFamily="34" charset="0"/>
              </a:rPr>
              <a:t>Tahun 2013  Rp 45</a:t>
            </a:r>
          </a:p>
        </p:txBody>
      </p:sp>
      <p:sp>
        <p:nvSpPr>
          <p:cNvPr id="5" name="Slide Number Placeholder 4"/>
          <p:cNvSpPr>
            <a:spLocks noGrp="1"/>
          </p:cNvSpPr>
          <p:nvPr>
            <p:ph type="sldNum" sz="quarter" idx="12"/>
          </p:nvPr>
        </p:nvSpPr>
        <p:spPr/>
        <p:txBody>
          <a:bodyPr/>
          <a:lstStyle/>
          <a:p>
            <a:fld id="{E3D09B56-8675-4B5E-8A65-3CEBDEB88255}" type="slidenum">
              <a:rPr lang="id-ID" smtClean="0"/>
              <a:pPr/>
              <a:t>60</a:t>
            </a:fld>
            <a:endParaRPr lang="id-ID"/>
          </a:p>
        </p:txBody>
      </p:sp>
      <p:graphicFrame>
        <p:nvGraphicFramePr>
          <p:cNvPr id="7" name="Table 6"/>
          <p:cNvGraphicFramePr>
            <a:graphicFrameLocks noGrp="1"/>
          </p:cNvGraphicFramePr>
          <p:nvPr/>
        </p:nvGraphicFramePr>
        <p:xfrm>
          <a:off x="690578" y="2306312"/>
          <a:ext cx="7310448" cy="2103120"/>
        </p:xfrm>
        <a:graphic>
          <a:graphicData uri="http://schemas.openxmlformats.org/drawingml/2006/table">
            <a:tbl>
              <a:tblPr firstRow="1" bandRow="1">
                <a:tableStyleId>{5C22544A-7EE6-4342-B048-85BDC9FD1C3A}</a:tableStyleId>
              </a:tblPr>
              <a:tblGrid>
                <a:gridCol w="1381092">
                  <a:extLst>
                    <a:ext uri="{9D8B030D-6E8A-4147-A177-3AD203B41FA5}">
                      <a16:colId xmlns:a16="http://schemas.microsoft.com/office/drawing/2014/main" val="20000"/>
                    </a:ext>
                  </a:extLst>
                </a:gridCol>
                <a:gridCol w="2214578">
                  <a:extLst>
                    <a:ext uri="{9D8B030D-6E8A-4147-A177-3AD203B41FA5}">
                      <a16:colId xmlns:a16="http://schemas.microsoft.com/office/drawing/2014/main" val="20001"/>
                    </a:ext>
                  </a:extLst>
                </a:gridCol>
                <a:gridCol w="2071702">
                  <a:extLst>
                    <a:ext uri="{9D8B030D-6E8A-4147-A177-3AD203B41FA5}">
                      <a16:colId xmlns:a16="http://schemas.microsoft.com/office/drawing/2014/main" val="20002"/>
                    </a:ext>
                  </a:extLst>
                </a:gridCol>
                <a:gridCol w="1643076">
                  <a:extLst>
                    <a:ext uri="{9D8B030D-6E8A-4147-A177-3AD203B41FA5}">
                      <a16:colId xmlns:a16="http://schemas.microsoft.com/office/drawing/2014/main" val="20003"/>
                    </a:ext>
                  </a:extLst>
                </a:gridCol>
              </a:tblGrid>
              <a:tr h="532410">
                <a:tc>
                  <a:txBody>
                    <a:bodyPr/>
                    <a:lstStyle/>
                    <a:p>
                      <a:pPr algn="ctr"/>
                      <a:r>
                        <a:rPr lang="id-ID" dirty="0" smtClean="0"/>
                        <a:t>Tahun </a:t>
                      </a:r>
                      <a:endParaRPr lang="id-ID" dirty="0"/>
                    </a:p>
                  </a:txBody>
                  <a:tcPr/>
                </a:tc>
                <a:tc>
                  <a:txBody>
                    <a:bodyPr/>
                    <a:lstStyle/>
                    <a:p>
                      <a:pPr algn="ctr"/>
                      <a:r>
                        <a:rPr lang="id-ID" dirty="0" smtClean="0"/>
                        <a:t>Laba (rugi) </a:t>
                      </a:r>
                    </a:p>
                    <a:p>
                      <a:pPr algn="ctr"/>
                      <a:r>
                        <a:rPr lang="id-ID" dirty="0" smtClean="0"/>
                        <a:t>PT</a:t>
                      </a:r>
                      <a:r>
                        <a:rPr lang="id-ID" baseline="0" dirty="0" smtClean="0"/>
                        <a:t> Serbaneka</a:t>
                      </a:r>
                      <a:endParaRPr lang="id-ID" dirty="0"/>
                    </a:p>
                  </a:txBody>
                  <a:tcPr/>
                </a:tc>
                <a:tc>
                  <a:txBody>
                    <a:bodyPr/>
                    <a:lstStyle/>
                    <a:p>
                      <a:pPr algn="ctr"/>
                      <a:r>
                        <a:rPr lang="id-ID" dirty="0" smtClean="0"/>
                        <a:t>Porsi laba (rugi) utk</a:t>
                      </a:r>
                      <a:r>
                        <a:rPr lang="id-ID" baseline="0" dirty="0" smtClean="0"/>
                        <a:t> PT. Aneka</a:t>
                      </a:r>
                      <a:endParaRPr lang="id-ID" dirty="0"/>
                    </a:p>
                  </a:txBody>
                  <a:tcPr/>
                </a:tc>
                <a:tc>
                  <a:txBody>
                    <a:bodyPr/>
                    <a:lstStyle/>
                    <a:p>
                      <a:pPr algn="ctr"/>
                      <a:r>
                        <a:rPr lang="id-ID" dirty="0" smtClean="0"/>
                        <a:t>Nilai tercatat</a:t>
                      </a:r>
                      <a:endParaRPr lang="id-ID" dirty="0"/>
                    </a:p>
                  </a:txBody>
                  <a:tcPr/>
                </a:tc>
                <a:extLst>
                  <a:ext uri="{0D108BD9-81ED-4DB2-BD59-A6C34878D82A}">
                    <a16:rowId xmlns:a16="http://schemas.microsoft.com/office/drawing/2014/main" val="10000"/>
                  </a:ext>
                </a:extLst>
              </a:tr>
              <a:tr h="308460">
                <a:tc>
                  <a:txBody>
                    <a:bodyPr/>
                    <a:lstStyle/>
                    <a:p>
                      <a:pPr algn="ctr"/>
                      <a:r>
                        <a:rPr lang="id-ID" dirty="0" smtClean="0"/>
                        <a:t>2010</a:t>
                      </a:r>
                      <a:endParaRPr lang="id-ID" dirty="0"/>
                    </a:p>
                  </a:txBody>
                  <a:tcPr/>
                </a:tc>
                <a:tc>
                  <a:txBody>
                    <a:bodyPr/>
                    <a:lstStyle/>
                    <a:p>
                      <a:pPr algn="ctr"/>
                      <a:r>
                        <a:rPr lang="id-ID" dirty="0" smtClean="0"/>
                        <a:t>(600)</a:t>
                      </a:r>
                      <a:r>
                        <a:rPr lang="id-ID" baseline="0" dirty="0" smtClean="0"/>
                        <a:t> </a:t>
                      </a:r>
                      <a:endParaRPr lang="id-ID" dirty="0"/>
                    </a:p>
                  </a:txBody>
                  <a:tcPr/>
                </a:tc>
                <a:tc>
                  <a:txBody>
                    <a:bodyPr/>
                    <a:lstStyle/>
                    <a:p>
                      <a:pPr algn="ctr"/>
                      <a:r>
                        <a:rPr lang="id-ID" dirty="0" smtClean="0"/>
                        <a:t>(150)</a:t>
                      </a:r>
                      <a:endParaRPr lang="id-ID" dirty="0"/>
                    </a:p>
                  </a:txBody>
                  <a:tcPr/>
                </a:tc>
                <a:tc>
                  <a:txBody>
                    <a:bodyPr/>
                    <a:lstStyle/>
                    <a:p>
                      <a:pPr algn="ctr"/>
                      <a:r>
                        <a:rPr lang="id-ID" dirty="0" smtClean="0"/>
                        <a:t>50</a:t>
                      </a:r>
                      <a:endParaRPr lang="id-ID" dirty="0"/>
                    </a:p>
                  </a:txBody>
                  <a:tcPr/>
                </a:tc>
                <a:extLst>
                  <a:ext uri="{0D108BD9-81ED-4DB2-BD59-A6C34878D82A}">
                    <a16:rowId xmlns:a16="http://schemas.microsoft.com/office/drawing/2014/main" val="10001"/>
                  </a:ext>
                </a:extLst>
              </a:tr>
              <a:tr h="308460">
                <a:tc>
                  <a:txBody>
                    <a:bodyPr/>
                    <a:lstStyle/>
                    <a:p>
                      <a:pPr algn="ctr"/>
                      <a:r>
                        <a:rPr lang="id-ID" dirty="0" smtClean="0"/>
                        <a:t>2011</a:t>
                      </a:r>
                      <a:endParaRPr lang="id-ID" dirty="0"/>
                    </a:p>
                  </a:txBody>
                  <a:tcPr/>
                </a:tc>
                <a:tc>
                  <a:txBody>
                    <a:bodyPr/>
                    <a:lstStyle/>
                    <a:p>
                      <a:pPr algn="ctr"/>
                      <a:r>
                        <a:rPr lang="id-ID" dirty="0" smtClean="0"/>
                        <a:t>(700)</a:t>
                      </a:r>
                      <a:endParaRPr lang="id-ID" dirty="0"/>
                    </a:p>
                  </a:txBody>
                  <a:tcPr/>
                </a:tc>
                <a:tc>
                  <a:txBody>
                    <a:bodyPr/>
                    <a:lstStyle/>
                    <a:p>
                      <a:pPr algn="ctr"/>
                      <a:r>
                        <a:rPr lang="id-ID" dirty="0" smtClean="0"/>
                        <a:t>(175)</a:t>
                      </a:r>
                      <a:endParaRPr lang="id-ID" dirty="0"/>
                    </a:p>
                  </a:txBody>
                  <a:tcPr/>
                </a:tc>
                <a:tc>
                  <a:txBody>
                    <a:bodyPr/>
                    <a:lstStyle/>
                    <a:p>
                      <a:pPr algn="ctr"/>
                      <a:r>
                        <a:rPr lang="id-ID" dirty="0" smtClean="0"/>
                        <a:t>(125)</a:t>
                      </a:r>
                      <a:endParaRPr lang="id-ID" dirty="0"/>
                    </a:p>
                  </a:txBody>
                  <a:tcPr/>
                </a:tc>
                <a:extLst>
                  <a:ext uri="{0D108BD9-81ED-4DB2-BD59-A6C34878D82A}">
                    <a16:rowId xmlns:a16="http://schemas.microsoft.com/office/drawing/2014/main" val="10002"/>
                  </a:ext>
                </a:extLst>
              </a:tr>
              <a:tr h="308460">
                <a:tc>
                  <a:txBody>
                    <a:bodyPr/>
                    <a:lstStyle/>
                    <a:p>
                      <a:pPr algn="ctr"/>
                      <a:r>
                        <a:rPr lang="id-ID" dirty="0" smtClean="0"/>
                        <a:t>2012</a:t>
                      </a:r>
                      <a:endParaRPr lang="id-ID" dirty="0"/>
                    </a:p>
                  </a:txBody>
                  <a:tcPr/>
                </a:tc>
                <a:tc>
                  <a:txBody>
                    <a:bodyPr/>
                    <a:lstStyle/>
                    <a:p>
                      <a:pPr algn="ctr"/>
                      <a:r>
                        <a:rPr lang="id-ID" dirty="0" smtClean="0"/>
                        <a:t>480</a:t>
                      </a:r>
                      <a:endParaRPr lang="id-ID" dirty="0"/>
                    </a:p>
                  </a:txBody>
                  <a:tcPr/>
                </a:tc>
                <a:tc>
                  <a:txBody>
                    <a:bodyPr/>
                    <a:lstStyle/>
                    <a:p>
                      <a:pPr algn="ctr"/>
                      <a:r>
                        <a:rPr lang="id-ID" dirty="0" smtClean="0"/>
                        <a:t>120</a:t>
                      </a:r>
                      <a:endParaRPr lang="id-ID" dirty="0"/>
                    </a:p>
                  </a:txBody>
                  <a:tcPr/>
                </a:tc>
                <a:tc>
                  <a:txBody>
                    <a:bodyPr/>
                    <a:lstStyle/>
                    <a:p>
                      <a:pPr algn="ctr"/>
                      <a:r>
                        <a:rPr lang="id-ID" dirty="0" smtClean="0"/>
                        <a:t>(5)</a:t>
                      </a:r>
                      <a:endParaRPr lang="id-ID" dirty="0"/>
                    </a:p>
                  </a:txBody>
                  <a:tcPr/>
                </a:tc>
                <a:extLst>
                  <a:ext uri="{0D108BD9-81ED-4DB2-BD59-A6C34878D82A}">
                    <a16:rowId xmlns:a16="http://schemas.microsoft.com/office/drawing/2014/main" val="10003"/>
                  </a:ext>
                </a:extLst>
              </a:tr>
              <a:tr h="308460">
                <a:tc>
                  <a:txBody>
                    <a:bodyPr/>
                    <a:lstStyle/>
                    <a:p>
                      <a:pPr algn="ctr"/>
                      <a:r>
                        <a:rPr lang="id-ID" dirty="0" smtClean="0"/>
                        <a:t>2013</a:t>
                      </a:r>
                      <a:endParaRPr lang="id-ID" dirty="0"/>
                    </a:p>
                  </a:txBody>
                  <a:tcPr/>
                </a:tc>
                <a:tc>
                  <a:txBody>
                    <a:bodyPr/>
                    <a:lstStyle/>
                    <a:p>
                      <a:pPr algn="ctr"/>
                      <a:r>
                        <a:rPr lang="id-ID" dirty="0" smtClean="0"/>
                        <a:t>200</a:t>
                      </a:r>
                      <a:endParaRPr lang="id-ID" dirty="0"/>
                    </a:p>
                  </a:txBody>
                  <a:tcPr/>
                </a:tc>
                <a:tc>
                  <a:txBody>
                    <a:bodyPr/>
                    <a:lstStyle/>
                    <a:p>
                      <a:pPr algn="ctr"/>
                      <a:r>
                        <a:rPr lang="id-ID" dirty="0" smtClean="0"/>
                        <a:t>50</a:t>
                      </a:r>
                      <a:endParaRPr lang="id-ID" dirty="0"/>
                    </a:p>
                  </a:txBody>
                  <a:tcPr/>
                </a:tc>
                <a:tc>
                  <a:txBody>
                    <a:bodyPr/>
                    <a:lstStyle/>
                    <a:p>
                      <a:pPr algn="ctr"/>
                      <a:r>
                        <a:rPr lang="id-ID" dirty="0" smtClean="0"/>
                        <a:t>45</a:t>
                      </a:r>
                      <a:endParaRPr lang="id-ID" dirty="0"/>
                    </a:p>
                  </a:txBody>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2391968408"/>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548378"/>
          </a:xfrm>
        </p:spPr>
        <p:txBody>
          <a:bodyPr>
            <a:noAutofit/>
          </a:bodyPr>
          <a:lstStyle/>
          <a:p>
            <a:r>
              <a:rPr lang="id-ID" sz="3600" b="1" baseline="0" dirty="0" smtClean="0"/>
              <a:t>Rugi Penurunan Nilai</a:t>
            </a:r>
            <a:endParaRPr lang="en-US" sz="3600" b="1" dirty="0"/>
          </a:p>
        </p:txBody>
      </p:sp>
      <p:sp>
        <p:nvSpPr>
          <p:cNvPr id="6" name="Content Placeholder 5"/>
          <p:cNvSpPr>
            <a:spLocks noGrp="1"/>
          </p:cNvSpPr>
          <p:nvPr>
            <p:ph idx="1"/>
          </p:nvPr>
        </p:nvSpPr>
        <p:spPr>
          <a:xfrm>
            <a:off x="381000" y="1571612"/>
            <a:ext cx="8305800" cy="4676788"/>
          </a:xfrm>
        </p:spPr>
        <p:txBody>
          <a:bodyPr>
            <a:normAutofit/>
          </a:bodyPr>
          <a:lstStyle/>
          <a:p>
            <a:r>
              <a:rPr lang="id-ID" sz="2800" dirty="0" smtClean="0">
                <a:latin typeface="Calibri" pitchFamily="34" charset="0"/>
                <a:cs typeface="Calibri" pitchFamily="34" charset="0"/>
              </a:rPr>
              <a:t>Indikasi penurunan nilai menggunakan ketentuan dalam instrumen keuangan (PSAK 55)</a:t>
            </a:r>
          </a:p>
          <a:p>
            <a:r>
              <a:rPr lang="id-ID" sz="2800" dirty="0" smtClean="0">
                <a:latin typeface="Calibri" pitchFamily="34" charset="0"/>
                <a:cs typeface="Calibri" pitchFamily="34" charset="0"/>
              </a:rPr>
              <a:t>Penurunan nilai investasi (termasuk didalamnya goowill) diuji berdasarkan PSAK 48, sebagai aset tunggal. </a:t>
            </a:r>
          </a:p>
          <a:p>
            <a:pPr lvl="1"/>
            <a:r>
              <a:rPr lang="id-ID" sz="2400" dirty="0" smtClean="0">
                <a:latin typeface="Calibri" pitchFamily="34" charset="0"/>
                <a:cs typeface="Calibri" pitchFamily="34" charset="0"/>
              </a:rPr>
              <a:t>Rugi penurunan adalah selisih nilai tercatat dan nilai yang dapat dipulihkan.</a:t>
            </a:r>
          </a:p>
          <a:p>
            <a:pPr lvl="1"/>
            <a:r>
              <a:rPr lang="id-ID" sz="2400" baseline="0" dirty="0" smtClean="0">
                <a:latin typeface="Calibri" pitchFamily="34" charset="0"/>
                <a:cs typeface="Calibri" pitchFamily="34" charset="0"/>
              </a:rPr>
              <a:t>Nilai dipulihkan adalah nilai tertinggi antara nilai</a:t>
            </a:r>
            <a:r>
              <a:rPr lang="id-ID" sz="2400" dirty="0" smtClean="0">
                <a:latin typeface="Calibri" pitchFamily="34" charset="0"/>
                <a:cs typeface="Calibri" pitchFamily="34" charset="0"/>
              </a:rPr>
              <a:t> wajar dikurangi biaya penjualan dengan nilai pakai).</a:t>
            </a:r>
            <a:endParaRPr lang="id-ID" sz="2400" baseline="0" dirty="0" smtClean="0">
              <a:latin typeface="Calibri" pitchFamily="34" charset="0"/>
              <a:cs typeface="Calibri" pitchFamily="34" charset="0"/>
            </a:endParaRPr>
          </a:p>
        </p:txBody>
      </p:sp>
      <p:sp>
        <p:nvSpPr>
          <p:cNvPr id="5" name="Slide Number Placeholder 4"/>
          <p:cNvSpPr>
            <a:spLocks noGrp="1"/>
          </p:cNvSpPr>
          <p:nvPr>
            <p:ph type="sldNum" sz="quarter" idx="12"/>
          </p:nvPr>
        </p:nvSpPr>
        <p:spPr/>
        <p:txBody>
          <a:bodyPr/>
          <a:lstStyle/>
          <a:p>
            <a:fld id="{E3D09B56-8675-4B5E-8A65-3CEBDEB88255}" type="slidenum">
              <a:rPr lang="id-ID" smtClean="0"/>
              <a:pPr/>
              <a:t>61</a:t>
            </a:fld>
            <a:endParaRPr lang="id-ID"/>
          </a:p>
        </p:txBody>
      </p:sp>
    </p:spTree>
    <p:extLst>
      <p:ext uri="{BB962C8B-B14F-4D97-AF65-F5344CB8AC3E}">
        <p14:creationId xmlns:p14="http://schemas.microsoft.com/office/powerpoint/2010/main" val="1021859179"/>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0" y="3429000"/>
            <a:ext cx="9144000" cy="3429000"/>
          </a:xfrm>
          <a:prstGeom prst="rect">
            <a:avLst/>
          </a:prstGeom>
          <a:solidFill>
            <a:schemeClr val="bg1"/>
          </a:solidFill>
          <a:ln>
            <a:noFill/>
          </a:ln>
          <a:effectLst/>
          <a:scene3d>
            <a:camera prst="orthographicFront" fov="0">
              <a:rot lat="0" lon="0" rev="0"/>
            </a:camera>
            <a:lightRig rig="threePt" dir="t">
              <a:rot lat="0" lon="0" rev="0"/>
            </a:lightRig>
          </a:scene3d>
          <a:sp3d contourW="9525" prstMaterial="matte">
            <a:contourClr>
              <a:schemeClr val="accent1">
                <a:shade val="70000"/>
                <a:satMod val="105000"/>
              </a:schemeClr>
            </a:contourClr>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smtClean="0"/>
          </a:p>
        </p:txBody>
      </p:sp>
      <p:sp>
        <p:nvSpPr>
          <p:cNvPr id="3" name="Rectangle 2"/>
          <p:cNvSpPr/>
          <p:nvPr/>
        </p:nvSpPr>
        <p:spPr>
          <a:xfrm>
            <a:off x="0" y="0"/>
            <a:ext cx="9144000" cy="3429000"/>
          </a:xfrm>
          <a:prstGeom prst="rect">
            <a:avLst/>
          </a:prstGeom>
          <a:solidFill>
            <a:srgbClr val="C00000"/>
          </a:solidFill>
          <a:ln>
            <a:noFill/>
          </a:ln>
          <a:effectLst/>
          <a:scene3d>
            <a:camera prst="orthographicFront" fov="0">
              <a:rot lat="0" lon="0" rev="0"/>
            </a:camera>
            <a:lightRig rig="threePt" dir="t">
              <a:rot lat="0" lon="0" rev="0"/>
            </a:lightRig>
          </a:scene3d>
          <a:sp3d contourW="9525" prstMaterial="matte">
            <a:contourClr>
              <a:schemeClr val="accent1">
                <a:shade val="70000"/>
                <a:satMod val="105000"/>
              </a:schemeClr>
            </a:contourClr>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smtClean="0"/>
          </a:p>
        </p:txBody>
      </p:sp>
      <p:sp>
        <p:nvSpPr>
          <p:cNvPr id="2" name="Title 1"/>
          <p:cNvSpPr>
            <a:spLocks noGrp="1"/>
          </p:cNvSpPr>
          <p:nvPr>
            <p:ph type="ctrTitle"/>
          </p:nvPr>
        </p:nvSpPr>
        <p:spPr>
          <a:xfrm>
            <a:off x="38100" y="381000"/>
            <a:ext cx="9105900" cy="2514600"/>
          </a:xfrm>
        </p:spPr>
        <p:txBody>
          <a:bodyPr>
            <a:normAutofit/>
          </a:bodyPr>
          <a:lstStyle/>
          <a:p>
            <a:pPr algn="ctr"/>
            <a:r>
              <a:rPr lang="id-ID" sz="3200" b="1" dirty="0" smtClean="0">
                <a:solidFill>
                  <a:schemeClr val="bg1"/>
                </a:solidFill>
              </a:rPr>
              <a:t>PSAK 65</a:t>
            </a:r>
            <a:br>
              <a:rPr lang="id-ID" sz="3200" b="1" dirty="0" smtClean="0">
                <a:solidFill>
                  <a:schemeClr val="bg1"/>
                </a:solidFill>
              </a:rPr>
            </a:br>
            <a:r>
              <a:rPr lang="id-ID" sz="3200" b="1" dirty="0" smtClean="0">
                <a:solidFill>
                  <a:schemeClr val="bg1"/>
                </a:solidFill>
              </a:rPr>
              <a:t>LAPORAN KEUANGAN KONSOLIDASIAN</a:t>
            </a:r>
            <a:br>
              <a:rPr lang="id-ID" sz="3200" b="1" dirty="0" smtClean="0">
                <a:solidFill>
                  <a:schemeClr val="bg1"/>
                </a:solidFill>
              </a:rPr>
            </a:br>
            <a:endParaRPr lang="en-US" sz="2400" b="1" dirty="0">
              <a:solidFill>
                <a:schemeClr val="bg1"/>
              </a:solidFill>
            </a:endParaRPr>
          </a:p>
        </p:txBody>
      </p:sp>
    </p:spTree>
    <p:extLst>
      <p:ext uri="{BB962C8B-B14F-4D97-AF65-F5344CB8AC3E}">
        <p14:creationId xmlns:p14="http://schemas.microsoft.com/office/powerpoint/2010/main" val="2064262958"/>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548378"/>
          </a:xfrm>
        </p:spPr>
        <p:txBody>
          <a:bodyPr>
            <a:noAutofit/>
          </a:bodyPr>
          <a:lstStyle/>
          <a:p>
            <a:r>
              <a:rPr lang="id-ID" sz="3600" b="1" dirty="0" smtClean="0"/>
              <a:t>Perubahan Standar 2013</a:t>
            </a:r>
            <a:endParaRPr lang="id-ID" sz="3600" b="1" dirty="0"/>
          </a:p>
        </p:txBody>
      </p:sp>
      <p:sp>
        <p:nvSpPr>
          <p:cNvPr id="4" name="Slide Number Placeholder 3"/>
          <p:cNvSpPr>
            <a:spLocks noGrp="1"/>
          </p:cNvSpPr>
          <p:nvPr>
            <p:ph type="sldNum" sz="quarter" idx="12"/>
          </p:nvPr>
        </p:nvSpPr>
        <p:spPr/>
        <p:txBody>
          <a:bodyPr/>
          <a:lstStyle/>
          <a:p>
            <a:fld id="{300CD961-1678-4F71-88D2-FF49F969FACD}" type="slidenum">
              <a:rPr lang="en-US" smtClean="0"/>
              <a:pPr/>
              <a:t>63</a:t>
            </a:fld>
            <a:endParaRPr lang="en-US"/>
          </a:p>
        </p:txBody>
      </p:sp>
      <p:pic>
        <p:nvPicPr>
          <p:cNvPr id="5" name="Picture 4"/>
          <p:cNvPicPr>
            <a:picLocks noChangeAspect="1"/>
          </p:cNvPicPr>
          <p:nvPr/>
        </p:nvPicPr>
        <p:blipFill>
          <a:blip r:embed="rId2"/>
          <a:stretch>
            <a:fillRect/>
          </a:stretch>
        </p:blipFill>
        <p:spPr>
          <a:xfrm>
            <a:off x="0" y="1066800"/>
            <a:ext cx="8839199" cy="5275487"/>
          </a:xfrm>
          <a:prstGeom prst="rect">
            <a:avLst/>
          </a:prstGeom>
        </p:spPr>
      </p:pic>
    </p:spTree>
    <p:extLst>
      <p:ext uri="{BB962C8B-B14F-4D97-AF65-F5344CB8AC3E}">
        <p14:creationId xmlns:p14="http://schemas.microsoft.com/office/powerpoint/2010/main" val="237101003"/>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548378"/>
          </a:xfrm>
        </p:spPr>
        <p:txBody>
          <a:bodyPr>
            <a:noAutofit/>
          </a:bodyPr>
          <a:lstStyle/>
          <a:p>
            <a:r>
              <a:rPr lang="id-ID" sz="3600" b="1" dirty="0" smtClean="0"/>
              <a:t>Perubahan Standar 2013</a:t>
            </a:r>
            <a:endParaRPr lang="id-ID" sz="3600" b="1" dirty="0"/>
          </a:p>
        </p:txBody>
      </p:sp>
      <p:sp>
        <p:nvSpPr>
          <p:cNvPr id="4" name="Slide Number Placeholder 3"/>
          <p:cNvSpPr>
            <a:spLocks noGrp="1"/>
          </p:cNvSpPr>
          <p:nvPr>
            <p:ph type="sldNum" sz="quarter" idx="12"/>
          </p:nvPr>
        </p:nvSpPr>
        <p:spPr/>
        <p:txBody>
          <a:bodyPr/>
          <a:lstStyle/>
          <a:p>
            <a:fld id="{300CD961-1678-4F71-88D2-FF49F969FACD}" type="slidenum">
              <a:rPr lang="en-US" smtClean="0"/>
              <a:pPr/>
              <a:t>64</a:t>
            </a:fld>
            <a:endParaRPr lang="en-US"/>
          </a:p>
        </p:txBody>
      </p:sp>
      <p:pic>
        <p:nvPicPr>
          <p:cNvPr id="6" name="Picture 5"/>
          <p:cNvPicPr>
            <a:picLocks noChangeAspect="1"/>
          </p:cNvPicPr>
          <p:nvPr/>
        </p:nvPicPr>
        <p:blipFill>
          <a:blip r:embed="rId2"/>
          <a:stretch>
            <a:fillRect/>
          </a:stretch>
        </p:blipFill>
        <p:spPr>
          <a:xfrm>
            <a:off x="0" y="1066800"/>
            <a:ext cx="8991600" cy="5289550"/>
          </a:xfrm>
          <a:prstGeom prst="rect">
            <a:avLst/>
          </a:prstGeom>
        </p:spPr>
      </p:pic>
    </p:spTree>
    <p:extLst>
      <p:ext uri="{BB962C8B-B14F-4D97-AF65-F5344CB8AC3E}">
        <p14:creationId xmlns:p14="http://schemas.microsoft.com/office/powerpoint/2010/main" val="4124444379"/>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chor="ctr" anchorCtr="0">
            <a:normAutofit fontScale="90000"/>
          </a:bodyPr>
          <a:lstStyle/>
          <a:p>
            <a:r>
              <a:rPr lang="id-ID" dirty="0">
                <a:solidFill>
                  <a:srgbClr val="000066"/>
                </a:solidFill>
              </a:rPr>
              <a:t>PERUBAHAN PSAK </a:t>
            </a:r>
            <a:r>
              <a:rPr lang="id-ID" dirty="0" smtClean="0">
                <a:solidFill>
                  <a:srgbClr val="000066"/>
                </a:solidFill>
              </a:rPr>
              <a:t>65 TAHUN 2013</a:t>
            </a:r>
            <a:endParaRPr lang="id-ID" dirty="0">
              <a:solidFill>
                <a:srgbClr val="000066"/>
              </a:solidFill>
            </a:endParaRPr>
          </a:p>
        </p:txBody>
      </p:sp>
      <p:sp>
        <p:nvSpPr>
          <p:cNvPr id="4" name="Slide Number Placeholder 3"/>
          <p:cNvSpPr>
            <a:spLocks noGrp="1"/>
          </p:cNvSpPr>
          <p:nvPr>
            <p:ph type="sldNum" sz="quarter" idx="4294967295"/>
          </p:nvPr>
        </p:nvSpPr>
        <p:spPr>
          <a:xfrm>
            <a:off x="6553200" y="6245225"/>
            <a:ext cx="2133600" cy="476250"/>
          </a:xfrm>
          <a:prstGeom prst="rect">
            <a:avLst/>
          </a:prstGeom>
        </p:spPr>
        <p:txBody>
          <a:bodyPr/>
          <a:lstStyle/>
          <a:p>
            <a:fld id="{C8917DDB-6779-4320-89F1-0A441ABEDE43}" type="slidenum">
              <a:rPr lang="en-US" smtClean="0"/>
              <a:pPr/>
              <a:t>65</a:t>
            </a:fld>
            <a:endParaRPr lang="en-US"/>
          </a:p>
        </p:txBody>
      </p:sp>
      <p:graphicFrame>
        <p:nvGraphicFramePr>
          <p:cNvPr id="6" name="Content Placeholder 5"/>
          <p:cNvGraphicFramePr>
            <a:graphicFrameLocks noGrp="1"/>
          </p:cNvGraphicFramePr>
          <p:nvPr>
            <p:ph idx="1"/>
            <p:extLst/>
          </p:nvPr>
        </p:nvGraphicFramePr>
        <p:xfrm>
          <a:off x="-2706" y="1323881"/>
          <a:ext cx="9144002" cy="4039256"/>
        </p:xfrm>
        <a:graphic>
          <a:graphicData uri="http://schemas.openxmlformats.org/drawingml/2006/table">
            <a:tbl>
              <a:tblPr firstRow="1" bandRow="1">
                <a:tableStyleId>{9DCAF9ED-07DC-4A11-8D7F-57B35C25682E}</a:tableStyleId>
              </a:tblPr>
              <a:tblGrid>
                <a:gridCol w="3131842">
                  <a:extLst>
                    <a:ext uri="{9D8B030D-6E8A-4147-A177-3AD203B41FA5}">
                      <a16:colId xmlns:a16="http://schemas.microsoft.com/office/drawing/2014/main" val="20000"/>
                    </a:ext>
                  </a:extLst>
                </a:gridCol>
                <a:gridCol w="4611216">
                  <a:extLst>
                    <a:ext uri="{9D8B030D-6E8A-4147-A177-3AD203B41FA5}">
                      <a16:colId xmlns:a16="http://schemas.microsoft.com/office/drawing/2014/main" val="20001"/>
                    </a:ext>
                  </a:extLst>
                </a:gridCol>
                <a:gridCol w="1400944">
                  <a:extLst>
                    <a:ext uri="{9D8B030D-6E8A-4147-A177-3AD203B41FA5}">
                      <a16:colId xmlns:a16="http://schemas.microsoft.com/office/drawing/2014/main" val="20002"/>
                    </a:ext>
                  </a:extLst>
                </a:gridCol>
              </a:tblGrid>
              <a:tr h="401053">
                <a:tc>
                  <a:txBody>
                    <a:bodyPr/>
                    <a:lstStyle/>
                    <a:p>
                      <a:r>
                        <a:rPr lang="id-ID" sz="1600" dirty="0" smtClean="0"/>
                        <a:t>Hal</a:t>
                      </a:r>
                      <a:endParaRPr lang="id-ID" sz="1600" dirty="0"/>
                    </a:p>
                  </a:txBody>
                  <a:tcPr>
                    <a:solidFill>
                      <a:srgbClr val="C00000"/>
                    </a:solidFill>
                  </a:tcPr>
                </a:tc>
                <a:tc>
                  <a:txBody>
                    <a:bodyPr/>
                    <a:lstStyle/>
                    <a:p>
                      <a:r>
                        <a:rPr lang="id-ID" sz="1600" dirty="0" smtClean="0"/>
                        <a:t>PSAK 65</a:t>
                      </a:r>
                      <a:endParaRPr lang="id-ID" sz="1600" dirty="0"/>
                    </a:p>
                  </a:txBody>
                  <a:tcPr>
                    <a:solidFill>
                      <a:srgbClr val="C00000"/>
                    </a:solidFill>
                  </a:tcPr>
                </a:tc>
                <a:tc>
                  <a:txBody>
                    <a:bodyPr/>
                    <a:lstStyle/>
                    <a:p>
                      <a:r>
                        <a:rPr lang="id-ID" sz="1600" dirty="0" smtClean="0"/>
                        <a:t>PSAK 4 dan ISAK 7</a:t>
                      </a:r>
                      <a:endParaRPr lang="id-ID" sz="1600" dirty="0"/>
                    </a:p>
                  </a:txBody>
                  <a:tcPr>
                    <a:solidFill>
                      <a:srgbClr val="C00000"/>
                    </a:solidFill>
                  </a:tcPr>
                </a:tc>
                <a:extLst>
                  <a:ext uri="{0D108BD9-81ED-4DB2-BD59-A6C34878D82A}">
                    <a16:rowId xmlns:a16="http://schemas.microsoft.com/office/drawing/2014/main" val="10000"/>
                  </a:ext>
                </a:extLst>
              </a:tr>
              <a:tr h="575474">
                <a:tc>
                  <a:txBody>
                    <a:bodyPr/>
                    <a:lstStyle/>
                    <a:p>
                      <a:r>
                        <a:rPr lang="id-ID" sz="1600" dirty="0" smtClean="0"/>
                        <a:t>Ruang Lingkup</a:t>
                      </a:r>
                      <a:endParaRPr lang="id-ID" sz="1600" dirty="0"/>
                    </a:p>
                  </a:txBody>
                  <a:tcPr/>
                </a:tc>
                <a:tc>
                  <a:txBody>
                    <a:bodyPr/>
                    <a:lstStyle/>
                    <a:p>
                      <a:r>
                        <a:rPr lang="id-ID" sz="1600" dirty="0" smtClean="0"/>
                        <a:t>Tidak meliputi LK</a:t>
                      </a:r>
                      <a:r>
                        <a:rPr lang="id-ID" sz="1600" baseline="0" dirty="0" smtClean="0"/>
                        <a:t> tersendiri</a:t>
                      </a:r>
                      <a:endParaRPr lang="id-ID" sz="1600" dirty="0" smtClean="0"/>
                    </a:p>
                  </a:txBody>
                  <a:tcPr/>
                </a:tc>
                <a:tc>
                  <a:txBody>
                    <a:bodyPr/>
                    <a:lstStyle/>
                    <a:p>
                      <a:r>
                        <a:rPr lang="id-ID" sz="1600" dirty="0" smtClean="0"/>
                        <a:t>Diatur</a:t>
                      </a:r>
                      <a:endParaRPr lang="id-ID" sz="1600" dirty="0"/>
                    </a:p>
                  </a:txBody>
                  <a:tcPr/>
                </a:tc>
                <a:extLst>
                  <a:ext uri="{0D108BD9-81ED-4DB2-BD59-A6C34878D82A}">
                    <a16:rowId xmlns:a16="http://schemas.microsoft.com/office/drawing/2014/main" val="10001"/>
                  </a:ext>
                </a:extLst>
              </a:tr>
              <a:tr h="575474">
                <a:tc>
                  <a:txBody>
                    <a:bodyPr/>
                    <a:lstStyle/>
                    <a:p>
                      <a:r>
                        <a:rPr lang="id-ID" sz="1600" dirty="0" smtClean="0"/>
                        <a:t>Definisi</a:t>
                      </a:r>
                      <a:endParaRPr lang="id-ID" sz="1600" dirty="0"/>
                    </a:p>
                  </a:txBody>
                  <a:tcPr/>
                </a:tc>
                <a:tc>
                  <a:txBody>
                    <a:bodyPr/>
                    <a:lstStyle/>
                    <a:p>
                      <a:r>
                        <a:rPr lang="id-ID" sz="1600" dirty="0" smtClean="0"/>
                        <a:t>Diatur dalam lampira</a:t>
                      </a:r>
                      <a:r>
                        <a:rPr lang="id-ID" sz="1600" baseline="0" dirty="0" smtClean="0"/>
                        <a:t>n tersendiri</a:t>
                      </a:r>
                      <a:endParaRPr lang="id-ID" sz="1600" dirty="0" smtClean="0"/>
                    </a:p>
                  </a:txBody>
                  <a:tcPr/>
                </a:tc>
                <a:tc>
                  <a:txBody>
                    <a:bodyPr/>
                    <a:lstStyle/>
                    <a:p>
                      <a:r>
                        <a:rPr lang="id-ID" sz="1600" dirty="0" smtClean="0"/>
                        <a:t>Diatur</a:t>
                      </a:r>
                      <a:endParaRPr lang="id-ID" sz="1600" dirty="0"/>
                    </a:p>
                  </a:txBody>
                  <a:tcPr/>
                </a:tc>
                <a:extLst>
                  <a:ext uri="{0D108BD9-81ED-4DB2-BD59-A6C34878D82A}">
                    <a16:rowId xmlns:a16="http://schemas.microsoft.com/office/drawing/2014/main" val="10002"/>
                  </a:ext>
                </a:extLst>
              </a:tr>
              <a:tr h="575474">
                <a:tc>
                  <a:txBody>
                    <a:bodyPr/>
                    <a:lstStyle/>
                    <a:p>
                      <a:r>
                        <a:rPr lang="id-ID" sz="1600" dirty="0" smtClean="0"/>
                        <a:t>Pengendalian</a:t>
                      </a:r>
                      <a:endParaRPr lang="id-ID" sz="1600" dirty="0"/>
                    </a:p>
                  </a:txBody>
                  <a:tcPr/>
                </a:tc>
                <a:tc>
                  <a:txBody>
                    <a:bodyPr/>
                    <a:lstStyle/>
                    <a:p>
                      <a:r>
                        <a:rPr lang="id-ID" sz="1600" dirty="0" smtClean="0"/>
                        <a:t>Defiinisi yang</a:t>
                      </a:r>
                      <a:r>
                        <a:rPr lang="id-ID" sz="1600" baseline="0" dirty="0" smtClean="0"/>
                        <a:t> umum meliputi: kekuasaan, ekposure hak dan kemampuan menggunakan kekuasaan</a:t>
                      </a:r>
                      <a:endParaRPr lang="id-ID" sz="1600" dirty="0" smtClean="0"/>
                    </a:p>
                  </a:txBody>
                  <a:tcPr/>
                </a:tc>
                <a:tc>
                  <a:txBody>
                    <a:bodyPr/>
                    <a:lstStyle/>
                    <a:p>
                      <a:r>
                        <a:rPr lang="id-ID" sz="1600" dirty="0" smtClean="0"/>
                        <a:t>Diatur</a:t>
                      </a:r>
                      <a:endParaRPr lang="id-ID" sz="1600" dirty="0"/>
                    </a:p>
                  </a:txBody>
                  <a:tcPr/>
                </a:tc>
                <a:extLst>
                  <a:ext uri="{0D108BD9-81ED-4DB2-BD59-A6C34878D82A}">
                    <a16:rowId xmlns:a16="http://schemas.microsoft.com/office/drawing/2014/main" val="10003"/>
                  </a:ext>
                </a:extLst>
              </a:tr>
              <a:tr h="575474">
                <a:tc>
                  <a:txBody>
                    <a:bodyPr/>
                    <a:lstStyle/>
                    <a:p>
                      <a:r>
                        <a:rPr lang="id-ID" sz="1600" dirty="0" smtClean="0"/>
                        <a:t>Pengendalian tanpa</a:t>
                      </a:r>
                      <a:r>
                        <a:rPr lang="id-ID" sz="1600" baseline="0" dirty="0" smtClean="0"/>
                        <a:t> adanya hak suara mayoritas</a:t>
                      </a:r>
                      <a:endParaRPr lang="id-ID" sz="1600" dirty="0"/>
                    </a:p>
                  </a:txBody>
                  <a:tcPr/>
                </a:tc>
                <a:tc>
                  <a:txBody>
                    <a:bodyPr/>
                    <a:lstStyle/>
                    <a:p>
                      <a:r>
                        <a:rPr lang="id-ID" sz="1600" dirty="0" smtClean="0"/>
                        <a:t>Memberikan</a:t>
                      </a:r>
                      <a:r>
                        <a:rPr lang="id-ID" sz="1600" baseline="0" dirty="0" smtClean="0"/>
                        <a:t> panduan penerapan dalam menaksir pengendalian tanpa hak suara</a:t>
                      </a:r>
                      <a:endParaRPr lang="id-ID" sz="1600" dirty="0" smtClean="0"/>
                    </a:p>
                  </a:txBody>
                  <a:tcPr/>
                </a:tc>
                <a:tc>
                  <a:txBody>
                    <a:bodyPr/>
                    <a:lstStyle/>
                    <a:p>
                      <a:r>
                        <a:rPr lang="id-ID" sz="1600" dirty="0" smtClean="0"/>
                        <a:t>Diatur</a:t>
                      </a:r>
                      <a:endParaRPr lang="id-ID" sz="1600" dirty="0"/>
                    </a:p>
                  </a:txBody>
                  <a:tcPr/>
                </a:tc>
                <a:extLst>
                  <a:ext uri="{0D108BD9-81ED-4DB2-BD59-A6C34878D82A}">
                    <a16:rowId xmlns:a16="http://schemas.microsoft.com/office/drawing/2014/main" val="10004"/>
                  </a:ext>
                </a:extLst>
              </a:tr>
              <a:tr h="575474">
                <a:tc>
                  <a:txBody>
                    <a:bodyPr/>
                    <a:lstStyle/>
                    <a:p>
                      <a:r>
                        <a:rPr lang="id-ID" sz="1600" dirty="0" smtClean="0"/>
                        <a:t>Hak suara</a:t>
                      </a:r>
                      <a:r>
                        <a:rPr lang="id-ID" sz="1600" baseline="0" dirty="0" smtClean="0"/>
                        <a:t> potensial</a:t>
                      </a:r>
                      <a:endParaRPr lang="id-ID" sz="1600" dirty="0"/>
                    </a:p>
                  </a:txBody>
                  <a:tcPr/>
                </a:tc>
                <a:tc>
                  <a:txBody>
                    <a:bodyPr/>
                    <a:lstStyle/>
                    <a:p>
                      <a:r>
                        <a:rPr lang="id-ID" sz="1600" dirty="0" smtClean="0"/>
                        <a:t>Ketentuan lebih detail</a:t>
                      </a:r>
                    </a:p>
                  </a:txBody>
                  <a:tcPr/>
                </a:tc>
                <a:tc>
                  <a:txBody>
                    <a:bodyPr/>
                    <a:lstStyle/>
                    <a:p>
                      <a:r>
                        <a:rPr lang="id-ID" sz="1600" dirty="0" smtClean="0"/>
                        <a:t>Diatur</a:t>
                      </a:r>
                      <a:endParaRPr lang="id-ID" sz="1600" dirty="0"/>
                    </a:p>
                  </a:txBody>
                  <a:tcPr/>
                </a:tc>
                <a:extLst>
                  <a:ext uri="{0D108BD9-81ED-4DB2-BD59-A6C34878D82A}">
                    <a16:rowId xmlns:a16="http://schemas.microsoft.com/office/drawing/2014/main" val="10005"/>
                  </a:ext>
                </a:extLst>
              </a:tr>
              <a:tr h="575474">
                <a:tc>
                  <a:txBody>
                    <a:bodyPr/>
                    <a:lstStyle/>
                    <a:p>
                      <a:r>
                        <a:rPr lang="id-ID" sz="1600" dirty="0" smtClean="0"/>
                        <a:t>Hubungan Keagenan</a:t>
                      </a:r>
                      <a:endParaRPr lang="id-ID" sz="1600" dirty="0"/>
                    </a:p>
                  </a:txBody>
                  <a:tcPr/>
                </a:tc>
                <a:tc>
                  <a:txBody>
                    <a:bodyPr/>
                    <a:lstStyle/>
                    <a:p>
                      <a:r>
                        <a:rPr lang="id-ID" sz="1600" dirty="0" smtClean="0"/>
                        <a:t>Terdapat pedoman penerapan hubungan keagenan</a:t>
                      </a:r>
                    </a:p>
                  </a:txBody>
                  <a:tcPr/>
                </a:tc>
                <a:tc>
                  <a:txBody>
                    <a:bodyPr/>
                    <a:lstStyle/>
                    <a:p>
                      <a:r>
                        <a:rPr lang="id-ID" sz="1600" dirty="0" smtClean="0"/>
                        <a:t>Tidak Diatur</a:t>
                      </a:r>
                      <a:endParaRPr lang="id-ID" sz="1600" dirty="0"/>
                    </a:p>
                  </a:txBody>
                  <a:tcPr/>
                </a:tc>
                <a:extLst>
                  <a:ext uri="{0D108BD9-81ED-4DB2-BD59-A6C34878D82A}">
                    <a16:rowId xmlns:a16="http://schemas.microsoft.com/office/drawing/2014/main" val="10006"/>
                  </a:ext>
                </a:extLst>
              </a:tr>
            </a:tbl>
          </a:graphicData>
        </a:graphic>
      </p:graphicFrame>
    </p:spTree>
    <p:extLst>
      <p:ext uri="{BB962C8B-B14F-4D97-AF65-F5344CB8AC3E}">
        <p14:creationId xmlns:p14="http://schemas.microsoft.com/office/powerpoint/2010/main" val="370609977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chor="ctr" anchorCtr="0">
            <a:normAutofit fontScale="90000"/>
          </a:bodyPr>
          <a:lstStyle/>
          <a:p>
            <a:r>
              <a:rPr lang="id-ID" dirty="0">
                <a:solidFill>
                  <a:srgbClr val="000066"/>
                </a:solidFill>
              </a:rPr>
              <a:t>PERUBAHAN PSAK </a:t>
            </a:r>
            <a:r>
              <a:rPr lang="id-ID" dirty="0" smtClean="0">
                <a:solidFill>
                  <a:srgbClr val="000066"/>
                </a:solidFill>
              </a:rPr>
              <a:t>65 TAHUN 2013</a:t>
            </a:r>
            <a:endParaRPr lang="id-ID" dirty="0">
              <a:solidFill>
                <a:srgbClr val="000066"/>
              </a:solidFill>
            </a:endParaRPr>
          </a:p>
        </p:txBody>
      </p:sp>
      <p:sp>
        <p:nvSpPr>
          <p:cNvPr id="4" name="Slide Number Placeholder 3"/>
          <p:cNvSpPr>
            <a:spLocks noGrp="1"/>
          </p:cNvSpPr>
          <p:nvPr>
            <p:ph type="sldNum" sz="quarter" idx="4294967295"/>
          </p:nvPr>
        </p:nvSpPr>
        <p:spPr>
          <a:xfrm>
            <a:off x="6553200" y="6245225"/>
            <a:ext cx="2133600" cy="476250"/>
          </a:xfrm>
          <a:prstGeom prst="rect">
            <a:avLst/>
          </a:prstGeom>
        </p:spPr>
        <p:txBody>
          <a:bodyPr/>
          <a:lstStyle/>
          <a:p>
            <a:fld id="{C8917DDB-6779-4320-89F1-0A441ABEDE43}" type="slidenum">
              <a:rPr lang="en-US" smtClean="0"/>
              <a:pPr/>
              <a:t>66</a:t>
            </a:fld>
            <a:endParaRPr lang="en-US"/>
          </a:p>
        </p:txBody>
      </p:sp>
      <p:graphicFrame>
        <p:nvGraphicFramePr>
          <p:cNvPr id="6" name="Content Placeholder 5"/>
          <p:cNvGraphicFramePr>
            <a:graphicFrameLocks noGrp="1"/>
          </p:cNvGraphicFramePr>
          <p:nvPr>
            <p:ph idx="1"/>
            <p:extLst/>
          </p:nvPr>
        </p:nvGraphicFramePr>
        <p:xfrm>
          <a:off x="-2706" y="1323879"/>
          <a:ext cx="9144002" cy="3977328"/>
        </p:xfrm>
        <a:graphic>
          <a:graphicData uri="http://schemas.openxmlformats.org/drawingml/2006/table">
            <a:tbl>
              <a:tblPr firstRow="1" bandRow="1">
                <a:tableStyleId>{9DCAF9ED-07DC-4A11-8D7F-57B35C25682E}</a:tableStyleId>
              </a:tblPr>
              <a:tblGrid>
                <a:gridCol w="3131842">
                  <a:extLst>
                    <a:ext uri="{9D8B030D-6E8A-4147-A177-3AD203B41FA5}">
                      <a16:colId xmlns:a16="http://schemas.microsoft.com/office/drawing/2014/main" val="20000"/>
                    </a:ext>
                  </a:extLst>
                </a:gridCol>
                <a:gridCol w="4611216">
                  <a:extLst>
                    <a:ext uri="{9D8B030D-6E8A-4147-A177-3AD203B41FA5}">
                      <a16:colId xmlns:a16="http://schemas.microsoft.com/office/drawing/2014/main" val="20001"/>
                    </a:ext>
                  </a:extLst>
                </a:gridCol>
                <a:gridCol w="1400944">
                  <a:extLst>
                    <a:ext uri="{9D8B030D-6E8A-4147-A177-3AD203B41FA5}">
                      <a16:colId xmlns:a16="http://schemas.microsoft.com/office/drawing/2014/main" val="20002"/>
                    </a:ext>
                  </a:extLst>
                </a:gridCol>
              </a:tblGrid>
              <a:tr h="797474">
                <a:tc>
                  <a:txBody>
                    <a:bodyPr/>
                    <a:lstStyle/>
                    <a:p>
                      <a:r>
                        <a:rPr lang="id-ID" sz="1600" dirty="0" smtClean="0"/>
                        <a:t>Hal</a:t>
                      </a:r>
                      <a:endParaRPr lang="id-ID" sz="1600" dirty="0"/>
                    </a:p>
                  </a:txBody>
                  <a:tcPr>
                    <a:solidFill>
                      <a:srgbClr val="C00000"/>
                    </a:solidFill>
                  </a:tcPr>
                </a:tc>
                <a:tc>
                  <a:txBody>
                    <a:bodyPr/>
                    <a:lstStyle/>
                    <a:p>
                      <a:r>
                        <a:rPr lang="id-ID" sz="1600" dirty="0" smtClean="0"/>
                        <a:t>PSAK 65</a:t>
                      </a:r>
                      <a:endParaRPr lang="id-ID" sz="1600" dirty="0"/>
                    </a:p>
                  </a:txBody>
                  <a:tcPr>
                    <a:solidFill>
                      <a:srgbClr val="C00000"/>
                    </a:solidFill>
                  </a:tcPr>
                </a:tc>
                <a:tc>
                  <a:txBody>
                    <a:bodyPr/>
                    <a:lstStyle/>
                    <a:p>
                      <a:r>
                        <a:rPr lang="id-ID" sz="1600" dirty="0" smtClean="0"/>
                        <a:t>PSAK 4 dan ISAK 7</a:t>
                      </a:r>
                      <a:endParaRPr lang="id-ID" sz="1600" dirty="0"/>
                    </a:p>
                  </a:txBody>
                  <a:tcPr>
                    <a:solidFill>
                      <a:srgbClr val="C00000"/>
                    </a:solidFill>
                  </a:tcPr>
                </a:tc>
                <a:extLst>
                  <a:ext uri="{0D108BD9-81ED-4DB2-BD59-A6C34878D82A}">
                    <a16:rowId xmlns:a16="http://schemas.microsoft.com/office/drawing/2014/main" val="10000"/>
                  </a:ext>
                </a:extLst>
              </a:tr>
              <a:tr h="792453">
                <a:tc>
                  <a:txBody>
                    <a:bodyPr/>
                    <a:lstStyle/>
                    <a:p>
                      <a:r>
                        <a:rPr lang="id-ID" sz="1600" dirty="0" smtClean="0"/>
                        <a:t>Persyaratan akuntansi</a:t>
                      </a:r>
                      <a:endParaRPr lang="id-ID" sz="1600" dirty="0"/>
                    </a:p>
                  </a:txBody>
                  <a:tcPr/>
                </a:tc>
                <a:tc>
                  <a:txBody>
                    <a:bodyPr/>
                    <a:lstStyle/>
                    <a:p>
                      <a:r>
                        <a:rPr lang="id-ID" sz="1600" dirty="0" smtClean="0"/>
                        <a:t>LK konsolidasian</a:t>
                      </a:r>
                      <a:r>
                        <a:rPr lang="id-ID" sz="1600" baseline="0" dirty="0" smtClean="0"/>
                        <a:t> disusun dengan menggunakna kebijakan yan sama</a:t>
                      </a:r>
                      <a:endParaRPr lang="id-ID" sz="1600" dirty="0" smtClean="0"/>
                    </a:p>
                  </a:txBody>
                  <a:tcPr/>
                </a:tc>
                <a:tc>
                  <a:txBody>
                    <a:bodyPr/>
                    <a:lstStyle/>
                    <a:p>
                      <a:r>
                        <a:rPr lang="id-ID" sz="1600" dirty="0" smtClean="0"/>
                        <a:t>Diatur</a:t>
                      </a:r>
                      <a:endParaRPr lang="id-ID" sz="1600" dirty="0"/>
                    </a:p>
                  </a:txBody>
                  <a:tcPr/>
                </a:tc>
                <a:extLst>
                  <a:ext uri="{0D108BD9-81ED-4DB2-BD59-A6C34878D82A}">
                    <a16:rowId xmlns:a16="http://schemas.microsoft.com/office/drawing/2014/main" val="10001"/>
                  </a:ext>
                </a:extLst>
              </a:tr>
              <a:tr h="792453">
                <a:tc>
                  <a:txBody>
                    <a:bodyPr/>
                    <a:lstStyle/>
                    <a:p>
                      <a:r>
                        <a:rPr lang="id-ID" sz="1600" dirty="0" smtClean="0"/>
                        <a:t>Kepentingan non pengendali</a:t>
                      </a:r>
                      <a:endParaRPr lang="id-ID" sz="1600" dirty="0"/>
                    </a:p>
                  </a:txBody>
                  <a:tcPr/>
                </a:tc>
                <a:tc>
                  <a:txBody>
                    <a:bodyPr/>
                    <a:lstStyle/>
                    <a:p>
                      <a:r>
                        <a:rPr lang="id-ID" sz="1600" dirty="0" smtClean="0"/>
                        <a:t>Penyajiannya terpisah</a:t>
                      </a:r>
                      <a:r>
                        <a:rPr lang="id-ID" sz="1600" baseline="0" dirty="0" smtClean="0"/>
                        <a:t> dari ekuitas pemiliki entitas induk</a:t>
                      </a:r>
                      <a:endParaRPr lang="id-ID" sz="1600" dirty="0" smtClean="0"/>
                    </a:p>
                  </a:txBody>
                  <a:tcPr/>
                </a:tc>
                <a:tc>
                  <a:txBody>
                    <a:bodyPr/>
                    <a:lstStyle/>
                    <a:p>
                      <a:r>
                        <a:rPr lang="id-ID" sz="1600" dirty="0" smtClean="0"/>
                        <a:t>Diatur</a:t>
                      </a:r>
                      <a:endParaRPr lang="id-ID" sz="1600" dirty="0"/>
                    </a:p>
                  </a:txBody>
                  <a:tcPr/>
                </a:tc>
                <a:extLst>
                  <a:ext uri="{0D108BD9-81ED-4DB2-BD59-A6C34878D82A}">
                    <a16:rowId xmlns:a16="http://schemas.microsoft.com/office/drawing/2014/main" val="10002"/>
                  </a:ext>
                </a:extLst>
              </a:tr>
              <a:tr h="797474">
                <a:tc>
                  <a:txBody>
                    <a:bodyPr/>
                    <a:lstStyle/>
                    <a:p>
                      <a:r>
                        <a:rPr lang="id-ID" sz="1600" dirty="0" smtClean="0"/>
                        <a:t>Penentuan apakah entitas</a:t>
                      </a:r>
                      <a:r>
                        <a:rPr lang="id-ID" sz="1600" baseline="0" dirty="0" smtClean="0"/>
                        <a:t> adalah entitas investasi</a:t>
                      </a:r>
                      <a:endParaRPr lang="id-ID" sz="1600" dirty="0"/>
                    </a:p>
                  </a:txBody>
                  <a:tcPr/>
                </a:tc>
                <a:tc>
                  <a:txBody>
                    <a:bodyPr/>
                    <a:lstStyle/>
                    <a:p>
                      <a:r>
                        <a:rPr lang="id-ID" sz="1600" dirty="0" smtClean="0"/>
                        <a:t>Terdapat definisi</a:t>
                      </a:r>
                    </a:p>
                  </a:txBody>
                  <a:tcPr/>
                </a:tc>
                <a:tc>
                  <a:txBody>
                    <a:bodyPr/>
                    <a:lstStyle/>
                    <a:p>
                      <a:r>
                        <a:rPr lang="id-ID" sz="1600" dirty="0" smtClean="0"/>
                        <a:t>Tidak Diatur</a:t>
                      </a:r>
                      <a:endParaRPr lang="id-ID" sz="1600" dirty="0"/>
                    </a:p>
                  </a:txBody>
                  <a:tcPr/>
                </a:tc>
                <a:extLst>
                  <a:ext uri="{0D108BD9-81ED-4DB2-BD59-A6C34878D82A}">
                    <a16:rowId xmlns:a16="http://schemas.microsoft.com/office/drawing/2014/main" val="10003"/>
                  </a:ext>
                </a:extLst>
              </a:tr>
              <a:tr h="797474">
                <a:tc>
                  <a:txBody>
                    <a:bodyPr/>
                    <a:lstStyle/>
                    <a:p>
                      <a:r>
                        <a:rPr lang="id-ID" sz="1600" dirty="0" smtClean="0"/>
                        <a:t>Entitas investasi pengecualian</a:t>
                      </a:r>
                      <a:r>
                        <a:rPr lang="id-ID" sz="1600" baseline="0" dirty="0" smtClean="0"/>
                        <a:t> terhadap konsolidasi</a:t>
                      </a:r>
                      <a:endParaRPr lang="id-ID" sz="1600" dirty="0"/>
                    </a:p>
                  </a:txBody>
                  <a:tcPr/>
                </a:tc>
                <a:tc>
                  <a:txBody>
                    <a:bodyPr/>
                    <a:lstStyle/>
                    <a:p>
                      <a:r>
                        <a:rPr lang="id-ID" sz="1600" dirty="0" smtClean="0"/>
                        <a:t>Tidak dikonsolidasi</a:t>
                      </a:r>
                      <a:r>
                        <a:rPr lang="id-ID" sz="1600" baseline="0" dirty="0" smtClean="0"/>
                        <a:t> tetapi mengukur investasinya dengan nilai wajar</a:t>
                      </a:r>
                      <a:endParaRPr lang="id-ID" sz="1600" dirty="0" smtClean="0"/>
                    </a:p>
                  </a:txBody>
                  <a:tcPr/>
                </a:tc>
                <a:tc>
                  <a:txBody>
                    <a:bodyPr/>
                    <a:lstStyle/>
                    <a:p>
                      <a:r>
                        <a:rPr lang="id-ID" sz="1600" dirty="0" smtClean="0"/>
                        <a:t>Tidak Diatur</a:t>
                      </a:r>
                      <a:endParaRPr lang="id-ID" sz="1600" dirty="0"/>
                    </a:p>
                  </a:txBody>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84316549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p:txBody>
          <a:bodyPr>
            <a:normAutofit fontScale="90000"/>
          </a:bodyPr>
          <a:lstStyle/>
          <a:p>
            <a:pPr eaLnBrk="1" hangingPunct="1"/>
            <a:r>
              <a:rPr lang="id-ID" dirty="0" smtClean="0"/>
              <a:t>Pengendalian – PSAK 4 lama par 10</a:t>
            </a:r>
            <a:endParaRPr lang="en-US" sz="1800" dirty="0" smtClean="0"/>
          </a:p>
        </p:txBody>
      </p:sp>
      <p:sp>
        <p:nvSpPr>
          <p:cNvPr id="31747" name="AutoShape 4"/>
          <p:cNvSpPr>
            <a:spLocks noChangeArrowheads="1"/>
          </p:cNvSpPr>
          <p:nvPr/>
        </p:nvSpPr>
        <p:spPr bwMode="gray">
          <a:xfrm>
            <a:off x="2389188" y="2405063"/>
            <a:ext cx="2163762" cy="3413125"/>
          </a:xfrm>
          <a:prstGeom prst="roundRect">
            <a:avLst>
              <a:gd name="adj" fmla="val 17509"/>
            </a:avLst>
          </a:prstGeom>
          <a:gradFill rotWithShape="1">
            <a:gsLst>
              <a:gs pos="0">
                <a:srgbClr val="4E91D4"/>
              </a:gs>
              <a:gs pos="100000">
                <a:srgbClr val="3477A4"/>
              </a:gs>
            </a:gsLst>
            <a:lin ang="2700000" scaled="1"/>
          </a:gradFill>
          <a:ln w="9525">
            <a:noFill/>
            <a:round/>
            <a:headEnd/>
            <a:tailEnd/>
          </a:ln>
        </p:spPr>
        <p:txBody>
          <a:bodyPr wrap="none" anchor="ctr"/>
          <a:lstStyle/>
          <a:p>
            <a:endParaRPr lang="id-ID">
              <a:latin typeface="Calibri" pitchFamily="34" charset="0"/>
              <a:cs typeface="Calibri" pitchFamily="34" charset="0"/>
            </a:endParaRPr>
          </a:p>
        </p:txBody>
      </p:sp>
      <p:sp>
        <p:nvSpPr>
          <p:cNvPr id="31748" name="AutoShape 5"/>
          <p:cNvSpPr>
            <a:spLocks noChangeArrowheads="1"/>
          </p:cNvSpPr>
          <p:nvPr/>
        </p:nvSpPr>
        <p:spPr bwMode="gray">
          <a:xfrm>
            <a:off x="2422525" y="2414588"/>
            <a:ext cx="2098675" cy="3349625"/>
          </a:xfrm>
          <a:prstGeom prst="roundRect">
            <a:avLst>
              <a:gd name="adj" fmla="val 16667"/>
            </a:avLst>
          </a:prstGeom>
          <a:solidFill>
            <a:srgbClr val="3CA1E6"/>
          </a:solidFill>
          <a:ln w="9525">
            <a:noFill/>
            <a:round/>
            <a:headEnd/>
            <a:tailEnd/>
          </a:ln>
        </p:spPr>
        <p:txBody>
          <a:bodyPr wrap="none" anchor="ctr"/>
          <a:lstStyle/>
          <a:p>
            <a:endParaRPr lang="id-ID">
              <a:latin typeface="Calibri" pitchFamily="34" charset="0"/>
              <a:cs typeface="Calibri" pitchFamily="34" charset="0"/>
            </a:endParaRPr>
          </a:p>
        </p:txBody>
      </p:sp>
      <p:sp>
        <p:nvSpPr>
          <p:cNvPr id="31749" name="AutoShape 6"/>
          <p:cNvSpPr>
            <a:spLocks noChangeArrowheads="1"/>
          </p:cNvSpPr>
          <p:nvPr/>
        </p:nvSpPr>
        <p:spPr bwMode="gray">
          <a:xfrm>
            <a:off x="2439988" y="4879975"/>
            <a:ext cx="2070100" cy="847725"/>
          </a:xfrm>
          <a:prstGeom prst="roundRect">
            <a:avLst>
              <a:gd name="adj" fmla="val 50000"/>
            </a:avLst>
          </a:prstGeom>
          <a:gradFill rotWithShape="1">
            <a:gsLst>
              <a:gs pos="0">
                <a:srgbClr val="3CA1E6">
                  <a:alpha val="0"/>
                </a:srgbClr>
              </a:gs>
              <a:gs pos="100000">
                <a:srgbClr val="9BCFF2"/>
              </a:gs>
            </a:gsLst>
            <a:lin ang="5400000" scaled="1"/>
          </a:gradFill>
          <a:ln w="9525">
            <a:noFill/>
            <a:round/>
            <a:headEnd/>
            <a:tailEnd/>
          </a:ln>
        </p:spPr>
        <p:txBody>
          <a:bodyPr wrap="none" anchor="ctr"/>
          <a:lstStyle/>
          <a:p>
            <a:endParaRPr lang="id-ID">
              <a:latin typeface="Calibri" pitchFamily="34" charset="0"/>
              <a:cs typeface="Calibri" pitchFamily="34" charset="0"/>
            </a:endParaRPr>
          </a:p>
        </p:txBody>
      </p:sp>
      <p:sp>
        <p:nvSpPr>
          <p:cNvPr id="31750" name="AutoShape 7"/>
          <p:cNvSpPr>
            <a:spLocks noChangeArrowheads="1"/>
          </p:cNvSpPr>
          <p:nvPr/>
        </p:nvSpPr>
        <p:spPr bwMode="gray">
          <a:xfrm>
            <a:off x="2439988" y="2439988"/>
            <a:ext cx="2070100" cy="846137"/>
          </a:xfrm>
          <a:prstGeom prst="roundRect">
            <a:avLst>
              <a:gd name="adj" fmla="val 50000"/>
            </a:avLst>
          </a:prstGeom>
          <a:gradFill rotWithShape="1">
            <a:gsLst>
              <a:gs pos="0">
                <a:srgbClr val="BEE0F7"/>
              </a:gs>
              <a:gs pos="100000">
                <a:srgbClr val="3CA1E6">
                  <a:alpha val="0"/>
                </a:srgbClr>
              </a:gs>
            </a:gsLst>
            <a:lin ang="5400000" scaled="1"/>
          </a:gradFill>
          <a:ln w="9525">
            <a:noFill/>
            <a:round/>
            <a:headEnd/>
            <a:tailEnd/>
          </a:ln>
        </p:spPr>
        <p:txBody>
          <a:bodyPr wrap="none" anchor="ctr"/>
          <a:lstStyle/>
          <a:p>
            <a:endParaRPr lang="id-ID">
              <a:latin typeface="Calibri" pitchFamily="34" charset="0"/>
              <a:cs typeface="Calibri" pitchFamily="34" charset="0"/>
            </a:endParaRPr>
          </a:p>
        </p:txBody>
      </p:sp>
      <p:grpSp>
        <p:nvGrpSpPr>
          <p:cNvPr id="31751" name="Group 10"/>
          <p:cNvGrpSpPr>
            <a:grpSpLocks/>
          </p:cNvGrpSpPr>
          <p:nvPr/>
        </p:nvGrpSpPr>
        <p:grpSpPr bwMode="auto">
          <a:xfrm>
            <a:off x="3133725" y="2036763"/>
            <a:ext cx="642938" cy="749300"/>
            <a:chOff x="1289" y="582"/>
            <a:chExt cx="668" cy="652"/>
          </a:xfrm>
        </p:grpSpPr>
        <p:sp>
          <p:nvSpPr>
            <p:cNvPr id="31790" name="Oval 11"/>
            <p:cNvSpPr>
              <a:spLocks noChangeArrowheads="1"/>
            </p:cNvSpPr>
            <p:nvPr/>
          </p:nvSpPr>
          <p:spPr bwMode="gray">
            <a:xfrm>
              <a:off x="1289" y="582"/>
              <a:ext cx="668" cy="540"/>
            </a:xfrm>
            <a:prstGeom prst="ellipse">
              <a:avLst/>
            </a:prstGeom>
            <a:solidFill>
              <a:srgbClr val="333333"/>
            </a:solidFill>
            <a:ln w="38100" algn="ctr">
              <a:noFill/>
              <a:round/>
              <a:headEnd/>
              <a:tailEnd/>
            </a:ln>
          </p:spPr>
          <p:txBody>
            <a:bodyPr anchor="ctr">
              <a:spAutoFit/>
            </a:bodyPr>
            <a:lstStyle/>
            <a:p>
              <a:endParaRPr lang="id-ID">
                <a:latin typeface="Calibri" pitchFamily="34" charset="0"/>
                <a:cs typeface="Calibri" pitchFamily="34" charset="0"/>
              </a:endParaRPr>
            </a:p>
          </p:txBody>
        </p:sp>
        <p:sp>
          <p:nvSpPr>
            <p:cNvPr id="31791" name="Oval 12"/>
            <p:cNvSpPr>
              <a:spLocks noChangeArrowheads="1"/>
            </p:cNvSpPr>
            <p:nvPr/>
          </p:nvSpPr>
          <p:spPr bwMode="gray">
            <a:xfrm>
              <a:off x="1296" y="587"/>
              <a:ext cx="646" cy="647"/>
            </a:xfrm>
            <a:prstGeom prst="ellipse">
              <a:avLst/>
            </a:prstGeom>
            <a:gradFill rotWithShape="1">
              <a:gsLst>
                <a:gs pos="0">
                  <a:srgbClr val="636869"/>
                </a:gs>
                <a:gs pos="100000">
                  <a:srgbClr val="D6E1E2"/>
                </a:gs>
              </a:gsLst>
              <a:lin ang="5400000" scaled="1"/>
            </a:gradFill>
            <a:ln w="9525" algn="ctr">
              <a:noFill/>
              <a:round/>
              <a:headEnd/>
              <a:tailEnd/>
            </a:ln>
          </p:spPr>
          <p:txBody>
            <a:bodyPr vert="eaVert" wrap="none" anchor="ctr"/>
            <a:lstStyle/>
            <a:p>
              <a:endParaRPr lang="id-ID">
                <a:latin typeface="Calibri" pitchFamily="34" charset="0"/>
                <a:cs typeface="Calibri" pitchFamily="34" charset="0"/>
              </a:endParaRPr>
            </a:p>
          </p:txBody>
        </p:sp>
        <p:sp>
          <p:nvSpPr>
            <p:cNvPr id="31792" name="Oval 13"/>
            <p:cNvSpPr>
              <a:spLocks noChangeArrowheads="1"/>
            </p:cNvSpPr>
            <p:nvPr/>
          </p:nvSpPr>
          <p:spPr bwMode="gray">
            <a:xfrm>
              <a:off x="1304" y="591"/>
              <a:ext cx="631" cy="631"/>
            </a:xfrm>
            <a:prstGeom prst="ellipse">
              <a:avLst/>
            </a:prstGeom>
            <a:gradFill rotWithShape="1">
              <a:gsLst>
                <a:gs pos="0">
                  <a:srgbClr val="D6E1E2">
                    <a:alpha val="0"/>
                  </a:srgbClr>
                </a:gs>
                <a:gs pos="100000">
                  <a:srgbClr val="F1F5F5"/>
                </a:gs>
              </a:gsLst>
              <a:lin ang="5400000" scaled="1"/>
            </a:gradFill>
            <a:ln w="9525" algn="ctr">
              <a:noFill/>
              <a:round/>
              <a:headEnd/>
              <a:tailEnd/>
            </a:ln>
          </p:spPr>
          <p:txBody>
            <a:bodyPr vert="eaVert" wrap="none" anchor="ctr"/>
            <a:lstStyle/>
            <a:p>
              <a:endParaRPr lang="id-ID">
                <a:latin typeface="Calibri" pitchFamily="34" charset="0"/>
                <a:cs typeface="Calibri" pitchFamily="34" charset="0"/>
              </a:endParaRPr>
            </a:p>
          </p:txBody>
        </p:sp>
        <p:sp>
          <p:nvSpPr>
            <p:cNvPr id="31793" name="Oval 14"/>
            <p:cNvSpPr>
              <a:spLocks noChangeArrowheads="1"/>
            </p:cNvSpPr>
            <p:nvPr/>
          </p:nvSpPr>
          <p:spPr bwMode="gray">
            <a:xfrm>
              <a:off x="1311" y="597"/>
              <a:ext cx="600" cy="589"/>
            </a:xfrm>
            <a:prstGeom prst="ellipse">
              <a:avLst/>
            </a:prstGeom>
            <a:gradFill rotWithShape="1">
              <a:gsLst>
                <a:gs pos="0">
                  <a:srgbClr val="AAB2B3"/>
                </a:gs>
                <a:gs pos="100000">
                  <a:srgbClr val="D6E1E2">
                    <a:alpha val="48000"/>
                  </a:srgbClr>
                </a:gs>
              </a:gsLst>
              <a:lin ang="5400000" scaled="1"/>
            </a:gradFill>
            <a:ln w="9525" algn="ctr">
              <a:noFill/>
              <a:round/>
              <a:headEnd/>
              <a:tailEnd/>
            </a:ln>
          </p:spPr>
          <p:txBody>
            <a:bodyPr vert="eaVert" wrap="none" anchor="ctr"/>
            <a:lstStyle/>
            <a:p>
              <a:endParaRPr lang="id-ID">
                <a:latin typeface="Calibri" pitchFamily="34" charset="0"/>
                <a:cs typeface="Calibri" pitchFamily="34" charset="0"/>
              </a:endParaRPr>
            </a:p>
          </p:txBody>
        </p:sp>
        <p:sp>
          <p:nvSpPr>
            <p:cNvPr id="31794" name="Oval 15"/>
            <p:cNvSpPr>
              <a:spLocks noChangeArrowheads="1"/>
            </p:cNvSpPr>
            <p:nvPr/>
          </p:nvSpPr>
          <p:spPr bwMode="gray">
            <a:xfrm>
              <a:off x="1346" y="613"/>
              <a:ext cx="533" cy="479"/>
            </a:xfrm>
            <a:prstGeom prst="ellipse">
              <a:avLst/>
            </a:prstGeom>
            <a:gradFill rotWithShape="1">
              <a:gsLst>
                <a:gs pos="0">
                  <a:srgbClr val="FFFFFF"/>
                </a:gs>
                <a:gs pos="100000">
                  <a:srgbClr val="D6E1E2">
                    <a:alpha val="37999"/>
                  </a:srgbClr>
                </a:gs>
              </a:gsLst>
              <a:lin ang="5400000" scaled="1"/>
            </a:gradFill>
            <a:ln w="9525" algn="ctr">
              <a:noFill/>
              <a:round/>
              <a:headEnd/>
              <a:tailEnd/>
            </a:ln>
          </p:spPr>
          <p:txBody>
            <a:bodyPr vert="eaVert" wrap="none" anchor="ctr"/>
            <a:lstStyle/>
            <a:p>
              <a:endParaRPr lang="id-ID">
                <a:latin typeface="Calibri" pitchFamily="34" charset="0"/>
                <a:cs typeface="Calibri" pitchFamily="34" charset="0"/>
              </a:endParaRPr>
            </a:p>
          </p:txBody>
        </p:sp>
      </p:grpSp>
      <p:sp>
        <p:nvSpPr>
          <p:cNvPr id="31752" name="Text Box 16"/>
          <p:cNvSpPr txBox="1">
            <a:spLocks noChangeArrowheads="1"/>
          </p:cNvSpPr>
          <p:nvPr/>
        </p:nvSpPr>
        <p:spPr bwMode="gray">
          <a:xfrm>
            <a:off x="3271838" y="2146300"/>
            <a:ext cx="301625" cy="442913"/>
          </a:xfrm>
          <a:prstGeom prst="rect">
            <a:avLst/>
          </a:prstGeom>
          <a:noFill/>
          <a:ln w="9525" algn="ctr">
            <a:noFill/>
            <a:miter lim="800000"/>
            <a:headEnd/>
            <a:tailEnd/>
          </a:ln>
        </p:spPr>
        <p:txBody>
          <a:bodyPr wrap="none">
            <a:spAutoFit/>
          </a:bodyPr>
          <a:lstStyle/>
          <a:p>
            <a:pPr algn="ctr"/>
            <a:r>
              <a:rPr lang="id-ID">
                <a:solidFill>
                  <a:srgbClr val="000000"/>
                </a:solidFill>
                <a:latin typeface="Calibri" pitchFamily="34" charset="0"/>
                <a:cs typeface="Calibri" pitchFamily="34" charset="0"/>
              </a:rPr>
              <a:t>2</a:t>
            </a:r>
            <a:endParaRPr lang="en-US">
              <a:latin typeface="Calibri" pitchFamily="34" charset="0"/>
              <a:cs typeface="Calibri" pitchFamily="34" charset="0"/>
            </a:endParaRPr>
          </a:p>
        </p:txBody>
      </p:sp>
      <p:sp>
        <p:nvSpPr>
          <p:cNvPr id="31753" name="Text Box 17"/>
          <p:cNvSpPr txBox="1">
            <a:spLocks noChangeArrowheads="1"/>
          </p:cNvSpPr>
          <p:nvPr/>
        </p:nvSpPr>
        <p:spPr bwMode="gray">
          <a:xfrm>
            <a:off x="2465388" y="2946400"/>
            <a:ext cx="2057400" cy="2759075"/>
          </a:xfrm>
          <a:prstGeom prst="rect">
            <a:avLst/>
          </a:prstGeom>
          <a:noFill/>
          <a:ln w="9525" algn="ctr">
            <a:noFill/>
            <a:miter lim="800000"/>
            <a:headEnd/>
            <a:tailEnd/>
          </a:ln>
        </p:spPr>
        <p:txBody>
          <a:bodyPr>
            <a:spAutoFit/>
          </a:bodyPr>
          <a:lstStyle/>
          <a:p>
            <a:r>
              <a:rPr lang="nl-NL">
                <a:latin typeface="Calibri" pitchFamily="34" charset="0"/>
                <a:cs typeface="Calibri" pitchFamily="34" charset="0"/>
              </a:rPr>
              <a:t>kekuasaan untuk </a:t>
            </a:r>
            <a:r>
              <a:rPr lang="nl-NL" b="1">
                <a:solidFill>
                  <a:srgbClr val="FF0000"/>
                </a:solidFill>
                <a:latin typeface="Calibri" pitchFamily="34" charset="0"/>
                <a:cs typeface="Calibri" pitchFamily="34" charset="0"/>
              </a:rPr>
              <a:t>mengatur </a:t>
            </a:r>
            <a:r>
              <a:rPr lang="id-ID" b="1">
                <a:solidFill>
                  <a:srgbClr val="FF0000"/>
                </a:solidFill>
                <a:latin typeface="Calibri" pitchFamily="34" charset="0"/>
                <a:cs typeface="Calibri" pitchFamily="34" charset="0"/>
              </a:rPr>
              <a:t> k</a:t>
            </a:r>
            <a:r>
              <a:rPr lang="nl-NL" b="1">
                <a:solidFill>
                  <a:srgbClr val="FF0000"/>
                </a:solidFill>
                <a:latin typeface="Calibri" pitchFamily="34" charset="0"/>
                <a:cs typeface="Calibri" pitchFamily="34" charset="0"/>
              </a:rPr>
              <a:t>ebijakan keuangan dan</a:t>
            </a:r>
            <a:r>
              <a:rPr lang="id-ID" b="1">
                <a:solidFill>
                  <a:srgbClr val="FF0000"/>
                </a:solidFill>
                <a:latin typeface="Calibri" pitchFamily="34" charset="0"/>
                <a:cs typeface="Calibri" pitchFamily="34" charset="0"/>
              </a:rPr>
              <a:t> operasional </a:t>
            </a:r>
            <a:r>
              <a:rPr lang="id-ID">
                <a:latin typeface="Calibri" pitchFamily="34" charset="0"/>
                <a:cs typeface="Calibri" pitchFamily="34" charset="0"/>
              </a:rPr>
              <a:t>entitas berdasarkan anggaran dasar atau perjanjian;</a:t>
            </a:r>
            <a:endParaRPr lang="en-US">
              <a:latin typeface="Calibri" pitchFamily="34" charset="0"/>
              <a:cs typeface="Calibri" pitchFamily="34" charset="0"/>
            </a:endParaRPr>
          </a:p>
        </p:txBody>
      </p:sp>
      <p:sp>
        <p:nvSpPr>
          <p:cNvPr id="31754" name="AutoShape 19"/>
          <p:cNvSpPr>
            <a:spLocks noChangeArrowheads="1"/>
          </p:cNvSpPr>
          <p:nvPr/>
        </p:nvSpPr>
        <p:spPr bwMode="gray">
          <a:xfrm>
            <a:off x="4648200" y="2405063"/>
            <a:ext cx="2163763" cy="3413125"/>
          </a:xfrm>
          <a:prstGeom prst="roundRect">
            <a:avLst>
              <a:gd name="adj" fmla="val 17509"/>
            </a:avLst>
          </a:prstGeom>
          <a:gradFill rotWithShape="1">
            <a:gsLst>
              <a:gs pos="0">
                <a:srgbClr val="34B034"/>
              </a:gs>
              <a:gs pos="100000">
                <a:srgbClr val="3F8B4A"/>
              </a:gs>
            </a:gsLst>
            <a:lin ang="2700000" scaled="1"/>
          </a:gradFill>
          <a:ln w="9525">
            <a:noFill/>
            <a:round/>
            <a:headEnd/>
            <a:tailEnd/>
          </a:ln>
        </p:spPr>
        <p:txBody>
          <a:bodyPr wrap="none" anchor="ctr"/>
          <a:lstStyle/>
          <a:p>
            <a:endParaRPr lang="id-ID">
              <a:latin typeface="Calibri" pitchFamily="34" charset="0"/>
              <a:cs typeface="Calibri" pitchFamily="34" charset="0"/>
            </a:endParaRPr>
          </a:p>
        </p:txBody>
      </p:sp>
      <p:sp>
        <p:nvSpPr>
          <p:cNvPr id="31755" name="AutoShape 20"/>
          <p:cNvSpPr>
            <a:spLocks noChangeArrowheads="1"/>
          </p:cNvSpPr>
          <p:nvPr/>
        </p:nvSpPr>
        <p:spPr bwMode="gray">
          <a:xfrm>
            <a:off x="4681538" y="2414588"/>
            <a:ext cx="2098675" cy="3349625"/>
          </a:xfrm>
          <a:prstGeom prst="roundRect">
            <a:avLst>
              <a:gd name="adj" fmla="val 16667"/>
            </a:avLst>
          </a:prstGeom>
          <a:solidFill>
            <a:srgbClr val="73E77E"/>
          </a:solidFill>
          <a:ln w="9525">
            <a:noFill/>
            <a:round/>
            <a:headEnd/>
            <a:tailEnd/>
          </a:ln>
        </p:spPr>
        <p:txBody>
          <a:bodyPr wrap="none" anchor="ctr"/>
          <a:lstStyle/>
          <a:p>
            <a:endParaRPr lang="id-ID">
              <a:latin typeface="Calibri" pitchFamily="34" charset="0"/>
              <a:cs typeface="Calibri" pitchFamily="34" charset="0"/>
            </a:endParaRPr>
          </a:p>
        </p:txBody>
      </p:sp>
      <p:sp>
        <p:nvSpPr>
          <p:cNvPr id="31756" name="AutoShape 21"/>
          <p:cNvSpPr>
            <a:spLocks noChangeArrowheads="1"/>
          </p:cNvSpPr>
          <p:nvPr/>
        </p:nvSpPr>
        <p:spPr bwMode="gray">
          <a:xfrm>
            <a:off x="4699000" y="4879975"/>
            <a:ext cx="2070100" cy="847725"/>
          </a:xfrm>
          <a:prstGeom prst="roundRect">
            <a:avLst>
              <a:gd name="adj" fmla="val 50000"/>
            </a:avLst>
          </a:prstGeom>
          <a:gradFill rotWithShape="1">
            <a:gsLst>
              <a:gs pos="0">
                <a:srgbClr val="73E77E"/>
              </a:gs>
              <a:gs pos="100000">
                <a:srgbClr val="B3F2B9"/>
              </a:gs>
            </a:gsLst>
            <a:lin ang="5400000" scaled="1"/>
          </a:gradFill>
          <a:ln w="9525">
            <a:noFill/>
            <a:round/>
            <a:headEnd/>
            <a:tailEnd/>
          </a:ln>
        </p:spPr>
        <p:txBody>
          <a:bodyPr wrap="none" anchor="ctr"/>
          <a:lstStyle/>
          <a:p>
            <a:endParaRPr lang="id-ID">
              <a:latin typeface="Calibri" pitchFamily="34" charset="0"/>
              <a:cs typeface="Calibri" pitchFamily="34" charset="0"/>
            </a:endParaRPr>
          </a:p>
        </p:txBody>
      </p:sp>
      <p:sp>
        <p:nvSpPr>
          <p:cNvPr id="31757" name="AutoShape 22"/>
          <p:cNvSpPr>
            <a:spLocks noChangeArrowheads="1"/>
          </p:cNvSpPr>
          <p:nvPr/>
        </p:nvSpPr>
        <p:spPr bwMode="gray">
          <a:xfrm>
            <a:off x="4699000" y="2439988"/>
            <a:ext cx="2070100" cy="846137"/>
          </a:xfrm>
          <a:prstGeom prst="roundRect">
            <a:avLst>
              <a:gd name="adj" fmla="val 50000"/>
            </a:avLst>
          </a:prstGeom>
          <a:gradFill rotWithShape="1">
            <a:gsLst>
              <a:gs pos="0">
                <a:srgbClr val="D0F7D4"/>
              </a:gs>
              <a:gs pos="100000">
                <a:srgbClr val="73E77E"/>
              </a:gs>
            </a:gsLst>
            <a:lin ang="5400000" scaled="1"/>
          </a:gradFill>
          <a:ln w="9525">
            <a:noFill/>
            <a:round/>
            <a:headEnd/>
            <a:tailEnd/>
          </a:ln>
        </p:spPr>
        <p:txBody>
          <a:bodyPr wrap="none" anchor="ctr"/>
          <a:lstStyle/>
          <a:p>
            <a:endParaRPr lang="id-ID">
              <a:latin typeface="Calibri" pitchFamily="34" charset="0"/>
              <a:cs typeface="Calibri" pitchFamily="34" charset="0"/>
            </a:endParaRPr>
          </a:p>
        </p:txBody>
      </p:sp>
      <p:sp>
        <p:nvSpPr>
          <p:cNvPr id="31758" name="Oval 23"/>
          <p:cNvSpPr>
            <a:spLocks noChangeArrowheads="1"/>
          </p:cNvSpPr>
          <p:nvPr/>
        </p:nvSpPr>
        <p:spPr bwMode="gray">
          <a:xfrm>
            <a:off x="5392738" y="2036763"/>
            <a:ext cx="642937" cy="620712"/>
          </a:xfrm>
          <a:prstGeom prst="ellipse">
            <a:avLst/>
          </a:prstGeom>
          <a:solidFill>
            <a:srgbClr val="333333"/>
          </a:solidFill>
          <a:ln w="38100" algn="ctr">
            <a:noFill/>
            <a:round/>
            <a:headEnd/>
            <a:tailEnd/>
          </a:ln>
        </p:spPr>
        <p:txBody>
          <a:bodyPr anchor="ctr">
            <a:spAutoFit/>
          </a:bodyPr>
          <a:lstStyle/>
          <a:p>
            <a:endParaRPr lang="id-ID">
              <a:latin typeface="Calibri" pitchFamily="34" charset="0"/>
              <a:cs typeface="Calibri" pitchFamily="34" charset="0"/>
            </a:endParaRPr>
          </a:p>
        </p:txBody>
      </p:sp>
      <p:sp>
        <p:nvSpPr>
          <p:cNvPr id="31759" name="Oval 24"/>
          <p:cNvSpPr>
            <a:spLocks noChangeArrowheads="1"/>
          </p:cNvSpPr>
          <p:nvPr/>
        </p:nvSpPr>
        <p:spPr bwMode="gray">
          <a:xfrm>
            <a:off x="5399088" y="2043113"/>
            <a:ext cx="622300" cy="742950"/>
          </a:xfrm>
          <a:prstGeom prst="ellipse">
            <a:avLst/>
          </a:prstGeom>
          <a:gradFill rotWithShape="1">
            <a:gsLst>
              <a:gs pos="0">
                <a:srgbClr val="636869"/>
              </a:gs>
              <a:gs pos="100000">
                <a:srgbClr val="D6E1E2"/>
              </a:gs>
            </a:gsLst>
            <a:lin ang="5400000" scaled="1"/>
          </a:gradFill>
          <a:ln w="9525" algn="ctr">
            <a:noFill/>
            <a:round/>
            <a:headEnd/>
            <a:tailEnd/>
          </a:ln>
        </p:spPr>
        <p:txBody>
          <a:bodyPr vert="eaVert" wrap="none" anchor="ctr"/>
          <a:lstStyle/>
          <a:p>
            <a:endParaRPr lang="id-ID">
              <a:latin typeface="Calibri" pitchFamily="34" charset="0"/>
              <a:cs typeface="Calibri" pitchFamily="34" charset="0"/>
            </a:endParaRPr>
          </a:p>
        </p:txBody>
      </p:sp>
      <p:sp>
        <p:nvSpPr>
          <p:cNvPr id="31760" name="Oval 25"/>
          <p:cNvSpPr>
            <a:spLocks noChangeArrowheads="1"/>
          </p:cNvSpPr>
          <p:nvPr/>
        </p:nvSpPr>
        <p:spPr bwMode="gray">
          <a:xfrm>
            <a:off x="5407025" y="2046288"/>
            <a:ext cx="608013" cy="727075"/>
          </a:xfrm>
          <a:prstGeom prst="ellipse">
            <a:avLst/>
          </a:prstGeom>
          <a:gradFill rotWithShape="1">
            <a:gsLst>
              <a:gs pos="0">
                <a:srgbClr val="D6E1E2">
                  <a:alpha val="0"/>
                </a:srgbClr>
              </a:gs>
              <a:gs pos="100000">
                <a:srgbClr val="F1F5F5"/>
              </a:gs>
            </a:gsLst>
            <a:lin ang="5400000" scaled="1"/>
          </a:gradFill>
          <a:ln w="9525" algn="ctr">
            <a:noFill/>
            <a:round/>
            <a:headEnd/>
            <a:tailEnd/>
          </a:ln>
        </p:spPr>
        <p:txBody>
          <a:bodyPr vert="eaVert" wrap="none" anchor="ctr"/>
          <a:lstStyle/>
          <a:p>
            <a:endParaRPr lang="id-ID">
              <a:latin typeface="Calibri" pitchFamily="34" charset="0"/>
              <a:cs typeface="Calibri" pitchFamily="34" charset="0"/>
            </a:endParaRPr>
          </a:p>
        </p:txBody>
      </p:sp>
      <p:sp>
        <p:nvSpPr>
          <p:cNvPr id="31761" name="Oval 26"/>
          <p:cNvSpPr>
            <a:spLocks noChangeArrowheads="1"/>
          </p:cNvSpPr>
          <p:nvPr/>
        </p:nvSpPr>
        <p:spPr bwMode="gray">
          <a:xfrm>
            <a:off x="5413375" y="2054225"/>
            <a:ext cx="577850" cy="676275"/>
          </a:xfrm>
          <a:prstGeom prst="ellipse">
            <a:avLst/>
          </a:prstGeom>
          <a:gradFill rotWithShape="1">
            <a:gsLst>
              <a:gs pos="0">
                <a:srgbClr val="AAB2B3"/>
              </a:gs>
              <a:gs pos="100000">
                <a:srgbClr val="D6E1E2">
                  <a:alpha val="48000"/>
                </a:srgbClr>
              </a:gs>
            </a:gsLst>
            <a:lin ang="5400000" scaled="1"/>
          </a:gradFill>
          <a:ln w="9525" algn="ctr">
            <a:noFill/>
            <a:round/>
            <a:headEnd/>
            <a:tailEnd/>
          </a:ln>
        </p:spPr>
        <p:txBody>
          <a:bodyPr vert="eaVert" wrap="none" anchor="ctr"/>
          <a:lstStyle/>
          <a:p>
            <a:endParaRPr lang="id-ID">
              <a:latin typeface="Calibri" pitchFamily="34" charset="0"/>
              <a:cs typeface="Calibri" pitchFamily="34" charset="0"/>
            </a:endParaRPr>
          </a:p>
        </p:txBody>
      </p:sp>
      <p:sp>
        <p:nvSpPr>
          <p:cNvPr id="31762" name="Oval 27"/>
          <p:cNvSpPr>
            <a:spLocks noChangeArrowheads="1"/>
          </p:cNvSpPr>
          <p:nvPr/>
        </p:nvSpPr>
        <p:spPr bwMode="gray">
          <a:xfrm>
            <a:off x="5448300" y="2073275"/>
            <a:ext cx="512763" cy="549275"/>
          </a:xfrm>
          <a:prstGeom prst="ellipse">
            <a:avLst/>
          </a:prstGeom>
          <a:gradFill rotWithShape="1">
            <a:gsLst>
              <a:gs pos="0">
                <a:srgbClr val="FFFFFF"/>
              </a:gs>
              <a:gs pos="100000">
                <a:srgbClr val="D6E1E2">
                  <a:alpha val="37999"/>
                </a:srgbClr>
              </a:gs>
            </a:gsLst>
            <a:lin ang="5400000" scaled="1"/>
          </a:gradFill>
          <a:ln w="9525" algn="ctr">
            <a:noFill/>
            <a:round/>
            <a:headEnd/>
            <a:tailEnd/>
          </a:ln>
        </p:spPr>
        <p:txBody>
          <a:bodyPr vert="eaVert" wrap="none" anchor="ctr"/>
          <a:lstStyle/>
          <a:p>
            <a:endParaRPr lang="id-ID">
              <a:latin typeface="Calibri" pitchFamily="34" charset="0"/>
              <a:cs typeface="Calibri" pitchFamily="34" charset="0"/>
            </a:endParaRPr>
          </a:p>
        </p:txBody>
      </p:sp>
      <p:sp>
        <p:nvSpPr>
          <p:cNvPr id="31763" name="Text Box 28"/>
          <p:cNvSpPr txBox="1">
            <a:spLocks noChangeArrowheads="1"/>
          </p:cNvSpPr>
          <p:nvPr/>
        </p:nvSpPr>
        <p:spPr bwMode="gray">
          <a:xfrm>
            <a:off x="5530850" y="2146300"/>
            <a:ext cx="301625" cy="442913"/>
          </a:xfrm>
          <a:prstGeom prst="rect">
            <a:avLst/>
          </a:prstGeom>
          <a:noFill/>
          <a:ln w="9525" algn="ctr">
            <a:noFill/>
            <a:miter lim="800000"/>
            <a:headEnd/>
            <a:tailEnd/>
          </a:ln>
        </p:spPr>
        <p:txBody>
          <a:bodyPr wrap="none">
            <a:spAutoFit/>
          </a:bodyPr>
          <a:lstStyle/>
          <a:p>
            <a:pPr algn="ctr"/>
            <a:r>
              <a:rPr lang="id-ID">
                <a:solidFill>
                  <a:srgbClr val="000000"/>
                </a:solidFill>
                <a:latin typeface="Calibri" pitchFamily="34" charset="0"/>
                <a:cs typeface="Calibri" pitchFamily="34" charset="0"/>
              </a:rPr>
              <a:t>3</a:t>
            </a:r>
            <a:endParaRPr lang="en-US">
              <a:latin typeface="Calibri" pitchFamily="34" charset="0"/>
              <a:cs typeface="Calibri" pitchFamily="34" charset="0"/>
            </a:endParaRPr>
          </a:p>
        </p:txBody>
      </p:sp>
      <p:sp>
        <p:nvSpPr>
          <p:cNvPr id="31764" name="Text Box 29"/>
          <p:cNvSpPr txBox="1">
            <a:spLocks noChangeArrowheads="1"/>
          </p:cNvSpPr>
          <p:nvPr/>
        </p:nvSpPr>
        <p:spPr bwMode="gray">
          <a:xfrm>
            <a:off x="4724400" y="2946400"/>
            <a:ext cx="2057400" cy="2586038"/>
          </a:xfrm>
          <a:prstGeom prst="rect">
            <a:avLst/>
          </a:prstGeom>
          <a:noFill/>
          <a:ln w="9525" algn="ctr">
            <a:noFill/>
            <a:miter lim="800000"/>
            <a:headEnd/>
            <a:tailEnd/>
          </a:ln>
        </p:spPr>
        <p:txBody>
          <a:bodyPr>
            <a:spAutoFit/>
          </a:bodyPr>
          <a:lstStyle/>
          <a:p>
            <a:r>
              <a:rPr lang="id-ID">
                <a:latin typeface="Calibri" pitchFamily="34" charset="0"/>
                <a:cs typeface="Calibri" pitchFamily="34" charset="0"/>
              </a:rPr>
              <a:t>Kekuasaan  </a:t>
            </a:r>
            <a:r>
              <a:rPr lang="id-ID" b="1">
                <a:solidFill>
                  <a:srgbClr val="FF0000"/>
                </a:solidFill>
                <a:latin typeface="Calibri" pitchFamily="34" charset="0"/>
                <a:cs typeface="Calibri" pitchFamily="34" charset="0"/>
              </a:rPr>
              <a:t>menun-juk atau mengganti sebagian besar dewan direksi </a:t>
            </a:r>
            <a:r>
              <a:rPr lang="id-ID">
                <a:latin typeface="Calibri" pitchFamily="34" charset="0"/>
                <a:cs typeface="Calibri" pitchFamily="34" charset="0"/>
              </a:rPr>
              <a:t>atau </a:t>
            </a:r>
            <a:r>
              <a:rPr lang="id-ID">
                <a:solidFill>
                  <a:srgbClr val="FF0000"/>
                </a:solidFill>
                <a:latin typeface="Calibri" pitchFamily="34" charset="0"/>
                <a:cs typeface="Calibri" pitchFamily="34" charset="0"/>
              </a:rPr>
              <a:t>o</a:t>
            </a:r>
            <a:r>
              <a:rPr lang="id-ID" b="1">
                <a:solidFill>
                  <a:srgbClr val="FF0000"/>
                </a:solidFill>
                <a:latin typeface="Calibri" pitchFamily="34" charset="0"/>
                <a:cs typeface="Calibri" pitchFamily="34" charset="0"/>
              </a:rPr>
              <a:t>rgan pengatur </a:t>
            </a:r>
            <a:r>
              <a:rPr lang="id-ID">
                <a:latin typeface="Calibri" pitchFamily="34" charset="0"/>
                <a:cs typeface="Calibri" pitchFamily="34" charset="0"/>
              </a:rPr>
              <a:t>setara dan mengen-dalikan entitas mll dewan atau organ tersebut; </a:t>
            </a:r>
          </a:p>
        </p:txBody>
      </p:sp>
      <p:sp>
        <p:nvSpPr>
          <p:cNvPr id="31765" name="AutoShape 33"/>
          <p:cNvSpPr>
            <a:spLocks noChangeArrowheads="1"/>
          </p:cNvSpPr>
          <p:nvPr/>
        </p:nvSpPr>
        <p:spPr bwMode="gray">
          <a:xfrm>
            <a:off x="6891338" y="2405063"/>
            <a:ext cx="2163762" cy="3413125"/>
          </a:xfrm>
          <a:prstGeom prst="roundRect">
            <a:avLst>
              <a:gd name="adj" fmla="val 17509"/>
            </a:avLst>
          </a:prstGeom>
          <a:gradFill rotWithShape="1">
            <a:gsLst>
              <a:gs pos="0">
                <a:srgbClr val="B59F43"/>
              </a:gs>
              <a:gs pos="100000">
                <a:srgbClr val="8F8849"/>
              </a:gs>
            </a:gsLst>
            <a:lin ang="2700000" scaled="1"/>
          </a:gradFill>
          <a:ln w="9525">
            <a:noFill/>
            <a:round/>
            <a:headEnd/>
            <a:tailEnd/>
          </a:ln>
        </p:spPr>
        <p:txBody>
          <a:bodyPr wrap="none" anchor="ctr"/>
          <a:lstStyle/>
          <a:p>
            <a:endParaRPr lang="id-ID">
              <a:latin typeface="Calibri" pitchFamily="34" charset="0"/>
              <a:cs typeface="Calibri" pitchFamily="34" charset="0"/>
            </a:endParaRPr>
          </a:p>
        </p:txBody>
      </p:sp>
      <p:sp>
        <p:nvSpPr>
          <p:cNvPr id="31766" name="AutoShape 34"/>
          <p:cNvSpPr>
            <a:spLocks noChangeArrowheads="1"/>
          </p:cNvSpPr>
          <p:nvPr/>
        </p:nvSpPr>
        <p:spPr bwMode="gray">
          <a:xfrm>
            <a:off x="6924675" y="2414588"/>
            <a:ext cx="2098675" cy="3349625"/>
          </a:xfrm>
          <a:prstGeom prst="roundRect">
            <a:avLst>
              <a:gd name="adj" fmla="val 16667"/>
            </a:avLst>
          </a:prstGeom>
          <a:solidFill>
            <a:srgbClr val="E9E065"/>
          </a:solidFill>
          <a:ln w="9525">
            <a:noFill/>
            <a:round/>
            <a:headEnd/>
            <a:tailEnd/>
          </a:ln>
        </p:spPr>
        <p:txBody>
          <a:bodyPr wrap="none" anchor="ctr"/>
          <a:lstStyle/>
          <a:p>
            <a:endParaRPr lang="id-ID">
              <a:latin typeface="Calibri" pitchFamily="34" charset="0"/>
              <a:cs typeface="Calibri" pitchFamily="34" charset="0"/>
            </a:endParaRPr>
          </a:p>
        </p:txBody>
      </p:sp>
      <p:sp>
        <p:nvSpPr>
          <p:cNvPr id="31767" name="AutoShape 35"/>
          <p:cNvSpPr>
            <a:spLocks noChangeArrowheads="1"/>
          </p:cNvSpPr>
          <p:nvPr/>
        </p:nvSpPr>
        <p:spPr bwMode="gray">
          <a:xfrm>
            <a:off x="6942138" y="4879975"/>
            <a:ext cx="2070100" cy="847725"/>
          </a:xfrm>
          <a:prstGeom prst="roundRect">
            <a:avLst>
              <a:gd name="adj" fmla="val 50000"/>
            </a:avLst>
          </a:prstGeom>
          <a:gradFill rotWithShape="1">
            <a:gsLst>
              <a:gs pos="0">
                <a:srgbClr val="E9E065"/>
              </a:gs>
              <a:gs pos="100000">
                <a:srgbClr val="F2EDA6"/>
              </a:gs>
            </a:gsLst>
            <a:lin ang="5400000" scaled="1"/>
          </a:gradFill>
          <a:ln w="9525">
            <a:noFill/>
            <a:round/>
            <a:headEnd/>
            <a:tailEnd/>
          </a:ln>
        </p:spPr>
        <p:txBody>
          <a:bodyPr wrap="none" anchor="ctr"/>
          <a:lstStyle/>
          <a:p>
            <a:endParaRPr lang="id-ID">
              <a:latin typeface="Calibri" pitchFamily="34" charset="0"/>
              <a:cs typeface="Calibri" pitchFamily="34" charset="0"/>
            </a:endParaRPr>
          </a:p>
        </p:txBody>
      </p:sp>
      <p:sp>
        <p:nvSpPr>
          <p:cNvPr id="31768" name="AutoShape 36"/>
          <p:cNvSpPr>
            <a:spLocks noChangeArrowheads="1"/>
          </p:cNvSpPr>
          <p:nvPr/>
        </p:nvSpPr>
        <p:spPr bwMode="gray">
          <a:xfrm>
            <a:off x="6942138" y="2439988"/>
            <a:ext cx="2070100" cy="846137"/>
          </a:xfrm>
          <a:prstGeom prst="roundRect">
            <a:avLst>
              <a:gd name="adj" fmla="val 50000"/>
            </a:avLst>
          </a:prstGeom>
          <a:gradFill rotWithShape="1">
            <a:gsLst>
              <a:gs pos="0">
                <a:srgbClr val="F8F5CC"/>
              </a:gs>
              <a:gs pos="100000">
                <a:srgbClr val="E9E065"/>
              </a:gs>
            </a:gsLst>
            <a:lin ang="5400000" scaled="1"/>
          </a:gradFill>
          <a:ln w="9525">
            <a:noFill/>
            <a:round/>
            <a:headEnd/>
            <a:tailEnd/>
          </a:ln>
        </p:spPr>
        <p:txBody>
          <a:bodyPr wrap="none" anchor="ctr"/>
          <a:lstStyle/>
          <a:p>
            <a:endParaRPr lang="id-ID">
              <a:latin typeface="Calibri" pitchFamily="34" charset="0"/>
              <a:cs typeface="Calibri" pitchFamily="34" charset="0"/>
            </a:endParaRPr>
          </a:p>
        </p:txBody>
      </p:sp>
      <p:grpSp>
        <p:nvGrpSpPr>
          <p:cNvPr id="31769" name="Group 37"/>
          <p:cNvGrpSpPr>
            <a:grpSpLocks/>
          </p:cNvGrpSpPr>
          <p:nvPr/>
        </p:nvGrpSpPr>
        <p:grpSpPr bwMode="auto">
          <a:xfrm>
            <a:off x="7635875" y="2036763"/>
            <a:ext cx="642938" cy="749300"/>
            <a:chOff x="1289" y="582"/>
            <a:chExt cx="668" cy="652"/>
          </a:xfrm>
        </p:grpSpPr>
        <p:sp>
          <p:nvSpPr>
            <p:cNvPr id="31785" name="Oval 38"/>
            <p:cNvSpPr>
              <a:spLocks noChangeArrowheads="1"/>
            </p:cNvSpPr>
            <p:nvPr/>
          </p:nvSpPr>
          <p:spPr bwMode="gray">
            <a:xfrm>
              <a:off x="1289" y="582"/>
              <a:ext cx="668" cy="540"/>
            </a:xfrm>
            <a:prstGeom prst="ellipse">
              <a:avLst/>
            </a:prstGeom>
            <a:solidFill>
              <a:srgbClr val="333333"/>
            </a:solidFill>
            <a:ln w="38100" algn="ctr">
              <a:noFill/>
              <a:round/>
              <a:headEnd/>
              <a:tailEnd/>
            </a:ln>
          </p:spPr>
          <p:txBody>
            <a:bodyPr anchor="ctr">
              <a:spAutoFit/>
            </a:bodyPr>
            <a:lstStyle/>
            <a:p>
              <a:endParaRPr lang="id-ID">
                <a:latin typeface="Calibri" pitchFamily="34" charset="0"/>
                <a:cs typeface="Calibri" pitchFamily="34" charset="0"/>
              </a:endParaRPr>
            </a:p>
          </p:txBody>
        </p:sp>
        <p:sp>
          <p:nvSpPr>
            <p:cNvPr id="31786" name="Oval 39"/>
            <p:cNvSpPr>
              <a:spLocks noChangeArrowheads="1"/>
            </p:cNvSpPr>
            <p:nvPr/>
          </p:nvSpPr>
          <p:spPr bwMode="gray">
            <a:xfrm>
              <a:off x="1296" y="587"/>
              <a:ext cx="646" cy="647"/>
            </a:xfrm>
            <a:prstGeom prst="ellipse">
              <a:avLst/>
            </a:prstGeom>
            <a:gradFill rotWithShape="1">
              <a:gsLst>
                <a:gs pos="0">
                  <a:srgbClr val="636869"/>
                </a:gs>
                <a:gs pos="100000">
                  <a:srgbClr val="D6E1E2"/>
                </a:gs>
              </a:gsLst>
              <a:lin ang="5400000" scaled="1"/>
            </a:gradFill>
            <a:ln w="9525" algn="ctr">
              <a:noFill/>
              <a:round/>
              <a:headEnd/>
              <a:tailEnd/>
            </a:ln>
          </p:spPr>
          <p:txBody>
            <a:bodyPr vert="eaVert" wrap="none" anchor="ctr"/>
            <a:lstStyle/>
            <a:p>
              <a:endParaRPr lang="id-ID">
                <a:latin typeface="Calibri" pitchFamily="34" charset="0"/>
                <a:cs typeface="Calibri" pitchFamily="34" charset="0"/>
              </a:endParaRPr>
            </a:p>
          </p:txBody>
        </p:sp>
        <p:sp>
          <p:nvSpPr>
            <p:cNvPr id="31787" name="Oval 40"/>
            <p:cNvSpPr>
              <a:spLocks noChangeArrowheads="1"/>
            </p:cNvSpPr>
            <p:nvPr/>
          </p:nvSpPr>
          <p:spPr bwMode="gray">
            <a:xfrm>
              <a:off x="1304" y="591"/>
              <a:ext cx="631" cy="631"/>
            </a:xfrm>
            <a:prstGeom prst="ellipse">
              <a:avLst/>
            </a:prstGeom>
            <a:gradFill rotWithShape="1">
              <a:gsLst>
                <a:gs pos="0">
                  <a:srgbClr val="D6E1E2">
                    <a:alpha val="0"/>
                  </a:srgbClr>
                </a:gs>
                <a:gs pos="100000">
                  <a:srgbClr val="F1F5F5"/>
                </a:gs>
              </a:gsLst>
              <a:lin ang="5400000" scaled="1"/>
            </a:gradFill>
            <a:ln w="9525" algn="ctr">
              <a:noFill/>
              <a:round/>
              <a:headEnd/>
              <a:tailEnd/>
            </a:ln>
          </p:spPr>
          <p:txBody>
            <a:bodyPr vert="eaVert" wrap="none" anchor="ctr"/>
            <a:lstStyle/>
            <a:p>
              <a:endParaRPr lang="id-ID">
                <a:latin typeface="Calibri" pitchFamily="34" charset="0"/>
                <a:cs typeface="Calibri" pitchFamily="34" charset="0"/>
              </a:endParaRPr>
            </a:p>
          </p:txBody>
        </p:sp>
        <p:sp>
          <p:nvSpPr>
            <p:cNvPr id="31788" name="Oval 41"/>
            <p:cNvSpPr>
              <a:spLocks noChangeArrowheads="1"/>
            </p:cNvSpPr>
            <p:nvPr/>
          </p:nvSpPr>
          <p:spPr bwMode="gray">
            <a:xfrm>
              <a:off x="1311" y="597"/>
              <a:ext cx="600" cy="589"/>
            </a:xfrm>
            <a:prstGeom prst="ellipse">
              <a:avLst/>
            </a:prstGeom>
            <a:gradFill rotWithShape="1">
              <a:gsLst>
                <a:gs pos="0">
                  <a:srgbClr val="AAB2B3"/>
                </a:gs>
                <a:gs pos="100000">
                  <a:srgbClr val="D6E1E2">
                    <a:alpha val="48000"/>
                  </a:srgbClr>
                </a:gs>
              </a:gsLst>
              <a:lin ang="5400000" scaled="1"/>
            </a:gradFill>
            <a:ln w="9525" algn="ctr">
              <a:noFill/>
              <a:round/>
              <a:headEnd/>
              <a:tailEnd/>
            </a:ln>
          </p:spPr>
          <p:txBody>
            <a:bodyPr vert="eaVert" wrap="none" anchor="ctr"/>
            <a:lstStyle/>
            <a:p>
              <a:endParaRPr lang="id-ID">
                <a:latin typeface="Calibri" pitchFamily="34" charset="0"/>
                <a:cs typeface="Calibri" pitchFamily="34" charset="0"/>
              </a:endParaRPr>
            </a:p>
          </p:txBody>
        </p:sp>
        <p:sp>
          <p:nvSpPr>
            <p:cNvPr id="31789" name="Oval 42"/>
            <p:cNvSpPr>
              <a:spLocks noChangeArrowheads="1"/>
            </p:cNvSpPr>
            <p:nvPr/>
          </p:nvSpPr>
          <p:spPr bwMode="gray">
            <a:xfrm>
              <a:off x="1346" y="613"/>
              <a:ext cx="533" cy="479"/>
            </a:xfrm>
            <a:prstGeom prst="ellipse">
              <a:avLst/>
            </a:prstGeom>
            <a:gradFill rotWithShape="1">
              <a:gsLst>
                <a:gs pos="0">
                  <a:srgbClr val="FFFFFF"/>
                </a:gs>
                <a:gs pos="100000">
                  <a:srgbClr val="D6E1E2">
                    <a:alpha val="37999"/>
                  </a:srgbClr>
                </a:gs>
              </a:gsLst>
              <a:lin ang="5400000" scaled="1"/>
            </a:gradFill>
            <a:ln w="9525" algn="ctr">
              <a:noFill/>
              <a:round/>
              <a:headEnd/>
              <a:tailEnd/>
            </a:ln>
          </p:spPr>
          <p:txBody>
            <a:bodyPr vert="eaVert" wrap="none" anchor="ctr"/>
            <a:lstStyle/>
            <a:p>
              <a:endParaRPr lang="id-ID">
                <a:latin typeface="Calibri" pitchFamily="34" charset="0"/>
                <a:cs typeface="Calibri" pitchFamily="34" charset="0"/>
              </a:endParaRPr>
            </a:p>
          </p:txBody>
        </p:sp>
      </p:grpSp>
      <p:sp>
        <p:nvSpPr>
          <p:cNvPr id="31770" name="Text Box 43"/>
          <p:cNvSpPr txBox="1">
            <a:spLocks noChangeArrowheads="1"/>
          </p:cNvSpPr>
          <p:nvPr/>
        </p:nvSpPr>
        <p:spPr bwMode="gray">
          <a:xfrm>
            <a:off x="7773988" y="2146300"/>
            <a:ext cx="301625" cy="442913"/>
          </a:xfrm>
          <a:prstGeom prst="rect">
            <a:avLst/>
          </a:prstGeom>
          <a:noFill/>
          <a:ln w="9525" algn="ctr">
            <a:noFill/>
            <a:miter lim="800000"/>
            <a:headEnd/>
            <a:tailEnd/>
          </a:ln>
        </p:spPr>
        <p:txBody>
          <a:bodyPr wrap="none">
            <a:spAutoFit/>
          </a:bodyPr>
          <a:lstStyle/>
          <a:p>
            <a:pPr algn="ctr"/>
            <a:r>
              <a:rPr lang="id-ID">
                <a:solidFill>
                  <a:srgbClr val="000000"/>
                </a:solidFill>
                <a:latin typeface="Calibri" pitchFamily="34" charset="0"/>
                <a:cs typeface="Calibri" pitchFamily="34" charset="0"/>
              </a:rPr>
              <a:t>4</a:t>
            </a:r>
            <a:endParaRPr lang="en-US">
              <a:latin typeface="Calibri" pitchFamily="34" charset="0"/>
              <a:cs typeface="Calibri" pitchFamily="34" charset="0"/>
            </a:endParaRPr>
          </a:p>
        </p:txBody>
      </p:sp>
      <p:sp>
        <p:nvSpPr>
          <p:cNvPr id="31771" name="Text Box 44"/>
          <p:cNvSpPr txBox="1">
            <a:spLocks noChangeArrowheads="1"/>
          </p:cNvSpPr>
          <p:nvPr/>
        </p:nvSpPr>
        <p:spPr bwMode="gray">
          <a:xfrm>
            <a:off x="6967538" y="2946400"/>
            <a:ext cx="2057400" cy="3421063"/>
          </a:xfrm>
          <a:prstGeom prst="rect">
            <a:avLst/>
          </a:prstGeom>
          <a:noFill/>
          <a:ln w="9525" algn="ctr">
            <a:noFill/>
            <a:miter lim="800000"/>
            <a:headEnd/>
            <a:tailEnd/>
          </a:ln>
        </p:spPr>
        <p:txBody>
          <a:bodyPr>
            <a:spAutoFit/>
          </a:bodyPr>
          <a:lstStyle/>
          <a:p>
            <a:r>
              <a:rPr lang="fi-FI" dirty="0">
                <a:latin typeface="Calibri" pitchFamily="34" charset="0"/>
                <a:cs typeface="Calibri" pitchFamily="34" charset="0"/>
              </a:rPr>
              <a:t>kekuasaan untuk </a:t>
            </a:r>
            <a:r>
              <a:rPr lang="fi-FI" b="1" dirty="0">
                <a:solidFill>
                  <a:srgbClr val="FF0000"/>
                </a:solidFill>
                <a:latin typeface="Calibri" pitchFamily="34" charset="0"/>
                <a:cs typeface="Calibri" pitchFamily="34" charset="0"/>
              </a:rPr>
              <a:t>memberikan suara mayoritas pada</a:t>
            </a:r>
            <a:r>
              <a:rPr lang="id-ID" b="1" dirty="0">
                <a:solidFill>
                  <a:srgbClr val="FF0000"/>
                </a:solidFill>
                <a:latin typeface="Calibri" pitchFamily="34" charset="0"/>
                <a:cs typeface="Calibri" pitchFamily="34" charset="0"/>
              </a:rPr>
              <a:t> rapat dewan direksi </a:t>
            </a:r>
            <a:r>
              <a:rPr lang="id-ID" dirty="0">
                <a:solidFill>
                  <a:srgbClr val="FF0000"/>
                </a:solidFill>
                <a:latin typeface="Calibri" pitchFamily="34" charset="0"/>
                <a:cs typeface="Calibri" pitchFamily="34" charset="0"/>
              </a:rPr>
              <a:t>atau </a:t>
            </a:r>
            <a:r>
              <a:rPr lang="id-ID" b="1" dirty="0">
                <a:solidFill>
                  <a:srgbClr val="FF0000"/>
                </a:solidFill>
                <a:latin typeface="Calibri" pitchFamily="34" charset="0"/>
                <a:cs typeface="Calibri" pitchFamily="34" charset="0"/>
              </a:rPr>
              <a:t>organ pengatur </a:t>
            </a:r>
            <a:r>
              <a:rPr lang="id-ID" dirty="0">
                <a:latin typeface="Calibri" pitchFamily="34" charset="0"/>
                <a:cs typeface="Calibri" pitchFamily="34" charset="0"/>
              </a:rPr>
              <a:t>setara dan mengendalikan entitas mll direksi atau organ tersebut.</a:t>
            </a:r>
            <a:endParaRPr lang="en-US" dirty="0">
              <a:latin typeface="Calibri" pitchFamily="34" charset="0"/>
              <a:cs typeface="Calibri" pitchFamily="34" charset="0"/>
            </a:endParaRPr>
          </a:p>
        </p:txBody>
      </p:sp>
      <p:sp>
        <p:nvSpPr>
          <p:cNvPr id="31772" name="AutoShape 33"/>
          <p:cNvSpPr>
            <a:spLocks noChangeArrowheads="1"/>
          </p:cNvSpPr>
          <p:nvPr/>
        </p:nvSpPr>
        <p:spPr bwMode="gray">
          <a:xfrm>
            <a:off x="149225" y="2359025"/>
            <a:ext cx="2163763" cy="3413125"/>
          </a:xfrm>
          <a:prstGeom prst="roundRect">
            <a:avLst>
              <a:gd name="adj" fmla="val 17509"/>
            </a:avLst>
          </a:prstGeom>
          <a:gradFill rotWithShape="1">
            <a:gsLst>
              <a:gs pos="0">
                <a:srgbClr val="B59F43"/>
              </a:gs>
              <a:gs pos="100000">
                <a:srgbClr val="8F8849"/>
              </a:gs>
            </a:gsLst>
            <a:lin ang="2700000" scaled="1"/>
          </a:gradFill>
          <a:ln w="9525">
            <a:noFill/>
            <a:round/>
            <a:headEnd/>
            <a:tailEnd/>
          </a:ln>
        </p:spPr>
        <p:txBody>
          <a:bodyPr wrap="none" anchor="ctr"/>
          <a:lstStyle/>
          <a:p>
            <a:endParaRPr lang="id-ID">
              <a:latin typeface="Calibri" pitchFamily="34" charset="0"/>
              <a:cs typeface="Calibri" pitchFamily="34" charset="0"/>
            </a:endParaRPr>
          </a:p>
        </p:txBody>
      </p:sp>
      <p:sp>
        <p:nvSpPr>
          <p:cNvPr id="31773" name="AutoShape 34"/>
          <p:cNvSpPr>
            <a:spLocks noChangeArrowheads="1"/>
          </p:cNvSpPr>
          <p:nvPr/>
        </p:nvSpPr>
        <p:spPr bwMode="gray">
          <a:xfrm>
            <a:off x="182563" y="2368550"/>
            <a:ext cx="2098675" cy="3349625"/>
          </a:xfrm>
          <a:prstGeom prst="roundRect">
            <a:avLst>
              <a:gd name="adj" fmla="val 16667"/>
            </a:avLst>
          </a:prstGeom>
          <a:solidFill>
            <a:srgbClr val="E9E065"/>
          </a:solidFill>
          <a:ln w="9525">
            <a:noFill/>
            <a:round/>
            <a:headEnd/>
            <a:tailEnd/>
          </a:ln>
        </p:spPr>
        <p:txBody>
          <a:bodyPr wrap="none" anchor="ctr"/>
          <a:lstStyle/>
          <a:p>
            <a:endParaRPr lang="id-ID">
              <a:latin typeface="Calibri" pitchFamily="34" charset="0"/>
              <a:cs typeface="Calibri" pitchFamily="34" charset="0"/>
            </a:endParaRPr>
          </a:p>
        </p:txBody>
      </p:sp>
      <p:sp>
        <p:nvSpPr>
          <p:cNvPr id="31774" name="AutoShape 35"/>
          <p:cNvSpPr>
            <a:spLocks noChangeArrowheads="1"/>
          </p:cNvSpPr>
          <p:nvPr/>
        </p:nvSpPr>
        <p:spPr bwMode="gray">
          <a:xfrm>
            <a:off x="200025" y="4833938"/>
            <a:ext cx="2070100" cy="847725"/>
          </a:xfrm>
          <a:prstGeom prst="roundRect">
            <a:avLst>
              <a:gd name="adj" fmla="val 50000"/>
            </a:avLst>
          </a:prstGeom>
          <a:gradFill rotWithShape="1">
            <a:gsLst>
              <a:gs pos="0">
                <a:srgbClr val="E9E065"/>
              </a:gs>
              <a:gs pos="100000">
                <a:srgbClr val="F2EDA6"/>
              </a:gs>
            </a:gsLst>
            <a:lin ang="5400000" scaled="1"/>
          </a:gradFill>
          <a:ln w="9525">
            <a:noFill/>
            <a:round/>
            <a:headEnd/>
            <a:tailEnd/>
          </a:ln>
        </p:spPr>
        <p:txBody>
          <a:bodyPr wrap="none" anchor="ctr"/>
          <a:lstStyle/>
          <a:p>
            <a:endParaRPr lang="id-ID">
              <a:latin typeface="Calibri" pitchFamily="34" charset="0"/>
              <a:cs typeface="Calibri" pitchFamily="34" charset="0"/>
            </a:endParaRPr>
          </a:p>
        </p:txBody>
      </p:sp>
      <p:sp>
        <p:nvSpPr>
          <p:cNvPr id="31775" name="AutoShape 36"/>
          <p:cNvSpPr>
            <a:spLocks noChangeArrowheads="1"/>
          </p:cNvSpPr>
          <p:nvPr/>
        </p:nvSpPr>
        <p:spPr bwMode="gray">
          <a:xfrm>
            <a:off x="200025" y="2393950"/>
            <a:ext cx="2070100" cy="846138"/>
          </a:xfrm>
          <a:prstGeom prst="roundRect">
            <a:avLst>
              <a:gd name="adj" fmla="val 50000"/>
            </a:avLst>
          </a:prstGeom>
          <a:gradFill rotWithShape="1">
            <a:gsLst>
              <a:gs pos="0">
                <a:srgbClr val="F8F5CC"/>
              </a:gs>
              <a:gs pos="100000">
                <a:srgbClr val="E9E065"/>
              </a:gs>
            </a:gsLst>
            <a:lin ang="5400000" scaled="1"/>
          </a:gradFill>
          <a:ln w="9525">
            <a:noFill/>
            <a:round/>
            <a:headEnd/>
            <a:tailEnd/>
          </a:ln>
        </p:spPr>
        <p:txBody>
          <a:bodyPr wrap="none" anchor="ctr"/>
          <a:lstStyle/>
          <a:p>
            <a:endParaRPr lang="id-ID">
              <a:latin typeface="Calibri" pitchFamily="34" charset="0"/>
              <a:cs typeface="Calibri" pitchFamily="34" charset="0"/>
            </a:endParaRPr>
          </a:p>
        </p:txBody>
      </p:sp>
      <p:grpSp>
        <p:nvGrpSpPr>
          <p:cNvPr id="31776" name="Group 37"/>
          <p:cNvGrpSpPr>
            <a:grpSpLocks/>
          </p:cNvGrpSpPr>
          <p:nvPr/>
        </p:nvGrpSpPr>
        <p:grpSpPr bwMode="auto">
          <a:xfrm>
            <a:off x="893763" y="1990725"/>
            <a:ext cx="642937" cy="749300"/>
            <a:chOff x="1289" y="582"/>
            <a:chExt cx="668" cy="652"/>
          </a:xfrm>
        </p:grpSpPr>
        <p:sp>
          <p:nvSpPr>
            <p:cNvPr id="31780" name="Oval 38"/>
            <p:cNvSpPr>
              <a:spLocks noChangeArrowheads="1"/>
            </p:cNvSpPr>
            <p:nvPr/>
          </p:nvSpPr>
          <p:spPr bwMode="gray">
            <a:xfrm>
              <a:off x="1289" y="582"/>
              <a:ext cx="668" cy="540"/>
            </a:xfrm>
            <a:prstGeom prst="ellipse">
              <a:avLst/>
            </a:prstGeom>
            <a:solidFill>
              <a:srgbClr val="333333"/>
            </a:solidFill>
            <a:ln w="38100" algn="ctr">
              <a:noFill/>
              <a:round/>
              <a:headEnd/>
              <a:tailEnd/>
            </a:ln>
          </p:spPr>
          <p:txBody>
            <a:bodyPr anchor="ctr">
              <a:spAutoFit/>
            </a:bodyPr>
            <a:lstStyle/>
            <a:p>
              <a:endParaRPr lang="id-ID">
                <a:latin typeface="Calibri" pitchFamily="34" charset="0"/>
                <a:cs typeface="Calibri" pitchFamily="34" charset="0"/>
              </a:endParaRPr>
            </a:p>
          </p:txBody>
        </p:sp>
        <p:sp>
          <p:nvSpPr>
            <p:cNvPr id="31781" name="Oval 39"/>
            <p:cNvSpPr>
              <a:spLocks noChangeArrowheads="1"/>
            </p:cNvSpPr>
            <p:nvPr/>
          </p:nvSpPr>
          <p:spPr bwMode="gray">
            <a:xfrm>
              <a:off x="1296" y="587"/>
              <a:ext cx="646" cy="647"/>
            </a:xfrm>
            <a:prstGeom prst="ellipse">
              <a:avLst/>
            </a:prstGeom>
            <a:gradFill rotWithShape="1">
              <a:gsLst>
                <a:gs pos="0">
                  <a:srgbClr val="636869"/>
                </a:gs>
                <a:gs pos="100000">
                  <a:srgbClr val="D6E1E2"/>
                </a:gs>
              </a:gsLst>
              <a:lin ang="5400000" scaled="1"/>
            </a:gradFill>
            <a:ln w="9525" algn="ctr">
              <a:noFill/>
              <a:round/>
              <a:headEnd/>
              <a:tailEnd/>
            </a:ln>
          </p:spPr>
          <p:txBody>
            <a:bodyPr vert="eaVert" wrap="none" anchor="ctr"/>
            <a:lstStyle/>
            <a:p>
              <a:endParaRPr lang="id-ID">
                <a:latin typeface="Calibri" pitchFamily="34" charset="0"/>
                <a:cs typeface="Calibri" pitchFamily="34" charset="0"/>
              </a:endParaRPr>
            </a:p>
          </p:txBody>
        </p:sp>
        <p:sp>
          <p:nvSpPr>
            <p:cNvPr id="31782" name="Oval 40"/>
            <p:cNvSpPr>
              <a:spLocks noChangeArrowheads="1"/>
            </p:cNvSpPr>
            <p:nvPr/>
          </p:nvSpPr>
          <p:spPr bwMode="gray">
            <a:xfrm>
              <a:off x="1304" y="591"/>
              <a:ext cx="631" cy="631"/>
            </a:xfrm>
            <a:prstGeom prst="ellipse">
              <a:avLst/>
            </a:prstGeom>
            <a:gradFill rotWithShape="1">
              <a:gsLst>
                <a:gs pos="0">
                  <a:srgbClr val="D6E1E2">
                    <a:alpha val="0"/>
                  </a:srgbClr>
                </a:gs>
                <a:gs pos="100000">
                  <a:srgbClr val="F1F5F5"/>
                </a:gs>
              </a:gsLst>
              <a:lin ang="5400000" scaled="1"/>
            </a:gradFill>
            <a:ln w="9525" algn="ctr">
              <a:noFill/>
              <a:round/>
              <a:headEnd/>
              <a:tailEnd/>
            </a:ln>
          </p:spPr>
          <p:txBody>
            <a:bodyPr vert="eaVert" wrap="none" anchor="ctr"/>
            <a:lstStyle/>
            <a:p>
              <a:endParaRPr lang="id-ID">
                <a:latin typeface="Calibri" pitchFamily="34" charset="0"/>
                <a:cs typeface="Calibri" pitchFamily="34" charset="0"/>
              </a:endParaRPr>
            </a:p>
          </p:txBody>
        </p:sp>
        <p:sp>
          <p:nvSpPr>
            <p:cNvPr id="31783" name="Oval 41"/>
            <p:cNvSpPr>
              <a:spLocks noChangeArrowheads="1"/>
            </p:cNvSpPr>
            <p:nvPr/>
          </p:nvSpPr>
          <p:spPr bwMode="gray">
            <a:xfrm>
              <a:off x="1311" y="597"/>
              <a:ext cx="600" cy="589"/>
            </a:xfrm>
            <a:prstGeom prst="ellipse">
              <a:avLst/>
            </a:prstGeom>
            <a:gradFill rotWithShape="1">
              <a:gsLst>
                <a:gs pos="0">
                  <a:srgbClr val="AAB2B3"/>
                </a:gs>
                <a:gs pos="100000">
                  <a:srgbClr val="D6E1E2">
                    <a:alpha val="48000"/>
                  </a:srgbClr>
                </a:gs>
              </a:gsLst>
              <a:lin ang="5400000" scaled="1"/>
            </a:gradFill>
            <a:ln w="9525" algn="ctr">
              <a:noFill/>
              <a:round/>
              <a:headEnd/>
              <a:tailEnd/>
            </a:ln>
          </p:spPr>
          <p:txBody>
            <a:bodyPr vert="eaVert" wrap="none" anchor="ctr"/>
            <a:lstStyle/>
            <a:p>
              <a:endParaRPr lang="id-ID">
                <a:latin typeface="Calibri" pitchFamily="34" charset="0"/>
                <a:cs typeface="Calibri" pitchFamily="34" charset="0"/>
              </a:endParaRPr>
            </a:p>
          </p:txBody>
        </p:sp>
        <p:sp>
          <p:nvSpPr>
            <p:cNvPr id="31784" name="Oval 42"/>
            <p:cNvSpPr>
              <a:spLocks noChangeArrowheads="1"/>
            </p:cNvSpPr>
            <p:nvPr/>
          </p:nvSpPr>
          <p:spPr bwMode="gray">
            <a:xfrm>
              <a:off x="1346" y="613"/>
              <a:ext cx="533" cy="479"/>
            </a:xfrm>
            <a:prstGeom prst="ellipse">
              <a:avLst/>
            </a:prstGeom>
            <a:gradFill rotWithShape="1">
              <a:gsLst>
                <a:gs pos="0">
                  <a:srgbClr val="FFFFFF"/>
                </a:gs>
                <a:gs pos="100000">
                  <a:srgbClr val="D6E1E2">
                    <a:alpha val="37999"/>
                  </a:srgbClr>
                </a:gs>
              </a:gsLst>
              <a:lin ang="5400000" scaled="1"/>
            </a:gradFill>
            <a:ln w="9525" algn="ctr">
              <a:noFill/>
              <a:round/>
              <a:headEnd/>
              <a:tailEnd/>
            </a:ln>
          </p:spPr>
          <p:txBody>
            <a:bodyPr vert="eaVert" wrap="none" anchor="ctr"/>
            <a:lstStyle/>
            <a:p>
              <a:endParaRPr lang="id-ID">
                <a:latin typeface="Calibri" pitchFamily="34" charset="0"/>
                <a:cs typeface="Calibri" pitchFamily="34" charset="0"/>
              </a:endParaRPr>
            </a:p>
          </p:txBody>
        </p:sp>
      </p:grpSp>
      <p:sp>
        <p:nvSpPr>
          <p:cNvPr id="31777" name="Text Box 43"/>
          <p:cNvSpPr txBox="1">
            <a:spLocks noChangeArrowheads="1"/>
          </p:cNvSpPr>
          <p:nvPr/>
        </p:nvSpPr>
        <p:spPr bwMode="gray">
          <a:xfrm>
            <a:off x="1031875" y="2100263"/>
            <a:ext cx="301625" cy="442912"/>
          </a:xfrm>
          <a:prstGeom prst="rect">
            <a:avLst/>
          </a:prstGeom>
          <a:noFill/>
          <a:ln w="9525" algn="ctr">
            <a:noFill/>
            <a:miter lim="800000"/>
            <a:headEnd/>
            <a:tailEnd/>
          </a:ln>
        </p:spPr>
        <p:txBody>
          <a:bodyPr wrap="none">
            <a:spAutoFit/>
          </a:bodyPr>
          <a:lstStyle/>
          <a:p>
            <a:pPr algn="ctr"/>
            <a:r>
              <a:rPr lang="id-ID">
                <a:solidFill>
                  <a:srgbClr val="000000"/>
                </a:solidFill>
                <a:latin typeface="Calibri" pitchFamily="34" charset="0"/>
                <a:cs typeface="Calibri" pitchFamily="34" charset="0"/>
              </a:rPr>
              <a:t>1</a:t>
            </a:r>
            <a:endParaRPr lang="en-US">
              <a:latin typeface="Calibri" pitchFamily="34" charset="0"/>
              <a:cs typeface="Calibri" pitchFamily="34" charset="0"/>
            </a:endParaRPr>
          </a:p>
        </p:txBody>
      </p:sp>
      <p:sp>
        <p:nvSpPr>
          <p:cNvPr id="31778" name="Text Box 44"/>
          <p:cNvSpPr txBox="1">
            <a:spLocks noChangeArrowheads="1"/>
          </p:cNvSpPr>
          <p:nvPr/>
        </p:nvSpPr>
        <p:spPr bwMode="gray">
          <a:xfrm>
            <a:off x="225425" y="2900363"/>
            <a:ext cx="2057400" cy="1477962"/>
          </a:xfrm>
          <a:prstGeom prst="rect">
            <a:avLst/>
          </a:prstGeom>
          <a:noFill/>
          <a:ln w="9525" algn="ctr">
            <a:noFill/>
            <a:miter lim="800000"/>
            <a:headEnd/>
            <a:tailEnd/>
          </a:ln>
        </p:spPr>
        <p:txBody>
          <a:bodyPr>
            <a:spAutoFit/>
          </a:bodyPr>
          <a:lstStyle/>
          <a:p>
            <a:r>
              <a:rPr lang="id-ID">
                <a:latin typeface="Calibri" pitchFamily="34" charset="0"/>
                <a:cs typeface="Calibri" pitchFamily="34" charset="0"/>
              </a:rPr>
              <a:t>kekuasaan </a:t>
            </a:r>
            <a:r>
              <a:rPr lang="id-ID" b="1">
                <a:solidFill>
                  <a:srgbClr val="FF0000"/>
                </a:solidFill>
                <a:latin typeface="Calibri" pitchFamily="34" charset="0"/>
                <a:cs typeface="Calibri" pitchFamily="34" charset="0"/>
              </a:rPr>
              <a:t>melebihi setengah </a:t>
            </a:r>
            <a:r>
              <a:rPr lang="id-ID">
                <a:latin typeface="Calibri" pitchFamily="34" charset="0"/>
                <a:cs typeface="Calibri" pitchFamily="34" charset="0"/>
              </a:rPr>
              <a:t>hak suara sesuai </a:t>
            </a:r>
            <a:r>
              <a:rPr lang="id-ID" b="1">
                <a:solidFill>
                  <a:srgbClr val="FF0000"/>
                </a:solidFill>
                <a:latin typeface="Calibri" pitchFamily="34" charset="0"/>
                <a:cs typeface="Calibri" pitchFamily="34" charset="0"/>
              </a:rPr>
              <a:t>perjanjian</a:t>
            </a:r>
            <a:r>
              <a:rPr lang="id-ID" b="1">
                <a:latin typeface="Calibri" pitchFamily="34" charset="0"/>
                <a:cs typeface="Calibri" pitchFamily="34" charset="0"/>
              </a:rPr>
              <a:t> </a:t>
            </a:r>
            <a:r>
              <a:rPr lang="id-ID">
                <a:latin typeface="Calibri" pitchFamily="34" charset="0"/>
                <a:cs typeface="Calibri" pitchFamily="34" charset="0"/>
              </a:rPr>
              <a:t>dengan investor lain;</a:t>
            </a:r>
          </a:p>
        </p:txBody>
      </p:sp>
      <p:sp>
        <p:nvSpPr>
          <p:cNvPr id="66" name="TextBox 65"/>
          <p:cNvSpPr txBox="1"/>
          <p:nvPr/>
        </p:nvSpPr>
        <p:spPr>
          <a:xfrm>
            <a:off x="642938" y="1500188"/>
            <a:ext cx="8501062" cy="430212"/>
          </a:xfrm>
          <a:prstGeom prst="rect">
            <a:avLst/>
          </a:prstGeom>
          <a:noFill/>
        </p:spPr>
        <p:txBody>
          <a:bodyPr>
            <a:spAutoFit/>
          </a:bodyPr>
          <a:lstStyle/>
          <a:p>
            <a:pPr fontAlgn="auto">
              <a:spcBef>
                <a:spcPts val="0"/>
              </a:spcBef>
              <a:spcAft>
                <a:spcPts val="0"/>
              </a:spcAft>
              <a:defRPr/>
            </a:pPr>
            <a:r>
              <a:rPr lang="id-ID" sz="2200" dirty="0">
                <a:solidFill>
                  <a:schemeClr val="accent5">
                    <a:lumMod val="50000"/>
                  </a:schemeClr>
                </a:solidFill>
                <a:latin typeface="Calibri" pitchFamily="34" charset="0"/>
                <a:cs typeface="Calibri" pitchFamily="34" charset="0"/>
              </a:rPr>
              <a:t>Pengendalian ada ketika memiliki </a:t>
            </a:r>
            <a:r>
              <a:rPr lang="id-ID" sz="2200" b="1" dirty="0">
                <a:solidFill>
                  <a:schemeClr val="accent5">
                    <a:lumMod val="50000"/>
                  </a:schemeClr>
                </a:solidFill>
                <a:latin typeface="Calibri" pitchFamily="34" charset="0"/>
                <a:cs typeface="Calibri" pitchFamily="34" charset="0"/>
              </a:rPr>
              <a:t>setengah atau kurang</a:t>
            </a:r>
            <a:r>
              <a:rPr lang="id-ID" sz="2200" dirty="0">
                <a:solidFill>
                  <a:schemeClr val="accent5">
                    <a:lumMod val="50000"/>
                  </a:schemeClr>
                </a:solidFill>
                <a:latin typeface="Calibri" pitchFamily="34" charset="0"/>
                <a:cs typeface="Calibri" pitchFamily="34" charset="0"/>
              </a:rPr>
              <a:t>, jika terdapat</a:t>
            </a:r>
          </a:p>
        </p:txBody>
      </p:sp>
    </p:spTree>
    <p:extLst>
      <p:ext uri="{BB962C8B-B14F-4D97-AF65-F5344CB8AC3E}">
        <p14:creationId xmlns:p14="http://schemas.microsoft.com/office/powerpoint/2010/main" val="811038293"/>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a:xfrm>
            <a:off x="457200" y="381000"/>
            <a:ext cx="8229600" cy="548378"/>
          </a:xfrm>
        </p:spPr>
        <p:txBody>
          <a:bodyPr>
            <a:noAutofit/>
          </a:bodyPr>
          <a:lstStyle/>
          <a:p>
            <a:pPr eaLnBrk="1" hangingPunct="1"/>
            <a:r>
              <a:rPr lang="id-ID" sz="3600" b="1" dirty="0" smtClean="0"/>
              <a:t>Pengendalian – PSAK 65 </a:t>
            </a:r>
            <a:endParaRPr lang="en-US" sz="3600" b="1" dirty="0" smtClean="0"/>
          </a:p>
        </p:txBody>
      </p:sp>
      <p:sp>
        <p:nvSpPr>
          <p:cNvPr id="41987" name="Rectangle 3"/>
          <p:cNvSpPr>
            <a:spLocks noGrp="1" noChangeArrowheads="1"/>
          </p:cNvSpPr>
          <p:nvPr>
            <p:ph type="body" idx="1"/>
          </p:nvPr>
        </p:nvSpPr>
        <p:spPr>
          <a:xfrm>
            <a:off x="500063" y="1571625"/>
            <a:ext cx="8027987" cy="4198938"/>
          </a:xfrm>
        </p:spPr>
        <p:txBody>
          <a:bodyPr>
            <a:normAutofit lnSpcReduction="10000"/>
          </a:bodyPr>
          <a:lstStyle/>
          <a:p>
            <a:r>
              <a:rPr lang="sv-SE" sz="2000" b="1" dirty="0"/>
              <a:t>Investor</a:t>
            </a:r>
            <a:r>
              <a:rPr lang="sv-SE" sz="2000" b="1" i="1" dirty="0"/>
              <a:t>, terlepas dari sifat keterlibatannya </a:t>
            </a:r>
            <a:r>
              <a:rPr lang="sv-SE" sz="2000" b="1" i="1" dirty="0" smtClean="0"/>
              <a:t>dengan</a:t>
            </a:r>
            <a:r>
              <a:rPr lang="id-ID" sz="2000" b="1" i="1" dirty="0" smtClean="0"/>
              <a:t> </a:t>
            </a:r>
            <a:r>
              <a:rPr lang="fi-FI" sz="2000" b="1" i="1" dirty="0" smtClean="0"/>
              <a:t>entitas </a:t>
            </a:r>
            <a:r>
              <a:rPr lang="fi-FI" sz="2000" i="1" dirty="0"/>
              <a:t>(</a:t>
            </a:r>
            <a:r>
              <a:rPr lang="fi-FI" sz="2000" b="1" dirty="0"/>
              <a:t>investee</a:t>
            </a:r>
            <a:r>
              <a:rPr lang="fi-FI" sz="2000" i="1" dirty="0"/>
              <a:t>)</a:t>
            </a:r>
            <a:r>
              <a:rPr lang="fi-FI" sz="2000" b="1" i="1" dirty="0"/>
              <a:t>, menentukan apakah </a:t>
            </a:r>
            <a:r>
              <a:rPr lang="fi-FI" sz="2000" b="1" dirty="0"/>
              <a:t>investor </a:t>
            </a:r>
            <a:r>
              <a:rPr lang="fi-FI" sz="2000" b="1" i="1" dirty="0"/>
              <a:t>merupakan </a:t>
            </a:r>
            <a:r>
              <a:rPr lang="fi-FI" sz="2000" b="1" i="1" dirty="0" smtClean="0"/>
              <a:t>entitas</a:t>
            </a:r>
            <a:r>
              <a:rPr lang="id-ID" sz="2000" b="1" i="1" dirty="0" smtClean="0"/>
              <a:t> induk </a:t>
            </a:r>
            <a:r>
              <a:rPr lang="id-ID" sz="2000" b="1" i="1" dirty="0"/>
              <a:t>dengan menaksir apakah </a:t>
            </a:r>
            <a:r>
              <a:rPr lang="id-ID" sz="2000" b="1" dirty="0"/>
              <a:t>investor </a:t>
            </a:r>
            <a:r>
              <a:rPr lang="id-ID" sz="2000" b="1" i="1" dirty="0"/>
              <a:t>tersebut </a:t>
            </a:r>
            <a:r>
              <a:rPr lang="id-ID" sz="2000" b="1" i="1" dirty="0" smtClean="0"/>
              <a:t>mengendalikan </a:t>
            </a:r>
            <a:r>
              <a:rPr lang="id-ID" sz="2000" b="1" dirty="0" smtClean="0"/>
              <a:t>investee</a:t>
            </a:r>
            <a:r>
              <a:rPr lang="id-ID" sz="2000" i="1" dirty="0"/>
              <a:t>.</a:t>
            </a:r>
          </a:p>
          <a:p>
            <a:r>
              <a:rPr lang="id-ID" sz="2000" b="1" dirty="0" smtClean="0"/>
              <a:t>Investor </a:t>
            </a:r>
            <a:r>
              <a:rPr lang="id-ID" sz="2000" b="1" i="1" dirty="0"/>
              <a:t>mengendalikan </a:t>
            </a:r>
            <a:r>
              <a:rPr lang="id-ID" sz="2000" b="1" dirty="0"/>
              <a:t>investee </a:t>
            </a:r>
            <a:r>
              <a:rPr lang="id-ID" sz="2000" b="1" i="1" dirty="0"/>
              <a:t>ketika </a:t>
            </a:r>
            <a:r>
              <a:rPr lang="id-ID" sz="2000" b="1" dirty="0"/>
              <a:t>investor </a:t>
            </a:r>
            <a:r>
              <a:rPr lang="id-ID" sz="2000" b="1" i="1" dirty="0" smtClean="0"/>
              <a:t>terekspos atau </a:t>
            </a:r>
            <a:r>
              <a:rPr lang="id-ID" sz="2000" b="1" i="1" dirty="0">
                <a:solidFill>
                  <a:srgbClr val="FF0000"/>
                </a:solidFill>
              </a:rPr>
              <a:t>memiliki hak atas imbal hasil variabel </a:t>
            </a:r>
            <a:r>
              <a:rPr lang="id-ID" sz="2000" b="1" i="1" dirty="0"/>
              <a:t>dari </a:t>
            </a:r>
            <a:r>
              <a:rPr lang="id-ID" sz="2000" b="1" i="1" dirty="0" smtClean="0"/>
              <a:t>keterlibatannya dengan </a:t>
            </a:r>
            <a:r>
              <a:rPr lang="id-ID" sz="2000" b="1" dirty="0"/>
              <a:t>investee </a:t>
            </a:r>
            <a:r>
              <a:rPr lang="id-ID" sz="2000" b="1" i="1" dirty="0"/>
              <a:t>dan memiliki kemampuan untuk </a:t>
            </a:r>
            <a:r>
              <a:rPr lang="id-ID" sz="2000" b="1" i="1" dirty="0" smtClean="0">
                <a:solidFill>
                  <a:srgbClr val="FF0000"/>
                </a:solidFill>
              </a:rPr>
              <a:t>mempengaruhi imbal </a:t>
            </a:r>
            <a:r>
              <a:rPr lang="id-ID" sz="2000" b="1" i="1" dirty="0">
                <a:solidFill>
                  <a:srgbClr val="FF0000"/>
                </a:solidFill>
              </a:rPr>
              <a:t>hasil</a:t>
            </a:r>
            <a:r>
              <a:rPr lang="id-ID" sz="2000" b="1" i="1" dirty="0"/>
              <a:t> tersebut melalui k</a:t>
            </a:r>
            <a:r>
              <a:rPr lang="id-ID" sz="2000" b="1" i="1" dirty="0">
                <a:solidFill>
                  <a:srgbClr val="FF0000"/>
                </a:solidFill>
              </a:rPr>
              <a:t>ekuasaannya</a:t>
            </a:r>
            <a:r>
              <a:rPr lang="id-ID" sz="2000" b="1" i="1" dirty="0"/>
              <a:t> atas </a:t>
            </a:r>
            <a:r>
              <a:rPr lang="id-ID" sz="2000" b="1" dirty="0"/>
              <a:t>investee</a:t>
            </a:r>
            <a:r>
              <a:rPr lang="id-ID" sz="2000" b="1" i="1" dirty="0"/>
              <a:t>.</a:t>
            </a:r>
          </a:p>
          <a:p>
            <a:r>
              <a:rPr lang="id-ID" sz="2000" b="1" i="1" dirty="0" smtClean="0"/>
              <a:t>I</a:t>
            </a:r>
            <a:r>
              <a:rPr lang="id-ID" sz="2000" b="1" dirty="0" smtClean="0"/>
              <a:t>nvestor </a:t>
            </a:r>
            <a:r>
              <a:rPr lang="id-ID" sz="2000" b="1" i="1" dirty="0"/>
              <a:t>mengendalikan </a:t>
            </a:r>
            <a:r>
              <a:rPr lang="id-ID" sz="2000" b="1" dirty="0"/>
              <a:t>investee </a:t>
            </a:r>
            <a:r>
              <a:rPr lang="id-ID" sz="2000" b="1" i="1" dirty="0" smtClean="0"/>
              <a:t>jika dan </a:t>
            </a:r>
            <a:r>
              <a:rPr lang="id-ID" sz="2000" b="1" i="1" dirty="0"/>
              <a:t>hanya jika </a:t>
            </a:r>
            <a:r>
              <a:rPr lang="id-ID" sz="2000" b="1" dirty="0"/>
              <a:t>investor </a:t>
            </a:r>
            <a:r>
              <a:rPr lang="id-ID" sz="2000" b="1" i="1" dirty="0"/>
              <a:t>memiliki seluruh hal berikut ini:</a:t>
            </a:r>
          </a:p>
          <a:p>
            <a:pPr marL="800100" lvl="1" indent="-342900">
              <a:buFont typeface="+mj-lt"/>
              <a:buAutoNum type="alphaLcPeriod"/>
            </a:pPr>
            <a:r>
              <a:rPr lang="fi-FI" sz="1800" b="1" i="1" dirty="0" smtClean="0">
                <a:solidFill>
                  <a:srgbClr val="FF0000"/>
                </a:solidFill>
              </a:rPr>
              <a:t>kekuasaan </a:t>
            </a:r>
            <a:r>
              <a:rPr lang="fi-FI" sz="1800" b="1" i="1" dirty="0">
                <a:solidFill>
                  <a:srgbClr val="FF0000"/>
                </a:solidFill>
              </a:rPr>
              <a:t>atas </a:t>
            </a:r>
            <a:r>
              <a:rPr lang="fi-FI" sz="1800" b="1" dirty="0">
                <a:solidFill>
                  <a:srgbClr val="FF0000"/>
                </a:solidFill>
              </a:rPr>
              <a:t>investee </a:t>
            </a:r>
            <a:r>
              <a:rPr lang="fi-FI" sz="1800" b="1" i="1" dirty="0"/>
              <a:t>(lihat paragraf 10–14);</a:t>
            </a:r>
          </a:p>
          <a:p>
            <a:pPr marL="800100" lvl="1" indent="-342900">
              <a:buFont typeface="+mj-lt"/>
              <a:buAutoNum type="alphaLcPeriod"/>
            </a:pPr>
            <a:r>
              <a:rPr lang="id-ID" sz="1800" b="1" i="1" dirty="0" smtClean="0">
                <a:solidFill>
                  <a:srgbClr val="FF0000"/>
                </a:solidFill>
              </a:rPr>
              <a:t>eksposur </a:t>
            </a:r>
            <a:r>
              <a:rPr lang="id-ID" sz="1800" b="1" i="1" dirty="0">
                <a:solidFill>
                  <a:srgbClr val="FF0000"/>
                </a:solidFill>
              </a:rPr>
              <a:t>atau hak atas imbal hasil variabe</a:t>
            </a:r>
            <a:r>
              <a:rPr lang="id-ID" sz="1800" b="1" i="1" dirty="0"/>
              <a:t>l dari </a:t>
            </a:r>
            <a:r>
              <a:rPr lang="id-ID" sz="1800" b="1" i="1" dirty="0" smtClean="0"/>
              <a:t>keterlibatannya </a:t>
            </a:r>
            <a:r>
              <a:rPr lang="nl-NL" sz="1800" b="1" i="1" dirty="0" smtClean="0"/>
              <a:t>dengan </a:t>
            </a:r>
            <a:r>
              <a:rPr lang="nl-NL" sz="1800" b="1" dirty="0"/>
              <a:t>investee </a:t>
            </a:r>
            <a:r>
              <a:rPr lang="nl-NL" sz="1800" b="1" i="1" dirty="0"/>
              <a:t>(lihat paragraf 15 dan 16); </a:t>
            </a:r>
            <a:r>
              <a:rPr lang="nl-NL" sz="1800" b="1" i="1" dirty="0" smtClean="0"/>
              <a:t>dan</a:t>
            </a:r>
            <a:r>
              <a:rPr lang="id-ID" sz="1800" b="1" i="1" dirty="0" smtClean="0"/>
              <a:t> </a:t>
            </a:r>
          </a:p>
          <a:p>
            <a:pPr marL="800100" lvl="1" indent="-342900">
              <a:buFont typeface="+mj-lt"/>
              <a:buAutoNum type="alphaLcPeriod"/>
            </a:pPr>
            <a:r>
              <a:rPr lang="fi-FI" sz="1800" b="1" i="1" dirty="0" smtClean="0">
                <a:solidFill>
                  <a:srgbClr val="FF0000"/>
                </a:solidFill>
              </a:rPr>
              <a:t>kemampuan </a:t>
            </a:r>
            <a:r>
              <a:rPr lang="fi-FI" sz="1800" b="1" i="1" dirty="0">
                <a:solidFill>
                  <a:srgbClr val="FF0000"/>
                </a:solidFill>
              </a:rPr>
              <a:t>untuk menggunakan kekuasaannya</a:t>
            </a:r>
            <a:r>
              <a:rPr lang="fi-FI" sz="1800" b="1" i="1" dirty="0"/>
              <a:t> atas </a:t>
            </a:r>
            <a:r>
              <a:rPr lang="fi-FI" sz="1800" b="1" dirty="0" smtClean="0"/>
              <a:t>investee</a:t>
            </a:r>
            <a:r>
              <a:rPr lang="id-ID" sz="1800" b="1" dirty="0" smtClean="0"/>
              <a:t> </a:t>
            </a:r>
            <a:r>
              <a:rPr lang="id-ID" sz="1800" b="1" i="1" dirty="0" smtClean="0"/>
              <a:t>untuk </a:t>
            </a:r>
            <a:r>
              <a:rPr lang="id-ID" sz="1800" b="1" i="1" dirty="0"/>
              <a:t>mempengaruhi</a:t>
            </a:r>
            <a:endParaRPr lang="id-ID" sz="1800" dirty="0" smtClean="0">
              <a:solidFill>
                <a:schemeClr val="tx2"/>
              </a:solidFill>
              <a:sym typeface="Wingdings" pitchFamily="2" charset="2"/>
            </a:endParaRPr>
          </a:p>
        </p:txBody>
      </p:sp>
    </p:spTree>
    <p:extLst>
      <p:ext uri="{BB962C8B-B14F-4D97-AF65-F5344CB8AC3E}">
        <p14:creationId xmlns:p14="http://schemas.microsoft.com/office/powerpoint/2010/main" val="2485619798"/>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a:xfrm>
            <a:off x="457200" y="381000"/>
            <a:ext cx="8229600" cy="548378"/>
          </a:xfrm>
        </p:spPr>
        <p:txBody>
          <a:bodyPr>
            <a:normAutofit fontScale="90000"/>
          </a:bodyPr>
          <a:lstStyle/>
          <a:p>
            <a:pPr eaLnBrk="1" hangingPunct="1"/>
            <a:r>
              <a:rPr lang="id-ID" b="1" dirty="0" smtClean="0">
                <a:solidFill>
                  <a:schemeClr val="tx1"/>
                </a:solidFill>
              </a:rPr>
              <a:t>Kekuasaan</a:t>
            </a:r>
            <a:endParaRPr lang="en-US" b="1" dirty="0" smtClean="0">
              <a:solidFill>
                <a:schemeClr val="tx1"/>
              </a:solidFill>
            </a:endParaRPr>
          </a:p>
        </p:txBody>
      </p:sp>
      <p:sp>
        <p:nvSpPr>
          <p:cNvPr id="41987" name="Rectangle 3"/>
          <p:cNvSpPr>
            <a:spLocks noGrp="1" noChangeArrowheads="1"/>
          </p:cNvSpPr>
          <p:nvPr>
            <p:ph type="body" idx="1"/>
          </p:nvPr>
        </p:nvSpPr>
        <p:spPr>
          <a:xfrm>
            <a:off x="500063" y="1571625"/>
            <a:ext cx="8027987" cy="4198938"/>
          </a:xfrm>
        </p:spPr>
        <p:txBody>
          <a:bodyPr/>
          <a:lstStyle/>
          <a:p>
            <a:r>
              <a:rPr lang="sv-SE" sz="2000" dirty="0" smtClean="0"/>
              <a:t>M</a:t>
            </a:r>
            <a:r>
              <a:rPr lang="id-ID" sz="2000" dirty="0" smtClean="0"/>
              <a:t>emiliki kekuaraan kemampuan untuk mengarahkan aktivitas relevan </a:t>
            </a:r>
            <a:r>
              <a:rPr lang="id-ID" sz="2000" dirty="0" smtClean="0">
                <a:sym typeface="Wingdings" panose="05000000000000000000" pitchFamily="2" charset="2"/>
              </a:rPr>
              <a:t> aktivitas yang signifikan mempengarui imbal hasil investee.</a:t>
            </a:r>
          </a:p>
          <a:p>
            <a:r>
              <a:rPr lang="id-ID" sz="2000" dirty="0" smtClean="0">
                <a:sym typeface="Wingdings" panose="05000000000000000000" pitchFamily="2" charset="2"/>
              </a:rPr>
              <a:t>Kekuasaan timbul dari hak. Penaksiran kekuasaan mudah ketika berasal dari instrumen ekuitas. Penaksiran kadang kompleks dan mempertimbangkan banyak faktor.</a:t>
            </a:r>
          </a:p>
          <a:p>
            <a:r>
              <a:rPr lang="id-ID" sz="2000" dirty="0" smtClean="0">
                <a:sym typeface="Wingdings" panose="05000000000000000000" pitchFamily="2" charset="2"/>
              </a:rPr>
              <a:t>Bukti investor mengarahkan aktivitas relevan dapat membantu menentukan namun bukti tersebut tidak dengan sendirinya meyakinkan.</a:t>
            </a:r>
          </a:p>
          <a:p>
            <a:r>
              <a:rPr lang="id-ID" sz="2000" dirty="0" smtClean="0">
                <a:sym typeface="Wingdings" panose="05000000000000000000" pitchFamily="2" charset="2"/>
              </a:rPr>
              <a:t>Investor yang paling mempengaruhi imbal hasil investee yang memiliki kekuasaan.</a:t>
            </a:r>
          </a:p>
          <a:p>
            <a:endParaRPr lang="id-ID" sz="2000" dirty="0" smtClean="0">
              <a:sym typeface="Wingdings" panose="05000000000000000000" pitchFamily="2" charset="2"/>
            </a:endParaRPr>
          </a:p>
          <a:p>
            <a:endParaRPr lang="id-ID" sz="1800" dirty="0" smtClean="0">
              <a:solidFill>
                <a:schemeClr val="tx2"/>
              </a:solidFill>
              <a:sym typeface="Wingdings" pitchFamily="2" charset="2"/>
            </a:endParaRPr>
          </a:p>
        </p:txBody>
      </p:sp>
    </p:spTree>
    <p:extLst>
      <p:ext uri="{BB962C8B-B14F-4D97-AF65-F5344CB8AC3E}">
        <p14:creationId xmlns:p14="http://schemas.microsoft.com/office/powerpoint/2010/main" val="2915719617"/>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a:xfrm>
            <a:off x="457200" y="381000"/>
            <a:ext cx="8229600" cy="548378"/>
          </a:xfrm>
        </p:spPr>
        <p:txBody>
          <a:bodyPr>
            <a:noAutofit/>
          </a:bodyPr>
          <a:lstStyle/>
          <a:p>
            <a:pPr eaLnBrk="1" hangingPunct="1"/>
            <a:r>
              <a:rPr lang="id-ID" sz="3600" b="1" dirty="0" smtClean="0">
                <a:solidFill>
                  <a:schemeClr val="tx1"/>
                </a:solidFill>
              </a:rPr>
              <a:t>Imbal hasil</a:t>
            </a:r>
            <a:endParaRPr lang="en-US" sz="3600" b="1" dirty="0" smtClean="0">
              <a:solidFill>
                <a:schemeClr val="tx1"/>
              </a:solidFill>
            </a:endParaRPr>
          </a:p>
        </p:txBody>
      </p:sp>
      <p:sp>
        <p:nvSpPr>
          <p:cNvPr id="41987" name="Rectangle 3"/>
          <p:cNvSpPr>
            <a:spLocks noGrp="1" noChangeArrowheads="1"/>
          </p:cNvSpPr>
          <p:nvPr>
            <p:ph type="body" idx="1"/>
          </p:nvPr>
        </p:nvSpPr>
        <p:spPr>
          <a:xfrm>
            <a:off x="500063" y="1571625"/>
            <a:ext cx="8027987" cy="4198938"/>
          </a:xfrm>
        </p:spPr>
        <p:txBody>
          <a:bodyPr/>
          <a:lstStyle/>
          <a:p>
            <a:r>
              <a:rPr lang="pt-BR" sz="2000" i="1" dirty="0"/>
              <a:t>Investor </a:t>
            </a:r>
            <a:r>
              <a:rPr lang="pt-BR" sz="2000" dirty="0"/>
              <a:t>terekspos </a:t>
            </a:r>
            <a:r>
              <a:rPr lang="pt-BR" sz="2000" dirty="0" smtClean="0"/>
              <a:t>atas </a:t>
            </a:r>
            <a:r>
              <a:rPr lang="pt-BR" sz="2000" dirty="0"/>
              <a:t>imbal hasil </a:t>
            </a:r>
            <a:r>
              <a:rPr lang="pt-BR" sz="2000" dirty="0" smtClean="0"/>
              <a:t>variabel</a:t>
            </a:r>
            <a:r>
              <a:rPr lang="id-ID" sz="2000" dirty="0" smtClean="0"/>
              <a:t> dengan </a:t>
            </a:r>
            <a:r>
              <a:rPr lang="id-ID" sz="2000" i="1" dirty="0"/>
              <a:t>investee</a:t>
            </a:r>
            <a:r>
              <a:rPr lang="id-ID" sz="2000" dirty="0"/>
              <a:t>, ketika imbal hasil </a:t>
            </a:r>
            <a:r>
              <a:rPr lang="id-ID" sz="2000" i="1" dirty="0"/>
              <a:t>investor </a:t>
            </a:r>
            <a:r>
              <a:rPr lang="id-ID" sz="2000" dirty="0" smtClean="0"/>
              <a:t>dari keterlibatannya </a:t>
            </a:r>
            <a:r>
              <a:rPr lang="id-ID" sz="2000" dirty="0"/>
              <a:t>tersebut berpotensi untuk bervariasi sebagai </a:t>
            </a:r>
            <a:r>
              <a:rPr lang="id-ID" sz="2000" dirty="0" smtClean="0"/>
              <a:t>akibat dari </a:t>
            </a:r>
            <a:r>
              <a:rPr lang="id-ID" sz="2000" dirty="0"/>
              <a:t>kinerja </a:t>
            </a:r>
            <a:r>
              <a:rPr lang="id-ID" sz="2000" i="1" dirty="0"/>
              <a:t>investee</a:t>
            </a:r>
            <a:r>
              <a:rPr lang="id-ID" sz="2000" dirty="0"/>
              <a:t>. Imbal hasil </a:t>
            </a:r>
            <a:r>
              <a:rPr lang="id-ID" sz="2000" i="1" dirty="0"/>
              <a:t>investor </a:t>
            </a:r>
            <a:r>
              <a:rPr lang="id-ID" sz="2000" dirty="0"/>
              <a:t>dapat hanya positif, </a:t>
            </a:r>
            <a:r>
              <a:rPr lang="id-ID" sz="2000" dirty="0" smtClean="0"/>
              <a:t>hanya </a:t>
            </a:r>
            <a:r>
              <a:rPr lang="fr-FR" sz="2000" dirty="0" err="1" smtClean="0"/>
              <a:t>negatif</a:t>
            </a:r>
            <a:r>
              <a:rPr lang="fr-FR" sz="2000" dirty="0" smtClean="0"/>
              <a:t> </a:t>
            </a:r>
            <a:r>
              <a:rPr lang="fr-FR" sz="2000" dirty="0" err="1"/>
              <a:t>atau</a:t>
            </a:r>
            <a:r>
              <a:rPr lang="fr-FR" sz="2000" dirty="0"/>
              <a:t> positif dan </a:t>
            </a:r>
            <a:r>
              <a:rPr lang="fr-FR" sz="2000" dirty="0" err="1"/>
              <a:t>negatif</a:t>
            </a:r>
            <a:r>
              <a:rPr lang="fr-FR" sz="2000" dirty="0"/>
              <a:t>.</a:t>
            </a:r>
          </a:p>
          <a:p>
            <a:r>
              <a:rPr lang="id-ID" sz="2000" dirty="0" smtClean="0"/>
              <a:t>. </a:t>
            </a:r>
            <a:r>
              <a:rPr lang="id-ID" sz="2000" dirty="0"/>
              <a:t>Meskipun hanya satu </a:t>
            </a:r>
            <a:r>
              <a:rPr lang="id-ID" sz="2000" i="1" dirty="0"/>
              <a:t>investor </a:t>
            </a:r>
            <a:r>
              <a:rPr lang="id-ID" sz="2000" dirty="0"/>
              <a:t>yang dapat </a:t>
            </a:r>
            <a:r>
              <a:rPr lang="id-ID" sz="2000" dirty="0" smtClean="0"/>
              <a:t>mengendalikan </a:t>
            </a:r>
            <a:r>
              <a:rPr lang="id-ID" sz="2000" i="1" dirty="0" smtClean="0"/>
              <a:t>investee</a:t>
            </a:r>
            <a:r>
              <a:rPr lang="id-ID" sz="2000" dirty="0"/>
              <a:t>, lebih dari satu pihak dapat berbagi imbal hasil </a:t>
            </a:r>
            <a:r>
              <a:rPr lang="id-ID" sz="2000" i="1" dirty="0"/>
              <a:t>investee</a:t>
            </a:r>
            <a:r>
              <a:rPr lang="id-ID" sz="2000" dirty="0" smtClean="0"/>
              <a:t>. Sebagai </a:t>
            </a:r>
            <a:r>
              <a:rPr lang="id-ID" sz="2000" dirty="0"/>
              <a:t>contoh, pemilik kepentingan nonpengendali dapat </a:t>
            </a:r>
            <a:r>
              <a:rPr lang="id-ID" sz="2000" dirty="0" smtClean="0"/>
              <a:t>berbagi laba </a:t>
            </a:r>
            <a:r>
              <a:rPr lang="id-ID" sz="2000" dirty="0"/>
              <a:t>atau distribusi dari </a:t>
            </a:r>
            <a:r>
              <a:rPr lang="id-ID" sz="2000" i="1" dirty="0"/>
              <a:t>investee</a:t>
            </a:r>
            <a:r>
              <a:rPr lang="id-ID" sz="2000" dirty="0"/>
              <a:t>.</a:t>
            </a:r>
            <a:endParaRPr lang="id-ID" sz="1800" dirty="0" smtClean="0">
              <a:solidFill>
                <a:schemeClr val="tx2"/>
              </a:solidFill>
              <a:sym typeface="Wingdings" pitchFamily="2" charset="2"/>
            </a:endParaRPr>
          </a:p>
        </p:txBody>
      </p:sp>
    </p:spTree>
    <p:extLst>
      <p:ext uri="{BB962C8B-B14F-4D97-AF65-F5344CB8AC3E}">
        <p14:creationId xmlns:p14="http://schemas.microsoft.com/office/powerpoint/2010/main" val="1452611332"/>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a:xfrm>
            <a:off x="457200" y="442222"/>
            <a:ext cx="8229600" cy="548378"/>
          </a:xfrm>
        </p:spPr>
        <p:txBody>
          <a:bodyPr>
            <a:noAutofit/>
          </a:bodyPr>
          <a:lstStyle/>
          <a:p>
            <a:pPr eaLnBrk="1" hangingPunct="1"/>
            <a:r>
              <a:rPr lang="id-ID" sz="3600" b="1" dirty="0" smtClean="0">
                <a:solidFill>
                  <a:schemeClr val="tx1"/>
                </a:solidFill>
              </a:rPr>
              <a:t>Kekuasaan dan Imbal hasil</a:t>
            </a:r>
            <a:endParaRPr lang="en-US" sz="3600" b="1" dirty="0" smtClean="0">
              <a:solidFill>
                <a:schemeClr val="tx1"/>
              </a:solidFill>
            </a:endParaRPr>
          </a:p>
        </p:txBody>
      </p:sp>
      <p:sp>
        <p:nvSpPr>
          <p:cNvPr id="41987" name="Rectangle 3"/>
          <p:cNvSpPr>
            <a:spLocks noGrp="1" noChangeArrowheads="1"/>
          </p:cNvSpPr>
          <p:nvPr>
            <p:ph type="body" idx="1"/>
          </p:nvPr>
        </p:nvSpPr>
        <p:spPr>
          <a:xfrm>
            <a:off x="500063" y="1571625"/>
            <a:ext cx="8027987" cy="4198938"/>
          </a:xfrm>
        </p:spPr>
        <p:txBody>
          <a:bodyPr/>
          <a:lstStyle/>
          <a:p>
            <a:r>
              <a:rPr lang="id-ID" sz="2000" i="1" dirty="0"/>
              <a:t>Investor </a:t>
            </a:r>
            <a:r>
              <a:rPr lang="id-ID" sz="2000" dirty="0"/>
              <a:t>mengendalikan </a:t>
            </a:r>
            <a:r>
              <a:rPr lang="id-ID" sz="2000" i="1" dirty="0"/>
              <a:t>investee </a:t>
            </a:r>
            <a:r>
              <a:rPr lang="id-ID" sz="2000" dirty="0"/>
              <a:t>jika </a:t>
            </a:r>
            <a:r>
              <a:rPr lang="id-ID" sz="2000" i="1" dirty="0"/>
              <a:t>investor </a:t>
            </a:r>
            <a:r>
              <a:rPr lang="id-ID" sz="2000" dirty="0"/>
              <a:t>tidak </a:t>
            </a:r>
            <a:r>
              <a:rPr lang="id-ID" sz="2000" dirty="0" smtClean="0"/>
              <a:t>hanya memiliki </a:t>
            </a:r>
            <a:r>
              <a:rPr lang="id-ID" sz="2000" dirty="0"/>
              <a:t>kekuasaan atas </a:t>
            </a:r>
            <a:r>
              <a:rPr lang="id-ID" sz="2000" i="1" dirty="0"/>
              <a:t>investee </a:t>
            </a:r>
            <a:r>
              <a:rPr lang="id-ID" sz="2000" dirty="0"/>
              <a:t>dan eksposur atau hak atas </a:t>
            </a:r>
            <a:r>
              <a:rPr lang="id-ID" sz="2000" dirty="0" smtClean="0"/>
              <a:t>imbal hasil </a:t>
            </a:r>
            <a:r>
              <a:rPr lang="id-ID" sz="2000" dirty="0"/>
              <a:t>variabel dari keterlibatannya dengan </a:t>
            </a:r>
            <a:r>
              <a:rPr lang="id-ID" sz="2000" i="1" dirty="0"/>
              <a:t>investee</a:t>
            </a:r>
            <a:r>
              <a:rPr lang="id-ID" sz="2000" dirty="0"/>
              <a:t>, tetapi </a:t>
            </a:r>
            <a:r>
              <a:rPr lang="id-ID" sz="2000" dirty="0" smtClean="0"/>
              <a:t>juga </a:t>
            </a:r>
            <a:r>
              <a:rPr lang="fi-FI" sz="2000" dirty="0" smtClean="0"/>
              <a:t>memiliki </a:t>
            </a:r>
            <a:r>
              <a:rPr lang="fi-FI" sz="2000" dirty="0"/>
              <a:t>kemampuan untuk menggunakan kekuasaannya </a:t>
            </a:r>
            <a:r>
              <a:rPr lang="fi-FI" sz="2000" dirty="0" smtClean="0"/>
              <a:t>dalam</a:t>
            </a:r>
            <a:r>
              <a:rPr lang="id-ID" sz="2000" dirty="0" smtClean="0"/>
              <a:t> mempengaruhi </a:t>
            </a:r>
            <a:r>
              <a:rPr lang="id-ID" sz="2000" dirty="0"/>
              <a:t>imbal hasil </a:t>
            </a:r>
            <a:r>
              <a:rPr lang="id-ID" sz="2000" i="1" dirty="0"/>
              <a:t>investor </a:t>
            </a:r>
            <a:r>
              <a:rPr lang="id-ID" sz="2000" dirty="0"/>
              <a:t>dari keterlibatannya </a:t>
            </a:r>
            <a:r>
              <a:rPr lang="id-ID" sz="2000" dirty="0" smtClean="0"/>
              <a:t>dengan </a:t>
            </a:r>
            <a:r>
              <a:rPr lang="id-ID" sz="2000" i="1" dirty="0" smtClean="0"/>
              <a:t>investee</a:t>
            </a:r>
            <a:r>
              <a:rPr lang="id-ID" sz="2000" dirty="0"/>
              <a:t>.</a:t>
            </a:r>
          </a:p>
          <a:p>
            <a:r>
              <a:rPr lang="id-ID" sz="2000" dirty="0" smtClean="0"/>
              <a:t>I</a:t>
            </a:r>
            <a:r>
              <a:rPr lang="id-ID" sz="2000" i="1" dirty="0" smtClean="0"/>
              <a:t>n</a:t>
            </a:r>
            <a:r>
              <a:rPr lang="sv-SE" sz="2000" i="1" dirty="0" smtClean="0"/>
              <a:t>vestor </a:t>
            </a:r>
            <a:r>
              <a:rPr lang="sv-SE" sz="2000" dirty="0"/>
              <a:t>dengan hak </a:t>
            </a:r>
            <a:r>
              <a:rPr lang="sv-SE" sz="2000" dirty="0" smtClean="0"/>
              <a:t>pengambilan</a:t>
            </a:r>
            <a:r>
              <a:rPr lang="id-ID" sz="2000" dirty="0" smtClean="0"/>
              <a:t> keputusan </a:t>
            </a:r>
            <a:r>
              <a:rPr lang="id-ID" sz="2000" dirty="0"/>
              <a:t>menentukan apakah </a:t>
            </a:r>
            <a:r>
              <a:rPr lang="id-ID" sz="2000" i="1" dirty="0"/>
              <a:t>investor </a:t>
            </a:r>
            <a:r>
              <a:rPr lang="id-ID" sz="2000" dirty="0"/>
              <a:t>bertindak sebagai </a:t>
            </a:r>
            <a:r>
              <a:rPr lang="id-ID" sz="2000" dirty="0" smtClean="0"/>
              <a:t>prinsipal atau </a:t>
            </a:r>
            <a:r>
              <a:rPr lang="id-ID" sz="2000" dirty="0"/>
              <a:t>agen. </a:t>
            </a:r>
            <a:r>
              <a:rPr lang="id-ID" sz="2000" i="1" dirty="0"/>
              <a:t>Investor </a:t>
            </a:r>
            <a:r>
              <a:rPr lang="id-ID" sz="2000" dirty="0"/>
              <a:t>yang bertindak sebagai </a:t>
            </a:r>
            <a:r>
              <a:rPr lang="id-ID" sz="2000" dirty="0">
                <a:solidFill>
                  <a:srgbClr val="C00000"/>
                </a:solidFill>
              </a:rPr>
              <a:t>agen</a:t>
            </a:r>
            <a:r>
              <a:rPr lang="id-ID" sz="2000" dirty="0"/>
              <a:t>, sesuai </a:t>
            </a:r>
            <a:r>
              <a:rPr lang="id-ID" sz="2000" dirty="0" smtClean="0"/>
              <a:t>dengan paragraf </a:t>
            </a:r>
            <a:r>
              <a:rPr lang="id-ID" sz="2000" dirty="0"/>
              <a:t>PP58-PP72, </a:t>
            </a:r>
            <a:r>
              <a:rPr lang="id-ID" sz="2000" dirty="0">
                <a:solidFill>
                  <a:srgbClr val="C00000"/>
                </a:solidFill>
              </a:rPr>
              <a:t>tidak mengendalikan </a:t>
            </a:r>
            <a:r>
              <a:rPr lang="id-ID" sz="2000" i="1" dirty="0">
                <a:solidFill>
                  <a:srgbClr val="C00000"/>
                </a:solidFill>
              </a:rPr>
              <a:t>investee </a:t>
            </a:r>
            <a:r>
              <a:rPr lang="id-ID" sz="2000" dirty="0">
                <a:solidFill>
                  <a:srgbClr val="C00000"/>
                </a:solidFill>
              </a:rPr>
              <a:t>ketika </a:t>
            </a:r>
            <a:r>
              <a:rPr lang="id-ID" sz="2000" i="1" dirty="0" smtClean="0">
                <a:solidFill>
                  <a:srgbClr val="C00000"/>
                </a:solidFill>
              </a:rPr>
              <a:t>investor </a:t>
            </a:r>
            <a:r>
              <a:rPr lang="id-ID" sz="2000" dirty="0" smtClean="0"/>
              <a:t>tersebut </a:t>
            </a:r>
            <a:r>
              <a:rPr lang="id-ID" sz="2000" dirty="0"/>
              <a:t>melaksanakan hak pengambilan keputusan yang </a:t>
            </a:r>
            <a:r>
              <a:rPr lang="id-ID" sz="2000" dirty="0" smtClean="0"/>
              <a:t>didelegasikan kepada </a:t>
            </a:r>
            <a:r>
              <a:rPr lang="id-ID" sz="2000" i="1" dirty="0"/>
              <a:t>investor </a:t>
            </a:r>
            <a:r>
              <a:rPr lang="id-ID" sz="2000" dirty="0"/>
              <a:t>tersebut.</a:t>
            </a:r>
            <a:endParaRPr lang="id-ID" sz="1800" dirty="0" smtClean="0">
              <a:solidFill>
                <a:schemeClr val="tx2"/>
              </a:solidFill>
              <a:sym typeface="Wingdings" pitchFamily="2" charset="2"/>
            </a:endParaRPr>
          </a:p>
        </p:txBody>
      </p:sp>
    </p:spTree>
    <p:extLst>
      <p:ext uri="{BB962C8B-B14F-4D97-AF65-F5344CB8AC3E}">
        <p14:creationId xmlns:p14="http://schemas.microsoft.com/office/powerpoint/2010/main" val="376521465"/>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a:xfrm>
            <a:off x="533400" y="304800"/>
            <a:ext cx="8229600" cy="548378"/>
          </a:xfrm>
        </p:spPr>
        <p:txBody>
          <a:bodyPr>
            <a:noAutofit/>
          </a:bodyPr>
          <a:lstStyle/>
          <a:p>
            <a:pPr eaLnBrk="1" hangingPunct="1"/>
            <a:r>
              <a:rPr lang="id-ID" sz="3200" b="1" dirty="0" smtClean="0"/>
              <a:t>Kehilangan Pengendalian</a:t>
            </a:r>
            <a:endParaRPr lang="en-US" sz="3200" b="1" dirty="0" smtClean="0"/>
          </a:p>
        </p:txBody>
      </p:sp>
      <p:sp>
        <p:nvSpPr>
          <p:cNvPr id="41987" name="Rectangle 3"/>
          <p:cNvSpPr>
            <a:spLocks noGrp="1" noChangeArrowheads="1"/>
          </p:cNvSpPr>
          <p:nvPr>
            <p:ph type="body" idx="1"/>
          </p:nvPr>
        </p:nvSpPr>
        <p:spPr>
          <a:xfrm>
            <a:off x="758825" y="1601788"/>
            <a:ext cx="7470775" cy="4341812"/>
          </a:xfrm>
        </p:spPr>
        <p:txBody>
          <a:bodyPr/>
          <a:lstStyle/>
          <a:p>
            <a:r>
              <a:rPr lang="id-ID" sz="1800" dirty="0"/>
              <a:t>Jika entitas induk kehilangan pengendalian pada </a:t>
            </a:r>
            <a:r>
              <a:rPr lang="id-ID" sz="1800" dirty="0" smtClean="0"/>
              <a:t>entitas anak</a:t>
            </a:r>
            <a:r>
              <a:rPr lang="id-ID" sz="1800" dirty="0"/>
              <a:t>, maka entitas induk:</a:t>
            </a:r>
          </a:p>
          <a:p>
            <a:pPr lvl="1"/>
            <a:r>
              <a:rPr lang="id-ID" sz="1600" dirty="0" smtClean="0"/>
              <a:t>menghentikan </a:t>
            </a:r>
            <a:r>
              <a:rPr lang="id-ID" sz="1600" dirty="0"/>
              <a:t>pengakuan aset dan liabilitas entitas anak </a:t>
            </a:r>
            <a:r>
              <a:rPr lang="id-ID" sz="1600" dirty="0" smtClean="0"/>
              <a:t>terdahulu </a:t>
            </a:r>
            <a:r>
              <a:rPr lang="fi-FI" sz="1600" dirty="0" smtClean="0"/>
              <a:t>dari </a:t>
            </a:r>
            <a:r>
              <a:rPr lang="fi-FI" sz="1600" dirty="0"/>
              <a:t>laporan posisi keuangan konsolidasian;</a:t>
            </a:r>
          </a:p>
          <a:p>
            <a:pPr lvl="1"/>
            <a:r>
              <a:rPr lang="fi-FI" sz="1600" dirty="0" smtClean="0"/>
              <a:t>mengakui </a:t>
            </a:r>
            <a:r>
              <a:rPr lang="fi-FI" sz="1600" dirty="0"/>
              <a:t>sisa investasi apapun pada entitas anak </a:t>
            </a:r>
            <a:r>
              <a:rPr lang="fi-FI" sz="1600" dirty="0" smtClean="0"/>
              <a:t>terdahulu</a:t>
            </a:r>
            <a:r>
              <a:rPr lang="id-ID" sz="1600" dirty="0" smtClean="0"/>
              <a:t> pada </a:t>
            </a:r>
            <a:r>
              <a:rPr lang="id-ID" sz="1600" dirty="0"/>
              <a:t>nilai wajarnya pada tanggal hilangnya pengendalian </a:t>
            </a:r>
            <a:r>
              <a:rPr lang="id-ID" sz="1600" dirty="0" smtClean="0"/>
              <a:t>dan selanjutnya </a:t>
            </a:r>
            <a:r>
              <a:rPr lang="id-ID" sz="1600" dirty="0"/>
              <a:t>mencatat sisa investasi tersebut dan setiap </a:t>
            </a:r>
            <a:r>
              <a:rPr lang="id-ID" sz="1600" dirty="0" smtClean="0"/>
              <a:t>jumlah terutang </a:t>
            </a:r>
            <a:r>
              <a:rPr lang="id-ID" sz="1600" dirty="0"/>
              <a:t>oleh atau kepada entitas anak terdahulu sesuai </a:t>
            </a:r>
            <a:r>
              <a:rPr lang="id-ID" sz="1600" dirty="0" smtClean="0"/>
              <a:t>dengan SAK </a:t>
            </a:r>
            <a:r>
              <a:rPr lang="id-ID" sz="1600" dirty="0"/>
              <a:t>lain yang relevan. Nilai wajar tersebut dianggap sebagai </a:t>
            </a:r>
            <a:r>
              <a:rPr lang="id-ID" sz="1600" dirty="0" smtClean="0"/>
              <a:t>nilai wajar </a:t>
            </a:r>
            <a:r>
              <a:rPr lang="id-ID" sz="1600" dirty="0"/>
              <a:t>pada saat pengakuan awal aset keuangan sesuai </a:t>
            </a:r>
            <a:r>
              <a:rPr lang="id-ID" sz="1600" dirty="0" smtClean="0"/>
              <a:t>dengan PSAK </a:t>
            </a:r>
            <a:r>
              <a:rPr lang="id-ID" sz="1600" dirty="0"/>
              <a:t>55: </a:t>
            </a:r>
            <a:r>
              <a:rPr lang="id-ID" sz="1600" i="1" dirty="0"/>
              <a:t>Instrumen Keuangan: Pengakuan dan Pengukuran </a:t>
            </a:r>
            <a:r>
              <a:rPr lang="id-ID" sz="1600" dirty="0" smtClean="0"/>
              <a:t>atau (</a:t>
            </a:r>
            <a:r>
              <a:rPr lang="id-ID" sz="1600" dirty="0"/>
              <a:t>jika sesuai) biaya perolehan pada saat pengakuan awal </a:t>
            </a:r>
            <a:r>
              <a:rPr lang="id-ID" sz="1600" dirty="0" smtClean="0"/>
              <a:t>investasi pada </a:t>
            </a:r>
            <a:r>
              <a:rPr lang="id-ID" sz="1600" dirty="0"/>
              <a:t>entitas asosiasi atau ventura bersama;</a:t>
            </a:r>
          </a:p>
          <a:p>
            <a:pPr lvl="1"/>
            <a:r>
              <a:rPr lang="id-ID" sz="1600" dirty="0" smtClean="0"/>
              <a:t>mengakui </a:t>
            </a:r>
            <a:r>
              <a:rPr lang="id-ID" sz="1600" dirty="0"/>
              <a:t>keuntungan atau kerugian terkait dengan </a:t>
            </a:r>
            <a:r>
              <a:rPr lang="id-ID" sz="1600" dirty="0" smtClean="0"/>
              <a:t>hilangnya pengendalian yang dapat diatribusikan pada kepentingan pengendali terdahulu.</a:t>
            </a:r>
          </a:p>
        </p:txBody>
      </p:sp>
    </p:spTree>
    <p:extLst>
      <p:ext uri="{BB962C8B-B14F-4D97-AF65-F5344CB8AC3E}">
        <p14:creationId xmlns:p14="http://schemas.microsoft.com/office/powerpoint/2010/main" val="2075123104"/>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a:xfrm>
            <a:off x="437311" y="381000"/>
            <a:ext cx="8229600" cy="548378"/>
          </a:xfrm>
        </p:spPr>
        <p:txBody>
          <a:bodyPr>
            <a:noAutofit/>
          </a:bodyPr>
          <a:lstStyle/>
          <a:p>
            <a:pPr eaLnBrk="1" hangingPunct="1"/>
            <a:r>
              <a:rPr lang="id-ID" sz="3600" b="1" dirty="0" smtClean="0"/>
              <a:t>Kehilangan Pengendalian – PP121</a:t>
            </a:r>
            <a:endParaRPr lang="en-US" sz="3600" b="1" dirty="0" smtClean="0"/>
          </a:p>
        </p:txBody>
      </p:sp>
      <p:sp>
        <p:nvSpPr>
          <p:cNvPr id="41987" name="Rectangle 3"/>
          <p:cNvSpPr>
            <a:spLocks noGrp="1" noChangeArrowheads="1"/>
          </p:cNvSpPr>
          <p:nvPr>
            <p:ph type="body" idx="1"/>
          </p:nvPr>
        </p:nvSpPr>
        <p:spPr>
          <a:xfrm>
            <a:off x="437311" y="1412776"/>
            <a:ext cx="7951113" cy="5112568"/>
          </a:xfrm>
        </p:spPr>
        <p:txBody>
          <a:bodyPr/>
          <a:lstStyle/>
          <a:p>
            <a:r>
              <a:rPr lang="id-ID" sz="1800" dirty="0"/>
              <a:t>Jika entitas induk kehilangan pengendalian pada </a:t>
            </a:r>
            <a:r>
              <a:rPr lang="id-ID" sz="1800" dirty="0" smtClean="0"/>
              <a:t>entitas anak</a:t>
            </a:r>
            <a:r>
              <a:rPr lang="id-ID" sz="1800" dirty="0"/>
              <a:t>, maka entitas induk:</a:t>
            </a:r>
          </a:p>
          <a:p>
            <a:pPr marL="800100" lvl="1" indent="-342900">
              <a:buFont typeface="+mj-lt"/>
              <a:buAutoNum type="alphaLcPeriod"/>
            </a:pPr>
            <a:r>
              <a:rPr lang="id-ID" sz="1800" dirty="0" smtClean="0"/>
              <a:t>menghentikan </a:t>
            </a:r>
            <a:r>
              <a:rPr lang="id-ID" sz="1800" dirty="0"/>
              <a:t>pengakuan:</a:t>
            </a:r>
          </a:p>
          <a:p>
            <a:pPr marL="1200150" lvl="2" indent="-285750">
              <a:buFont typeface="+mj-lt"/>
              <a:buAutoNum type="romanLcPeriod"/>
            </a:pPr>
            <a:r>
              <a:rPr lang="id-ID" sz="1800" dirty="0" smtClean="0"/>
              <a:t>aset </a:t>
            </a:r>
            <a:r>
              <a:rPr lang="id-ID" sz="1800" dirty="0"/>
              <a:t>(termasuk setiap </a:t>
            </a:r>
            <a:r>
              <a:rPr lang="id-ID" sz="1800" i="1" dirty="0"/>
              <a:t>goodwill</a:t>
            </a:r>
            <a:r>
              <a:rPr lang="id-ID" sz="1800" dirty="0"/>
              <a:t>) dan liabilitas entitas </a:t>
            </a:r>
            <a:r>
              <a:rPr lang="id-ID" sz="1800" dirty="0" smtClean="0"/>
              <a:t>anak </a:t>
            </a:r>
            <a:r>
              <a:rPr lang="sv-SE" sz="1800" dirty="0" smtClean="0"/>
              <a:t>pada </a:t>
            </a:r>
            <a:r>
              <a:rPr lang="sv-SE" sz="1800" dirty="0"/>
              <a:t>jumlah tercatatnya ketika pengendalian hilang; dan</a:t>
            </a:r>
          </a:p>
          <a:p>
            <a:pPr marL="1200150" lvl="2" indent="-285750">
              <a:buFont typeface="+mj-lt"/>
              <a:buAutoNum type="romanLcPeriod"/>
            </a:pPr>
            <a:r>
              <a:rPr lang="id-ID" sz="1800" dirty="0" smtClean="0"/>
              <a:t>jumlah </a:t>
            </a:r>
            <a:r>
              <a:rPr lang="id-ID" sz="1800" dirty="0"/>
              <a:t>tercatat setiap kepentingan nonpengendali </a:t>
            </a:r>
            <a:r>
              <a:rPr lang="id-ID" sz="1800" dirty="0" smtClean="0"/>
              <a:t>pada entitas </a:t>
            </a:r>
            <a:r>
              <a:rPr lang="id-ID" sz="1800" dirty="0"/>
              <a:t>anak terdahulu pada tanggal hilangnya </a:t>
            </a:r>
            <a:r>
              <a:rPr lang="id-ID" sz="1800" dirty="0" smtClean="0"/>
              <a:t>pengendalian </a:t>
            </a:r>
            <a:r>
              <a:rPr lang="nb-NO" sz="1800" dirty="0" smtClean="0"/>
              <a:t>(</a:t>
            </a:r>
            <a:r>
              <a:rPr lang="nb-NO" sz="1800" dirty="0"/>
              <a:t>termasuk setiap komponen penghasilan komprehensif lain</a:t>
            </a:r>
          </a:p>
          <a:p>
            <a:pPr marL="1200150" lvl="2" indent="-285750">
              <a:buFont typeface="+mj-lt"/>
              <a:buAutoNum type="romanLcPeriod"/>
            </a:pPr>
            <a:r>
              <a:rPr lang="id-ID" sz="1800" dirty="0"/>
              <a:t>yang diatribusikan pada kepentingan nonpengendali).</a:t>
            </a:r>
          </a:p>
          <a:p>
            <a:pPr marL="914400" lvl="1" indent="-457200">
              <a:buFont typeface="+mj-lt"/>
              <a:buAutoNum type="alphaLcPeriod"/>
            </a:pPr>
            <a:r>
              <a:rPr lang="id-ID" sz="1800" dirty="0" smtClean="0"/>
              <a:t>mengakui</a:t>
            </a:r>
            <a:r>
              <a:rPr lang="id-ID" sz="1800" dirty="0"/>
              <a:t>:</a:t>
            </a:r>
          </a:p>
          <a:p>
            <a:pPr marL="1257300" lvl="2" indent="-400050">
              <a:buFont typeface="+mj-lt"/>
              <a:buAutoNum type="romanLcPeriod"/>
            </a:pPr>
            <a:r>
              <a:rPr lang="id-ID" sz="1600" dirty="0" smtClean="0"/>
              <a:t>nilai </a:t>
            </a:r>
            <a:r>
              <a:rPr lang="id-ID" sz="1600" dirty="0"/>
              <a:t>wajar pembayaran yang diterima (jika ada) dari </a:t>
            </a:r>
            <a:r>
              <a:rPr lang="id-ID" sz="1600" dirty="0" smtClean="0"/>
              <a:t>transaksi,peristiwa atau keadaan yang mengakibatkan hilangnya pengendalian</a:t>
            </a:r>
          </a:p>
          <a:p>
            <a:pPr marL="1257300" lvl="2" indent="-400050">
              <a:buFont typeface="+mj-lt"/>
              <a:buAutoNum type="romanLcPeriod"/>
            </a:pPr>
            <a:r>
              <a:rPr lang="id-ID" sz="1600" dirty="0" smtClean="0"/>
              <a:t>jika </a:t>
            </a:r>
            <a:r>
              <a:rPr lang="id-ID" sz="1600" dirty="0"/>
              <a:t>transaksi, peristiwa atau keadaan yang </a:t>
            </a:r>
            <a:r>
              <a:rPr lang="id-ID" sz="1600" dirty="0" smtClean="0"/>
              <a:t>mengakibatkan hilangnya </a:t>
            </a:r>
            <a:r>
              <a:rPr lang="id-ID" sz="1600" dirty="0"/>
              <a:t>pengendalian melibatkan distribusi saham </a:t>
            </a:r>
            <a:r>
              <a:rPr lang="id-ID" sz="1600" dirty="0" smtClean="0"/>
              <a:t>entitas </a:t>
            </a:r>
            <a:r>
              <a:rPr lang="sv-SE" sz="1600" dirty="0" smtClean="0"/>
              <a:t>anak </a:t>
            </a:r>
            <a:r>
              <a:rPr lang="sv-SE" sz="1600" dirty="0"/>
              <a:t>kepada pemilik dalam kapasitasnya sebagai </a:t>
            </a:r>
            <a:r>
              <a:rPr lang="sv-SE" sz="1600" dirty="0" smtClean="0"/>
              <a:t>pemilik;</a:t>
            </a:r>
            <a:r>
              <a:rPr lang="id-ID" sz="1600" dirty="0" smtClean="0"/>
              <a:t>dan</a:t>
            </a:r>
            <a:endParaRPr lang="id-ID" sz="1600" dirty="0"/>
          </a:p>
          <a:p>
            <a:pPr marL="1257300" lvl="2" indent="-400050">
              <a:buFont typeface="+mj-lt"/>
              <a:buAutoNum type="romanLcPeriod"/>
            </a:pPr>
            <a:r>
              <a:rPr lang="id-ID" sz="1600" dirty="0" smtClean="0"/>
              <a:t>setiap </a:t>
            </a:r>
            <a:r>
              <a:rPr lang="id-ID" sz="1600" dirty="0"/>
              <a:t>sisa investasi pada entitas anak terdahulu pada </a:t>
            </a:r>
            <a:r>
              <a:rPr lang="id-ID" sz="1600" dirty="0" smtClean="0"/>
              <a:t>nilai wajarnya </a:t>
            </a:r>
            <a:r>
              <a:rPr lang="id-ID" sz="1600" dirty="0"/>
              <a:t>pada tanggal hilangnya pengendalian.</a:t>
            </a:r>
            <a:endParaRPr lang="id-ID" sz="1600" dirty="0" smtClean="0"/>
          </a:p>
        </p:txBody>
      </p:sp>
    </p:spTree>
    <p:extLst>
      <p:ext uri="{BB962C8B-B14F-4D97-AF65-F5344CB8AC3E}">
        <p14:creationId xmlns:p14="http://schemas.microsoft.com/office/powerpoint/2010/main" val="1737726999"/>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a:xfrm>
            <a:off x="457200" y="381000"/>
            <a:ext cx="8229600" cy="548378"/>
          </a:xfrm>
        </p:spPr>
        <p:txBody>
          <a:bodyPr>
            <a:noAutofit/>
          </a:bodyPr>
          <a:lstStyle/>
          <a:p>
            <a:pPr eaLnBrk="1" hangingPunct="1"/>
            <a:r>
              <a:rPr lang="id-ID" sz="3600" b="1" dirty="0" smtClean="0"/>
              <a:t>Kehilangan Pengendalian – PP121</a:t>
            </a:r>
            <a:endParaRPr lang="en-US" sz="3600" b="1" dirty="0" smtClean="0"/>
          </a:p>
        </p:txBody>
      </p:sp>
      <p:sp>
        <p:nvSpPr>
          <p:cNvPr id="41987" name="Rectangle 3"/>
          <p:cNvSpPr>
            <a:spLocks noGrp="1" noChangeArrowheads="1"/>
          </p:cNvSpPr>
          <p:nvPr>
            <p:ph type="body" idx="1"/>
          </p:nvPr>
        </p:nvSpPr>
        <p:spPr>
          <a:xfrm>
            <a:off x="758825" y="1601788"/>
            <a:ext cx="7470775" cy="4341812"/>
          </a:xfrm>
        </p:spPr>
        <p:txBody>
          <a:bodyPr/>
          <a:lstStyle/>
          <a:p>
            <a:pPr marL="914400" lvl="1" indent="-514350">
              <a:buFont typeface="+mj-lt"/>
              <a:buAutoNum type="alphaLcPeriod"/>
            </a:pPr>
            <a:r>
              <a:rPr lang="id-ID" sz="1800" dirty="0" smtClean="0"/>
              <a:t>reklasifikasi laba rugi, atau mengalihkan secara langsung ke saldo laba </a:t>
            </a:r>
            <a:r>
              <a:rPr lang="id-ID" sz="1800" dirty="0"/>
              <a:t>jika disyaratkan oleh SAK lain, jumlah yang diakui </a:t>
            </a:r>
            <a:r>
              <a:rPr lang="id-ID" sz="1800" dirty="0" smtClean="0"/>
              <a:t>dalam penghasilan </a:t>
            </a:r>
            <a:r>
              <a:rPr lang="id-ID" sz="1800" dirty="0"/>
              <a:t>komprehensif lain dalam kaitan dengan entitas </a:t>
            </a:r>
            <a:r>
              <a:rPr lang="id-ID" sz="1800" dirty="0" smtClean="0"/>
              <a:t>anak </a:t>
            </a:r>
            <a:r>
              <a:rPr lang="sv-SE" sz="1800" dirty="0" smtClean="0"/>
              <a:t>atas </a:t>
            </a:r>
            <a:r>
              <a:rPr lang="sv-SE" sz="1800" dirty="0"/>
              <a:t>dasar yang dijelaskan dalam paragraf PP122;</a:t>
            </a:r>
          </a:p>
          <a:p>
            <a:pPr marL="914400" lvl="1" indent="-514350">
              <a:buFont typeface="+mj-lt"/>
              <a:buAutoNum type="alphaLcPeriod"/>
            </a:pPr>
            <a:r>
              <a:rPr lang="id-ID" sz="1800" dirty="0" smtClean="0"/>
              <a:t>mengakui </a:t>
            </a:r>
            <a:r>
              <a:rPr lang="id-ID" sz="1800" dirty="0"/>
              <a:t>perbedaan apapun yang dihasilkan sebagai </a:t>
            </a:r>
            <a:r>
              <a:rPr lang="id-ID" sz="1800" dirty="0" smtClean="0"/>
              <a:t>keuntungan atau </a:t>
            </a:r>
            <a:r>
              <a:rPr lang="id-ID" sz="1800" dirty="0"/>
              <a:t>kerugian dalam laba rugi yang diatribusikan kepada </a:t>
            </a:r>
            <a:r>
              <a:rPr lang="id-ID" sz="1800" dirty="0" smtClean="0"/>
              <a:t>entitas induk.</a:t>
            </a:r>
          </a:p>
          <a:p>
            <a:r>
              <a:rPr lang="id-ID" sz="2200" dirty="0" smtClean="0"/>
              <a:t>Jika mencatat semua jumlah yang diakui sebelumnya dalam penghasilan komprehensif lain dengan dasar yang sama </a:t>
            </a:r>
            <a:r>
              <a:rPr lang="id-ID" sz="2200" dirty="0" smtClean="0">
                <a:sym typeface="Wingdings" panose="05000000000000000000" pitchFamily="2" charset="2"/>
              </a:rPr>
              <a:t> ke laba rugi atau saldo laba.</a:t>
            </a:r>
            <a:endParaRPr lang="id-ID" sz="2200" dirty="0" smtClean="0"/>
          </a:p>
        </p:txBody>
      </p:sp>
    </p:spTree>
    <p:extLst>
      <p:ext uri="{BB962C8B-B14F-4D97-AF65-F5344CB8AC3E}">
        <p14:creationId xmlns:p14="http://schemas.microsoft.com/office/powerpoint/2010/main" val="3003280440"/>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a:xfrm>
            <a:off x="457200" y="381000"/>
            <a:ext cx="8229600" cy="548378"/>
          </a:xfrm>
        </p:spPr>
        <p:txBody>
          <a:bodyPr>
            <a:noAutofit/>
          </a:bodyPr>
          <a:lstStyle/>
          <a:p>
            <a:pPr eaLnBrk="1" hangingPunct="1"/>
            <a:r>
              <a:rPr lang="id-ID" sz="3600" b="1" dirty="0" smtClean="0"/>
              <a:t>Hak suara potensi</a:t>
            </a:r>
            <a:endParaRPr lang="en-US" sz="3600" b="1" dirty="0" smtClean="0"/>
          </a:p>
        </p:txBody>
      </p:sp>
      <p:sp>
        <p:nvSpPr>
          <p:cNvPr id="33795" name="Rectangle 3"/>
          <p:cNvSpPr>
            <a:spLocks noGrp="1" noChangeArrowheads="1"/>
          </p:cNvSpPr>
          <p:nvPr>
            <p:ph type="body" idx="1"/>
          </p:nvPr>
        </p:nvSpPr>
        <p:spPr>
          <a:xfrm>
            <a:off x="500063" y="1428750"/>
            <a:ext cx="8027987" cy="4341813"/>
          </a:xfrm>
        </p:spPr>
        <p:txBody>
          <a:bodyPr>
            <a:normAutofit lnSpcReduction="10000"/>
          </a:bodyPr>
          <a:lstStyle/>
          <a:p>
            <a:pPr eaLnBrk="1" hangingPunct="1"/>
            <a:r>
              <a:rPr lang="id-ID" sz="2400" smtClean="0"/>
              <a:t>Instrumen yang dapat dikonversi menjadi saham</a:t>
            </a:r>
          </a:p>
          <a:p>
            <a:pPr eaLnBrk="1" hangingPunct="1"/>
            <a:r>
              <a:rPr lang="id-ID" sz="2400" smtClean="0"/>
              <a:t>Keberadaan dan dampak dari hak suara potensial yang saat ini dapat dilaksanakan atau dikonversi, termasuk hak suara potensial yang dimiliki oleh </a:t>
            </a:r>
            <a:r>
              <a:rPr lang="fi-FI" sz="2400" smtClean="0"/>
              <a:t>entitas lain, </a:t>
            </a:r>
            <a:r>
              <a:rPr lang="fi-FI" sz="2400" u="sng" smtClean="0"/>
              <a:t>dipertimbangkan </a:t>
            </a:r>
            <a:r>
              <a:rPr lang="fi-FI" sz="2400" smtClean="0"/>
              <a:t>ketika menilai apakah suatu entitas</a:t>
            </a:r>
            <a:r>
              <a:rPr lang="id-ID" sz="2400" smtClean="0"/>
              <a:t> mempunyai kekuasaan untuk mengatur kebijakan keuangan dan operasional entitas lain.</a:t>
            </a:r>
          </a:p>
          <a:p>
            <a:pPr eaLnBrk="1" hangingPunct="1"/>
            <a:r>
              <a:rPr lang="id-ID" sz="2400" smtClean="0">
                <a:solidFill>
                  <a:schemeClr val="tx2"/>
                </a:solidFill>
                <a:sym typeface="Wingdings" pitchFamily="2" charset="2"/>
              </a:rPr>
              <a:t>Dipertimbangkan secara individual maupun kombinasi</a:t>
            </a:r>
          </a:p>
          <a:p>
            <a:pPr eaLnBrk="1" hangingPunct="1"/>
            <a:r>
              <a:rPr lang="id-ID" sz="2400" smtClean="0">
                <a:solidFill>
                  <a:schemeClr val="tx2"/>
                </a:solidFill>
                <a:sym typeface="Wingdings" pitchFamily="2" charset="2"/>
              </a:rPr>
              <a:t>Tidak dikeluarkan  organisasi ventura, reksa dana, unit perwalian</a:t>
            </a:r>
          </a:p>
          <a:p>
            <a:pPr eaLnBrk="1" hangingPunct="1"/>
            <a:r>
              <a:rPr lang="id-ID" sz="2400" smtClean="0">
                <a:solidFill>
                  <a:schemeClr val="tx2"/>
                </a:solidFill>
                <a:sym typeface="Wingdings" pitchFamily="2" charset="2"/>
              </a:rPr>
              <a:t>Aktivitas tidak sama tetap dikonsolidasi  segmen</a:t>
            </a:r>
          </a:p>
          <a:p>
            <a:pPr eaLnBrk="1" hangingPunct="1"/>
            <a:endParaRPr lang="id-ID" sz="2400" smtClean="0">
              <a:solidFill>
                <a:schemeClr val="tx2"/>
              </a:solidFill>
              <a:sym typeface="Wingdings" pitchFamily="2" charset="2"/>
            </a:endParaRPr>
          </a:p>
          <a:p>
            <a:pPr eaLnBrk="1" hangingPunct="1"/>
            <a:endParaRPr lang="id-ID" smtClean="0">
              <a:solidFill>
                <a:schemeClr val="tx2"/>
              </a:solidFill>
              <a:sym typeface="Wingdings" pitchFamily="2" charset="2"/>
            </a:endParaRPr>
          </a:p>
        </p:txBody>
      </p:sp>
    </p:spTree>
    <p:extLst>
      <p:ext uri="{BB962C8B-B14F-4D97-AF65-F5344CB8AC3E}">
        <p14:creationId xmlns:p14="http://schemas.microsoft.com/office/powerpoint/2010/main" val="3069673001"/>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a:xfrm>
            <a:off x="457200" y="381000"/>
            <a:ext cx="8229600" cy="548378"/>
          </a:xfrm>
        </p:spPr>
        <p:txBody>
          <a:bodyPr>
            <a:noAutofit/>
          </a:bodyPr>
          <a:lstStyle/>
          <a:p>
            <a:pPr eaLnBrk="1" hangingPunct="1"/>
            <a:r>
              <a:rPr lang="id-ID" sz="3200" b="1" dirty="0" smtClean="0">
                <a:solidFill>
                  <a:srgbClr val="FF0000"/>
                </a:solidFill>
              </a:rPr>
              <a:t>Kehilangan pengendalian - entitas induk (31)</a:t>
            </a:r>
            <a:endParaRPr lang="en-US" sz="3200" b="1" dirty="0" smtClean="0">
              <a:solidFill>
                <a:srgbClr val="FF0000"/>
              </a:solidFill>
            </a:endParaRPr>
          </a:p>
        </p:txBody>
      </p:sp>
      <p:sp>
        <p:nvSpPr>
          <p:cNvPr id="44035" name="Rectangle 3"/>
          <p:cNvSpPr>
            <a:spLocks noGrp="1" noChangeArrowheads="1"/>
          </p:cNvSpPr>
          <p:nvPr>
            <p:ph type="body" idx="1"/>
          </p:nvPr>
        </p:nvSpPr>
        <p:spPr>
          <a:xfrm>
            <a:off x="758825" y="1601788"/>
            <a:ext cx="7470775" cy="4341812"/>
          </a:xfrm>
        </p:spPr>
        <p:txBody>
          <a:bodyPr/>
          <a:lstStyle/>
          <a:p>
            <a:pPr eaLnBrk="1" hangingPunct="1"/>
            <a:r>
              <a:rPr lang="id-ID" sz="2400" smtClean="0"/>
              <a:t>Mengakui:</a:t>
            </a:r>
          </a:p>
          <a:p>
            <a:pPr lvl="1" eaLnBrk="1" hangingPunct="1"/>
            <a:r>
              <a:rPr lang="id-ID" sz="2000" smtClean="0"/>
              <a:t>Nilai wajar pembayaran yang diterima (jika ada) </a:t>
            </a:r>
            <a:r>
              <a:rPr lang="fi-FI" sz="2000" smtClean="0"/>
              <a:t>dari transaksi, peristiwa atau keadaan yang</a:t>
            </a:r>
            <a:r>
              <a:rPr lang="id-ID" sz="2000" smtClean="0"/>
              <a:t> mengakibatkan hilangnya pengendalian; dan</a:t>
            </a:r>
          </a:p>
          <a:p>
            <a:pPr lvl="1" eaLnBrk="1" hangingPunct="1"/>
            <a:r>
              <a:rPr lang="id-ID" sz="2000" smtClean="0"/>
              <a:t>Distribusi saham, jika transaksi yang mengakibatkan hilangnya pengendalian melibatkan distribusi saham entitas anak ke pemilik dalam kapasitasnya sebagai pemilik;</a:t>
            </a:r>
          </a:p>
          <a:p>
            <a:pPr eaLnBrk="1" hangingPunct="1"/>
            <a:r>
              <a:rPr lang="id-ID" sz="2400" smtClean="0"/>
              <a:t>Mengakui setiap sisa investasi pada entitas anak terdahulu pada nilai wajarnya pada tanggal hilangnya pengendalian;</a:t>
            </a:r>
          </a:p>
        </p:txBody>
      </p:sp>
    </p:spTree>
    <p:extLst>
      <p:ext uri="{BB962C8B-B14F-4D97-AF65-F5344CB8AC3E}">
        <p14:creationId xmlns:p14="http://schemas.microsoft.com/office/powerpoint/2010/main" val="2343323750"/>
      </p:ext>
    </p:extLst>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a:xfrm>
            <a:off x="457200" y="304800"/>
            <a:ext cx="8229600" cy="548378"/>
          </a:xfrm>
        </p:spPr>
        <p:txBody>
          <a:bodyPr>
            <a:noAutofit/>
          </a:bodyPr>
          <a:lstStyle/>
          <a:p>
            <a:pPr eaLnBrk="1" hangingPunct="1"/>
            <a:r>
              <a:rPr lang="id-ID" sz="3200" b="1" dirty="0" smtClean="0">
                <a:solidFill>
                  <a:srgbClr val="FF0000"/>
                </a:solidFill>
              </a:rPr>
              <a:t>Kehilangan pengendalian - entitas induk (31)</a:t>
            </a:r>
            <a:endParaRPr lang="en-US" sz="3200" b="1" dirty="0" smtClean="0">
              <a:solidFill>
                <a:srgbClr val="FF0000"/>
              </a:solidFill>
            </a:endParaRPr>
          </a:p>
        </p:txBody>
      </p:sp>
      <p:sp>
        <p:nvSpPr>
          <p:cNvPr id="45059" name="Rectangle 3"/>
          <p:cNvSpPr>
            <a:spLocks noGrp="1" noChangeArrowheads="1"/>
          </p:cNvSpPr>
          <p:nvPr>
            <p:ph type="body" idx="1"/>
          </p:nvPr>
        </p:nvSpPr>
        <p:spPr>
          <a:xfrm>
            <a:off x="758825" y="1428750"/>
            <a:ext cx="7470775" cy="2898775"/>
          </a:xfrm>
        </p:spPr>
        <p:txBody>
          <a:bodyPr/>
          <a:lstStyle/>
          <a:p>
            <a:pPr eaLnBrk="1" hangingPunct="1"/>
            <a:r>
              <a:rPr lang="id-ID" sz="2400" smtClean="0"/>
              <a:t>Mereklasifikasi ke laporan laba rugi, atau mengalihkan secara langsung ke saldo laba jika disyaratkan oleh SAK lain, sejumlah yang diidentifikasi dalam paragraf 32; dan</a:t>
            </a:r>
          </a:p>
          <a:p>
            <a:pPr eaLnBrk="1" hangingPunct="1"/>
            <a:r>
              <a:rPr lang="id-ID" sz="2400" smtClean="0"/>
              <a:t>Mengakui setiap perbedaan yang dihasilkan sebagai </a:t>
            </a:r>
            <a:r>
              <a:rPr lang="id-ID" sz="2400" smtClean="0">
                <a:solidFill>
                  <a:srgbClr val="FF0000"/>
                </a:solidFill>
              </a:rPr>
              <a:t>keuntungan atau kerugian dalam laporan laba rugi </a:t>
            </a:r>
            <a:r>
              <a:rPr lang="id-ID" sz="2400" smtClean="0"/>
              <a:t>yang </a:t>
            </a:r>
            <a:r>
              <a:rPr lang="pt-BR" sz="2400" smtClean="0"/>
              <a:t>dapat diatribusikan pada entitas induk.</a:t>
            </a:r>
            <a:endParaRPr lang="id-ID" sz="2400" smtClean="0"/>
          </a:p>
        </p:txBody>
      </p:sp>
      <p:sp>
        <p:nvSpPr>
          <p:cNvPr id="9" name="Rounded Rectangle 8"/>
          <p:cNvSpPr/>
          <p:nvPr/>
        </p:nvSpPr>
        <p:spPr>
          <a:xfrm>
            <a:off x="3429000" y="5786438"/>
            <a:ext cx="2500313" cy="64293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id-ID" dirty="0"/>
              <a:t>Keuntungan/ Kerugian dlm LR</a:t>
            </a:r>
          </a:p>
        </p:txBody>
      </p:sp>
      <p:sp>
        <p:nvSpPr>
          <p:cNvPr id="10" name="Rounded Rectangle 9"/>
          <p:cNvSpPr/>
          <p:nvPr/>
        </p:nvSpPr>
        <p:spPr>
          <a:xfrm>
            <a:off x="6215063" y="4857750"/>
            <a:ext cx="2643187" cy="642938"/>
          </a:xfrm>
          <a:prstGeom prst="roundRect">
            <a:avLst/>
          </a:prstGeom>
          <a:solidFill>
            <a:schemeClr val="accent6">
              <a:lumMod val="75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id-ID" dirty="0"/>
              <a:t>Nilai wajar investasi tersisa</a:t>
            </a:r>
          </a:p>
        </p:txBody>
      </p:sp>
      <p:sp>
        <p:nvSpPr>
          <p:cNvPr id="11" name="Rounded Rectangle 10"/>
          <p:cNvSpPr/>
          <p:nvPr/>
        </p:nvSpPr>
        <p:spPr>
          <a:xfrm>
            <a:off x="6215063" y="4143375"/>
            <a:ext cx="2643187" cy="642938"/>
          </a:xfrm>
          <a:prstGeom prst="roundRect">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id-ID" dirty="0"/>
              <a:t>Saham / Aset </a:t>
            </a:r>
          </a:p>
          <a:p>
            <a:pPr algn="ctr" fontAlgn="auto">
              <a:spcBef>
                <a:spcPts val="0"/>
              </a:spcBef>
              <a:spcAft>
                <a:spcPts val="0"/>
              </a:spcAft>
              <a:defRPr/>
            </a:pPr>
            <a:r>
              <a:rPr lang="id-ID" dirty="0"/>
              <a:t>diterima (pembayaran)</a:t>
            </a:r>
          </a:p>
        </p:txBody>
      </p:sp>
      <p:sp>
        <p:nvSpPr>
          <p:cNvPr id="12" name="Rounded Rectangle 11"/>
          <p:cNvSpPr/>
          <p:nvPr/>
        </p:nvSpPr>
        <p:spPr>
          <a:xfrm>
            <a:off x="1143000" y="4500563"/>
            <a:ext cx="2071688" cy="642937"/>
          </a:xfrm>
          <a:prstGeom prst="roundRect">
            <a:avLst/>
          </a:prstGeom>
          <a:solidFill>
            <a:schemeClr val="accent1">
              <a:lumMod val="75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id-ID" dirty="0"/>
              <a:t>Nilai investasi tercatat </a:t>
            </a:r>
          </a:p>
        </p:txBody>
      </p:sp>
      <p:cxnSp>
        <p:nvCxnSpPr>
          <p:cNvPr id="14" name="Shape 13"/>
          <p:cNvCxnSpPr>
            <a:stCxn id="12" idx="3"/>
            <a:endCxn id="23" idx="2"/>
          </p:cNvCxnSpPr>
          <p:nvPr/>
        </p:nvCxnSpPr>
        <p:spPr>
          <a:xfrm>
            <a:off x="3214688" y="4822825"/>
            <a:ext cx="500062" cy="1588"/>
          </a:xfrm>
          <a:prstGeom prst="bentConnector3">
            <a:avLst>
              <a:gd name="adj1" fmla="val 50000"/>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5" name="Shape 14"/>
          <p:cNvCxnSpPr>
            <a:stCxn id="11" idx="1"/>
            <a:endCxn id="23" idx="6"/>
          </p:cNvCxnSpPr>
          <p:nvPr/>
        </p:nvCxnSpPr>
        <p:spPr>
          <a:xfrm rot="10800000" flipV="1">
            <a:off x="5643563" y="4465638"/>
            <a:ext cx="571500" cy="357187"/>
          </a:xfrm>
          <a:prstGeom prst="bentConnector3">
            <a:avLst>
              <a:gd name="adj1" fmla="val 50000"/>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9" name="Shape 18"/>
          <p:cNvCxnSpPr>
            <a:stCxn id="10" idx="1"/>
            <a:endCxn id="23" idx="6"/>
          </p:cNvCxnSpPr>
          <p:nvPr/>
        </p:nvCxnSpPr>
        <p:spPr>
          <a:xfrm rot="10800000">
            <a:off x="5643563" y="4822825"/>
            <a:ext cx="571500" cy="357188"/>
          </a:xfrm>
          <a:prstGeom prst="bentConnector3">
            <a:avLst>
              <a:gd name="adj1" fmla="val 50000"/>
            </a:avLst>
          </a:prstGeom>
          <a:ln>
            <a:tailEnd type="arrow"/>
          </a:ln>
        </p:spPr>
        <p:style>
          <a:lnRef idx="1">
            <a:schemeClr val="accent1"/>
          </a:lnRef>
          <a:fillRef idx="0">
            <a:schemeClr val="accent1"/>
          </a:fillRef>
          <a:effectRef idx="0">
            <a:schemeClr val="accent1"/>
          </a:effectRef>
          <a:fontRef idx="minor">
            <a:schemeClr val="tx1"/>
          </a:fontRef>
        </p:style>
      </p:cxnSp>
      <p:sp>
        <p:nvSpPr>
          <p:cNvPr id="23" name="Oval 22"/>
          <p:cNvSpPr/>
          <p:nvPr/>
        </p:nvSpPr>
        <p:spPr>
          <a:xfrm>
            <a:off x="3714750" y="4500563"/>
            <a:ext cx="1928813" cy="642937"/>
          </a:xfrm>
          <a:prstGeom prst="ellipse">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id-ID" b="1" dirty="0"/>
              <a:t>SELISIH</a:t>
            </a:r>
          </a:p>
        </p:txBody>
      </p:sp>
      <p:cxnSp>
        <p:nvCxnSpPr>
          <p:cNvPr id="29" name="Elbow Connector 28"/>
          <p:cNvCxnSpPr>
            <a:stCxn id="23" idx="4"/>
            <a:endCxn id="9" idx="0"/>
          </p:cNvCxnSpPr>
          <p:nvPr/>
        </p:nvCxnSpPr>
        <p:spPr>
          <a:xfrm rot="5400000">
            <a:off x="4357688" y="5465763"/>
            <a:ext cx="642937" cy="1587"/>
          </a:xfrm>
          <a:prstGeom prst="bentConnector3">
            <a:avLst>
              <a:gd name="adj1" fmla="val 50000"/>
            </a:avLst>
          </a:prstGeom>
          <a:ln>
            <a:tailEnd type="arrow"/>
          </a:ln>
        </p:spPr>
        <p:style>
          <a:lnRef idx="1">
            <a:schemeClr val="accent1"/>
          </a:lnRef>
          <a:fillRef idx="0">
            <a:schemeClr val="accent1"/>
          </a:fillRef>
          <a:effectRef idx="0">
            <a:schemeClr val="accent1"/>
          </a:effectRef>
          <a:fontRef idx="minor">
            <a:schemeClr val="tx1"/>
          </a:fontRef>
        </p:style>
      </p:cxnSp>
      <p:sp>
        <p:nvSpPr>
          <p:cNvPr id="57" name="Oval 56"/>
          <p:cNvSpPr/>
          <p:nvPr/>
        </p:nvSpPr>
        <p:spPr>
          <a:xfrm>
            <a:off x="571500" y="5715000"/>
            <a:ext cx="2500313" cy="714375"/>
          </a:xfrm>
          <a:prstGeom prst="ellipse">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id-ID" dirty="0"/>
              <a:t>Reklasifikasi ke Saldo Laba</a:t>
            </a:r>
          </a:p>
        </p:txBody>
      </p:sp>
    </p:spTree>
    <p:extLst>
      <p:ext uri="{BB962C8B-B14F-4D97-AF65-F5344CB8AC3E}">
        <p14:creationId xmlns:p14="http://schemas.microsoft.com/office/powerpoint/2010/main" val="881996208"/>
      </p:ext>
    </p:extLst>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0" y="3429000"/>
            <a:ext cx="9144000" cy="3429000"/>
          </a:xfrm>
          <a:prstGeom prst="rect">
            <a:avLst/>
          </a:prstGeom>
          <a:solidFill>
            <a:schemeClr val="bg1"/>
          </a:solidFill>
          <a:ln>
            <a:noFill/>
          </a:ln>
          <a:effectLst/>
          <a:scene3d>
            <a:camera prst="orthographicFront" fov="0">
              <a:rot lat="0" lon="0" rev="0"/>
            </a:camera>
            <a:lightRig rig="threePt" dir="t">
              <a:rot lat="0" lon="0" rev="0"/>
            </a:lightRig>
          </a:scene3d>
          <a:sp3d contourW="9525" prstMaterial="matte">
            <a:contourClr>
              <a:schemeClr val="accent1">
                <a:shade val="70000"/>
                <a:satMod val="105000"/>
              </a:schemeClr>
            </a:contourClr>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smtClean="0"/>
          </a:p>
        </p:txBody>
      </p:sp>
      <p:sp>
        <p:nvSpPr>
          <p:cNvPr id="3" name="Rectangle 2"/>
          <p:cNvSpPr/>
          <p:nvPr/>
        </p:nvSpPr>
        <p:spPr>
          <a:xfrm>
            <a:off x="0" y="0"/>
            <a:ext cx="9144000" cy="3429000"/>
          </a:xfrm>
          <a:prstGeom prst="rect">
            <a:avLst/>
          </a:prstGeom>
          <a:solidFill>
            <a:srgbClr val="C00000"/>
          </a:solidFill>
          <a:ln>
            <a:noFill/>
          </a:ln>
          <a:effectLst/>
          <a:scene3d>
            <a:camera prst="orthographicFront" fov="0">
              <a:rot lat="0" lon="0" rev="0"/>
            </a:camera>
            <a:lightRig rig="threePt" dir="t">
              <a:rot lat="0" lon="0" rev="0"/>
            </a:lightRig>
          </a:scene3d>
          <a:sp3d contourW="9525" prstMaterial="matte">
            <a:contourClr>
              <a:schemeClr val="accent1">
                <a:shade val="70000"/>
                <a:satMod val="105000"/>
              </a:schemeClr>
            </a:contourClr>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smtClean="0"/>
          </a:p>
        </p:txBody>
      </p:sp>
      <p:sp>
        <p:nvSpPr>
          <p:cNvPr id="2" name="Title 1"/>
          <p:cNvSpPr>
            <a:spLocks noGrp="1"/>
          </p:cNvSpPr>
          <p:nvPr>
            <p:ph type="ctrTitle"/>
          </p:nvPr>
        </p:nvSpPr>
        <p:spPr>
          <a:xfrm>
            <a:off x="38100" y="381000"/>
            <a:ext cx="9105900" cy="2514600"/>
          </a:xfrm>
        </p:spPr>
        <p:txBody>
          <a:bodyPr>
            <a:normAutofit/>
          </a:bodyPr>
          <a:lstStyle/>
          <a:p>
            <a:pPr algn="ctr"/>
            <a:r>
              <a:rPr lang="id-ID" sz="3200" b="1" dirty="0" smtClean="0">
                <a:solidFill>
                  <a:schemeClr val="bg1"/>
                </a:solidFill>
              </a:rPr>
              <a:t>PSAK 66</a:t>
            </a:r>
            <a:br>
              <a:rPr lang="id-ID" sz="3200" b="1" dirty="0" smtClean="0">
                <a:solidFill>
                  <a:schemeClr val="bg1"/>
                </a:solidFill>
              </a:rPr>
            </a:br>
            <a:r>
              <a:rPr lang="id-ID" sz="3200" b="1" dirty="0" smtClean="0">
                <a:solidFill>
                  <a:schemeClr val="bg1"/>
                </a:solidFill>
              </a:rPr>
              <a:t>PENGATURAN BERSAMA</a:t>
            </a:r>
            <a:br>
              <a:rPr lang="id-ID" sz="3200" b="1" dirty="0" smtClean="0">
                <a:solidFill>
                  <a:schemeClr val="bg1"/>
                </a:solidFill>
              </a:rPr>
            </a:br>
            <a:endParaRPr lang="en-US" sz="2400" b="1" dirty="0">
              <a:solidFill>
                <a:schemeClr val="bg1"/>
              </a:solidFill>
            </a:endParaRPr>
          </a:p>
        </p:txBody>
      </p:sp>
    </p:spTree>
    <p:extLst>
      <p:ext uri="{BB962C8B-B14F-4D97-AF65-F5344CB8AC3E}">
        <p14:creationId xmlns:p14="http://schemas.microsoft.com/office/powerpoint/2010/main" val="1575174736"/>
      </p:ext>
    </p:extLst>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548378"/>
          </a:xfrm>
        </p:spPr>
        <p:txBody>
          <a:bodyPr>
            <a:noAutofit/>
          </a:bodyPr>
          <a:lstStyle/>
          <a:p>
            <a:r>
              <a:rPr lang="id-ID" sz="3200" b="1" dirty="0" smtClean="0"/>
              <a:t>Jenis dan Klasifikasi Pengaturan Bersama</a:t>
            </a:r>
            <a:endParaRPr lang="id-ID" sz="3200" b="1" dirty="0"/>
          </a:p>
        </p:txBody>
      </p:sp>
      <p:sp>
        <p:nvSpPr>
          <p:cNvPr id="3" name="Content Placeholder 2"/>
          <p:cNvSpPr>
            <a:spLocks noGrp="1"/>
          </p:cNvSpPr>
          <p:nvPr>
            <p:ph idx="1"/>
          </p:nvPr>
        </p:nvSpPr>
        <p:spPr/>
        <p:txBody>
          <a:bodyPr/>
          <a:lstStyle/>
          <a:p>
            <a:endParaRPr lang="id-ID"/>
          </a:p>
        </p:txBody>
      </p:sp>
      <p:sp>
        <p:nvSpPr>
          <p:cNvPr id="4" name="Slide Number Placeholder 3"/>
          <p:cNvSpPr>
            <a:spLocks noGrp="1"/>
          </p:cNvSpPr>
          <p:nvPr>
            <p:ph type="sldNum" sz="quarter" idx="12"/>
          </p:nvPr>
        </p:nvSpPr>
        <p:spPr/>
        <p:txBody>
          <a:bodyPr/>
          <a:lstStyle/>
          <a:p>
            <a:fld id="{300CD961-1678-4F71-88D2-FF49F969FACD}" type="slidenum">
              <a:rPr lang="en-US" smtClean="0"/>
              <a:pPr/>
              <a:t>79</a:t>
            </a:fld>
            <a:endParaRPr lang="en-US"/>
          </a:p>
        </p:txBody>
      </p:sp>
      <p:pic>
        <p:nvPicPr>
          <p:cNvPr id="5" name="Picture 4"/>
          <p:cNvPicPr>
            <a:picLocks noChangeAspect="1"/>
          </p:cNvPicPr>
          <p:nvPr/>
        </p:nvPicPr>
        <p:blipFill>
          <a:blip r:embed="rId2"/>
          <a:stretch>
            <a:fillRect/>
          </a:stretch>
        </p:blipFill>
        <p:spPr>
          <a:xfrm>
            <a:off x="-3110" y="1456082"/>
            <a:ext cx="9040969" cy="4814198"/>
          </a:xfrm>
          <a:prstGeom prst="rect">
            <a:avLst/>
          </a:prstGeom>
        </p:spPr>
      </p:pic>
    </p:spTree>
    <p:extLst>
      <p:ext uri="{BB962C8B-B14F-4D97-AF65-F5344CB8AC3E}">
        <p14:creationId xmlns:p14="http://schemas.microsoft.com/office/powerpoint/2010/main" val="2776036781"/>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548378"/>
          </a:xfrm>
        </p:spPr>
        <p:txBody>
          <a:bodyPr>
            <a:noAutofit/>
          </a:bodyPr>
          <a:lstStyle/>
          <a:p>
            <a:r>
              <a:rPr lang="id-ID" sz="3200" b="1" dirty="0" smtClean="0"/>
              <a:t>Jenis dan Klasifikasi Pengaturan Bersama</a:t>
            </a:r>
            <a:endParaRPr lang="id-ID" sz="3200" b="1" dirty="0"/>
          </a:p>
        </p:txBody>
      </p:sp>
      <p:sp>
        <p:nvSpPr>
          <p:cNvPr id="3" name="Content Placeholder 2"/>
          <p:cNvSpPr>
            <a:spLocks noGrp="1"/>
          </p:cNvSpPr>
          <p:nvPr>
            <p:ph idx="1"/>
          </p:nvPr>
        </p:nvSpPr>
        <p:spPr/>
        <p:txBody>
          <a:bodyPr/>
          <a:lstStyle/>
          <a:p>
            <a:endParaRPr lang="id-ID"/>
          </a:p>
        </p:txBody>
      </p:sp>
      <p:sp>
        <p:nvSpPr>
          <p:cNvPr id="4" name="Slide Number Placeholder 3"/>
          <p:cNvSpPr>
            <a:spLocks noGrp="1"/>
          </p:cNvSpPr>
          <p:nvPr>
            <p:ph type="sldNum" sz="quarter" idx="12"/>
          </p:nvPr>
        </p:nvSpPr>
        <p:spPr/>
        <p:txBody>
          <a:bodyPr/>
          <a:lstStyle/>
          <a:p>
            <a:fld id="{300CD961-1678-4F71-88D2-FF49F969FACD}" type="slidenum">
              <a:rPr lang="en-US" smtClean="0"/>
              <a:pPr/>
              <a:t>80</a:t>
            </a:fld>
            <a:endParaRPr lang="en-US"/>
          </a:p>
        </p:txBody>
      </p:sp>
      <p:pic>
        <p:nvPicPr>
          <p:cNvPr id="6" name="Picture 5"/>
          <p:cNvPicPr>
            <a:picLocks noChangeAspect="1"/>
          </p:cNvPicPr>
          <p:nvPr/>
        </p:nvPicPr>
        <p:blipFill>
          <a:blip r:embed="rId2"/>
          <a:stretch>
            <a:fillRect/>
          </a:stretch>
        </p:blipFill>
        <p:spPr>
          <a:xfrm>
            <a:off x="228600" y="1396450"/>
            <a:ext cx="8686800" cy="4959900"/>
          </a:xfrm>
          <a:prstGeom prst="rect">
            <a:avLst/>
          </a:prstGeom>
        </p:spPr>
      </p:pic>
    </p:spTree>
    <p:extLst>
      <p:ext uri="{BB962C8B-B14F-4D97-AF65-F5344CB8AC3E}">
        <p14:creationId xmlns:p14="http://schemas.microsoft.com/office/powerpoint/2010/main" val="3087769814"/>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a:xfrm>
            <a:off x="612775" y="-24"/>
            <a:ext cx="8153400" cy="990600"/>
          </a:xfrm>
        </p:spPr>
        <p:txBody>
          <a:bodyPr/>
          <a:lstStyle/>
          <a:p>
            <a:pPr eaLnBrk="1" hangingPunct="1"/>
            <a:r>
              <a:rPr lang="id-ID" sz="2800" dirty="0" smtClean="0"/>
              <a:t>Pengaturan Bersama PSAK 66</a:t>
            </a:r>
            <a:endParaRPr lang="en-US" sz="2800" dirty="0" smtClean="0"/>
          </a:p>
        </p:txBody>
      </p:sp>
      <p:sp>
        <p:nvSpPr>
          <p:cNvPr id="2" name="Slide Number Placeholder 1"/>
          <p:cNvSpPr>
            <a:spLocks noGrp="1"/>
          </p:cNvSpPr>
          <p:nvPr>
            <p:ph type="sldNum" sz="quarter" idx="12"/>
          </p:nvPr>
        </p:nvSpPr>
        <p:spPr/>
        <p:txBody>
          <a:bodyPr/>
          <a:lstStyle/>
          <a:p>
            <a:fld id="{8C35BDD7-A4F9-4A49-B11C-CECE1BE9731E}" type="slidenum">
              <a:rPr lang="es-ES" smtClean="0"/>
              <a:pPr/>
              <a:t>81</a:t>
            </a:fld>
            <a:endParaRPr lang="es-ES"/>
          </a:p>
        </p:txBody>
      </p:sp>
      <p:sp>
        <p:nvSpPr>
          <p:cNvPr id="3" name="Content Placeholder 2"/>
          <p:cNvSpPr>
            <a:spLocks noGrp="1"/>
          </p:cNvSpPr>
          <p:nvPr>
            <p:ph idx="1"/>
          </p:nvPr>
        </p:nvSpPr>
        <p:spPr>
          <a:xfrm>
            <a:off x="337824" y="1265118"/>
            <a:ext cx="8229600" cy="4525963"/>
          </a:xfrm>
        </p:spPr>
        <p:txBody>
          <a:bodyPr>
            <a:normAutofit/>
          </a:bodyPr>
          <a:lstStyle/>
          <a:p>
            <a:pPr marL="365125" indent="-365125">
              <a:buFont typeface="Wingdings" pitchFamily="2" charset="2"/>
              <a:buChar char="§"/>
              <a:tabLst>
                <a:tab pos="365125" algn="l"/>
              </a:tabLst>
            </a:pPr>
            <a:r>
              <a:rPr lang="id-ID" sz="2000" dirty="0" smtClean="0"/>
              <a:t>Pengaturan bersama adalah pengaturan yang dua atau lebih pihak memiliki pengendalian bersama.</a:t>
            </a:r>
          </a:p>
          <a:p>
            <a:pPr marL="365125" indent="-365125">
              <a:buFont typeface="Wingdings" pitchFamily="2" charset="2"/>
              <a:buChar char="§"/>
              <a:tabLst>
                <a:tab pos="365125" algn="l"/>
              </a:tabLst>
            </a:pPr>
            <a:r>
              <a:rPr lang="id-ID" sz="2000" dirty="0" smtClean="0"/>
              <a:t>Karakteristik pengaturan bersama:</a:t>
            </a:r>
          </a:p>
          <a:p>
            <a:pPr marL="765175" lvl="1" indent="-365125">
              <a:buFont typeface="Wingdings" pitchFamily="2" charset="2"/>
              <a:buChar char="§"/>
              <a:tabLst>
                <a:tab pos="365125" algn="l"/>
              </a:tabLst>
            </a:pPr>
            <a:r>
              <a:rPr lang="id-ID" sz="1800" dirty="0" smtClean="0"/>
              <a:t>Para pihak terikat suatu pengaturan kontraktual</a:t>
            </a:r>
          </a:p>
          <a:p>
            <a:pPr marL="765175" lvl="1" indent="-365125">
              <a:buFont typeface="Wingdings" pitchFamily="2" charset="2"/>
              <a:buChar char="§"/>
              <a:tabLst>
                <a:tab pos="365125" algn="l"/>
              </a:tabLst>
            </a:pPr>
            <a:r>
              <a:rPr lang="id-ID" sz="1800" dirty="0" smtClean="0"/>
              <a:t>Pengaturan kontraktual memberikan pengendalian bersama kepada dua atau lebih pihak dalam pengaturan tersebut</a:t>
            </a:r>
          </a:p>
          <a:p>
            <a:pPr marL="365125" indent="-365125">
              <a:buFont typeface="Wingdings" pitchFamily="2" charset="2"/>
              <a:buChar char="§"/>
              <a:tabLst>
                <a:tab pos="365125" algn="l"/>
              </a:tabLst>
            </a:pPr>
            <a:r>
              <a:rPr lang="id-ID" sz="2200" dirty="0" smtClean="0"/>
              <a:t>Pengendalian bersama </a:t>
            </a:r>
            <a:r>
              <a:rPr lang="id-ID" sz="2200" dirty="0" smtClean="0">
                <a:sym typeface="Wingdings" panose="05000000000000000000" pitchFamily="2" charset="2"/>
              </a:rPr>
              <a:t> persetujuan kontraktual untuk berbagi pengendalian atas suatu pengaturan, yang ada hanya ketika keputusan mengenai aktivitas relevan mensyaratkan persetujuan dengan suara bulat dari seluruh pihak yang berbagi pengendalian</a:t>
            </a:r>
          </a:p>
          <a:p>
            <a:pPr marL="365125" indent="-365125">
              <a:buFont typeface="Wingdings" pitchFamily="2" charset="2"/>
              <a:buChar char="§"/>
              <a:tabLst>
                <a:tab pos="365125" algn="l"/>
              </a:tabLst>
            </a:pPr>
            <a:r>
              <a:rPr lang="id-ID" sz="2200" dirty="0" smtClean="0">
                <a:sym typeface="Wingdings" panose="05000000000000000000" pitchFamily="2" charset="2"/>
              </a:rPr>
              <a:t>Jenis pengaturan : </a:t>
            </a:r>
          </a:p>
          <a:p>
            <a:pPr marL="765175" lvl="1" indent="-365125">
              <a:buFont typeface="Wingdings" pitchFamily="2" charset="2"/>
              <a:buChar char="§"/>
              <a:tabLst>
                <a:tab pos="365125" algn="l"/>
              </a:tabLst>
            </a:pPr>
            <a:r>
              <a:rPr lang="id-ID" sz="1800" dirty="0" smtClean="0">
                <a:sym typeface="Wingdings" panose="05000000000000000000" pitchFamily="2" charset="2"/>
              </a:rPr>
              <a:t>operasi bersama  mencatat bagian atas aset. Liabilitas, pendapatan, beban</a:t>
            </a:r>
          </a:p>
          <a:p>
            <a:pPr marL="765175" lvl="1" indent="-365125">
              <a:buFont typeface="Wingdings" pitchFamily="2" charset="2"/>
              <a:buChar char="§"/>
              <a:tabLst>
                <a:tab pos="365125" algn="l"/>
              </a:tabLst>
            </a:pPr>
            <a:r>
              <a:rPr lang="id-ID" sz="1800" dirty="0" smtClean="0">
                <a:sym typeface="Wingdings" panose="05000000000000000000" pitchFamily="2" charset="2"/>
              </a:rPr>
              <a:t>Ventura bersama  investasi, metode ekuitas</a:t>
            </a:r>
            <a:endParaRPr lang="id-ID" sz="1800" dirty="0"/>
          </a:p>
        </p:txBody>
      </p:sp>
    </p:spTree>
    <p:extLst>
      <p:ext uri="{BB962C8B-B14F-4D97-AF65-F5344CB8AC3E}">
        <p14:creationId xmlns:p14="http://schemas.microsoft.com/office/powerpoint/2010/main" val="1161785254"/>
      </p:ext>
    </p:extLst>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0" y="3429000"/>
            <a:ext cx="9144000" cy="3429000"/>
          </a:xfrm>
          <a:prstGeom prst="rect">
            <a:avLst/>
          </a:prstGeom>
          <a:solidFill>
            <a:schemeClr val="bg1"/>
          </a:solidFill>
          <a:ln>
            <a:noFill/>
          </a:ln>
          <a:effectLst/>
          <a:scene3d>
            <a:camera prst="orthographicFront" fov="0">
              <a:rot lat="0" lon="0" rev="0"/>
            </a:camera>
            <a:lightRig rig="threePt" dir="t">
              <a:rot lat="0" lon="0" rev="0"/>
            </a:lightRig>
          </a:scene3d>
          <a:sp3d contourW="9525" prstMaterial="matte">
            <a:contourClr>
              <a:schemeClr val="accent1">
                <a:shade val="70000"/>
                <a:satMod val="105000"/>
              </a:schemeClr>
            </a:contourClr>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smtClean="0"/>
          </a:p>
        </p:txBody>
      </p:sp>
      <p:sp>
        <p:nvSpPr>
          <p:cNvPr id="3" name="Rectangle 2"/>
          <p:cNvSpPr/>
          <p:nvPr/>
        </p:nvSpPr>
        <p:spPr>
          <a:xfrm>
            <a:off x="0" y="0"/>
            <a:ext cx="9144000" cy="3429000"/>
          </a:xfrm>
          <a:prstGeom prst="rect">
            <a:avLst/>
          </a:prstGeom>
          <a:solidFill>
            <a:srgbClr val="C00000"/>
          </a:solidFill>
          <a:ln>
            <a:noFill/>
          </a:ln>
          <a:effectLst/>
          <a:scene3d>
            <a:camera prst="orthographicFront" fov="0">
              <a:rot lat="0" lon="0" rev="0"/>
            </a:camera>
            <a:lightRig rig="threePt" dir="t">
              <a:rot lat="0" lon="0" rev="0"/>
            </a:lightRig>
          </a:scene3d>
          <a:sp3d contourW="9525" prstMaterial="matte">
            <a:contourClr>
              <a:schemeClr val="accent1">
                <a:shade val="70000"/>
                <a:satMod val="105000"/>
              </a:schemeClr>
            </a:contourClr>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smtClean="0"/>
          </a:p>
        </p:txBody>
      </p:sp>
      <p:sp>
        <p:nvSpPr>
          <p:cNvPr id="2" name="Title 1"/>
          <p:cNvSpPr>
            <a:spLocks noGrp="1"/>
          </p:cNvSpPr>
          <p:nvPr>
            <p:ph type="ctrTitle"/>
          </p:nvPr>
        </p:nvSpPr>
        <p:spPr>
          <a:xfrm>
            <a:off x="38100" y="381000"/>
            <a:ext cx="9105900" cy="2514600"/>
          </a:xfrm>
        </p:spPr>
        <p:txBody>
          <a:bodyPr>
            <a:normAutofit/>
          </a:bodyPr>
          <a:lstStyle/>
          <a:p>
            <a:pPr algn="ctr"/>
            <a:r>
              <a:rPr lang="id-ID" sz="3200" b="1" dirty="0" smtClean="0">
                <a:solidFill>
                  <a:schemeClr val="bg1"/>
                </a:solidFill>
              </a:rPr>
              <a:t>PSAK 67</a:t>
            </a:r>
            <a:br>
              <a:rPr lang="id-ID" sz="3200" b="1" dirty="0" smtClean="0">
                <a:solidFill>
                  <a:schemeClr val="bg1"/>
                </a:solidFill>
              </a:rPr>
            </a:br>
            <a:r>
              <a:rPr lang="id-ID" sz="3200" b="1" dirty="0" smtClean="0">
                <a:solidFill>
                  <a:schemeClr val="bg1"/>
                </a:solidFill>
              </a:rPr>
              <a:t>PENGUNGKAPAN KEPENTINGAN DALAM </a:t>
            </a:r>
            <a:br>
              <a:rPr lang="id-ID" sz="3200" b="1" dirty="0" smtClean="0">
                <a:solidFill>
                  <a:schemeClr val="bg1"/>
                </a:solidFill>
              </a:rPr>
            </a:br>
            <a:r>
              <a:rPr lang="id-ID" sz="3200" b="1" dirty="0" smtClean="0">
                <a:solidFill>
                  <a:schemeClr val="bg1"/>
                </a:solidFill>
              </a:rPr>
              <a:t>ENTITAS LAIN</a:t>
            </a:r>
            <a:endParaRPr lang="en-US" sz="2400" b="1" dirty="0">
              <a:solidFill>
                <a:schemeClr val="bg1"/>
              </a:solidFill>
            </a:endParaRPr>
          </a:p>
        </p:txBody>
      </p:sp>
    </p:spTree>
    <p:extLst>
      <p:ext uri="{BB962C8B-B14F-4D97-AF65-F5344CB8AC3E}">
        <p14:creationId xmlns:p14="http://schemas.microsoft.com/office/powerpoint/2010/main" val="58728632"/>
      </p:ext>
    </p:extLst>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a:xfrm>
            <a:off x="612775" y="152400"/>
            <a:ext cx="8153400" cy="990600"/>
          </a:xfrm>
        </p:spPr>
        <p:txBody>
          <a:bodyPr>
            <a:normAutofit/>
          </a:bodyPr>
          <a:lstStyle/>
          <a:p>
            <a:pPr eaLnBrk="1" hangingPunct="1"/>
            <a:r>
              <a:rPr lang="id-ID" sz="2400" b="1" dirty="0" smtClean="0"/>
              <a:t>Pengungkapan Kepentingan dalam </a:t>
            </a:r>
            <a:br>
              <a:rPr lang="id-ID" sz="2400" b="1" dirty="0" smtClean="0"/>
            </a:br>
            <a:r>
              <a:rPr lang="id-ID" sz="2400" b="1" dirty="0" smtClean="0"/>
              <a:t>Entitas Lain PSAK 67</a:t>
            </a:r>
            <a:endParaRPr lang="en-US" sz="2400" b="1" dirty="0" smtClean="0"/>
          </a:p>
        </p:txBody>
      </p:sp>
      <p:sp>
        <p:nvSpPr>
          <p:cNvPr id="2" name="Slide Number Placeholder 1"/>
          <p:cNvSpPr>
            <a:spLocks noGrp="1"/>
          </p:cNvSpPr>
          <p:nvPr>
            <p:ph type="sldNum" sz="quarter" idx="12"/>
          </p:nvPr>
        </p:nvSpPr>
        <p:spPr/>
        <p:txBody>
          <a:bodyPr/>
          <a:lstStyle/>
          <a:p>
            <a:fld id="{8C35BDD7-A4F9-4A49-B11C-CECE1BE9731E}" type="slidenum">
              <a:rPr lang="es-ES" smtClean="0"/>
              <a:pPr/>
              <a:t>83</a:t>
            </a:fld>
            <a:endParaRPr lang="es-ES"/>
          </a:p>
        </p:txBody>
      </p:sp>
      <p:sp>
        <p:nvSpPr>
          <p:cNvPr id="3" name="Content Placeholder 2"/>
          <p:cNvSpPr>
            <a:spLocks noGrp="1"/>
          </p:cNvSpPr>
          <p:nvPr>
            <p:ph idx="1"/>
          </p:nvPr>
        </p:nvSpPr>
        <p:spPr>
          <a:xfrm>
            <a:off x="337824" y="1265118"/>
            <a:ext cx="8229600" cy="4525963"/>
          </a:xfrm>
        </p:spPr>
        <p:txBody>
          <a:bodyPr>
            <a:normAutofit/>
          </a:bodyPr>
          <a:lstStyle/>
          <a:p>
            <a:pPr marL="365125" indent="-365125">
              <a:buFont typeface="Wingdings" pitchFamily="2" charset="2"/>
              <a:buChar char="§"/>
              <a:tabLst>
                <a:tab pos="365125" algn="l"/>
              </a:tabLst>
            </a:pPr>
            <a:r>
              <a:rPr lang="id-ID" sz="2000" dirty="0" smtClean="0"/>
              <a:t>Entitas mengungkapkan pertimbangan dan asumsi signifikan yang dibuat dalam menentukan bahwa entitas memiliki pengendalian, pengendalian bersama, pengaruh signifikan dan jenis pengaturan.</a:t>
            </a:r>
          </a:p>
          <a:p>
            <a:pPr marL="365125" indent="-365125">
              <a:buFont typeface="Wingdings" pitchFamily="2" charset="2"/>
              <a:buChar char="§"/>
              <a:tabLst>
                <a:tab pos="365125" algn="l"/>
              </a:tabLst>
            </a:pPr>
            <a:r>
              <a:rPr lang="id-ID" sz="2000" dirty="0" smtClean="0"/>
              <a:t>Entitas mengungkapkan informasi pengguna LK konsolidasian</a:t>
            </a:r>
          </a:p>
          <a:p>
            <a:pPr marL="765175" lvl="1" indent="-365125">
              <a:buFont typeface="Wingdings" pitchFamily="2" charset="2"/>
              <a:buChar char="§"/>
              <a:tabLst>
                <a:tab pos="365125" algn="l"/>
              </a:tabLst>
            </a:pPr>
            <a:r>
              <a:rPr lang="id-ID" sz="1600" dirty="0" smtClean="0"/>
              <a:t>Memahami komposisi kelompok usaha dan kepentingan yang dimiliki dalam aktivitas &amp; arus kas</a:t>
            </a:r>
          </a:p>
          <a:p>
            <a:pPr marL="765175" lvl="1" indent="-365125">
              <a:buFont typeface="Wingdings" pitchFamily="2" charset="2"/>
              <a:buChar char="§"/>
              <a:tabLst>
                <a:tab pos="365125" algn="l"/>
              </a:tabLst>
            </a:pPr>
            <a:r>
              <a:rPr lang="id-ID" sz="1600" dirty="0" smtClean="0"/>
              <a:t>Mengevaluasi sifat dan luas pembatasan; sifat dan perubahan risiko; konsekuensi perubahan kepemilikan; konsekuensi hilangnya pengendalian</a:t>
            </a:r>
          </a:p>
          <a:p>
            <a:pPr marL="365125" indent="-365125">
              <a:buFont typeface="Wingdings" pitchFamily="2" charset="2"/>
              <a:buChar char="§"/>
              <a:tabLst>
                <a:tab pos="365125" algn="l"/>
              </a:tabLst>
            </a:pPr>
            <a:r>
              <a:rPr lang="id-ID" sz="2000" dirty="0" smtClean="0"/>
              <a:t>Entitas asosiasi dan pengaturan bersama</a:t>
            </a:r>
            <a:r>
              <a:rPr lang="id-ID" sz="2000" dirty="0" smtClean="0">
                <a:sym typeface="Wingdings" panose="05000000000000000000" pitchFamily="2" charset="2"/>
              </a:rPr>
              <a:t> sifat, luas dan dampak keuangan dari kepentingannya</a:t>
            </a:r>
            <a:r>
              <a:rPr lang="id-ID" sz="2000" dirty="0">
                <a:sym typeface="Wingdings" panose="05000000000000000000" pitchFamily="2" charset="2"/>
              </a:rPr>
              <a:t>;</a:t>
            </a:r>
            <a:r>
              <a:rPr lang="id-ID" sz="2000" dirty="0" smtClean="0">
                <a:sym typeface="Wingdings" panose="05000000000000000000" pitchFamily="2" charset="2"/>
              </a:rPr>
              <a:t> sifat dan perubahan risiko signifikan</a:t>
            </a:r>
            <a:endParaRPr lang="id-ID" sz="2000" dirty="0" smtClean="0"/>
          </a:p>
          <a:p>
            <a:pPr marL="365125" indent="-365125">
              <a:buFont typeface="Wingdings" pitchFamily="2" charset="2"/>
              <a:buChar char="§"/>
              <a:tabLst>
                <a:tab pos="365125" algn="l"/>
              </a:tabLst>
            </a:pPr>
            <a:r>
              <a:rPr lang="id-ID" sz="1800" dirty="0" smtClean="0"/>
              <a:t>Entitas terstruktur yang tidak dikonsolidasi </a:t>
            </a:r>
            <a:r>
              <a:rPr lang="id-ID" sz="1800" dirty="0" smtClean="0">
                <a:sym typeface="Wingdings" panose="05000000000000000000" pitchFamily="2" charset="2"/>
              </a:rPr>
              <a:t> sifat dan luas kepentingan; sifat dan perubahan risiko</a:t>
            </a:r>
            <a:endParaRPr lang="id-ID" sz="1800" dirty="0"/>
          </a:p>
        </p:txBody>
      </p:sp>
    </p:spTree>
    <p:extLst>
      <p:ext uri="{BB962C8B-B14F-4D97-AF65-F5344CB8AC3E}">
        <p14:creationId xmlns:p14="http://schemas.microsoft.com/office/powerpoint/2010/main" val="3471674594"/>
      </p:ext>
    </p:extLst>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548378"/>
          </a:xfrm>
        </p:spPr>
        <p:txBody>
          <a:bodyPr>
            <a:noAutofit/>
          </a:bodyPr>
          <a:lstStyle/>
          <a:p>
            <a:r>
              <a:rPr lang="id-ID" sz="3600" b="1" dirty="0" smtClean="0"/>
              <a:t>Ketentuan PSAK 67</a:t>
            </a:r>
            <a:endParaRPr lang="id-ID" sz="3600" b="1" dirty="0"/>
          </a:p>
        </p:txBody>
      </p:sp>
      <p:sp>
        <p:nvSpPr>
          <p:cNvPr id="3" name="Content Placeholder 2"/>
          <p:cNvSpPr>
            <a:spLocks noGrp="1"/>
          </p:cNvSpPr>
          <p:nvPr>
            <p:ph idx="1"/>
          </p:nvPr>
        </p:nvSpPr>
        <p:spPr/>
        <p:txBody>
          <a:bodyPr>
            <a:noAutofit/>
          </a:bodyPr>
          <a:lstStyle/>
          <a:p>
            <a:pPr marL="0" indent="0">
              <a:buNone/>
            </a:pPr>
            <a:r>
              <a:rPr lang="id-ID" sz="1600" dirty="0"/>
              <a:t>PSAK 67 mensyaratkan entitas untuk mengungkapkan informasi yang memungkinkan </a:t>
            </a:r>
            <a:r>
              <a:rPr lang="id-ID" sz="1600" dirty="0" smtClean="0"/>
              <a:t>para pengguna </a:t>
            </a:r>
            <a:r>
              <a:rPr lang="id-ID" sz="1600" dirty="0"/>
              <a:t>laporan keuangan untuk mengevaluasi:</a:t>
            </a:r>
          </a:p>
          <a:p>
            <a:pPr>
              <a:buFont typeface="+mj-lt"/>
              <a:buAutoNum type="alphaLcPeriod"/>
            </a:pPr>
            <a:r>
              <a:rPr lang="id-ID" sz="1600" dirty="0" smtClean="0"/>
              <a:t>sifat </a:t>
            </a:r>
            <a:r>
              <a:rPr lang="id-ID" sz="1600" dirty="0"/>
              <a:t>dan risiko yang terkait dengan kepentingannya dalam entitas lain; dan</a:t>
            </a:r>
          </a:p>
          <a:p>
            <a:pPr>
              <a:buFont typeface="+mj-lt"/>
              <a:buAutoNum type="alphaLcPeriod"/>
            </a:pPr>
            <a:r>
              <a:rPr lang="id-ID" sz="1600" dirty="0" smtClean="0"/>
              <a:t>dampak </a:t>
            </a:r>
            <a:r>
              <a:rPr lang="id-ID" sz="1600" dirty="0"/>
              <a:t>dari kepentingan tersebut terhadap posisi keuangan, kinerja keuangan, dan arus </a:t>
            </a:r>
            <a:r>
              <a:rPr lang="id-ID" sz="1600" dirty="0" smtClean="0"/>
              <a:t>kas entitas</a:t>
            </a:r>
            <a:endParaRPr lang="id-ID" sz="1600" dirty="0"/>
          </a:p>
          <a:p>
            <a:pPr marL="0" indent="0">
              <a:buNone/>
            </a:pPr>
            <a:r>
              <a:rPr lang="id-ID" sz="1600" dirty="0" smtClean="0"/>
              <a:t>Entitas </a:t>
            </a:r>
            <a:r>
              <a:rPr lang="id-ID" sz="1600" dirty="0"/>
              <a:t>mengungkapkan:</a:t>
            </a:r>
          </a:p>
          <a:p>
            <a:pPr>
              <a:buFont typeface="+mj-lt"/>
              <a:buAutoNum type="alphaLcPeriod"/>
            </a:pPr>
            <a:r>
              <a:rPr lang="id-ID" sz="1600" b="1" dirty="0" smtClean="0"/>
              <a:t>Pertimbangan </a:t>
            </a:r>
            <a:r>
              <a:rPr lang="id-ID" sz="1600" b="1" dirty="0"/>
              <a:t>dan asumsi signifikan </a:t>
            </a:r>
            <a:r>
              <a:rPr lang="id-ID" sz="1600" dirty="0"/>
              <a:t>yang telah dibuat dalam menentukan:</a:t>
            </a:r>
          </a:p>
          <a:p>
            <a:pPr marL="800100" lvl="1" indent="-400050">
              <a:buFont typeface="+mj-lt"/>
              <a:buAutoNum type="romanLcPeriod"/>
            </a:pPr>
            <a:r>
              <a:rPr lang="id-ID" sz="1600" dirty="0" smtClean="0"/>
              <a:t>sifat </a:t>
            </a:r>
            <a:r>
              <a:rPr lang="id-ID" sz="1600" dirty="0"/>
              <a:t>dari kepentingannya dalam entitas lain atau pengaturan;</a:t>
            </a:r>
          </a:p>
          <a:p>
            <a:pPr marL="800100" lvl="1" indent="-400050">
              <a:buFont typeface="+mj-lt"/>
              <a:buAutoNum type="romanLcPeriod"/>
            </a:pPr>
            <a:r>
              <a:rPr lang="id-ID" sz="1600" dirty="0" smtClean="0"/>
              <a:t>jenis </a:t>
            </a:r>
            <a:r>
              <a:rPr lang="id-ID" sz="1600" dirty="0"/>
              <a:t>pengaturan bersama dimana entitas memiliki kepentingan;</a:t>
            </a:r>
          </a:p>
          <a:p>
            <a:pPr marL="800100" lvl="1" indent="-400050">
              <a:buFont typeface="+mj-lt"/>
              <a:buAutoNum type="romanLcPeriod"/>
            </a:pPr>
            <a:r>
              <a:rPr lang="id-ID" sz="1600" dirty="0" smtClean="0"/>
              <a:t>bahwa </a:t>
            </a:r>
            <a:r>
              <a:rPr lang="id-ID" sz="1600" dirty="0"/>
              <a:t>entitas memenuhi definisi entitas investasi, jika dapat diterapkan; dan</a:t>
            </a:r>
          </a:p>
          <a:p>
            <a:pPr marL="0" indent="0">
              <a:buNone/>
              <a:tabLst>
                <a:tab pos="354013" algn="l"/>
              </a:tabLst>
            </a:pPr>
            <a:r>
              <a:rPr lang="id-ID" sz="1600" dirty="0" smtClean="0"/>
              <a:t>b.	</a:t>
            </a:r>
            <a:r>
              <a:rPr lang="id-ID" sz="1600" b="1" dirty="0" smtClean="0"/>
              <a:t>Informasi </a:t>
            </a:r>
            <a:r>
              <a:rPr lang="id-ID" sz="1600" b="1" dirty="0"/>
              <a:t>mengenai kepentingannya </a:t>
            </a:r>
            <a:r>
              <a:rPr lang="id-ID" sz="1600" dirty="0"/>
              <a:t>dalam:</a:t>
            </a:r>
          </a:p>
          <a:p>
            <a:pPr marL="800100" lvl="1" indent="-400050">
              <a:buFont typeface="+mj-lt"/>
              <a:buAutoNum type="romanLcPeriod"/>
            </a:pPr>
            <a:r>
              <a:rPr lang="id-ID" sz="1600" dirty="0" smtClean="0"/>
              <a:t>entitas </a:t>
            </a:r>
            <a:r>
              <a:rPr lang="id-ID" sz="1600" dirty="0"/>
              <a:t>anak;</a:t>
            </a:r>
          </a:p>
          <a:p>
            <a:pPr marL="800100" lvl="1" indent="-400050">
              <a:buFont typeface="+mj-lt"/>
              <a:buAutoNum type="romanLcPeriod"/>
            </a:pPr>
            <a:r>
              <a:rPr lang="es-ES" sz="1600" dirty="0" err="1" smtClean="0"/>
              <a:t>pengaturan</a:t>
            </a:r>
            <a:r>
              <a:rPr lang="es-ES" sz="1600" dirty="0" smtClean="0"/>
              <a:t> </a:t>
            </a:r>
            <a:r>
              <a:rPr lang="es-ES" sz="1600" dirty="0" err="1"/>
              <a:t>bersama</a:t>
            </a:r>
            <a:r>
              <a:rPr lang="es-ES" sz="1600" dirty="0"/>
              <a:t> dan </a:t>
            </a:r>
            <a:r>
              <a:rPr lang="es-ES" sz="1600" dirty="0" err="1"/>
              <a:t>entitas</a:t>
            </a:r>
            <a:r>
              <a:rPr lang="es-ES" sz="1600" dirty="0"/>
              <a:t> </a:t>
            </a:r>
            <a:r>
              <a:rPr lang="es-ES" sz="1600" dirty="0" err="1"/>
              <a:t>asosiasi</a:t>
            </a:r>
            <a:r>
              <a:rPr lang="es-ES" sz="1600" dirty="0"/>
              <a:t>; dan</a:t>
            </a:r>
          </a:p>
          <a:p>
            <a:pPr marL="800100" lvl="1" indent="-400050">
              <a:buFont typeface="+mj-lt"/>
              <a:buAutoNum type="romanLcPeriod"/>
            </a:pPr>
            <a:r>
              <a:rPr lang="id-ID" sz="1600" dirty="0" smtClean="0"/>
              <a:t>entitas </a:t>
            </a:r>
            <a:r>
              <a:rPr lang="id-ID" sz="1600" dirty="0"/>
              <a:t>terstruktur yang tidak dikendalikan oleh entitas induk (</a:t>
            </a:r>
            <a:r>
              <a:rPr lang="id-ID" sz="1600" dirty="0" smtClean="0"/>
              <a:t>entitas terstruktur </a:t>
            </a:r>
            <a:r>
              <a:rPr lang="id-ID" sz="1600" dirty="0"/>
              <a:t>yang tidak dikonsolidasi).</a:t>
            </a:r>
          </a:p>
        </p:txBody>
      </p:sp>
      <p:sp>
        <p:nvSpPr>
          <p:cNvPr id="4" name="Slide Number Placeholder 3"/>
          <p:cNvSpPr>
            <a:spLocks noGrp="1"/>
          </p:cNvSpPr>
          <p:nvPr>
            <p:ph type="sldNum" sz="quarter" idx="12"/>
          </p:nvPr>
        </p:nvSpPr>
        <p:spPr/>
        <p:txBody>
          <a:bodyPr/>
          <a:lstStyle/>
          <a:p>
            <a:fld id="{300CD961-1678-4F71-88D2-FF49F969FACD}" type="slidenum">
              <a:rPr lang="en-US" smtClean="0"/>
              <a:pPr/>
              <a:t>84</a:t>
            </a:fld>
            <a:endParaRPr lang="en-US"/>
          </a:p>
        </p:txBody>
      </p:sp>
    </p:spTree>
    <p:extLst>
      <p:ext uri="{BB962C8B-B14F-4D97-AF65-F5344CB8AC3E}">
        <p14:creationId xmlns:p14="http://schemas.microsoft.com/office/powerpoint/2010/main" val="1982753134"/>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548378"/>
          </a:xfrm>
        </p:spPr>
        <p:txBody>
          <a:bodyPr>
            <a:noAutofit/>
          </a:bodyPr>
          <a:lstStyle/>
          <a:p>
            <a:r>
              <a:rPr lang="id-ID" sz="2400" b="1" dirty="0"/>
              <a:t>Kepentingan dalam Pengaturan Bersama dan Entitas Asosiasi</a:t>
            </a:r>
          </a:p>
        </p:txBody>
      </p:sp>
      <p:sp>
        <p:nvSpPr>
          <p:cNvPr id="3" name="Content Placeholder 2"/>
          <p:cNvSpPr>
            <a:spLocks noGrp="1"/>
          </p:cNvSpPr>
          <p:nvPr>
            <p:ph idx="1"/>
          </p:nvPr>
        </p:nvSpPr>
        <p:spPr>
          <a:xfrm>
            <a:off x="685800" y="1600200"/>
            <a:ext cx="7696200" cy="4525963"/>
          </a:xfrm>
        </p:spPr>
        <p:txBody>
          <a:bodyPr>
            <a:noAutofit/>
          </a:bodyPr>
          <a:lstStyle/>
          <a:p>
            <a:pPr marL="0" indent="0">
              <a:buNone/>
            </a:pPr>
            <a:r>
              <a:rPr lang="id-ID" sz="2000" dirty="0"/>
              <a:t>Perlunya mengungkapkan informasi yang memungkinkan pengguna laporan</a:t>
            </a:r>
          </a:p>
          <a:p>
            <a:pPr marL="0" indent="0">
              <a:buNone/>
            </a:pPr>
            <a:r>
              <a:rPr lang="id-ID" sz="2000" dirty="0"/>
              <a:t>keuangan utk mengevaluasi:</a:t>
            </a:r>
          </a:p>
          <a:p>
            <a:r>
              <a:rPr lang="id-ID" sz="2000" dirty="0" smtClean="0"/>
              <a:t>Sifat</a:t>
            </a:r>
            <a:r>
              <a:rPr lang="id-ID" sz="2000" dirty="0"/>
              <a:t>, luas, dan dampak keuangan dari kepentingannya dalam </a:t>
            </a:r>
            <a:r>
              <a:rPr lang="id-ID" sz="2000" dirty="0" smtClean="0"/>
              <a:t>pengaturan bersama </a:t>
            </a:r>
            <a:r>
              <a:rPr lang="id-ID" sz="2000" dirty="0"/>
              <a:t>dan entitas asosiasi, termasuk sifat dan dampak </a:t>
            </a:r>
            <a:r>
              <a:rPr lang="id-ID" sz="2000" dirty="0" smtClean="0"/>
              <a:t>hubungan kontraktualnya dengan </a:t>
            </a:r>
            <a:r>
              <a:rPr lang="id-ID" sz="2000" dirty="0"/>
              <a:t>investor </a:t>
            </a:r>
            <a:r>
              <a:rPr lang="id-ID" sz="2000" dirty="0" smtClean="0"/>
              <a:t>lain yang memiliki pengendalian bersama atau </a:t>
            </a:r>
            <a:r>
              <a:rPr lang="id-ID" sz="2000" dirty="0"/>
              <a:t>pengaruh signifikan atas pengaturan bersama dan entitas asosiasi</a:t>
            </a:r>
            <a:r>
              <a:rPr lang="id-ID" sz="2000" dirty="0" smtClean="0"/>
              <a:t>; dan</a:t>
            </a:r>
            <a:endParaRPr lang="id-ID" sz="2000" dirty="0"/>
          </a:p>
          <a:p>
            <a:r>
              <a:rPr lang="id-ID" sz="2000" dirty="0" smtClean="0"/>
              <a:t>Sifat </a:t>
            </a:r>
            <a:r>
              <a:rPr lang="id-ID" sz="2000" dirty="0"/>
              <a:t>dan perubahan risiko yang terkait dengan kepentingannya </a:t>
            </a:r>
            <a:r>
              <a:rPr lang="id-ID" sz="2000" dirty="0" smtClean="0"/>
              <a:t>dalam ventura </a:t>
            </a:r>
            <a:r>
              <a:rPr lang="id-ID" sz="2000" dirty="0"/>
              <a:t>bersama dan entitas asosiasi.</a:t>
            </a:r>
          </a:p>
        </p:txBody>
      </p:sp>
      <p:sp>
        <p:nvSpPr>
          <p:cNvPr id="4" name="Slide Number Placeholder 3"/>
          <p:cNvSpPr>
            <a:spLocks noGrp="1"/>
          </p:cNvSpPr>
          <p:nvPr>
            <p:ph type="sldNum" sz="quarter" idx="12"/>
          </p:nvPr>
        </p:nvSpPr>
        <p:spPr/>
        <p:txBody>
          <a:bodyPr/>
          <a:lstStyle/>
          <a:p>
            <a:fld id="{300CD961-1678-4F71-88D2-FF49F969FACD}" type="slidenum">
              <a:rPr lang="en-US" smtClean="0"/>
              <a:pPr/>
              <a:t>85</a:t>
            </a:fld>
            <a:endParaRPr lang="en-US"/>
          </a:p>
        </p:txBody>
      </p:sp>
    </p:spTree>
    <p:extLst>
      <p:ext uri="{BB962C8B-B14F-4D97-AF65-F5344CB8AC3E}">
        <p14:creationId xmlns:p14="http://schemas.microsoft.com/office/powerpoint/2010/main" val="4107187347"/>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5" name="Rectangle 4"/>
          <p:cNvSpPr/>
          <p:nvPr/>
        </p:nvSpPr>
        <p:spPr>
          <a:xfrm>
            <a:off x="0" y="0"/>
            <a:ext cx="9144000" cy="381000"/>
          </a:xfrm>
          <a:prstGeom prst="rect">
            <a:avLst/>
          </a:prstGeom>
          <a:solidFill>
            <a:srgbClr val="C00000"/>
          </a:solidFill>
          <a:ln>
            <a:noFill/>
          </a:ln>
          <a:effectLst/>
          <a:scene3d>
            <a:camera prst="orthographicFront" fov="0">
              <a:rot lat="0" lon="0" rev="0"/>
            </a:camera>
            <a:lightRig rig="threePt" dir="t">
              <a:rot lat="0" lon="0" rev="0"/>
            </a:lightRig>
          </a:scene3d>
          <a:sp3d contourW="9525" prstMaterial="matte">
            <a:contourClr>
              <a:schemeClr val="accent1">
                <a:shade val="70000"/>
                <a:satMod val="105000"/>
              </a:schemeClr>
            </a:contourClr>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cxnSp>
        <p:nvCxnSpPr>
          <p:cNvPr id="8" name="Straight Connector 7"/>
          <p:cNvCxnSpPr/>
          <p:nvPr/>
        </p:nvCxnSpPr>
        <p:spPr>
          <a:xfrm>
            <a:off x="0" y="1094416"/>
            <a:ext cx="9144000" cy="0"/>
          </a:xfrm>
          <a:prstGeom prst="line">
            <a:avLst/>
          </a:prstGeom>
          <a:ln w="6350" cmpd="sng">
            <a:solidFill>
              <a:schemeClr val="tx1"/>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a:off x="0" y="1143000"/>
            <a:ext cx="9144000" cy="0"/>
          </a:xfrm>
          <a:prstGeom prst="line">
            <a:avLst/>
          </a:prstGeom>
          <a:ln w="6350" cmpd="sng">
            <a:solidFill>
              <a:schemeClr val="tx1"/>
            </a:solidFill>
            <a:prstDash val="solid"/>
          </a:ln>
          <a:effectLst/>
        </p:spPr>
        <p:style>
          <a:lnRef idx="2">
            <a:schemeClr val="accent1"/>
          </a:lnRef>
          <a:fillRef idx="0">
            <a:schemeClr val="accent1"/>
          </a:fillRef>
          <a:effectRef idx="1">
            <a:schemeClr val="accent1"/>
          </a:effectRef>
          <a:fontRef idx="minor">
            <a:schemeClr val="tx1"/>
          </a:fontRef>
        </p:style>
      </p:cxnSp>
      <p:sp>
        <p:nvSpPr>
          <p:cNvPr id="10" name="Title 3"/>
          <p:cNvSpPr txBox="1">
            <a:spLocks/>
          </p:cNvSpPr>
          <p:nvPr/>
        </p:nvSpPr>
        <p:spPr bwMode="auto">
          <a:xfrm>
            <a:off x="751878" y="4330040"/>
            <a:ext cx="3820122" cy="764716"/>
          </a:xfrm>
          <a:prstGeom prst="rect">
            <a:avLst/>
          </a:prstGeom>
          <a:noFill/>
          <a:ln w="9525">
            <a:noFill/>
            <a:miter lim="800000"/>
            <a:headEnd/>
            <a:tailEnd/>
          </a:ln>
        </p:spPr>
        <p:txBody>
          <a:bodyPr wrap="square" lIns="86760" tIns="43380" rIns="86760" bIns="43380" anchor="ctr">
            <a:spAutoFit/>
          </a:bodyPr>
          <a:lstStyle/>
          <a:p>
            <a:pPr>
              <a:defRPr/>
            </a:pPr>
            <a:r>
              <a:rPr lang="en-US" sz="4400" b="1" kern="0" dirty="0">
                <a:solidFill>
                  <a:srgbClr val="FF0000"/>
                </a:solidFill>
                <a:effectLst>
                  <a:outerShdw blurRad="38100" dist="38100" dir="2700000" algn="tl">
                    <a:srgbClr val="C0C0C0"/>
                  </a:outerShdw>
                </a:effectLst>
              </a:rPr>
              <a:t>TERIMA KASIH</a:t>
            </a:r>
          </a:p>
        </p:txBody>
      </p:sp>
      <p:cxnSp>
        <p:nvCxnSpPr>
          <p:cNvPr id="12" name="Straight Connector 11"/>
          <p:cNvCxnSpPr/>
          <p:nvPr/>
        </p:nvCxnSpPr>
        <p:spPr>
          <a:xfrm>
            <a:off x="4876800" y="1388337"/>
            <a:ext cx="0" cy="3793263"/>
          </a:xfrm>
          <a:prstGeom prst="line">
            <a:avLst/>
          </a:prstGeom>
          <a:ln w="28575">
            <a:solidFill>
              <a:schemeClr val="tx2"/>
            </a:solidFill>
          </a:ln>
        </p:spPr>
        <p:style>
          <a:lnRef idx="1">
            <a:schemeClr val="accent1"/>
          </a:lnRef>
          <a:fillRef idx="0">
            <a:schemeClr val="accent1"/>
          </a:fillRef>
          <a:effectRef idx="0">
            <a:schemeClr val="accent1"/>
          </a:effectRef>
          <a:fontRef idx="minor">
            <a:schemeClr val="tx1"/>
          </a:fontRef>
        </p:style>
      </p:cxnSp>
      <p:sp>
        <p:nvSpPr>
          <p:cNvPr id="13" name="Title 3"/>
          <p:cNvSpPr txBox="1">
            <a:spLocks/>
          </p:cNvSpPr>
          <p:nvPr/>
        </p:nvSpPr>
        <p:spPr bwMode="auto">
          <a:xfrm>
            <a:off x="5200186" y="3547573"/>
            <a:ext cx="3820122" cy="1564935"/>
          </a:xfrm>
          <a:prstGeom prst="rect">
            <a:avLst/>
          </a:prstGeom>
          <a:noFill/>
          <a:ln w="9525">
            <a:noFill/>
            <a:miter lim="800000"/>
            <a:headEnd/>
            <a:tailEnd/>
          </a:ln>
        </p:spPr>
        <p:txBody>
          <a:bodyPr wrap="square" lIns="86760" tIns="43380" rIns="86760" bIns="43380" anchor="ctr">
            <a:spAutoFit/>
          </a:bodyPr>
          <a:lstStyle/>
          <a:p>
            <a:pPr algn="ctr">
              <a:defRPr/>
            </a:pPr>
            <a:r>
              <a:rPr lang="id-ID" sz="3200" b="1" kern="0" dirty="0" smtClean="0">
                <a:solidFill>
                  <a:srgbClr val="0070C0"/>
                </a:solidFill>
                <a:effectLst>
                  <a:outerShdw blurRad="38100" dist="38100" dir="2700000" algn="tl">
                    <a:srgbClr val="C0C0C0"/>
                  </a:outerShdw>
                </a:effectLst>
              </a:rPr>
              <a:t>Profesi untuk</a:t>
            </a:r>
          </a:p>
          <a:p>
            <a:pPr algn="ctr">
              <a:defRPr/>
            </a:pPr>
            <a:r>
              <a:rPr lang="id-ID" sz="3200" b="1" kern="0" dirty="0" smtClean="0">
                <a:solidFill>
                  <a:srgbClr val="0070C0"/>
                </a:solidFill>
                <a:effectLst>
                  <a:outerShdw blurRad="38100" dist="38100" dir="2700000" algn="tl">
                    <a:srgbClr val="C0C0C0"/>
                  </a:outerShdw>
                </a:effectLst>
              </a:rPr>
              <a:t>Mengabdi pada Negeri</a:t>
            </a:r>
            <a:endParaRPr lang="en-US" sz="3200" b="1" kern="0" dirty="0">
              <a:solidFill>
                <a:srgbClr val="0070C0"/>
              </a:solidFill>
              <a:effectLst>
                <a:outerShdw blurRad="38100" dist="38100" dir="2700000" algn="tl">
                  <a:srgbClr val="C0C0C0"/>
                </a:outerShdw>
              </a:effectLst>
            </a:endParaRPr>
          </a:p>
        </p:txBody>
      </p:sp>
      <p:sp>
        <p:nvSpPr>
          <p:cNvPr id="14" name="Rectangle 13"/>
          <p:cNvSpPr/>
          <p:nvPr/>
        </p:nvSpPr>
        <p:spPr>
          <a:xfrm>
            <a:off x="2819400" y="5257800"/>
            <a:ext cx="4168082" cy="1077218"/>
          </a:xfrm>
          <a:prstGeom prst="rect">
            <a:avLst/>
          </a:prstGeom>
        </p:spPr>
        <p:style>
          <a:lnRef idx="1">
            <a:schemeClr val="accent1"/>
          </a:lnRef>
          <a:fillRef idx="2">
            <a:schemeClr val="accent1"/>
          </a:fillRef>
          <a:effectRef idx="1">
            <a:schemeClr val="accent1"/>
          </a:effectRef>
          <a:fontRef idx="minor">
            <a:schemeClr val="dk1"/>
          </a:fontRef>
        </p:style>
        <p:txBody>
          <a:bodyPr wrap="square">
            <a:spAutoFit/>
          </a:bodyPr>
          <a:lstStyle/>
          <a:p>
            <a:pPr algn="ctr"/>
            <a:r>
              <a:rPr lang="id-ID" sz="1600" dirty="0" smtClean="0">
                <a:latin typeface="Calibri" pitchFamily="34" charset="0"/>
                <a:cs typeface="Calibri" pitchFamily="34" charset="0"/>
              </a:rPr>
              <a:t>Dwi </a:t>
            </a:r>
            <a:r>
              <a:rPr lang="id-ID" sz="1600" dirty="0">
                <a:latin typeface="Calibri" pitchFamily="34" charset="0"/>
                <a:cs typeface="Calibri" pitchFamily="34" charset="0"/>
              </a:rPr>
              <a:t>Martani</a:t>
            </a:r>
          </a:p>
          <a:p>
            <a:pPr algn="ctr"/>
            <a:r>
              <a:rPr lang="id-ID" sz="1600" dirty="0" smtClean="0">
                <a:latin typeface="Calibri" pitchFamily="34" charset="0"/>
                <a:cs typeface="Calibri" pitchFamily="34" charset="0"/>
                <a:hlinkClick r:id=""/>
              </a:rPr>
              <a:t>081318227080</a:t>
            </a:r>
          </a:p>
          <a:p>
            <a:pPr algn="ctr"/>
            <a:r>
              <a:rPr lang="id-ID" sz="1600" dirty="0" smtClean="0">
                <a:latin typeface="Calibri" pitchFamily="34" charset="0"/>
                <a:cs typeface="Calibri" pitchFamily="34" charset="0"/>
                <a:hlinkClick r:id=""/>
              </a:rPr>
              <a:t>martani@ui.ac.id</a:t>
            </a:r>
            <a:r>
              <a:rPr lang="id-ID" sz="1600" dirty="0" smtClean="0">
                <a:latin typeface="Calibri" pitchFamily="34" charset="0"/>
                <a:cs typeface="Calibri" pitchFamily="34" charset="0"/>
              </a:rPr>
              <a:t> atau d</a:t>
            </a:r>
            <a:r>
              <a:rPr lang="id-ID" sz="1600" dirty="0" smtClean="0">
                <a:latin typeface="Calibri" pitchFamily="34" charset="0"/>
                <a:cs typeface="Calibri" pitchFamily="34" charset="0"/>
                <a:hlinkClick r:id="rId2"/>
              </a:rPr>
              <a:t>wimartani@yahoo.com</a:t>
            </a:r>
            <a:endParaRPr lang="id-ID" sz="1600" dirty="0">
              <a:latin typeface="Calibri" pitchFamily="34" charset="0"/>
              <a:cs typeface="Calibri" pitchFamily="34" charset="0"/>
            </a:endParaRPr>
          </a:p>
          <a:p>
            <a:pPr algn="ctr"/>
            <a:r>
              <a:rPr lang="id-ID" sz="1600" dirty="0" smtClean="0">
                <a:latin typeface="Calibri" pitchFamily="34" charset="0"/>
                <a:cs typeface="Calibri" pitchFamily="34" charset="0"/>
              </a:rPr>
              <a:t>http://staff.blog.ui.ac.id/martani/</a:t>
            </a:r>
            <a:endParaRPr lang="en-US" sz="1600" dirty="0">
              <a:latin typeface="Calibri" pitchFamily="34" charset="0"/>
              <a:cs typeface="Calibri" pitchFamily="34" charset="0"/>
            </a:endParaRPr>
          </a:p>
        </p:txBody>
      </p:sp>
      <p:pic>
        <p:nvPicPr>
          <p:cNvPr id="3" name="Picture 2"/>
          <p:cNvPicPr>
            <a:picLocks noChangeAspect="1"/>
          </p:cNvPicPr>
          <p:nvPr/>
        </p:nvPicPr>
        <p:blipFill>
          <a:blip r:embed="rId3"/>
          <a:stretch>
            <a:fillRect/>
          </a:stretch>
        </p:blipFill>
        <p:spPr>
          <a:xfrm>
            <a:off x="1644151" y="1557896"/>
            <a:ext cx="1926500" cy="2441203"/>
          </a:xfrm>
          <a:prstGeom prst="rect">
            <a:avLst/>
          </a:prstGeom>
        </p:spPr>
      </p:pic>
      <p:sp>
        <p:nvSpPr>
          <p:cNvPr id="4" name="Rectangle 3"/>
          <p:cNvSpPr/>
          <p:nvPr/>
        </p:nvSpPr>
        <p:spPr>
          <a:xfrm>
            <a:off x="6187474" y="1997108"/>
            <a:ext cx="1805302" cy="646331"/>
          </a:xfrm>
          <a:prstGeom prst="rect">
            <a:avLst/>
          </a:prstGeom>
          <a:noFill/>
        </p:spPr>
        <p:txBody>
          <a:bodyPr wrap="none" lIns="91440" tIns="45720" rIns="91440" bIns="45720">
            <a:spAutoFit/>
          </a:bodyPr>
          <a:lstStyle/>
          <a:p>
            <a:pPr algn="ctr"/>
            <a:r>
              <a:rPr lang="id-ID" sz="3600" b="1" cap="none" spc="0" dirty="0" smtClean="0">
                <a:ln w="22225">
                  <a:solidFill>
                    <a:schemeClr val="accent2"/>
                  </a:solidFill>
                  <a:prstDash val="solid"/>
                </a:ln>
                <a:solidFill>
                  <a:srgbClr val="FF0000"/>
                </a:solidFill>
                <a:effectLst/>
              </a:rPr>
              <a:t>Akuntan</a:t>
            </a:r>
            <a:endParaRPr lang="en-US" sz="3600" b="1" cap="none" spc="0" dirty="0">
              <a:ln w="22225">
                <a:solidFill>
                  <a:schemeClr val="accent2"/>
                </a:solidFill>
                <a:prstDash val="solid"/>
              </a:ln>
              <a:solidFill>
                <a:srgbClr val="FF0000"/>
              </a:solidFill>
              <a:effectLst/>
            </a:endParaRPr>
          </a:p>
        </p:txBody>
      </p:sp>
    </p:spTree>
    <p:extLst>
      <p:ext uri="{BB962C8B-B14F-4D97-AF65-F5344CB8AC3E}">
        <p14:creationId xmlns:p14="http://schemas.microsoft.com/office/powerpoint/2010/main" val="1809069857"/>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9334</TotalTime>
  <Words>5939</Words>
  <Application>Microsoft Office PowerPoint</Application>
  <PresentationFormat>On-screen Show (4:3)</PresentationFormat>
  <Paragraphs>1008</Paragraphs>
  <Slides>86</Slides>
  <Notes>15</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86</vt:i4>
      </vt:variant>
    </vt:vector>
  </HeadingPairs>
  <TitlesOfParts>
    <vt:vector size="93" baseType="lpstr">
      <vt:lpstr>Aharoni</vt:lpstr>
      <vt:lpstr>Arial</vt:lpstr>
      <vt:lpstr>Calibri</vt:lpstr>
      <vt:lpstr>Times New Roman</vt:lpstr>
      <vt:lpstr>Verdana</vt:lpstr>
      <vt:lpstr>Wingdings</vt:lpstr>
      <vt:lpstr>Office Theme</vt:lpstr>
      <vt:lpstr>PSAK – 22  Kombinasi Bisnis IFRS 3- Business Combination</vt:lpstr>
      <vt:lpstr>Agenda</vt:lpstr>
      <vt:lpstr>PSAK - 22</vt:lpstr>
      <vt:lpstr>Teori konsolidasi</vt:lpstr>
      <vt:lpstr>PSAK – 22 dan IFRS 3R  Business Combination</vt:lpstr>
      <vt:lpstr>Perbedaan dengan PSAK 22 dan IFRS 3</vt:lpstr>
      <vt:lpstr>Prinsip dalam PSAK 22 / IFRS R3</vt:lpstr>
      <vt:lpstr>Tujuan</vt:lpstr>
      <vt:lpstr>Ruang Lingkup</vt:lpstr>
      <vt:lpstr>Identifikasi Kombinasi Bisnis</vt:lpstr>
      <vt:lpstr>Bisnis</vt:lpstr>
      <vt:lpstr>Pengendalian – PSAK 4</vt:lpstr>
      <vt:lpstr>Pengendalian – PSAK 65 </vt:lpstr>
      <vt:lpstr>Metode Akuisisi</vt:lpstr>
      <vt:lpstr>Pihak pengakuisisi</vt:lpstr>
      <vt:lpstr>Penentuan Tanggal Akuisisi</vt:lpstr>
      <vt:lpstr>Pengakuan - ketentuan</vt:lpstr>
      <vt:lpstr>Pengakuan - klasifikasi</vt:lpstr>
      <vt:lpstr>Prinsip Pengukuran</vt:lpstr>
      <vt:lpstr>Pengecualian Pengakuan Pengukuran</vt:lpstr>
      <vt:lpstr>Goodwill (32)</vt:lpstr>
      <vt:lpstr>Goodwill (33)</vt:lpstr>
      <vt:lpstr>Pembelian diskon (34-36)</vt:lpstr>
      <vt:lpstr>Imbalan yang dialihkan</vt:lpstr>
      <vt:lpstr>Imbalan kontijensi</vt:lpstr>
      <vt:lpstr>Kepemilikan sebelumnya – akuisisi bertahap</vt:lpstr>
      <vt:lpstr>Kombinasi Bisnis tanpa pengalihan</vt:lpstr>
      <vt:lpstr>Periode Pengukuran</vt:lpstr>
      <vt:lpstr>Elemen yang dikeluarkan</vt:lpstr>
      <vt:lpstr>Pendekatan dua kolom</vt:lpstr>
      <vt:lpstr>Aset Indemnifikasi (indemnification)</vt:lpstr>
      <vt:lpstr>Akuntansi dan Pengukuran setelah Pengakuan Awal</vt:lpstr>
      <vt:lpstr>Akuntansi dan Pengukuran setelah Pengakuan Awal</vt:lpstr>
      <vt:lpstr>Akuntansi dan Pengukuran setelah Pengakuan Awal</vt:lpstr>
      <vt:lpstr>Pengungkapan</vt:lpstr>
      <vt:lpstr>Pengungkapan</vt:lpstr>
      <vt:lpstr>Ketentuan Transisi</vt:lpstr>
      <vt:lpstr>Ketentuan Transisi</vt:lpstr>
      <vt:lpstr>Ilustrasi Penggabungan Usaha</vt:lpstr>
      <vt:lpstr>Ilustrasi Penggabungan usaha</vt:lpstr>
      <vt:lpstr>Ilustrasi Penggabungan usaha</vt:lpstr>
      <vt:lpstr>Ilustrasi Penggabungan usaha</vt:lpstr>
      <vt:lpstr>Ilustrasi Penggabungan Usaha Bertahap</vt:lpstr>
      <vt:lpstr>Goodwill tidak diamortisasi</vt:lpstr>
      <vt:lpstr>Penurunan nilai investasi</vt:lpstr>
      <vt:lpstr>PSAK 4 LAPORAN KEUANGAN TERSENDIRI</vt:lpstr>
      <vt:lpstr>Perbedaan PSAK 4 dan IAS 27</vt:lpstr>
      <vt:lpstr>Ruang Lingkup dan Definisi</vt:lpstr>
      <vt:lpstr>Ketentuan LK Tersendiri</vt:lpstr>
      <vt:lpstr>Penyusunan LK Tersendiri</vt:lpstr>
      <vt:lpstr>PSAK 15 INVESTASI PADA ENTITAS ASOSIASI</vt:lpstr>
      <vt:lpstr>Perubahan</vt:lpstr>
      <vt:lpstr>Pengaruh signifikan</vt:lpstr>
      <vt:lpstr>Metode Ekuitas</vt:lpstr>
      <vt:lpstr>Penerapan Metode Ekuitas</vt:lpstr>
      <vt:lpstr>Penghentian Metode Ekuitas</vt:lpstr>
      <vt:lpstr>Prosedur Metode Ekuitas</vt:lpstr>
      <vt:lpstr>Laporan keuangan investee</vt:lpstr>
      <vt:lpstr>Investee merugi</vt:lpstr>
      <vt:lpstr>Contoh </vt:lpstr>
      <vt:lpstr>Rugi Penurunan Nilai</vt:lpstr>
      <vt:lpstr>PSAK 65 LAPORAN KEUANGAN KONSOLIDASIAN </vt:lpstr>
      <vt:lpstr>Perubahan Standar 2013</vt:lpstr>
      <vt:lpstr>Perubahan Standar 2013</vt:lpstr>
      <vt:lpstr>PERUBAHAN PSAK 65 TAHUN 2013</vt:lpstr>
      <vt:lpstr>PERUBAHAN PSAK 65 TAHUN 2013</vt:lpstr>
      <vt:lpstr>Pengendalian – PSAK 4 lama par 10</vt:lpstr>
      <vt:lpstr>Pengendalian – PSAK 65 </vt:lpstr>
      <vt:lpstr>Kekuasaan</vt:lpstr>
      <vt:lpstr>Imbal hasil</vt:lpstr>
      <vt:lpstr>Kekuasaan dan Imbal hasil</vt:lpstr>
      <vt:lpstr>Kehilangan Pengendalian</vt:lpstr>
      <vt:lpstr>Kehilangan Pengendalian – PP121</vt:lpstr>
      <vt:lpstr>Kehilangan Pengendalian – PP121</vt:lpstr>
      <vt:lpstr>Hak suara potensi</vt:lpstr>
      <vt:lpstr>Kehilangan pengendalian - entitas induk (31)</vt:lpstr>
      <vt:lpstr>Kehilangan pengendalian - entitas induk (31)</vt:lpstr>
      <vt:lpstr>PSAK 66 PENGATURAN BERSAMA </vt:lpstr>
      <vt:lpstr>Jenis dan Klasifikasi Pengaturan Bersama</vt:lpstr>
      <vt:lpstr>Jenis dan Klasifikasi Pengaturan Bersama</vt:lpstr>
      <vt:lpstr>Pengaturan Bersama PSAK 66</vt:lpstr>
      <vt:lpstr>PSAK 67 PENGUNGKAPAN KEPENTINGAN DALAM  ENTITAS LAIN</vt:lpstr>
      <vt:lpstr>Pengungkapan Kepentingan dalam  Entitas Lain PSAK 67</vt:lpstr>
      <vt:lpstr>Ketentuan PSAK 67</vt:lpstr>
      <vt:lpstr>Kepentingan dalam Pengaturan Bersama dan Entitas Asosiasi</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Transfer Pricing Course</dc:title>
  <dc:creator>Hp</dc:creator>
  <cp:lastModifiedBy>Dwi Martani</cp:lastModifiedBy>
  <cp:revision>391</cp:revision>
  <cp:lastPrinted>2013-05-31T14:47:18Z</cp:lastPrinted>
  <dcterms:created xsi:type="dcterms:W3CDTF">2012-11-07T07:46:53Z</dcterms:created>
  <dcterms:modified xsi:type="dcterms:W3CDTF">2016-12-02T07:03:25Z</dcterms:modified>
</cp:coreProperties>
</file>