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6" r:id="rId3"/>
    <p:sldId id="258" r:id="rId4"/>
    <p:sldId id="259" r:id="rId5"/>
    <p:sldId id="263" r:id="rId6"/>
    <p:sldId id="264" r:id="rId7"/>
    <p:sldId id="265" r:id="rId8"/>
    <p:sldId id="261" r:id="rId9"/>
    <p:sldId id="260" r:id="rId10"/>
  </p:sldIdLst>
  <p:sldSz cx="9144000" cy="6858000" type="screen4x3"/>
  <p:notesSz cx="6858000" cy="9144000"/>
  <p:defaultTextStyle>
    <a:defPPr>
      <a:defRPr lang="en-US"/>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107" d="100"/>
          <a:sy n="107" d="100"/>
        </p:scale>
        <p:origin x="-1650"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Slide Number Placeholder 8"/>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ide Number Placeholder 4"/>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ide Number Placeholder 3"/>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Slide Number Placeholder 6"/>
          <p:cNvSpPr>
            <a:spLocks noGrp="1"/>
          </p:cNvSpPr>
          <p:nvPr>
            <p:ph type="sldNum" sz="quarter" idx="12"/>
          </p:nvPr>
        </p:nvSpPr>
        <p:spPr/>
        <p:txBody>
          <a:body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lstStyle/>
          <a:p>
            <a:pPr lvl="0"/>
            <a:r>
              <a:rPr lang="en-US" altLang="en-US" dirty="0"/>
              <a:t>Click to edit Master title style</a:t>
            </a:r>
          </a:p>
        </p:txBody>
      </p:sp>
      <p:sp>
        <p:nvSpPr>
          <p:cNvPr id="1027" name="Text Placeholder 2"/>
          <p:cNvSpPr>
            <a:spLocks noGrp="1"/>
          </p:cNvSpPr>
          <p:nvPr>
            <p:ph type="body" idx="1"/>
          </p:nvPr>
        </p:nvSpPr>
        <p:spPr>
          <a:xfrm>
            <a:off x="457200" y="1600200"/>
            <a:ext cx="8229600" cy="4525963"/>
          </a:xfrm>
          <a:prstGeom prst="rect">
            <a:avLst/>
          </a:prstGeom>
          <a:noFill/>
          <a:ln w="9525">
            <a:noFill/>
          </a:ln>
        </p:spPr>
        <p:txBody>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071F3B51-1F5B-49D3-9122-24651C8FC984}" type="datetimeFigureOut">
              <a:rPr kumimoji="0" lang="en-US" sz="1200" b="0" i="0" u="none" strike="noStrike" kern="1200" cap="none" spc="0" normalizeH="0" baseline="0" noProof="0">
                <a:ln>
                  <a:noFill/>
                </a:ln>
                <a:solidFill>
                  <a:schemeClr val="tx1">
                    <a:tint val="75000"/>
                  </a:schemeClr>
                </a:solidFill>
                <a:effectLst/>
                <a:uLnTx/>
                <a:uFillTx/>
                <a:latin typeface="+mn-lt"/>
                <a:ea typeface="+mn-ea"/>
                <a:cs typeface="+mn-cs"/>
              </a:rPr>
              <a:t>1/2/2023</a:t>
            </a:fld>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rgbClr val="898989"/>
                </a:solidFill>
                <a:latin typeface="Calibri" panose="020F0502020204030204" pitchFamily="34" charset="0"/>
              </a:defRPr>
            </a:lvl1pPr>
          </a:lstStyle>
          <a:p>
            <a:pPr lvl="0" eaLnBrk="1" hangingPunct="1">
              <a:buNone/>
            </a:pPr>
            <a:fld id="{9A0DB2DC-4C9A-4742-B13C-FB6460FD3503}" type="slidenum">
              <a:rPr lang="en-US" dirty="0"/>
              <a:t>‹#›</a:t>
            </a:fld>
            <a:endParaRPr lang="en-US"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p:nvPr/>
        </p:nvSpPr>
        <p:spPr>
          <a:xfrm>
            <a:off x="457200" y="452438"/>
            <a:ext cx="82296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AKHLAK IHSAN dan ETIKA</a:t>
            </a:r>
            <a:endParaRPr lang="en-US" altLang="en-US" sz="2400" b="1" dirty="0">
              <a:latin typeface="Verdana" panose="020B0604030504040204" pitchFamily="34" charset="0"/>
              <a:ea typeface="Arial" panose="020B0604020202020204" pitchFamily="34" charset="0"/>
            </a:endParaRPr>
          </a:p>
        </p:txBody>
      </p:sp>
      <p:sp>
        <p:nvSpPr>
          <p:cNvPr id="2051" name="Rectangle 2"/>
          <p:cNvSpPr/>
          <p:nvPr/>
        </p:nvSpPr>
        <p:spPr>
          <a:xfrm>
            <a:off x="457200" y="990600"/>
            <a:ext cx="8229600" cy="3646488"/>
          </a:xfrm>
          <a:prstGeom prst="rect">
            <a:avLst/>
          </a:prstGeom>
          <a:noFill/>
          <a:ln w="9525">
            <a:noFill/>
          </a:ln>
        </p:spPr>
        <p:txBody>
          <a:bodyPr anchor="ctr" anchorCtr="0">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233680" lvl="0" indent="-233680" algn="just" eaLnBrk="1" hangingPunct="1">
              <a:spcBef>
                <a:spcPct val="0"/>
              </a:spcBef>
              <a:spcAft>
                <a:spcPts val="1200"/>
              </a:spcAft>
              <a:buFontTx/>
              <a:buNone/>
            </a:pPr>
            <a:r>
              <a:rPr lang="en-US" altLang="en-US" sz="2000" b="1" dirty="0">
                <a:latin typeface="Verdana" panose="020B0604030504040204" pitchFamily="34" charset="0"/>
                <a:cs typeface="Arial" panose="020B0604020202020204" pitchFamily="34" charset="0"/>
              </a:rPr>
              <a:t>1. </a:t>
            </a:r>
            <a:r>
              <a:rPr lang="id-ID" altLang="en-US" sz="2000" b="1" dirty="0">
                <a:latin typeface="Verdana" panose="020B0604030504040204" pitchFamily="34" charset="0"/>
                <a:cs typeface="Arial" panose="020B0604020202020204" pitchFamily="34" charset="0"/>
              </a:rPr>
              <a:t>Akhlak</a:t>
            </a:r>
            <a:endParaRPr lang="en-US" altLang="en-US" sz="2000" b="1" dirty="0">
              <a:latin typeface="Verdana" panose="020B0604030504040204" pitchFamily="34" charset="0"/>
              <a:cs typeface="Arial" panose="020B0604020202020204" pitchFamily="34" charset="0"/>
            </a:endParaRPr>
          </a:p>
          <a:p>
            <a:pPr marL="233680" lvl="0" indent="-233680" algn="just" eaLnBrk="1" hangingPunct="1">
              <a:spcBef>
                <a:spcPct val="0"/>
              </a:spcBef>
              <a:spcAft>
                <a:spcPts val="600"/>
              </a:spcAft>
            </a:pPr>
            <a:r>
              <a:rPr lang="id-ID" altLang="en-US" sz="1600" b="1" dirty="0">
                <a:latin typeface="Arial" panose="020B0604020202020204" pitchFamily="34" charset="0"/>
                <a:cs typeface="Tahoma" panose="020B0604030504040204" pitchFamily="34" charset="0"/>
              </a:rPr>
              <a:t>Akhlak berasal dari kata khalaqa</a:t>
            </a:r>
            <a:r>
              <a:rPr lang="en-US" altLang="en-US" sz="1600" b="1" dirty="0">
                <a:latin typeface="Arial" panose="020B0604020202020204" pitchFamily="34" charset="0"/>
                <a:cs typeface="Tahoma" panose="020B0604030504040204" pitchFamily="34" charset="0"/>
              </a:rPr>
              <a:t> </a:t>
            </a:r>
            <a:r>
              <a:rPr lang="id-ID" altLang="en-US" sz="1600" b="1" dirty="0">
                <a:latin typeface="Arial" panose="020B0604020202020204" pitchFamily="34" charset="0"/>
                <a:cs typeface="Tahoma" panose="020B0604030504040204" pitchFamily="34" charset="0"/>
              </a:rPr>
              <a:t>(khuluqun) berarti perangai, tabiat, adat istiadat. Secara etimologi Akhlak berarti perangai, tabiat, adat i</a:t>
            </a:r>
            <a:r>
              <a:rPr lang="en-US" altLang="en-US" sz="1600" b="1" dirty="0">
                <a:latin typeface="Arial" panose="020B0604020202020204" pitchFamily="34" charset="0"/>
                <a:cs typeface="Tahoma" panose="020B0604030504040204" pitchFamily="34" charset="0"/>
              </a:rPr>
              <a:t>s</a:t>
            </a:r>
            <a:r>
              <a:rPr lang="id-ID" altLang="en-US" sz="1600" b="1" dirty="0">
                <a:latin typeface="Arial" panose="020B0604020202020204" pitchFamily="34" charset="0"/>
                <a:cs typeface="Tahoma" panose="020B0604030504040204" pitchFamily="34" charset="0"/>
              </a:rPr>
              <a:t>tiadat yang dibuat bersumber pada Alqur’an dan Hadist.</a:t>
            </a:r>
            <a:endParaRPr lang="en-US" altLang="en-US" sz="1600" b="1" dirty="0">
              <a:latin typeface="Arial" panose="020B0604020202020204" pitchFamily="34" charset="0"/>
              <a:cs typeface="Tahoma" panose="020B0604030504040204" pitchFamily="34" charset="0"/>
            </a:endParaRPr>
          </a:p>
          <a:p>
            <a:pPr marL="233680" lvl="0" indent="-233680" algn="just">
              <a:spcBef>
                <a:spcPct val="0"/>
              </a:spcBef>
              <a:spcAft>
                <a:spcPts val="600"/>
              </a:spcAft>
            </a:pPr>
            <a:r>
              <a:rPr lang="id-ID" altLang="en-US" sz="1600" b="1" dirty="0">
                <a:latin typeface="Arial" panose="020B0604020202020204" pitchFamily="34" charset="0"/>
                <a:cs typeface="Tahoma" panose="020B0604030504040204" pitchFamily="34" charset="0"/>
              </a:rPr>
              <a:t>Akhlak karenanya secara kebiasaan bisa baik atau buruk tergantung pada tata nilai</a:t>
            </a:r>
            <a:r>
              <a:rPr lang="en-US" altLang="en-US" sz="1600" b="1" dirty="0">
                <a:latin typeface="Arial" panose="020B0604020202020204" pitchFamily="34" charset="0"/>
                <a:cs typeface="Tahoma" panose="020B0604030504040204" pitchFamily="34" charset="0"/>
              </a:rPr>
              <a:t> </a:t>
            </a:r>
            <a:r>
              <a:rPr lang="id-ID" altLang="en-US" sz="1600" b="1" dirty="0">
                <a:latin typeface="Arial" panose="020B0604020202020204" pitchFamily="34" charset="0"/>
                <a:cs typeface="Tahoma" panose="020B0604030504040204" pitchFamily="34" charset="0"/>
              </a:rPr>
              <a:t>y</a:t>
            </a:r>
            <a:r>
              <a:rPr lang="en-US" altLang="en-US" sz="1600" b="1" dirty="0">
                <a:latin typeface="Arial" panose="020B0604020202020204" pitchFamily="34" charset="0"/>
                <a:cs typeface="Tahoma" panose="020B0604030504040204" pitchFamily="34" charset="0"/>
              </a:rPr>
              <a:t>an</a:t>
            </a:r>
            <a:r>
              <a:rPr lang="id-ID" altLang="en-US" sz="1600" b="1" dirty="0">
                <a:latin typeface="Arial" panose="020B0604020202020204" pitchFamily="34" charset="0"/>
                <a:cs typeface="Tahoma" panose="020B0604030504040204" pitchFamily="34" charset="0"/>
              </a:rPr>
              <a:t>g dipakai sebagai landasannya, meskipun secara sosiologi di Indonesia kata Akhlak sudah mengandung konotasi baik, jadi “orang yang berakhlak” berarti Orang berakhlak Baik”.</a:t>
            </a:r>
          </a:p>
          <a:p>
            <a:pPr marL="233680" lvl="0" indent="-233680" algn="just">
              <a:spcBef>
                <a:spcPct val="0"/>
              </a:spcBef>
              <a:spcAft>
                <a:spcPts val="600"/>
              </a:spcAft>
            </a:pPr>
            <a:r>
              <a:rPr lang="id-ID" altLang="en-US" sz="1600" b="1" dirty="0">
                <a:latin typeface="Arial" panose="020B0604020202020204" pitchFamily="34" charset="0"/>
                <a:cs typeface="Tahoma" panose="020B0604030504040204" pitchFamily="34" charset="0"/>
              </a:rPr>
              <a:t>Q.S AL Qalam 68 : 4 </a:t>
            </a:r>
            <a:endParaRPr lang="en-US" altLang="en-US" sz="1600" b="1" dirty="0">
              <a:latin typeface="Arial" panose="020B0604020202020204" pitchFamily="34" charset="0"/>
              <a:cs typeface="Tahoma" panose="020B0604030504040204" pitchFamily="34" charset="0"/>
            </a:endParaRPr>
          </a:p>
          <a:p>
            <a:pPr marL="233680" lvl="0" indent="-233680" algn="just">
              <a:spcBef>
                <a:spcPct val="0"/>
              </a:spcBef>
              <a:spcAft>
                <a:spcPts val="600"/>
              </a:spcAft>
              <a:buFontTx/>
              <a:buNone/>
            </a:pPr>
            <a:r>
              <a:rPr lang="en-US" altLang="en-US" sz="1400" b="1" dirty="0">
                <a:latin typeface="Arial" panose="020B0604020202020204" pitchFamily="34" charset="0"/>
                <a:cs typeface="Tahoma" panose="020B0604030504040204" pitchFamily="34" charset="0"/>
              </a:rPr>
              <a:t>Artinya : </a:t>
            </a:r>
            <a:r>
              <a:rPr lang="sv-SE" altLang="en-US" sz="1400" b="1" dirty="0">
                <a:latin typeface="Arial" panose="020B0604020202020204" pitchFamily="34" charset="0"/>
                <a:cs typeface="Tahoma" panose="020B0604030504040204" pitchFamily="34" charset="0"/>
              </a:rPr>
              <a:t>Dan sesungguhnya kamu benar-benar berbudi pekerti yang agung.</a:t>
            </a:r>
            <a:endParaRPr lang="en-US" altLang="en-US" sz="1400" b="1" dirty="0">
              <a:latin typeface="Arial" panose="020B0604020202020204" pitchFamily="34" charset="0"/>
              <a:cs typeface="Tahoma" panose="020B0604030504040204" pitchFamily="34" charset="0"/>
            </a:endParaRPr>
          </a:p>
          <a:p>
            <a:pPr marL="233680" lvl="0" indent="-233680" algn="just">
              <a:spcBef>
                <a:spcPct val="0"/>
              </a:spcBef>
              <a:spcAft>
                <a:spcPts val="600"/>
              </a:spcAft>
            </a:pPr>
            <a:r>
              <a:rPr lang="id-ID" altLang="en-US" sz="1600" b="1" dirty="0">
                <a:latin typeface="Arial" panose="020B0604020202020204" pitchFamily="34" charset="0"/>
                <a:cs typeface="Tahoma" panose="020B0604030504040204" pitchFamily="34" charset="0"/>
              </a:rPr>
              <a:t>Q S Asy-Syu’araa 26:137</a:t>
            </a:r>
            <a:r>
              <a:rPr lang="en-US" altLang="en-US" sz="1600" b="1" dirty="0">
                <a:latin typeface="Arial" panose="020B0604020202020204" pitchFamily="34" charset="0"/>
                <a:cs typeface="Tahoma" panose="020B0604030504040204" pitchFamily="34" charset="0"/>
              </a:rPr>
              <a:t>       </a:t>
            </a:r>
            <a:r>
              <a:rPr lang="ar-AE" altLang="en-US" sz="2000" b="1" dirty="0">
                <a:latin typeface="Arial" panose="020B0604020202020204" pitchFamily="34" charset="0"/>
                <a:cs typeface="Tahoma" panose="020B0604030504040204" pitchFamily="34" charset="0"/>
              </a:rPr>
              <a:t>إِنْ هَذَا إِلا خُلُقُ الأوَّلِينَ</a:t>
            </a:r>
            <a:r>
              <a:rPr lang="en-US" altLang="en-US" sz="2000" b="1" dirty="0">
                <a:latin typeface="Arial" panose="020B0604020202020204" pitchFamily="34" charset="0"/>
                <a:cs typeface="Tahoma" panose="020B0604030504040204" pitchFamily="34" charset="0"/>
              </a:rPr>
              <a:t> </a:t>
            </a:r>
          </a:p>
          <a:p>
            <a:pPr marL="233680" lvl="0" indent="-233680" algn="just">
              <a:spcBef>
                <a:spcPct val="0"/>
              </a:spcBef>
              <a:spcAft>
                <a:spcPts val="600"/>
              </a:spcAft>
              <a:buFontTx/>
              <a:buNone/>
            </a:pPr>
            <a:r>
              <a:rPr lang="en-US" altLang="en-US" sz="1400" b="1" dirty="0">
                <a:latin typeface="Arial" panose="020B0604020202020204" pitchFamily="34" charset="0"/>
                <a:cs typeface="Tahoma" panose="020B0604030504040204" pitchFamily="34" charset="0"/>
              </a:rPr>
              <a:t>Artinya : (agama kami) ini tidak lain hanyalah adat kebiasaan orang dahulu,</a:t>
            </a:r>
            <a:endParaRPr lang="en-US" altLang="en-US" sz="1400" b="1" dirty="0">
              <a:latin typeface="Arial" panose="020B0604020202020204" pitchFamily="34" charset="0"/>
              <a:ea typeface="Tahoma" panose="020B0604030504040204" pitchFamily="34" charset="0"/>
            </a:endParaRPr>
          </a:p>
        </p:txBody>
      </p:sp>
      <p:sp>
        <p:nvSpPr>
          <p:cNvPr id="11268" name="Rectangle 4"/>
          <p:cNvSpPr>
            <a:spLocks noChangeArrowheads="1"/>
          </p:cNvSpPr>
          <p:nvPr/>
        </p:nvSpPr>
        <p:spPr bwMode="auto">
          <a:xfrm>
            <a:off x="533400" y="4648200"/>
            <a:ext cx="8229600" cy="2185988"/>
          </a:xfrm>
          <a:prstGeom prst="rect">
            <a:avLst/>
          </a:prstGeom>
          <a:noFill/>
          <a:ln w="9525">
            <a:noFill/>
            <a:miter lim="800000"/>
          </a:ln>
          <a:effectLst/>
        </p:spPr>
        <p:txBody>
          <a:bodyPr anchor="ctr">
            <a:spAutoFit/>
          </a:bodyPr>
          <a:lstStyle/>
          <a:p>
            <a:pPr marL="233680" marR="0" lvl="0" indent="-233680" algn="l" defTabSz="914400" rtl="0" eaLnBrk="1" fontAlgn="base" latinLnBrk="0" hangingPunct="1">
              <a:lnSpc>
                <a:spcPct val="100000"/>
              </a:lnSpc>
              <a:spcBef>
                <a:spcPct val="0"/>
              </a:spcBef>
              <a:spcAft>
                <a:spcPts val="1200"/>
              </a:spcAft>
              <a:buClrTx/>
              <a:buSzTx/>
              <a:buFontTx/>
              <a:buNone/>
              <a:defRPr/>
            </a:pPr>
            <a:r>
              <a:rPr kumimoji="0" lang="en-US" sz="20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2. </a:t>
            </a:r>
            <a:r>
              <a:rPr kumimoji="0" lang="id-ID" sz="20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Ihsan</a:t>
            </a:r>
          </a:p>
          <a:p>
            <a:pPr marL="573405" marR="0" lvl="0" indent="-233680" algn="just" defTabSz="914400" rtl="0" eaLnBrk="1" fontAlgn="base" latinLnBrk="0" hangingPunct="1">
              <a:lnSpc>
                <a:spcPct val="100000"/>
              </a:lnSpc>
              <a:spcBef>
                <a:spcPct val="0"/>
              </a:spcBef>
              <a:spcAft>
                <a:spcPts val="600"/>
              </a:spcAft>
              <a:buClrTx/>
              <a:buSzTx/>
              <a:buFont typeface="Arial" panose="020B0604020202020204" pitchFamily="34" charset="0"/>
              <a:buChar char="•"/>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Tahoma" panose="020B0604030504040204" pitchFamily="34" charset="0"/>
                <a:cs typeface="Arial" panose="020B0604020202020204" pitchFamily="34" charset="0"/>
              </a:rPr>
              <a:t>Akhlak yg baik (Akhlakul Karimah) ialah pola prilaku yg dilandaskan dan memanifestasikan nilai-nilai Iman, Islam dan Ihsan. Ihsan berarti berbuat baik. Orang yang berbuat baik disebut </a:t>
            </a:r>
            <a:r>
              <a:rPr kumimoji="0" lang="en-US" sz="1600" b="1" i="0" u="none" strike="noStrike" kern="1200" cap="none" spc="0" normalizeH="0" baseline="0" noProof="0" dirty="0" err="1">
                <a:ln>
                  <a:noFill/>
                </a:ln>
                <a:solidFill>
                  <a:schemeClr val="tx1"/>
                </a:solidFill>
                <a:effectLst/>
                <a:uLnTx/>
                <a:uFillTx/>
                <a:latin typeface="Arial" panose="020B0604020202020204" pitchFamily="34" charset="0"/>
                <a:ea typeface="Tahoma" panose="020B0604030504040204" pitchFamily="34" charset="0"/>
                <a:cs typeface="Arial" panose="020B0604020202020204" pitchFamily="34" charset="0"/>
              </a:rPr>
              <a:t>Muhsin</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Tahoma" panose="020B0604030504040204" pitchFamily="34" charset="0"/>
                <a:cs typeface="Arial" panose="020B0604020202020204" pitchFamily="34" charset="0"/>
              </a:rPr>
              <a:t>.</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Tahoma" panose="020B0604030504040204" pitchFamily="34" charset="0"/>
              <a:cs typeface="Arial" panose="020B0604020202020204" pitchFamily="34" charset="0"/>
            </a:endParaRPr>
          </a:p>
          <a:p>
            <a:pPr marL="573405" marR="0" lvl="0" indent="-233680" algn="just" defTabSz="914400" rtl="0" eaLnBrk="0" fontAlgn="base" latinLnBrk="0" hangingPunct="0">
              <a:lnSpc>
                <a:spcPct val="100000"/>
              </a:lnSpc>
              <a:spcBef>
                <a:spcPct val="0"/>
              </a:spcBef>
              <a:spcAft>
                <a:spcPts val="600"/>
              </a:spcAft>
              <a:buClrTx/>
              <a:buSzTx/>
              <a:buFont typeface="Arial" panose="020B0604020202020204" pitchFamily="34" charset="0"/>
              <a:buChar char="•"/>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Tahoma" panose="020B0604030504040204" pitchFamily="34" charset="0"/>
                <a:cs typeface="Arial" panose="020B0604020202020204" pitchFamily="34" charset="0"/>
              </a:rPr>
              <a:t>Hadis Rasulullah SAW “Bahwa engkau beribadah kepada Allah Seperti engkau melihat-Nya, jika engkau tidak melihat-Nya, sesungguhnya Allah melihat engkau” (H R Khamsah dari Umar bin Khatab)</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Tahoma" panose="020B0604030504040204" pitchFamily="34" charset="0"/>
                <a:cs typeface="Arial" panose="020B0604020202020204" pitchFamily="34" charset="0"/>
              </a:rPr>
              <a:t> </a:t>
            </a:r>
          </a:p>
        </p:txBody>
      </p:sp>
      <p:sp>
        <p:nvSpPr>
          <p:cNvPr id="2053" name="Rectangle 5"/>
          <p:cNvSpPr/>
          <p:nvPr/>
        </p:nvSpPr>
        <p:spPr>
          <a:xfrm>
            <a:off x="3810000" y="3276600"/>
            <a:ext cx="2255838" cy="461963"/>
          </a:xfrm>
          <a:prstGeom prst="rect">
            <a:avLst/>
          </a:prstGeom>
          <a:noFill/>
          <a:ln w="9525">
            <a:noFill/>
          </a:ln>
        </p:spPr>
        <p:txBody>
          <a:bodyPr wrap="none">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ar-AE" altLang="en-US" sz="2400" dirty="0">
                <a:latin typeface="Arial" panose="020B0604020202020204" pitchFamily="34" charset="0"/>
                <a:cs typeface="Arial" panose="020B0604020202020204" pitchFamily="34" charset="0"/>
              </a:rPr>
              <a:t>وَإِنَّكَ لَعَلى خُلُقٍ عَظِيمٍ</a:t>
            </a:r>
            <a:endParaRPr lang="en-US" altLang="en-US" sz="2400" dirty="0">
              <a:latin typeface="Arial" panose="020B0604020202020204" pitchFamily="34" charset="0"/>
              <a:ea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p:nvPr/>
        </p:nvSpPr>
        <p:spPr>
          <a:xfrm>
            <a:off x="457200" y="452438"/>
            <a:ext cx="8229600" cy="461962"/>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AKHLAK IHSAN dan ETIKA</a:t>
            </a:r>
            <a:endParaRPr lang="en-US" altLang="en-US" sz="2400" b="1" dirty="0">
              <a:latin typeface="Verdana" panose="020B0604030504040204" pitchFamily="34" charset="0"/>
              <a:ea typeface="Arial" panose="020B0604020202020204" pitchFamily="34" charset="0"/>
            </a:endParaRPr>
          </a:p>
        </p:txBody>
      </p:sp>
      <p:sp>
        <p:nvSpPr>
          <p:cNvPr id="11269" name="Rectangle 5"/>
          <p:cNvSpPr>
            <a:spLocks noChangeArrowheads="1"/>
          </p:cNvSpPr>
          <p:nvPr/>
        </p:nvSpPr>
        <p:spPr bwMode="auto">
          <a:xfrm>
            <a:off x="457200" y="3771900"/>
            <a:ext cx="8229600" cy="2400300"/>
          </a:xfrm>
          <a:prstGeom prst="rect">
            <a:avLst/>
          </a:prstGeom>
          <a:noFill/>
          <a:ln w="9525">
            <a:noFill/>
            <a:miter lim="800000"/>
          </a:ln>
          <a:effectLst/>
        </p:spPr>
        <p:txBody>
          <a:bodyPr anchor="ctr">
            <a:spAutoFit/>
          </a:bodyPr>
          <a:lstStyle/>
          <a:p>
            <a:pPr marL="0" marR="0" lvl="0" indent="0" algn="l" defTabSz="914400" rtl="0" eaLnBrk="1" fontAlgn="base" latinLnBrk="0" hangingPunct="1">
              <a:lnSpc>
                <a:spcPct val="150000"/>
              </a:lnSpc>
              <a:spcBef>
                <a:spcPct val="0"/>
              </a:spcBef>
              <a:spcAft>
                <a:spcPct val="0"/>
              </a:spcAft>
              <a:buClrTx/>
              <a:buSzTx/>
              <a:buFontTx/>
              <a:buNone/>
              <a:defRPr/>
            </a:pPr>
            <a:r>
              <a:rPr kumimoji="0" lang="en-US" sz="20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3. </a:t>
            </a:r>
            <a:r>
              <a:rPr kumimoji="0" lang="id-ID" sz="20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Etika</a:t>
            </a:r>
            <a:endParaRPr kumimoji="0" lang="en-US" sz="20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a:p>
            <a:pPr marL="576580" marR="0" lvl="0" indent="-228600" algn="just" defTabSz="914400" rtl="0" eaLnBrk="0" fontAlgn="base" latinLnBrk="0" hangingPunct="0">
              <a:lnSpc>
                <a:spcPct val="150000"/>
              </a:lnSpc>
              <a:spcBef>
                <a:spcPct val="0"/>
              </a:spcBef>
              <a:spcAft>
                <a:spcPct val="0"/>
              </a:spcAft>
              <a:buClrTx/>
              <a:buSzTx/>
              <a:buFont typeface="Arial" panose="020B0604020202020204" pitchFamily="34" charset="0"/>
              <a:buChar char="•"/>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Etika adalah berasal dari bahasa Yunani berarti adat kebiasaan, sama dengan Akhlak dalam arti bahasa. Menurut Istilah Etika adalah sebuah pranata prilaku seseorang atau sekelompok orang, yang tersusun dari suatu sistem nilai atau norma yg diambil dari gejala gejala alamiah masyarakat kelompok masyarakat tersebut</a:t>
            </a:r>
          </a:p>
        </p:txBody>
      </p:sp>
      <p:sp>
        <p:nvSpPr>
          <p:cNvPr id="10" name="Rectangle 4"/>
          <p:cNvSpPr>
            <a:spLocks noChangeArrowheads="1"/>
          </p:cNvSpPr>
          <p:nvPr/>
        </p:nvSpPr>
        <p:spPr bwMode="auto">
          <a:xfrm>
            <a:off x="457200" y="1333500"/>
            <a:ext cx="8229600" cy="2338388"/>
          </a:xfrm>
          <a:prstGeom prst="rect">
            <a:avLst/>
          </a:prstGeom>
          <a:noFill/>
          <a:ln w="9525">
            <a:noFill/>
            <a:miter lim="800000"/>
          </a:ln>
          <a:effectLst/>
        </p:spPr>
        <p:txBody>
          <a:bodyPr anchor="ctr">
            <a:spAutoFit/>
          </a:bodyPr>
          <a:lstStyle/>
          <a:p>
            <a:pPr marL="341630" marR="0" lvl="0" indent="0" algn="l" defTabSz="914400" rtl="0" eaLnBrk="0" fontAlgn="base" latinLnBrk="0" hangingPunct="0">
              <a:lnSpc>
                <a:spcPct val="100000"/>
              </a:lnSpc>
              <a:spcBef>
                <a:spcPct val="0"/>
              </a:spcBef>
              <a:spcAft>
                <a:spcPts val="1200"/>
              </a:spcAft>
              <a:buClrTx/>
              <a:buSzTx/>
              <a:buFontTx/>
              <a:buNone/>
              <a:defRPr/>
            </a:pPr>
            <a:r>
              <a:rPr kumimoji="0" lang="id-ID" sz="18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Dalam AL Qur-annul Karim kata-kata Ihsan antara lain untuk perbuatan-perbuan :</a:t>
            </a:r>
            <a:endParaRPr kumimoji="0" lang="en-US" sz="18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33680" algn="l" defTabSz="914400" rtl="0" eaLnBrk="0" fontAlgn="base" latinLnBrk="0" hangingPunct="0">
              <a:lnSpc>
                <a:spcPct val="100000"/>
              </a:lnSpc>
              <a:spcBef>
                <a:spcPct val="0"/>
              </a:spcBef>
              <a:spcAft>
                <a:spcPts val="600"/>
              </a:spcAft>
              <a:buClrTx/>
              <a:buSzTx/>
              <a:buFont typeface="Arial" panose="020B0604020202020204" pitchFamily="34" charset="0"/>
              <a:buChar char="•"/>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Berinfaq, menguasai kemarahan dan memaafkan manusia. </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0" algn="l" defTabSz="914400" rtl="0" eaLnBrk="0" fontAlgn="base" latinLnBrk="0" hangingPunct="0">
              <a:lnSpc>
                <a:spcPct val="100000"/>
              </a:lnSpc>
              <a:spcBef>
                <a:spcPct val="0"/>
              </a:spcBef>
              <a:spcAft>
                <a:spcPts val="600"/>
              </a:spcAft>
              <a:buClrTx/>
              <a:buSzTx/>
              <a:buFontTx/>
              <a:buNone/>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Q.S Ali Imran, 3 : 134</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  </a:t>
            </a:r>
          </a:p>
          <a:p>
            <a:pPr marL="573405" marR="0" lvl="0" indent="-233680" algn="l" defTabSz="914400" rtl="0" eaLnBrk="0" fontAlgn="base" latinLnBrk="0" hangingPunct="0">
              <a:lnSpc>
                <a:spcPct val="100000"/>
              </a:lnSpc>
              <a:spcBef>
                <a:spcPct val="0"/>
              </a:spcBef>
              <a:spcAft>
                <a:spcPts val="600"/>
              </a:spcAft>
              <a:buClrTx/>
              <a:buSzTx/>
              <a:buFont typeface="Arial" panose="020B0604020202020204" pitchFamily="34" charset="0"/>
              <a:buChar char="•"/>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Sabar Q.S Hud, 11:115</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33680" algn="l" defTabSz="914400" rtl="0" eaLnBrk="0" fontAlgn="base" latinLnBrk="0" hangingPunct="0">
              <a:lnSpc>
                <a:spcPct val="100000"/>
              </a:lnSpc>
              <a:spcBef>
                <a:spcPct val="0"/>
              </a:spcBef>
              <a:spcAft>
                <a:spcPts val="600"/>
              </a:spcAft>
              <a:buClrTx/>
              <a:buSzTx/>
              <a:buFont typeface="Arial" panose="020B0604020202020204" pitchFamily="34" charset="0"/>
              <a:buChar char="•"/>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Jihad Q.S AL Akabuut, 29:69</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      </a:t>
            </a:r>
          </a:p>
          <a:p>
            <a:pPr marL="573405" marR="0" lvl="0" indent="-233680" algn="l" defTabSz="914400" rtl="0" eaLnBrk="0" fontAlgn="base" latinLnBrk="0" hangingPunct="0">
              <a:lnSpc>
                <a:spcPct val="100000"/>
              </a:lnSpc>
              <a:spcBef>
                <a:spcPct val="0"/>
              </a:spcBef>
              <a:spcAft>
                <a:spcPts val="600"/>
              </a:spcAft>
              <a:buClrTx/>
              <a:buSzTx/>
              <a:buFont typeface="Arial" panose="020B0604020202020204" pitchFamily="34" charset="0"/>
              <a:buChar char="•"/>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Taqw</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a </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Q.S Yusuf 12 : 90</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p:nvPr/>
        </p:nvSpPr>
        <p:spPr>
          <a:xfrm>
            <a:off x="457200" y="457200"/>
            <a:ext cx="8229600" cy="83026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IMPLEMENTASI AKHALAKU</a:t>
            </a:r>
            <a:r>
              <a:rPr lang="en-US" altLang="en-US" sz="2400" b="1" dirty="0">
                <a:latin typeface="Verdana" panose="020B0604030504040204" pitchFamily="34" charset="0"/>
                <a:cs typeface="Arial" panose="020B0604020202020204" pitchFamily="34" charset="0"/>
              </a:rPr>
              <a:t>L</a:t>
            </a:r>
            <a:r>
              <a:rPr lang="id-ID" altLang="en-US" sz="2400" b="1" dirty="0">
                <a:latin typeface="Verdana" panose="020B0604030504040204" pitchFamily="34" charset="0"/>
                <a:cs typeface="Arial" panose="020B0604020202020204" pitchFamily="34" charset="0"/>
              </a:rPr>
              <a:t>-KARIMAH</a:t>
            </a:r>
            <a:endParaRPr lang="en-US" altLang="en-US" sz="2400" b="1" dirty="0">
              <a:latin typeface="Verdana" panose="020B0604030504040204" pitchFamily="34" charset="0"/>
              <a:cs typeface="Arial" panose="020B0604020202020204" pitchFamily="34" charset="0"/>
            </a:endParaRPr>
          </a:p>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DALAM KEHIDUPAN </a:t>
            </a:r>
            <a:endParaRPr lang="en-US" altLang="en-US" sz="2400" b="1" dirty="0">
              <a:latin typeface="Verdana" panose="020B0604030504040204" pitchFamily="34" charset="0"/>
              <a:ea typeface="Arial" panose="020B0604020202020204" pitchFamily="34" charset="0"/>
            </a:endParaRPr>
          </a:p>
        </p:txBody>
      </p:sp>
      <p:sp>
        <p:nvSpPr>
          <p:cNvPr id="15361" name="Rectangle 1"/>
          <p:cNvSpPr>
            <a:spLocks noChangeArrowheads="1"/>
          </p:cNvSpPr>
          <p:nvPr/>
        </p:nvSpPr>
        <p:spPr bwMode="auto">
          <a:xfrm>
            <a:off x="533400" y="1571625"/>
            <a:ext cx="8229600" cy="5078413"/>
          </a:xfrm>
          <a:prstGeom prst="rect">
            <a:avLst/>
          </a:prstGeom>
          <a:noFill/>
          <a:ln w="9525">
            <a:noFill/>
            <a:miter lim="800000"/>
          </a:ln>
          <a:effectLst/>
        </p:spPr>
        <p:txBody>
          <a:bodyPr anchor="ctr">
            <a:spAutoFit/>
          </a:bodyPr>
          <a:lstStyle/>
          <a:p>
            <a:pPr marL="0" marR="0" lvl="0" indent="0" algn="l" defTabSz="914400" rtl="0" eaLnBrk="0" fontAlgn="base" latinLnBrk="0" hangingPunct="0">
              <a:lnSpc>
                <a:spcPct val="100000"/>
              </a:lnSpc>
              <a:spcBef>
                <a:spcPct val="0"/>
              </a:spcBef>
              <a:spcAft>
                <a:spcPts val="1200"/>
              </a:spcAft>
              <a:buClrTx/>
              <a:buSzTx/>
              <a:buFontTx/>
              <a:buNone/>
              <a:defRPr/>
            </a:pPr>
            <a:r>
              <a:rPr kumimoji="0" lang="en-US"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1. </a:t>
            </a:r>
            <a:r>
              <a:rPr kumimoji="0" lang="id-ID"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Akhlak yang berhubungan dengan Allah :</a:t>
            </a:r>
            <a:endParaRPr kumimoji="0" lang="en-US" sz="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Mentauhidkan Allah. Q.S Al-Ikhlash, 112 : 1-4</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Taqwa : Q.S An-Nisa, 4:1</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Berdoa: Q.S Al-Mu’minuun, 23:60</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Dzikrrullah: Q.S Al-Baqarah, 2:152.</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Tawakkal: Q.S Al-Imran 3:159.</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endParaRPr kumimoji="0" lang="en-US" sz="1600" b="0"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endParaRPr kumimoji="0" lang="en-US" sz="1600" b="0"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0" fontAlgn="base" latinLnBrk="0" hangingPunct="0">
              <a:lnSpc>
                <a:spcPct val="100000"/>
              </a:lnSpc>
              <a:spcBef>
                <a:spcPct val="0"/>
              </a:spcBef>
              <a:spcAft>
                <a:spcPts val="1200"/>
              </a:spcAft>
              <a:buClrTx/>
              <a:buSzTx/>
              <a:buFontTx/>
              <a:buNone/>
              <a:defRPr/>
            </a:pPr>
            <a:r>
              <a:rPr kumimoji="0" lang="en-US"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2. </a:t>
            </a:r>
            <a:r>
              <a:rPr kumimoji="0" lang="id-ID"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Akhlak terhadap diri sendiri</a:t>
            </a:r>
            <a:endParaRPr kumimoji="0" lang="en-US"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Sabar: Q.S Al-Baqarah, 2 : 153.</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Syukur: Q.S An-Nahl, 16 : 14.</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Tawadhu (rendah hati, tidak sombong): Q.S Luqman 31:18.</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Benar: Q.S At-Taubah , 9 : 119.</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Iffah (menahan diri dari melakukan yang terlarang).</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Hilmun (menahan diri dari marah)</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Amanah/jujur</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Syaja’ah (sabar dalam menhadapi tantangan)</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Kana’ah (merasa cukup dengan apa yang ada)</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p:nvPr/>
        </p:nvSpPr>
        <p:spPr>
          <a:xfrm>
            <a:off x="457200" y="452438"/>
            <a:ext cx="8229600" cy="83185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IMPLEMENTASI AKHALAKU</a:t>
            </a:r>
            <a:r>
              <a:rPr lang="en-US" altLang="en-US" sz="2400" b="1" dirty="0">
                <a:latin typeface="Verdana" panose="020B0604030504040204" pitchFamily="34" charset="0"/>
                <a:cs typeface="Arial" panose="020B0604020202020204" pitchFamily="34" charset="0"/>
              </a:rPr>
              <a:t>L</a:t>
            </a:r>
            <a:r>
              <a:rPr lang="id-ID" altLang="en-US" sz="2400" b="1" dirty="0">
                <a:latin typeface="Verdana" panose="020B0604030504040204" pitchFamily="34" charset="0"/>
                <a:cs typeface="Arial" panose="020B0604020202020204" pitchFamily="34" charset="0"/>
              </a:rPr>
              <a:t>-KARIMAH</a:t>
            </a:r>
            <a:endParaRPr lang="en-US" altLang="en-US" sz="2400" b="1" dirty="0">
              <a:latin typeface="Verdana" panose="020B0604030504040204" pitchFamily="34" charset="0"/>
              <a:cs typeface="Arial" panose="020B0604020202020204" pitchFamily="34" charset="0"/>
            </a:endParaRPr>
          </a:p>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DALAM KEHIDUPAN </a:t>
            </a:r>
            <a:endParaRPr lang="en-US" altLang="en-US" sz="800" b="1" dirty="0">
              <a:latin typeface="Verdana" panose="020B0604030504040204" pitchFamily="34" charset="0"/>
              <a:ea typeface="Arial" panose="020B0604020202020204" pitchFamily="34" charset="0"/>
            </a:endParaRPr>
          </a:p>
        </p:txBody>
      </p:sp>
      <p:sp>
        <p:nvSpPr>
          <p:cNvPr id="6" name="Rectangle 1"/>
          <p:cNvSpPr>
            <a:spLocks noChangeArrowheads="1"/>
          </p:cNvSpPr>
          <p:nvPr/>
        </p:nvSpPr>
        <p:spPr bwMode="auto">
          <a:xfrm>
            <a:off x="533400" y="1612900"/>
            <a:ext cx="8229600" cy="3986213"/>
          </a:xfrm>
          <a:prstGeom prst="rect">
            <a:avLst/>
          </a:prstGeom>
          <a:noFill/>
          <a:ln w="9525">
            <a:noFill/>
            <a:miter lim="800000"/>
          </a:ln>
          <a:effectLst/>
        </p:spPr>
        <p:txBody>
          <a:bodyPr anchor="ctr">
            <a:spAutoFit/>
          </a:bodyPr>
          <a:lstStyle/>
          <a:p>
            <a:pPr eaLnBrk="0" hangingPunct="0">
              <a:spcAft>
                <a:spcPts val="1200"/>
              </a:spcAft>
              <a:buNone/>
            </a:pPr>
            <a:r>
              <a:rPr sz="1600" b="1" dirty="0">
                <a:latin typeface="Verdana" panose="020B0604030504040204" pitchFamily="34" charset="0"/>
                <a:cs typeface="Verdana" panose="020B0604030504040204" pitchFamily="34" charset="0"/>
              </a:rPr>
              <a:t>3. </a:t>
            </a:r>
            <a:r>
              <a:rPr lang="id-ID" altLang="x-none" sz="1600" b="1" dirty="0">
                <a:latin typeface="Verdana" panose="020B0604030504040204" pitchFamily="34" charset="0"/>
                <a:cs typeface="Verdana" panose="020B0604030504040204" pitchFamily="34" charset="0"/>
              </a:rPr>
              <a:t>Akhlak terhadap keluarga</a:t>
            </a:r>
            <a:endParaRPr sz="1600" b="1" dirty="0">
              <a:latin typeface="Verdana" panose="020B0604030504040204" pitchFamily="34" charset="0"/>
              <a:cs typeface="Verdana" panose="020B0604030504040204" pitchFamily="34" charset="0"/>
            </a:endParaRPr>
          </a:p>
          <a:p>
            <a:pPr marL="266700" eaLnBrk="0" hangingPunct="0">
              <a:spcAft>
                <a:spcPts val="600"/>
              </a:spcAft>
              <a:buNone/>
            </a:pPr>
            <a:r>
              <a:rPr sz="1600" b="1" dirty="0">
                <a:latin typeface="Arial" panose="020B0604020202020204" pitchFamily="34" charset="0"/>
                <a:cs typeface="Verdana" panose="020B0604030504040204" pitchFamily="34" charset="0"/>
              </a:rPr>
              <a:t>a. </a:t>
            </a:r>
            <a:r>
              <a:rPr lang="id-ID" altLang="x-none" sz="1600" b="1" dirty="0">
                <a:latin typeface="Arial" panose="020B0604020202020204" pitchFamily="34" charset="0"/>
                <a:cs typeface="Verdana" panose="020B0604030504040204" pitchFamily="34" charset="0"/>
              </a:rPr>
              <a:t>Birrul walidain: </a:t>
            </a:r>
            <a:endParaRPr sz="1600" b="1" dirty="0">
              <a:latin typeface="Arial" panose="020B0604020202020204" pitchFamily="34" charset="0"/>
              <a:cs typeface="Verdana" panose="020B0604030504040204" pitchFamily="34" charset="0"/>
            </a:endParaRPr>
          </a:p>
          <a:p>
            <a:pPr marL="541338" eaLnBrk="0" hangingPunct="0">
              <a:buNone/>
            </a:pPr>
            <a:r>
              <a:rPr lang="id-ID" altLang="x-none" sz="1600" b="1" dirty="0">
                <a:latin typeface="Arial" panose="020B0604020202020204" pitchFamily="34" charset="0"/>
                <a:cs typeface="Verdana" panose="020B0604030504040204" pitchFamily="34" charset="0"/>
              </a:rPr>
              <a:t>Q.S An Nisa, 4 : 36</a:t>
            </a:r>
            <a:r>
              <a:rPr sz="1600" b="1" dirty="0">
                <a:latin typeface="Arial" panose="020B0604020202020204" pitchFamily="34" charset="0"/>
                <a:cs typeface="Verdana" panose="020B0604030504040204" pitchFamily="34" charset="0"/>
              </a:rPr>
              <a:t>  </a:t>
            </a:r>
          </a:p>
          <a:p>
            <a:pPr eaLnBrk="0" hangingPunct="0">
              <a:buNone/>
            </a:pPr>
            <a:endParaRPr sz="1600" b="1" dirty="0">
              <a:latin typeface="Arial" panose="020B0604020202020204" pitchFamily="34" charset="0"/>
              <a:cs typeface="Verdana" panose="020B0604030504040204" pitchFamily="34" charset="0"/>
            </a:endParaRPr>
          </a:p>
          <a:p>
            <a:pPr algn="r" eaLnBrk="0" hangingPunct="0">
              <a:buNone/>
            </a:pPr>
            <a:r>
              <a:rPr lang="ar-AE" altLang="x-none" sz="1600" b="1" dirty="0">
                <a:latin typeface="Arial" panose="020B0604020202020204" pitchFamily="34" charset="0"/>
                <a:cs typeface="Verdana" panose="020B0604030504040204" pitchFamily="34" charset="0"/>
              </a:rPr>
              <a:t>و</a:t>
            </a:r>
            <a:r>
              <a:rPr lang="ar-AE" altLang="x-none" sz="2000" b="1" dirty="0">
                <a:latin typeface="Arial" panose="020B0604020202020204" pitchFamily="34" charset="0"/>
                <a:cs typeface="Verdana" panose="020B0604030504040204" pitchFamily="34" charset="0"/>
              </a:rPr>
              <a:t>َاعْبُدُوا اللَّهَ وَلا تُشْرِكُوا بِهِ شَيْئًا وَبِالْوَالِدَيْنِ إِحْسَانًا وَبِذِي الْقُرْبَى وَالْيَتَامَى وَالْمَسَاكِينِ وَالْجَارِ ذِي الْقُرْبَى وَالْجَارِ الْجُنُبِ وَالصَّاحِبِ بِالْجَنْبِ وَابْنِ السَّبِيلِ وَمَا مَلَكَتْ أَيْمَانُكُمْ إِنَّ اللَّهَ لا يُحِبُّ مَنْ كَانَ مُخْتَالا فَخُورًا</a:t>
            </a:r>
            <a:endParaRPr sz="2000" b="1" dirty="0">
              <a:latin typeface="Arial" panose="020B0604020202020204" pitchFamily="34" charset="0"/>
              <a:cs typeface="Verdana" panose="020B0604030504040204" pitchFamily="34" charset="0"/>
            </a:endParaRPr>
          </a:p>
          <a:p>
            <a:pPr marL="541338" eaLnBrk="0" hangingPunct="0">
              <a:buNone/>
            </a:pPr>
            <a:r>
              <a:rPr sz="1600" b="1" dirty="0">
                <a:latin typeface="Arial" panose="020B0604020202020204" pitchFamily="34" charset="0"/>
                <a:cs typeface="Verdana" panose="020B0604030504040204" pitchFamily="34" charset="0"/>
              </a:rPr>
              <a:t>Artinya :</a:t>
            </a:r>
          </a:p>
          <a:p>
            <a:pPr algn="just" eaLnBrk="0" hangingPunct="0">
              <a:buNone/>
            </a:pPr>
            <a:endParaRPr sz="1400" b="1" dirty="0">
              <a:latin typeface="Arial" panose="020B0604020202020204" pitchFamily="34" charset="0"/>
              <a:cs typeface="Verdana" panose="020B0604030504040204" pitchFamily="34" charset="0"/>
            </a:endParaRPr>
          </a:p>
          <a:p>
            <a:pPr marL="541338" algn="just" eaLnBrk="0" hangingPunct="0">
              <a:buNone/>
            </a:pPr>
            <a:r>
              <a:rPr sz="1400" b="1" dirty="0">
                <a:latin typeface="Arial" panose="020B0604020202020204" pitchFamily="34" charset="0"/>
                <a:cs typeface="Verdana" panose="020B0604030504040204" pitchFamily="34" charset="0"/>
              </a:rPr>
              <a:t>Sembahlah Allah dan janganlah kamu mempersekutukan-Nya dengan sesuatu pun. Dan berbuat baiklah kepada dua orang ibu-bapa, karib-kerabat, anak-anak yatim, orang-orang miskin, tetangga yang dekat dan tetangga yang jauh, teman sejawat, ibnu sabil dan hamba sahayamu. Sesungguhnya Allah tidak menyukai orang-orang yang sombong dan membangga-banggakan diri,</a:t>
            </a:r>
          </a:p>
          <a:p>
            <a:pPr algn="just" eaLnBrk="0" hangingPunct="0">
              <a:buNone/>
            </a:pPr>
            <a:endParaRPr sz="1400" b="1" dirty="0">
              <a:latin typeface="Arial" panose="020B0604020202020204" pitchFamily="34" charset="0"/>
              <a:ea typeface="Verdana" panose="020B060403050404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p:nvPr/>
        </p:nvSpPr>
        <p:spPr>
          <a:xfrm>
            <a:off x="457200" y="452438"/>
            <a:ext cx="8229600" cy="83185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IMPLEMENTASI AKHALAKU-KARIMAH</a:t>
            </a:r>
            <a:endParaRPr lang="en-US" altLang="en-US" sz="2400" b="1" dirty="0">
              <a:latin typeface="Verdana" panose="020B0604030504040204" pitchFamily="34" charset="0"/>
              <a:cs typeface="Arial" panose="020B0604020202020204" pitchFamily="34" charset="0"/>
            </a:endParaRPr>
          </a:p>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DALAM KEHIDUPAN </a:t>
            </a:r>
            <a:endParaRPr lang="en-US" altLang="en-US" sz="800" b="1" dirty="0">
              <a:latin typeface="Verdana" panose="020B0604030504040204" pitchFamily="34" charset="0"/>
              <a:ea typeface="Arial" panose="020B0604020202020204" pitchFamily="34" charset="0"/>
            </a:endParaRPr>
          </a:p>
        </p:txBody>
      </p:sp>
      <p:sp>
        <p:nvSpPr>
          <p:cNvPr id="6" name="Rectangle 1"/>
          <p:cNvSpPr>
            <a:spLocks noChangeArrowheads="1"/>
          </p:cNvSpPr>
          <p:nvPr/>
        </p:nvSpPr>
        <p:spPr bwMode="auto">
          <a:xfrm>
            <a:off x="533400" y="1744663"/>
            <a:ext cx="8229600" cy="4046538"/>
          </a:xfrm>
          <a:prstGeom prst="rect">
            <a:avLst/>
          </a:prstGeom>
          <a:noFill/>
          <a:ln w="9525">
            <a:noFill/>
            <a:miter lim="800000"/>
          </a:ln>
          <a:effectLst/>
        </p:spPr>
        <p:txBody>
          <a:bodyPr anchor="ctr">
            <a:spAutoFit/>
          </a:bodyPr>
          <a:lstStyle/>
          <a:p>
            <a:pPr marL="573405" indent="-285750" eaLnBrk="0" hangingPunct="0">
              <a:spcAft>
                <a:spcPts val="600"/>
              </a:spcAft>
              <a:buNone/>
            </a:pPr>
            <a:r>
              <a:rPr sz="1600" b="1" dirty="0">
                <a:latin typeface="Arial" panose="020B0604020202020204" pitchFamily="34" charset="0"/>
                <a:cs typeface="Verdana" panose="020B0604030504040204" pitchFamily="34" charset="0"/>
              </a:rPr>
              <a:t>b. </a:t>
            </a:r>
            <a:r>
              <a:rPr lang="id-ID" altLang="x-none" sz="1600" b="1" dirty="0">
                <a:latin typeface="Arial" panose="020B0604020202020204" pitchFamily="34" charset="0"/>
                <a:cs typeface="Verdana" panose="020B0604030504040204" pitchFamily="34" charset="0"/>
              </a:rPr>
              <a:t>Adil terhadap saudara: Q.S An-Nahl 16 : 90</a:t>
            </a:r>
            <a:endParaRPr sz="1600" b="1" dirty="0">
              <a:latin typeface="Arial" panose="020B0604020202020204" pitchFamily="34" charset="0"/>
              <a:cs typeface="Verdana" panose="020B0604030504040204" pitchFamily="34" charset="0"/>
            </a:endParaRPr>
          </a:p>
          <a:p>
            <a:pPr marL="573405" indent="-285750" eaLnBrk="0" hangingPunct="0">
              <a:spcAft>
                <a:spcPts val="600"/>
              </a:spcAft>
              <a:buNone/>
            </a:pPr>
            <a:r>
              <a:rPr sz="1600" b="1" dirty="0">
                <a:latin typeface="Arial" panose="020B0604020202020204" pitchFamily="34" charset="0"/>
                <a:cs typeface="Verdana" panose="020B0604030504040204" pitchFamily="34" charset="0"/>
              </a:rPr>
              <a:t>c. </a:t>
            </a:r>
            <a:r>
              <a:rPr lang="id-ID" altLang="x-none" sz="1600" b="1" dirty="0">
                <a:latin typeface="Arial" panose="020B0604020202020204" pitchFamily="34" charset="0"/>
                <a:cs typeface="Verdana" panose="020B0604030504040204" pitchFamily="34" charset="0"/>
              </a:rPr>
              <a:t>Membina dan mendidik keluarga: </a:t>
            </a:r>
            <a:endParaRPr sz="1600" b="1" dirty="0">
              <a:latin typeface="Arial" panose="020B0604020202020204" pitchFamily="34" charset="0"/>
              <a:cs typeface="Verdana" panose="020B0604030504040204" pitchFamily="34" charset="0"/>
            </a:endParaRPr>
          </a:p>
          <a:p>
            <a:pPr marL="804863" indent="-285750" eaLnBrk="0" hangingPunct="0">
              <a:spcAft>
                <a:spcPts val="600"/>
              </a:spcAft>
              <a:buNone/>
            </a:pPr>
            <a:r>
              <a:rPr lang="id-ID" altLang="x-none" sz="1600" b="1" dirty="0">
                <a:latin typeface="Arial" panose="020B0604020202020204" pitchFamily="34" charset="0"/>
                <a:cs typeface="Verdana" panose="020B0604030504040204" pitchFamily="34" charset="0"/>
              </a:rPr>
              <a:t>Q.S At-Tahrim, 66 : 6</a:t>
            </a:r>
            <a:endParaRPr sz="1600" b="1" dirty="0">
              <a:latin typeface="Arial" panose="020B0604020202020204" pitchFamily="34" charset="0"/>
              <a:cs typeface="Verdana" panose="020B0604030504040204" pitchFamily="34" charset="0"/>
            </a:endParaRPr>
          </a:p>
          <a:p>
            <a:pPr marL="573405" indent="-285750" eaLnBrk="0" hangingPunct="0">
              <a:buNone/>
            </a:pPr>
            <a:endParaRPr sz="2000" b="1" dirty="0">
              <a:latin typeface="Arial" panose="020B0604020202020204" pitchFamily="34" charset="0"/>
              <a:cs typeface="Verdana" panose="020B0604030504040204" pitchFamily="34" charset="0"/>
            </a:endParaRPr>
          </a:p>
          <a:p>
            <a:pPr marL="573405" indent="-285750" algn="r" eaLnBrk="0" hangingPunct="0">
              <a:buNone/>
            </a:pPr>
            <a:r>
              <a:rPr lang="ar-AE" altLang="x-none" sz="2000" b="1" dirty="0">
                <a:latin typeface="Arial" panose="020B0604020202020204" pitchFamily="34" charset="0"/>
                <a:cs typeface="Verdana" panose="020B0604030504040204" pitchFamily="34" charset="0"/>
              </a:rPr>
              <a:t>يَا أَيُّهَا الَّذِينَ آمَنُوا قُوا أَنْفُسَكُمْ وَأَهْلِيكُمْ نَارًا وَقُودُهَا النَّاسُ وَالْحِجَارَةُ عَلَيْهَا مَلائِكَةٌ غِلاظٌ شِدَادٌ لا يَعْصُونَ اللَّهَ مَا أَمَرَهُمْ وَيَفْعَلُونَ مَا يُؤْمَرُونَ</a:t>
            </a:r>
            <a:endParaRPr sz="2000" b="1" dirty="0">
              <a:latin typeface="Arial" panose="020B0604020202020204" pitchFamily="34" charset="0"/>
              <a:cs typeface="Verdana" panose="020B0604030504040204" pitchFamily="34" charset="0"/>
            </a:endParaRPr>
          </a:p>
          <a:p>
            <a:pPr marL="804863" indent="-285750" eaLnBrk="0" hangingPunct="0">
              <a:buNone/>
            </a:pPr>
            <a:r>
              <a:rPr sz="1600" b="1" dirty="0">
                <a:latin typeface="Arial" panose="020B0604020202020204" pitchFamily="34" charset="0"/>
                <a:cs typeface="Verdana" panose="020B0604030504040204" pitchFamily="34" charset="0"/>
              </a:rPr>
              <a:t>Artinya :</a:t>
            </a:r>
          </a:p>
          <a:p>
            <a:pPr marL="541338" indent="-22225" eaLnBrk="0" hangingPunct="0">
              <a:buNone/>
            </a:pPr>
            <a:r>
              <a:rPr sz="1400" b="1" dirty="0">
                <a:latin typeface="Arial" panose="020B0604020202020204" pitchFamily="34" charset="0"/>
                <a:cs typeface="Verdana" panose="020B0604030504040204" pitchFamily="34" charset="0"/>
              </a:rPr>
              <a:t>Hai orang-orang yang beriman, peliharalah dirimu dan keluargamu dari api neraka yang bahan bakarnya adalah manusia dan batu; penjaganya malaikat-malaikat yang kasar, yang keras, yang tidak mendurhakai Allah terhadap apa yang diperintahkan-Nya kepada mereka dan selalu mengerjakan apa yang diperintahkan.</a:t>
            </a:r>
          </a:p>
          <a:p>
            <a:pPr marL="573405" indent="-285750" eaLnBrk="0" hangingPunct="0">
              <a:buNone/>
            </a:pPr>
            <a:endParaRPr sz="1400" b="1" dirty="0">
              <a:latin typeface="Arial" panose="020B0604020202020204" pitchFamily="34" charset="0"/>
              <a:cs typeface="Verdana" panose="020B0604030504040204" pitchFamily="34" charset="0"/>
            </a:endParaRPr>
          </a:p>
          <a:p>
            <a:pPr marL="573405" indent="-285750" eaLnBrk="0" hangingPunct="0">
              <a:buNone/>
            </a:pPr>
            <a:r>
              <a:rPr sz="1600" b="1" dirty="0">
                <a:latin typeface="Arial" panose="020B0604020202020204" pitchFamily="34" charset="0"/>
                <a:cs typeface="Verdana" panose="020B0604030504040204" pitchFamily="34" charset="0"/>
              </a:rPr>
              <a:t>d. </a:t>
            </a:r>
            <a:r>
              <a:rPr lang="id-ID" altLang="x-none" sz="1600" b="1" dirty="0">
                <a:latin typeface="Arial" panose="020B0604020202020204" pitchFamily="34" charset="0"/>
                <a:cs typeface="Verdana" panose="020B0604030504040204" pitchFamily="34" charset="0"/>
              </a:rPr>
              <a:t>Memelihara keturunan: Q.S An-Nahl, 16 : 58-59</a:t>
            </a:r>
            <a:endParaRPr sz="1600" b="1" dirty="0">
              <a:latin typeface="Arial" panose="020B0604020202020204" pitchFamily="34" charset="0"/>
              <a:cs typeface="Verdana" panose="020B0604030504040204" pitchFamily="34" charset="0"/>
            </a:endParaRPr>
          </a:p>
          <a:p>
            <a:pPr marL="573405" indent="-285750" eaLnBrk="0" hangingPunct="0">
              <a:buFont typeface="Calibri" panose="020F0502020204030204" pitchFamily="34" charset="0"/>
              <a:buAutoNum type="alphaLcPeriod"/>
            </a:pPr>
            <a:endParaRPr sz="1600" dirty="0">
              <a:latin typeface="Verdana" panose="020B0604030504040204" pitchFamily="34" charset="0"/>
              <a:cs typeface="Verdana" panose="020B0604030504040204" pitchFamily="34" charset="0"/>
            </a:endParaRPr>
          </a:p>
          <a:p>
            <a:pPr marL="573405" indent="-285750" eaLnBrk="0" hangingPunct="0">
              <a:buNone/>
            </a:pPr>
            <a:endParaRPr lang="id-ID" altLang="x-none" sz="1600" b="1" dirty="0">
              <a:latin typeface="Arial" panose="020B0604020202020204" pitchFamily="34" charset="0"/>
              <a:ea typeface="Verdana" panose="020B060403050404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p:nvPr/>
        </p:nvSpPr>
        <p:spPr>
          <a:xfrm>
            <a:off x="457200" y="452438"/>
            <a:ext cx="8229600" cy="83185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IMPLEMENTASI AKHALAKU-KARIMAH</a:t>
            </a:r>
            <a:endParaRPr lang="en-US" altLang="en-US" sz="2400" b="1" dirty="0">
              <a:latin typeface="Verdana" panose="020B0604030504040204" pitchFamily="34" charset="0"/>
              <a:cs typeface="Arial" panose="020B0604020202020204" pitchFamily="34" charset="0"/>
            </a:endParaRPr>
          </a:p>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DALAM KEHIDUPAN </a:t>
            </a:r>
            <a:endParaRPr lang="en-US" altLang="en-US" sz="800" b="1" dirty="0">
              <a:latin typeface="Verdana" panose="020B0604030504040204" pitchFamily="34" charset="0"/>
              <a:ea typeface="Arial" panose="020B0604020202020204" pitchFamily="34" charset="0"/>
            </a:endParaRPr>
          </a:p>
        </p:txBody>
      </p:sp>
      <p:sp>
        <p:nvSpPr>
          <p:cNvPr id="6" name="Rectangle 1"/>
          <p:cNvSpPr>
            <a:spLocks noChangeArrowheads="1"/>
          </p:cNvSpPr>
          <p:nvPr/>
        </p:nvSpPr>
        <p:spPr bwMode="auto">
          <a:xfrm>
            <a:off x="533400" y="1874897"/>
            <a:ext cx="8229600" cy="4124206"/>
          </a:xfrm>
          <a:prstGeom prst="rect">
            <a:avLst/>
          </a:prstGeom>
          <a:noFill/>
          <a:ln w="9525">
            <a:noFill/>
            <a:miter lim="800000"/>
          </a:ln>
          <a:effectLst/>
        </p:spPr>
        <p:txBody>
          <a:bodyPr anchor="ctr">
            <a:spAutoFit/>
          </a:bodyPr>
          <a:lstStyle/>
          <a:p>
            <a:pPr eaLnBrk="0" hangingPunct="0">
              <a:buNone/>
            </a:pPr>
            <a:r>
              <a:rPr sz="1600" b="1" dirty="0">
                <a:latin typeface="Verdana" panose="020B0604030504040204" pitchFamily="34" charset="0"/>
                <a:cs typeface="Verdana" panose="020B0604030504040204" pitchFamily="34" charset="0"/>
              </a:rPr>
              <a:t>4. </a:t>
            </a:r>
            <a:r>
              <a:rPr lang="id-ID" altLang="x-none" sz="1600" b="1" dirty="0">
                <a:latin typeface="Verdana" panose="020B0604030504040204" pitchFamily="34" charset="0"/>
                <a:cs typeface="Verdana" panose="020B0604030504040204" pitchFamily="34" charset="0"/>
              </a:rPr>
              <a:t>Akhlak terhadap Masyarakat.</a:t>
            </a:r>
            <a:endParaRPr sz="1600" b="1" dirty="0">
              <a:latin typeface="Verdana" panose="020B0604030504040204" pitchFamily="34" charset="0"/>
              <a:cs typeface="Verdana" panose="020B0604030504040204" pitchFamily="34" charset="0"/>
            </a:endParaRPr>
          </a:p>
          <a:p>
            <a:pPr marL="266700" eaLnBrk="0" hangingPunct="0">
              <a:buNone/>
            </a:pPr>
            <a:r>
              <a:rPr sz="1600" b="1" dirty="0">
                <a:latin typeface="Arial" panose="020B0604020202020204" pitchFamily="34" charset="0"/>
                <a:cs typeface="Verdana" panose="020B0604030504040204" pitchFamily="34" charset="0"/>
              </a:rPr>
              <a:t>a. </a:t>
            </a:r>
            <a:r>
              <a:rPr lang="id-ID" altLang="x-none" sz="1600" b="1" dirty="0">
                <a:latin typeface="Arial" panose="020B0604020202020204" pitchFamily="34" charset="0"/>
                <a:cs typeface="Verdana" panose="020B0604030504040204" pitchFamily="34" charset="0"/>
              </a:rPr>
              <a:t>U</a:t>
            </a:r>
            <a:r>
              <a:rPr lang="id-ID" altLang="x-none" sz="1600" b="1" dirty="0">
                <a:solidFill>
                  <a:srgbClr val="FF0000"/>
                </a:solidFill>
                <a:latin typeface="Arial" panose="020B0604020202020204" pitchFamily="34" charset="0"/>
                <a:cs typeface="Verdana" panose="020B0604030504040204" pitchFamily="34" charset="0"/>
              </a:rPr>
              <a:t>k</a:t>
            </a:r>
            <a:r>
              <a:rPr lang="id-ID" altLang="x-none" sz="1600" b="1" dirty="0">
                <a:latin typeface="Arial" panose="020B0604020202020204" pitchFamily="34" charset="0"/>
                <a:cs typeface="Verdana" panose="020B0604030504040204" pitchFamily="34" charset="0"/>
              </a:rPr>
              <a:t>huwah/persaudaraan: Q.S Al-Hujarat, 49 : 10.</a:t>
            </a:r>
            <a:endParaRPr sz="1600" b="1" dirty="0">
              <a:latin typeface="Arial" panose="020B0604020202020204" pitchFamily="34" charset="0"/>
              <a:cs typeface="Verdana" panose="020B0604030504040204" pitchFamily="34" charset="0"/>
            </a:endParaRPr>
          </a:p>
          <a:p>
            <a:pPr eaLnBrk="0" hangingPunct="0">
              <a:buFont typeface="Calibri" panose="020F0502020204030204" pitchFamily="34" charset="0"/>
              <a:buAutoNum type="alphaLcPeriod"/>
            </a:pPr>
            <a:endParaRPr sz="1600" b="1" dirty="0">
              <a:latin typeface="Arial" panose="020B0604020202020204" pitchFamily="34" charset="0"/>
              <a:cs typeface="Verdana" panose="020B0604030504040204" pitchFamily="34" charset="0"/>
            </a:endParaRPr>
          </a:p>
          <a:p>
            <a:pPr algn="r" eaLnBrk="0" hangingPunct="0">
              <a:buNone/>
            </a:pPr>
            <a:r>
              <a:rPr lang="ar-AE" altLang="x-none" sz="2000" b="1" dirty="0">
                <a:latin typeface="Arial" panose="020B0604020202020204" pitchFamily="34" charset="0"/>
                <a:cs typeface="Verdana" panose="020B0604030504040204" pitchFamily="34" charset="0"/>
              </a:rPr>
              <a:t>إِنَّمَا الْمُؤْمِنُونَ إِخْوَةٌ فَأَصْلِحُوا بَيْنَ أَخَوَيْكُمْ وَاتَّقُوا اللَّهَ لَعَلَّكُمْ تُرْحَمُونَ</a:t>
            </a:r>
            <a:endParaRPr sz="2000" b="1" dirty="0">
              <a:latin typeface="Arial" panose="020B0604020202020204" pitchFamily="34" charset="0"/>
              <a:cs typeface="Verdana" panose="020B0604030504040204" pitchFamily="34" charset="0"/>
            </a:endParaRPr>
          </a:p>
          <a:p>
            <a:pPr marL="541338" eaLnBrk="0" hangingPunct="0">
              <a:buNone/>
            </a:pPr>
            <a:r>
              <a:rPr sz="1400" b="1" dirty="0">
                <a:latin typeface="Arial" panose="020B0604020202020204" pitchFamily="34" charset="0"/>
                <a:cs typeface="Verdana" panose="020B0604030504040204" pitchFamily="34" charset="0"/>
              </a:rPr>
              <a:t>Artinya :</a:t>
            </a:r>
          </a:p>
          <a:p>
            <a:pPr marL="541338" eaLnBrk="0" hangingPunct="0">
              <a:buNone/>
            </a:pPr>
            <a:r>
              <a:rPr sz="1400" b="1" dirty="0">
                <a:latin typeface="Arial" panose="020B0604020202020204" pitchFamily="34" charset="0"/>
                <a:cs typeface="Verdana" panose="020B0604030504040204" pitchFamily="34" charset="0"/>
              </a:rPr>
              <a:t>Sesungguhnya orang-orang mukmin adalah bersaudara karena itu damaikanlah antara kedua saudaramu dan bertakwalah kepada Allah supaya kamu mendapat rahmat.</a:t>
            </a:r>
          </a:p>
          <a:p>
            <a:pPr eaLnBrk="0" hangingPunct="0">
              <a:buNone/>
            </a:pPr>
            <a:endParaRPr sz="1400" b="1" dirty="0">
              <a:latin typeface="Arial" panose="020B0604020202020204" pitchFamily="34" charset="0"/>
              <a:cs typeface="Verdana" panose="020B0604030504040204" pitchFamily="34" charset="0"/>
            </a:endParaRPr>
          </a:p>
          <a:p>
            <a:pPr marL="266700" eaLnBrk="0" hangingPunct="0">
              <a:buNone/>
            </a:pPr>
            <a:r>
              <a:rPr sz="1600" b="1" dirty="0">
                <a:solidFill>
                  <a:srgbClr val="FF0000"/>
                </a:solidFill>
                <a:latin typeface="Arial" panose="020B0604020202020204" pitchFamily="34" charset="0"/>
                <a:cs typeface="Verdana" panose="020B0604030504040204" pitchFamily="34" charset="0"/>
              </a:rPr>
              <a:t>b. </a:t>
            </a:r>
            <a:r>
              <a:rPr lang="id-ID" altLang="x-none" sz="1600" b="1" dirty="0">
                <a:solidFill>
                  <a:srgbClr val="FF0000"/>
                </a:solidFill>
                <a:latin typeface="Arial" panose="020B0604020202020204" pitchFamily="34" charset="0"/>
                <a:cs typeface="Verdana" panose="020B0604030504040204" pitchFamily="34" charset="0"/>
              </a:rPr>
              <a:t>Ta’a</a:t>
            </a:r>
            <a:r>
              <a:rPr lang="id-ID" altLang="x-none" sz="1600" b="1" dirty="0">
                <a:latin typeface="Arial" panose="020B0604020202020204" pitchFamily="34" charset="0"/>
                <a:cs typeface="Verdana" panose="020B0604030504040204" pitchFamily="34" charset="0"/>
              </a:rPr>
              <a:t>wun: Q.S Al Maidah, 5 : 2.</a:t>
            </a:r>
            <a:endParaRPr sz="1600" b="1" dirty="0">
              <a:latin typeface="Arial" panose="020B0604020202020204" pitchFamily="34" charset="0"/>
              <a:cs typeface="Verdana" panose="020B0604030504040204" pitchFamily="34" charset="0"/>
            </a:endParaRPr>
          </a:p>
          <a:p>
            <a:pPr algn="r" eaLnBrk="0" hangingPunct="0">
              <a:buNone/>
            </a:pPr>
            <a:r>
              <a:rPr sz="2000" b="1" dirty="0">
                <a:latin typeface="Arial" panose="020B0604020202020204" pitchFamily="34" charset="0"/>
                <a:cs typeface="Verdana" panose="020B0604030504040204" pitchFamily="34" charset="0"/>
              </a:rPr>
              <a:t> </a:t>
            </a:r>
            <a:r>
              <a:rPr lang="ar-AE" altLang="x-none" sz="2000" b="1" dirty="0">
                <a:latin typeface="Arial" panose="020B0604020202020204" pitchFamily="34" charset="0"/>
                <a:cs typeface="Verdana" panose="020B0604030504040204" pitchFamily="34" charset="0"/>
              </a:rPr>
              <a:t>وَتَعَاوَنُوا عَلَى الْبِرِّ وَالتَّقْوَى وَلا تَعَاوَنُوا عَلَى الإثْمِ وَالْعُدْوَانِ وَاتَّقُوا اللَّهَ إِنَّ اللَّهَ شَدِيدُ الْعِقَابِ</a:t>
            </a:r>
            <a:endParaRPr sz="2000" b="1" dirty="0">
              <a:latin typeface="Arial" panose="020B0604020202020204" pitchFamily="34" charset="0"/>
              <a:cs typeface="Verdana" panose="020B0604030504040204" pitchFamily="34" charset="0"/>
            </a:endParaRPr>
          </a:p>
          <a:p>
            <a:pPr marL="541338" eaLnBrk="0" hangingPunct="0">
              <a:buNone/>
            </a:pPr>
            <a:r>
              <a:rPr sz="1400" b="1" dirty="0">
                <a:latin typeface="Arial" panose="020B0604020202020204" pitchFamily="34" charset="0"/>
                <a:cs typeface="Verdana" panose="020B0604030504040204" pitchFamily="34" charset="0"/>
              </a:rPr>
              <a:t>Artinya :</a:t>
            </a:r>
          </a:p>
          <a:p>
            <a:pPr marL="541338" algn="just" eaLnBrk="0" hangingPunct="0">
              <a:buNone/>
            </a:pPr>
            <a:r>
              <a:rPr sz="1400" b="1" dirty="0">
                <a:latin typeface="Arial" panose="020B0604020202020204" pitchFamily="34" charset="0"/>
                <a:cs typeface="Verdana" panose="020B0604030504040204" pitchFamily="34" charset="0"/>
              </a:rPr>
              <a:t>Dan tolong-menolonglah kamu dalam (mengerjakan) kebajikan dan takwa, dan jangan tolong-menolong dalam berbuat dosa dan pelanggaran. Dan bertakwalah kamu kepada Allah, sesungguhnya Allah amat berat siksa-Nya.</a:t>
            </a:r>
          </a:p>
          <a:p>
            <a:pPr algn="just" eaLnBrk="0" hangingPunct="0">
              <a:buNone/>
            </a:pPr>
            <a:endParaRPr sz="1400" b="1" dirty="0">
              <a:latin typeface="Arial" panose="020B0604020202020204" pitchFamily="34" charset="0"/>
              <a:cs typeface="Verdana" panose="020B0604030504040204" pitchFamily="34" charset="0"/>
            </a:endParaRPr>
          </a:p>
          <a:p>
            <a:pPr eaLnBrk="0" hangingPunct="0">
              <a:buNone/>
            </a:pPr>
            <a:r>
              <a:rPr sz="1600" b="1" dirty="0">
                <a:latin typeface="Arial" panose="020B0604020202020204" pitchFamily="34" charset="0"/>
                <a:cs typeface="Verdana" panose="020B0604030504040204" pitchFamily="34" charset="0"/>
              </a:rPr>
              <a:t>c. </a:t>
            </a:r>
            <a:r>
              <a:rPr lang="id-ID" altLang="x-none" sz="1600" b="1" dirty="0">
                <a:latin typeface="Arial" panose="020B0604020202020204" pitchFamily="34" charset="0"/>
                <a:cs typeface="Verdana" panose="020B0604030504040204" pitchFamily="34" charset="0"/>
              </a:rPr>
              <a:t>Adil: Q.S An-Nisaa, 4 : 58</a:t>
            </a:r>
            <a:endParaRPr sz="1600" b="1" dirty="0">
              <a:latin typeface="Arial" panose="020B0604020202020204" pitchFamily="34" charset="0"/>
              <a:cs typeface="Verdana" panose="020B0604030504040204" pitchFamily="34" charset="0"/>
            </a:endParaRPr>
          </a:p>
          <a:p>
            <a:pPr eaLnBrk="0" hangingPunct="0">
              <a:buNone/>
            </a:pPr>
            <a:endParaRPr lang="id-ID" altLang="x-none" sz="1600" b="1" dirty="0">
              <a:latin typeface="Arial" panose="020B0604020202020204" pitchFamily="34" charset="0"/>
              <a:ea typeface="Verdana" panose="020B060403050404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p:nvPr/>
        </p:nvSpPr>
        <p:spPr>
          <a:xfrm>
            <a:off x="457200" y="452438"/>
            <a:ext cx="8229600" cy="83185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IMPLEMENTASI AKHALAKU-KARIMAH</a:t>
            </a:r>
            <a:endParaRPr lang="en-US" altLang="en-US" sz="2400" b="1" dirty="0">
              <a:latin typeface="Verdana" panose="020B0604030504040204" pitchFamily="34" charset="0"/>
              <a:cs typeface="Arial" panose="020B0604020202020204" pitchFamily="34" charset="0"/>
            </a:endParaRPr>
          </a:p>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DALAM KEHIDUPAN </a:t>
            </a:r>
            <a:endParaRPr lang="en-US" altLang="en-US" sz="800" b="1" dirty="0">
              <a:latin typeface="Verdana" panose="020B0604030504040204" pitchFamily="34" charset="0"/>
              <a:ea typeface="Arial" panose="020B0604020202020204" pitchFamily="34" charset="0"/>
            </a:endParaRPr>
          </a:p>
        </p:txBody>
      </p:sp>
      <p:sp>
        <p:nvSpPr>
          <p:cNvPr id="6" name="Rectangle 1"/>
          <p:cNvSpPr>
            <a:spLocks noChangeArrowheads="1"/>
          </p:cNvSpPr>
          <p:nvPr/>
        </p:nvSpPr>
        <p:spPr bwMode="auto">
          <a:xfrm>
            <a:off x="533400" y="1612900"/>
            <a:ext cx="8229600" cy="2554288"/>
          </a:xfrm>
          <a:prstGeom prst="rect">
            <a:avLst/>
          </a:prstGeom>
          <a:noFill/>
          <a:ln w="9525">
            <a:noFill/>
            <a:miter lim="800000"/>
          </a:ln>
          <a:effectLst/>
        </p:spPr>
        <p:txBody>
          <a:bodyPr anchor="ctr">
            <a:spAutoFit/>
          </a:bodyPr>
          <a:lstStyle/>
          <a:p>
            <a:pPr marL="573405" marR="0" lvl="0" indent="-285750" algn="l" defTabSz="914400" rtl="0" eaLnBrk="0" fontAlgn="base" latinLnBrk="0" hangingPunct="0">
              <a:lnSpc>
                <a:spcPct val="100000"/>
              </a:lnSpc>
              <a:spcBef>
                <a:spcPct val="0"/>
              </a:spcBef>
              <a:spcAft>
                <a:spcPct val="0"/>
              </a:spcAft>
              <a:buClrTx/>
              <a:buSzTx/>
              <a:buFontTx/>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d. </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Pemurah: Q.S Ali Imran, 3 : 92</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Tx/>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e. </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Penyatu</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n</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 Q.S Ali Imran, 3 : 133 – 134</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Tx/>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f. </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Pema’af: Q.S Ali Imran, 3 : 159</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Tx/>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g. </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Menempati janji: Q.S Al Israa, 17 : 34</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Tx/>
              <a:buNone/>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h. </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Musyawarah: Q.S Ali Imran, 3 : 159</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Tx/>
              <a:buNone/>
              <a:defRPr/>
            </a:pPr>
            <a:r>
              <a:rPr kumimoji="0" lang="en-US" sz="1600" b="1" i="0" u="none" strike="noStrike" kern="1200" cap="none" spc="0" normalizeH="0" baseline="0" noProof="0" dirty="0" err="1">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i</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 </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Wasiat di dalam kebenaran: Q.S Al-Ashr, 103 : 1 – 3</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endParaRPr kumimoji="0" lang="en-US" sz="1600" b="0"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a:p>
            <a:pPr marL="0" marR="0" lvl="0" indent="0" algn="l" defTabSz="914400" rtl="0" eaLnBrk="0" fontAlgn="base" latinLnBrk="0" hangingPunct="0">
              <a:lnSpc>
                <a:spcPct val="100000"/>
              </a:lnSpc>
              <a:spcBef>
                <a:spcPct val="0"/>
              </a:spcBef>
              <a:spcAft>
                <a:spcPct val="0"/>
              </a:spcAft>
              <a:buClrTx/>
              <a:buSzTx/>
              <a:buFontTx/>
              <a:buNone/>
              <a:defRPr/>
            </a:pPr>
            <a:r>
              <a:rPr kumimoji="0" lang="en-US"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5. </a:t>
            </a:r>
            <a:r>
              <a:rPr kumimoji="0" lang="id-ID"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Akhlak terhadap Alam</a:t>
            </a:r>
            <a:endParaRPr kumimoji="0" lang="en-US"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Memperhatikan dan merenungkan penciptaan alam: Q.S Al-Imran, 3 : 190</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ct val="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Verdana" panose="020B0604030504040204" pitchFamily="34" charset="0"/>
                <a:cs typeface="Arial" panose="020B0604020202020204" pitchFamily="34" charset="0"/>
              </a:rPr>
              <a:t>Memanfaatkan Alam Q.S Yunus, 10 : 101.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p:nvPr/>
        </p:nvSpPr>
        <p:spPr>
          <a:xfrm>
            <a:off x="457200" y="452438"/>
            <a:ext cx="8229600" cy="83185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HUBUNGAN AKHLAK DENGAN</a:t>
            </a:r>
            <a:endParaRPr lang="en-US" altLang="en-US" sz="2400" b="1" dirty="0">
              <a:latin typeface="Verdana" panose="020B0604030504040204" pitchFamily="34" charset="0"/>
              <a:cs typeface="Arial" panose="020B0604020202020204" pitchFamily="34" charset="0"/>
            </a:endParaRPr>
          </a:p>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IMAN DAN IHSAN </a:t>
            </a:r>
            <a:endParaRPr lang="en-US" altLang="en-US" sz="800" b="1" dirty="0">
              <a:latin typeface="Verdana" panose="020B0604030504040204" pitchFamily="34" charset="0"/>
              <a:ea typeface="Arial" panose="020B0604020202020204" pitchFamily="34" charset="0"/>
            </a:endParaRPr>
          </a:p>
        </p:txBody>
      </p:sp>
      <p:sp>
        <p:nvSpPr>
          <p:cNvPr id="4" name="Rectangle 1"/>
          <p:cNvSpPr>
            <a:spLocks noChangeArrowheads="1"/>
          </p:cNvSpPr>
          <p:nvPr/>
        </p:nvSpPr>
        <p:spPr bwMode="auto">
          <a:xfrm>
            <a:off x="457200" y="1727200"/>
            <a:ext cx="8534400" cy="4294188"/>
          </a:xfrm>
          <a:prstGeom prst="rect">
            <a:avLst/>
          </a:prstGeom>
          <a:noFill/>
          <a:ln w="9525">
            <a:noFill/>
            <a:miter lim="800000"/>
          </a:ln>
          <a:effectLst/>
        </p:spPr>
        <p:txBody>
          <a:bodyPr anchor="ctr">
            <a:spAutoFit/>
          </a:bodyPr>
          <a:lstStyle/>
          <a:p>
            <a:pPr marL="342900" marR="0" lvl="0" indent="-342900" algn="l" defTabSz="914400" rtl="0" eaLnBrk="0" fontAlgn="base" latinLnBrk="0" hangingPunct="0">
              <a:lnSpc>
                <a:spcPct val="100000"/>
              </a:lnSpc>
              <a:spcBef>
                <a:spcPct val="0"/>
              </a:spcBef>
              <a:spcAft>
                <a:spcPts val="1200"/>
              </a:spcAft>
              <a:buClrTx/>
              <a:buSzTx/>
              <a:buFontTx/>
              <a:buAutoNum type="arabicPeriod"/>
              <a:defRPr/>
            </a:pPr>
            <a:r>
              <a:rPr kumimoji="0" lang="id-ID"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Derajat Akhlak dan</a:t>
            </a:r>
            <a:r>
              <a:rPr kumimoji="0" lang="en-US"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 </a:t>
            </a:r>
            <a:r>
              <a:rPr kumimoji="0" lang="id-ID"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tanda tanda keimanan dan keihsanan :</a:t>
            </a:r>
            <a:endParaRPr kumimoji="0" lang="en-US"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Is</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tiqomah (konsekuensi dalam pendirian tapi bijaksana): Q.S Al-Ahqaaf, 46 : 13.</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Senang berbuat baik: Q.S Al-Baqarah, 2 : 195.</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Memenuhi Amanah dan Adil: Q.S An-Nisaa, 4 : 58.</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Berat hati bila ada orang susah: Q.S At-Taubah, 9 : 128.</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Kreatif dan Tawakal: Q.S Al-Qashash, 28 : 77.</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Compatitive: Q.S Al-Baqarah, 2 : 148.</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Aesthetik, proposional: Q.S At-A’raaf, 7 : 31.</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Harmonis: Q.S Al-Baqarah, 2 : 190.</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Disiplin waktu: Q.S Al-Ashr, 103 : 1 – 4.</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Produktif: Q.S Al’Ashr 103 : 1 – 4.</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Persistent: Q.S Al’Ashr 103 : 1 – 4.</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Tx/>
              <a:buNone/>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Bandingkan dengan ciri-ciri orang mod</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e</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rn</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p:nvPr/>
        </p:nvSpPr>
        <p:spPr>
          <a:xfrm>
            <a:off x="457200" y="452438"/>
            <a:ext cx="8229600" cy="83185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HUBUNGAN AKHLAK DENGAN</a:t>
            </a:r>
            <a:endParaRPr lang="en-US" altLang="en-US" sz="2400" b="1" dirty="0">
              <a:latin typeface="Verdana" panose="020B0604030504040204" pitchFamily="34" charset="0"/>
              <a:cs typeface="Arial" panose="020B0604020202020204" pitchFamily="34" charset="0"/>
            </a:endParaRPr>
          </a:p>
          <a:p>
            <a:pPr marL="0" lvl="0" indent="0" algn="ctr" eaLnBrk="1" hangingPunct="1">
              <a:spcBef>
                <a:spcPct val="0"/>
              </a:spcBef>
              <a:buFontTx/>
              <a:buNone/>
            </a:pPr>
            <a:r>
              <a:rPr lang="id-ID" altLang="en-US" sz="2400" b="1" dirty="0">
                <a:latin typeface="Verdana" panose="020B0604030504040204" pitchFamily="34" charset="0"/>
                <a:cs typeface="Arial" panose="020B0604020202020204" pitchFamily="34" charset="0"/>
              </a:rPr>
              <a:t>IMAN DAN IHSAN </a:t>
            </a:r>
            <a:endParaRPr lang="en-US" altLang="en-US" sz="800" b="1" dirty="0">
              <a:latin typeface="Verdana" panose="020B0604030504040204" pitchFamily="34" charset="0"/>
              <a:ea typeface="Arial" panose="020B0604020202020204" pitchFamily="34" charset="0"/>
            </a:endParaRPr>
          </a:p>
        </p:txBody>
      </p:sp>
      <p:sp>
        <p:nvSpPr>
          <p:cNvPr id="16385" name="Rectangle 1"/>
          <p:cNvSpPr>
            <a:spLocks noChangeArrowheads="1"/>
          </p:cNvSpPr>
          <p:nvPr/>
        </p:nvSpPr>
        <p:spPr bwMode="auto">
          <a:xfrm>
            <a:off x="457200" y="1711325"/>
            <a:ext cx="8229600" cy="2954338"/>
          </a:xfrm>
          <a:prstGeom prst="rect">
            <a:avLst/>
          </a:prstGeom>
          <a:noFill/>
          <a:ln w="9525">
            <a:noFill/>
            <a:miter lim="800000"/>
          </a:ln>
          <a:effectLst/>
        </p:spPr>
        <p:txBody>
          <a:bodyPr anchor="ctr">
            <a:spAutoFit/>
          </a:bodyPr>
          <a:lstStyle/>
          <a:p>
            <a:pPr marL="342900" marR="0" lvl="0" indent="-342900" algn="l" defTabSz="914400" rtl="0" eaLnBrk="0" fontAlgn="base" latinLnBrk="0" hangingPunct="0">
              <a:lnSpc>
                <a:spcPct val="100000"/>
              </a:lnSpc>
              <a:spcBef>
                <a:spcPct val="0"/>
              </a:spcBef>
              <a:spcAft>
                <a:spcPts val="1200"/>
              </a:spcAft>
              <a:buClrTx/>
              <a:buSzTx/>
              <a:buFontTx/>
              <a:buNone/>
              <a:defRPr/>
            </a:pPr>
            <a:r>
              <a:rPr kumimoji="0" lang="en-US"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2. </a:t>
            </a:r>
            <a:r>
              <a:rPr kumimoji="0" lang="id-ID"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rPr>
              <a:t>Cara-cara Peningkatan Akhlak</a:t>
            </a:r>
            <a:endParaRPr kumimoji="0" lang="en-US" sz="1600" b="1" i="0" u="none" strike="noStrike" kern="1200" cap="none" spc="0" normalizeH="0" baseline="0" noProof="0" dirty="0">
              <a:ln>
                <a:noFill/>
              </a:ln>
              <a:solidFill>
                <a:schemeClr val="tx1"/>
              </a:solidFill>
              <a:effectLst/>
              <a:uLnTx/>
              <a:uFillTx/>
              <a:latin typeface="Verdana" panose="020B0604030504040204" pitchFamily="34" charset="0"/>
              <a:ea typeface="Verdana" panose="020B0604030504040204" pitchFamily="34" charset="0"/>
              <a:cs typeface="Verdana" panose="020B060403050404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Dengan melaksanakan ibadah khusus</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Dzikir</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Tafakur (merenungkan saat kematian</a:t>
            </a:r>
            <a:r>
              <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a:t>
            </a: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Membiasakan diri </a:t>
            </a: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untuk melaksanakan kebaikan dan menjauhkan kemunkaran</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Berakhlak sebagaimana Akhlak Allah</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a:p>
            <a:pPr marL="573405" marR="0" lvl="0" indent="-285750" algn="l" defTabSz="914400" rtl="0" eaLnBrk="0" fontAlgn="base" latinLnBrk="0" hangingPunct="0">
              <a:lnSpc>
                <a:spcPct val="100000"/>
              </a:lnSpc>
              <a:spcBef>
                <a:spcPct val="0"/>
              </a:spcBef>
              <a:spcAft>
                <a:spcPts val="600"/>
              </a:spcAft>
              <a:buClrTx/>
              <a:buSzTx/>
              <a:buFont typeface="+mj-lt"/>
              <a:buAutoNum type="alphaLcPeriod"/>
              <a:defRPr/>
            </a:pPr>
            <a:r>
              <a:rPr kumimoji="0" lang="id-ID"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rPr>
              <a:t>Berdoa  </a:t>
            </a:r>
            <a:endParaRPr kumimoji="0" lang="en-US" sz="1600" b="1" i="0" u="none" strike="noStrike" kern="1200" cap="none" spc="0" normalizeH="0" baseline="0" noProof="0" dirty="0">
              <a:ln>
                <a:noFill/>
              </a:ln>
              <a:solidFill>
                <a:schemeClr val="tx1"/>
              </a:solidFill>
              <a:effectLst/>
              <a:uLnTx/>
              <a:uFillTx/>
              <a:latin typeface="Arial" panose="020B0604020202020204" pitchFamily="34" charset="0"/>
              <a:ea typeface="Calibri" panose="020F050202020403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1053</Words>
  <Application>Microsoft Office PowerPoint</Application>
  <PresentationFormat>On-screen Show (4:3)</PresentationFormat>
  <Paragraphs>113</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agus</dc:creator>
  <cp:lastModifiedBy>agus</cp:lastModifiedBy>
  <cp:revision>31</cp:revision>
  <dcterms:created xsi:type="dcterms:W3CDTF">2017-11-26T04:33:01Z</dcterms:created>
  <dcterms:modified xsi:type="dcterms:W3CDTF">2023-01-01T17:21:41Z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DD423FD0E4C54A41BC2AAD096496AB16</vt:lpwstr>
  </property>
  <property fmtid="{D5CDD505-2E9C-101B-9397-08002B2CF9AE}" pid="3" name="KSOProductBuildVer">
    <vt:lpwstr>1033-11.2.0.10382</vt:lpwstr>
  </property>
</Properties>
</file>