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73" r:id="rId3"/>
    <p:sldId id="278" r:id="rId4"/>
    <p:sldId id="279" r:id="rId5"/>
    <p:sldId id="281" r:id="rId6"/>
    <p:sldId id="282" r:id="rId7"/>
    <p:sldId id="284" r:id="rId8"/>
    <p:sldId id="28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000" autoAdjust="0"/>
    <p:restoredTop sz="94660"/>
  </p:normalViewPr>
  <p:slideViewPr>
    <p:cSldViewPr snapToGrid="0" showGuides="1">
      <p:cViewPr varScale="1">
        <p:scale>
          <a:sx n="61" d="100"/>
          <a:sy n="61" d="100"/>
        </p:scale>
        <p:origin x="-54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F9FCD3-CC80-49B9-9664-5B0B21F50AF6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B3BC3166-58FC-42BB-B914-D6D5D046135D}">
      <dgm:prSet/>
      <dgm:spPr/>
      <dgm:t>
        <a:bodyPr/>
        <a:lstStyle/>
        <a:p>
          <a:r>
            <a:rPr lang="fi-FI"/>
            <a:t>Secara umum, riset adalah mencari informasi tentang sesuatu. </a:t>
          </a:r>
          <a:endParaRPr lang="en-US"/>
        </a:p>
      </dgm:t>
    </dgm:pt>
    <dgm:pt modelId="{F20E84C7-2DE7-4064-86FA-455ECEF6DD34}" type="parTrans" cxnId="{B4F5F199-C0C8-4E59-83AD-687198D44F60}">
      <dgm:prSet/>
      <dgm:spPr/>
      <dgm:t>
        <a:bodyPr/>
        <a:lstStyle/>
        <a:p>
          <a:endParaRPr lang="en-US"/>
        </a:p>
      </dgm:t>
    </dgm:pt>
    <dgm:pt modelId="{129B5E7F-6F23-4A20-A8AD-59CE39A4B488}" type="sibTrans" cxnId="{B4F5F199-C0C8-4E59-83AD-687198D44F60}">
      <dgm:prSet/>
      <dgm:spPr/>
      <dgm:t>
        <a:bodyPr/>
        <a:lstStyle/>
        <a:p>
          <a:endParaRPr lang="en-US"/>
        </a:p>
      </dgm:t>
    </dgm:pt>
    <dgm:pt modelId="{088F9CFF-B90E-4867-B3A4-48E8DA9A8AF1}">
      <dgm:prSet/>
      <dgm:spPr/>
      <dgm:t>
        <a:bodyPr/>
        <a:lstStyle/>
        <a:p>
          <a:r>
            <a:rPr lang="fi-FI"/>
            <a:t>Riset dapat dibedakan menjadi dua tipe, yakni riset non-ilmiah (sehari-hari) dan riset ilmiah</a:t>
          </a:r>
          <a:endParaRPr lang="en-US"/>
        </a:p>
      </dgm:t>
    </dgm:pt>
    <dgm:pt modelId="{F101F8EE-23DC-4607-88B4-3514F8CCE0D5}" type="parTrans" cxnId="{AC813625-F6BD-4141-B606-C5A2E9D6648C}">
      <dgm:prSet/>
      <dgm:spPr/>
      <dgm:t>
        <a:bodyPr/>
        <a:lstStyle/>
        <a:p>
          <a:endParaRPr lang="en-US"/>
        </a:p>
      </dgm:t>
    </dgm:pt>
    <dgm:pt modelId="{68567451-75A1-4B49-AC61-7B86D23F5619}" type="sibTrans" cxnId="{AC813625-F6BD-4141-B606-C5A2E9D6648C}">
      <dgm:prSet/>
      <dgm:spPr/>
      <dgm:t>
        <a:bodyPr/>
        <a:lstStyle/>
        <a:p>
          <a:endParaRPr lang="en-US"/>
        </a:p>
      </dgm:t>
    </dgm:pt>
    <dgm:pt modelId="{1CD7CCDC-1BA7-4F13-A0A1-A4FA365F87C3}" type="pres">
      <dgm:prSet presAssocID="{44F9FCD3-CC80-49B9-9664-5B0B21F50AF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497E1AEE-ECAD-47C0-B4AE-924D553AF135}" type="pres">
      <dgm:prSet presAssocID="{B3BC3166-58FC-42BB-B914-D6D5D046135D}" presName="hierRoot1" presStyleCnt="0"/>
      <dgm:spPr/>
    </dgm:pt>
    <dgm:pt modelId="{97610B3A-8810-4A40-87C2-696F5BB221AA}" type="pres">
      <dgm:prSet presAssocID="{B3BC3166-58FC-42BB-B914-D6D5D046135D}" presName="composite" presStyleCnt="0"/>
      <dgm:spPr/>
    </dgm:pt>
    <dgm:pt modelId="{02F9D86F-EEE7-4537-BFB9-F4E86144B105}" type="pres">
      <dgm:prSet presAssocID="{B3BC3166-58FC-42BB-B914-D6D5D046135D}" presName="background" presStyleLbl="node0" presStyleIdx="0" presStyleCnt="2"/>
      <dgm:spPr/>
    </dgm:pt>
    <dgm:pt modelId="{0E05A2F1-FC75-4E4A-89B4-E08D2025506B}" type="pres">
      <dgm:prSet presAssocID="{B3BC3166-58FC-42BB-B914-D6D5D046135D}" presName="text" presStyleLbl="fgAcc0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9023214-305E-4C48-89A6-0C0077113A3C}" type="pres">
      <dgm:prSet presAssocID="{B3BC3166-58FC-42BB-B914-D6D5D046135D}" presName="hierChild2" presStyleCnt="0"/>
      <dgm:spPr/>
    </dgm:pt>
    <dgm:pt modelId="{9363EA7D-BD86-4AB4-9754-334CF5CED070}" type="pres">
      <dgm:prSet presAssocID="{088F9CFF-B90E-4867-B3A4-48E8DA9A8AF1}" presName="hierRoot1" presStyleCnt="0"/>
      <dgm:spPr/>
    </dgm:pt>
    <dgm:pt modelId="{1FA5CAD9-E4AE-41DD-8828-FBE8E1C53715}" type="pres">
      <dgm:prSet presAssocID="{088F9CFF-B90E-4867-B3A4-48E8DA9A8AF1}" presName="composite" presStyleCnt="0"/>
      <dgm:spPr/>
    </dgm:pt>
    <dgm:pt modelId="{3879A28F-032D-4DB8-A708-954767A4B020}" type="pres">
      <dgm:prSet presAssocID="{088F9CFF-B90E-4867-B3A4-48E8DA9A8AF1}" presName="background" presStyleLbl="node0" presStyleIdx="1" presStyleCnt="2"/>
      <dgm:spPr/>
    </dgm:pt>
    <dgm:pt modelId="{B5578188-4D35-4E32-8257-10FDF0FE05E6}" type="pres">
      <dgm:prSet presAssocID="{088F9CFF-B90E-4867-B3A4-48E8DA9A8AF1}" presName="text" presStyleLbl="fgAcc0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A7A1F6D-726A-4E2E-9EE8-10E2795C880C}" type="pres">
      <dgm:prSet presAssocID="{088F9CFF-B90E-4867-B3A4-48E8DA9A8AF1}" presName="hierChild2" presStyleCnt="0"/>
      <dgm:spPr/>
    </dgm:pt>
  </dgm:ptLst>
  <dgm:cxnLst>
    <dgm:cxn modelId="{EB0266D0-A8FC-4B59-8342-BD0CAC523F3B}" type="presOf" srcId="{44F9FCD3-CC80-49B9-9664-5B0B21F50AF6}" destId="{1CD7CCDC-1BA7-4F13-A0A1-A4FA365F87C3}" srcOrd="0" destOrd="0" presId="urn:microsoft.com/office/officeart/2005/8/layout/hierarchy1"/>
    <dgm:cxn modelId="{AC813625-F6BD-4141-B606-C5A2E9D6648C}" srcId="{44F9FCD3-CC80-49B9-9664-5B0B21F50AF6}" destId="{088F9CFF-B90E-4867-B3A4-48E8DA9A8AF1}" srcOrd="1" destOrd="0" parTransId="{F101F8EE-23DC-4607-88B4-3514F8CCE0D5}" sibTransId="{68567451-75A1-4B49-AC61-7B86D23F5619}"/>
    <dgm:cxn modelId="{82D64AD3-8110-4498-9C1B-F7101AB4F8E9}" type="presOf" srcId="{088F9CFF-B90E-4867-B3A4-48E8DA9A8AF1}" destId="{B5578188-4D35-4E32-8257-10FDF0FE05E6}" srcOrd="0" destOrd="0" presId="urn:microsoft.com/office/officeart/2005/8/layout/hierarchy1"/>
    <dgm:cxn modelId="{B4F5F199-C0C8-4E59-83AD-687198D44F60}" srcId="{44F9FCD3-CC80-49B9-9664-5B0B21F50AF6}" destId="{B3BC3166-58FC-42BB-B914-D6D5D046135D}" srcOrd="0" destOrd="0" parTransId="{F20E84C7-2DE7-4064-86FA-455ECEF6DD34}" sibTransId="{129B5E7F-6F23-4A20-A8AD-59CE39A4B488}"/>
    <dgm:cxn modelId="{6055C8CA-ED8F-4FD7-888B-89A946F004EF}" type="presOf" srcId="{B3BC3166-58FC-42BB-B914-D6D5D046135D}" destId="{0E05A2F1-FC75-4E4A-89B4-E08D2025506B}" srcOrd="0" destOrd="0" presId="urn:microsoft.com/office/officeart/2005/8/layout/hierarchy1"/>
    <dgm:cxn modelId="{8252EB43-01C9-4CD4-8CAC-1FA29C533891}" type="presParOf" srcId="{1CD7CCDC-1BA7-4F13-A0A1-A4FA365F87C3}" destId="{497E1AEE-ECAD-47C0-B4AE-924D553AF135}" srcOrd="0" destOrd="0" presId="urn:microsoft.com/office/officeart/2005/8/layout/hierarchy1"/>
    <dgm:cxn modelId="{09E89010-E2B0-4B1F-AE8B-AAFDF14E8A75}" type="presParOf" srcId="{497E1AEE-ECAD-47C0-B4AE-924D553AF135}" destId="{97610B3A-8810-4A40-87C2-696F5BB221AA}" srcOrd="0" destOrd="0" presId="urn:microsoft.com/office/officeart/2005/8/layout/hierarchy1"/>
    <dgm:cxn modelId="{3E7B108F-EDAD-4FF1-B362-F66C8C1498E9}" type="presParOf" srcId="{97610B3A-8810-4A40-87C2-696F5BB221AA}" destId="{02F9D86F-EEE7-4537-BFB9-F4E86144B105}" srcOrd="0" destOrd="0" presId="urn:microsoft.com/office/officeart/2005/8/layout/hierarchy1"/>
    <dgm:cxn modelId="{C0CB8913-2AFA-43AC-8C39-38C3B9D88DC3}" type="presParOf" srcId="{97610B3A-8810-4A40-87C2-696F5BB221AA}" destId="{0E05A2F1-FC75-4E4A-89B4-E08D2025506B}" srcOrd="1" destOrd="0" presId="urn:microsoft.com/office/officeart/2005/8/layout/hierarchy1"/>
    <dgm:cxn modelId="{30EB9693-78DE-46E9-B6B3-EB03D0050FAE}" type="presParOf" srcId="{497E1AEE-ECAD-47C0-B4AE-924D553AF135}" destId="{49023214-305E-4C48-89A6-0C0077113A3C}" srcOrd="1" destOrd="0" presId="urn:microsoft.com/office/officeart/2005/8/layout/hierarchy1"/>
    <dgm:cxn modelId="{CDCDE3DC-6D2E-4E6C-ADDB-1A947F122915}" type="presParOf" srcId="{1CD7CCDC-1BA7-4F13-A0A1-A4FA365F87C3}" destId="{9363EA7D-BD86-4AB4-9754-334CF5CED070}" srcOrd="1" destOrd="0" presId="urn:microsoft.com/office/officeart/2005/8/layout/hierarchy1"/>
    <dgm:cxn modelId="{B38E99A5-10FC-4C6B-8C32-27F6C5C2D6EC}" type="presParOf" srcId="{9363EA7D-BD86-4AB4-9754-334CF5CED070}" destId="{1FA5CAD9-E4AE-41DD-8828-FBE8E1C53715}" srcOrd="0" destOrd="0" presId="urn:microsoft.com/office/officeart/2005/8/layout/hierarchy1"/>
    <dgm:cxn modelId="{F7FD38F9-7275-45B6-8C4F-AAF009FC3F19}" type="presParOf" srcId="{1FA5CAD9-E4AE-41DD-8828-FBE8E1C53715}" destId="{3879A28F-032D-4DB8-A708-954767A4B020}" srcOrd="0" destOrd="0" presId="urn:microsoft.com/office/officeart/2005/8/layout/hierarchy1"/>
    <dgm:cxn modelId="{EAEFABA1-66DA-4539-9DEA-21787EB926B6}" type="presParOf" srcId="{1FA5CAD9-E4AE-41DD-8828-FBE8E1C53715}" destId="{B5578188-4D35-4E32-8257-10FDF0FE05E6}" srcOrd="1" destOrd="0" presId="urn:microsoft.com/office/officeart/2005/8/layout/hierarchy1"/>
    <dgm:cxn modelId="{3815ED07-E144-4CE2-B601-292D432F1C02}" type="presParOf" srcId="{9363EA7D-BD86-4AB4-9754-334CF5CED070}" destId="{9A7A1F6D-726A-4E2E-9EE8-10E2795C880C}" srcOrd="1" destOrd="0" presId="urn:microsoft.com/office/officeart/2005/8/layout/hierarchy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F9D86F-EEE7-4537-BFB9-F4E86144B105}">
      <dsp:nvSpPr>
        <dsp:cNvPr id="0" name=""/>
        <dsp:cNvSpPr/>
      </dsp:nvSpPr>
      <dsp:spPr>
        <a:xfrm>
          <a:off x="134291" y="612"/>
          <a:ext cx="4332795" cy="275132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05A2F1-FC75-4E4A-89B4-E08D2025506B}">
      <dsp:nvSpPr>
        <dsp:cNvPr id="0" name=""/>
        <dsp:cNvSpPr/>
      </dsp:nvSpPr>
      <dsp:spPr>
        <a:xfrm>
          <a:off x="615713" y="457963"/>
          <a:ext cx="4332795" cy="2751325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300" kern="1200"/>
            <a:t>Secara umum, riset adalah mencari informasi tentang sesuatu. </a:t>
          </a:r>
          <a:endParaRPr lang="en-US" sz="3300" kern="1200"/>
        </a:p>
      </dsp:txBody>
      <dsp:txXfrm>
        <a:off x="696297" y="538547"/>
        <a:ext cx="4171627" cy="2590157"/>
      </dsp:txXfrm>
    </dsp:sp>
    <dsp:sp modelId="{3879A28F-032D-4DB8-A708-954767A4B020}">
      <dsp:nvSpPr>
        <dsp:cNvPr id="0" name=""/>
        <dsp:cNvSpPr/>
      </dsp:nvSpPr>
      <dsp:spPr>
        <a:xfrm>
          <a:off x="5429930" y="612"/>
          <a:ext cx="4332795" cy="275132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578188-4D35-4E32-8257-10FDF0FE05E6}">
      <dsp:nvSpPr>
        <dsp:cNvPr id="0" name=""/>
        <dsp:cNvSpPr/>
      </dsp:nvSpPr>
      <dsp:spPr>
        <a:xfrm>
          <a:off x="5911352" y="457963"/>
          <a:ext cx="4332795" cy="2751325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300" kern="1200"/>
            <a:t>Riset dapat dibedakan menjadi dua tipe, yakni riset non-ilmiah (sehari-hari) dan riset ilmiah</a:t>
          </a:r>
          <a:endParaRPr lang="en-US" sz="3300" kern="1200"/>
        </a:p>
      </dsp:txBody>
      <dsp:txXfrm>
        <a:off x="5991936" y="538547"/>
        <a:ext cx="4171627" cy="25901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E85E23A-84D3-70EF-648E-E1A7055B4F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382E499B-40B2-2D72-11C9-203032E6FA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7F596F6-87B0-716B-414E-C1F5EB854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48533-BC0E-4308-B726-B98A35AEF74A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D1D9CAE-3693-A155-507A-AB02E2705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1E5C124-F587-3EEA-3E95-593E69128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D6660-80DB-4908-9B3C-F3DBB5037B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97755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FCD7117-D450-5DB8-9AF9-42936A2E6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4855CB0F-26ED-8DC5-30AE-D3F622A9FA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E8CEBA4-B083-D408-821F-64FB52EB2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48533-BC0E-4308-B726-B98A35AEF74A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5074D6D-30E1-08F0-92D9-AF8589982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27F6E16-8F64-F002-7415-87E5A83AD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D6660-80DB-4908-9B3C-F3DBB5037B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83778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BCB3BD8A-6575-715A-8ACA-47087826BB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4A9CE875-B6D5-13D7-96E1-FD285E284E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D5B5338-2FD4-9BF2-7B10-781014228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48533-BC0E-4308-B726-B98A35AEF74A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596E7E3-2239-9FD9-053F-DA67EA748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7F7B385-4A73-7BF4-3663-4BF0F9393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D6660-80DB-4908-9B3C-F3DBB5037B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82762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9E56AA6-BA41-3362-677D-431C00868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9A4B02A-FE98-3C13-8BA7-272972E3D2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5A98F88-D4CC-0562-3AD9-9A043E9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48533-BC0E-4308-B726-B98A35AEF74A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5987BD5-424B-37AF-CC7B-64E39FAC7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C5E9180-11AB-315C-9083-C8AF20722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D6660-80DB-4908-9B3C-F3DBB5037B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16962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F7CD8DF-BDC8-8AEC-9915-0C9D3EB75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DFFC698-881F-498D-C6D7-6B8B5EB715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F513EEB-EDBC-EDB5-A433-71E50BC90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48533-BC0E-4308-B726-B98A35AEF74A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DD94FDD-6B73-A117-62DA-4DAAE95AC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6323E5E-79CB-951F-26C7-4A116F350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D6660-80DB-4908-9B3C-F3DBB5037B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64550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9608997-94F9-9260-36F6-2BBED5E11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D159E12-4673-DAB6-B986-6C2DEE59A2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C34D5173-542A-5F40-3E66-49C4081FE6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B107AD4B-B7B9-3495-1D1E-4F6778F6D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48533-BC0E-4308-B726-B98A35AEF74A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B1F5A0F-5153-F9E9-AF60-8D742F255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64BD2F06-EFE6-6038-A309-48B3044B6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D6660-80DB-4908-9B3C-F3DBB5037B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22907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BE87F2B-70BE-B7FF-57D1-1B1AB9399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668BE52A-FA73-773F-68BC-8ECA172848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F2706C1-4214-6364-1613-EF5AAF2C3F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A8F92638-6302-CE1C-7637-103F85CC4F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E5F9781F-7904-6EB9-DC8E-F105CB8EE5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EE6B5987-2061-86B9-5DB2-009909CA2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48533-BC0E-4308-B726-B98A35AEF74A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32F01BDA-25E7-4AE7-0387-623D8B2E2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51FC7007-2E46-940C-7BFC-8E1D40BDE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D6660-80DB-4908-9B3C-F3DBB5037B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5213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DF190C0-439D-6821-19DA-976FAE135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E7E827BB-FC98-915F-1874-82B6424CF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48533-BC0E-4308-B726-B98A35AEF74A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635B0C86-9FD4-B3FB-BAF7-313B7B4B3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022EB304-5EE8-DF79-E585-AB309A386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D6660-80DB-4908-9B3C-F3DBB5037B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11806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911D25DE-8CB7-A039-0BCC-233F5CEF1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48533-BC0E-4308-B726-B98A35AEF74A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0FD864E5-4309-D19E-CBA8-443283FBD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35886B72-4127-6841-5C12-9D3344D17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D6660-80DB-4908-9B3C-F3DBB5037B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72773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0046595-B70C-D5E1-65F7-220516E6A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953DCD3-57E1-7704-48FD-841AA1D88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15A108AF-55F3-8E09-384D-27E6073168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6F8215C-3F52-AD40-5393-5F62D7CB0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48533-BC0E-4308-B726-B98A35AEF74A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918F892-F8DB-B444-FCC2-949532B35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2C620AB-6DCF-AC89-D235-F40091EFE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D6660-80DB-4908-9B3C-F3DBB5037B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67577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A5858C9-2074-C313-1F4D-30FF3C677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E045F5CD-C1DB-7609-472A-8AE597A819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33F85D0C-BBA5-BFD5-55B3-4C8A1E2994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F7B2BC47-2EF4-F1DA-FEB6-4E6065680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48533-BC0E-4308-B726-B98A35AEF74A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0F03FF3D-0C0E-9350-75EA-6CC9BEDAC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B7AB000-04AF-C551-254B-EA5224483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D6660-80DB-4908-9B3C-F3DBB5037B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2757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F644ACEC-BAC3-6E7C-78C8-5F943B88E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B1799AE-7D7E-C420-FD36-4D7F012B79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5C4EA4A-FD82-6787-E832-B4655914B1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448533-BC0E-4308-B726-B98A35AEF74A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821190C-E927-B527-4D9E-E03180915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492868F-3E81-51A0-081E-73C7D45139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CD6660-80DB-4908-9B3C-F3DBB5037B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88117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1B93505-C494-47B7-A7C6-D732E2BE56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4672" y="97537"/>
            <a:ext cx="10582656" cy="121920"/>
          </a:xfrm>
        </p:spPr>
        <p:txBody>
          <a:bodyPr>
            <a:normAutofit fontScale="90000"/>
          </a:bodyPr>
          <a:lstStyle/>
          <a:p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3A1A18E5-FFFD-4E34-B69C-E838277BBD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304" y="3291840"/>
            <a:ext cx="11679936" cy="1926336"/>
          </a:xfrm>
        </p:spPr>
        <p:txBody>
          <a:bodyPr>
            <a:normAutofit/>
          </a:bodyPr>
          <a:lstStyle/>
          <a:p>
            <a:r>
              <a:rPr lang="en-US" sz="4000" dirty="0" err="1" smtClean="0"/>
              <a:t>Riset</a:t>
            </a:r>
            <a:r>
              <a:rPr lang="en-US" sz="4000" dirty="0" smtClean="0"/>
              <a:t> </a:t>
            </a:r>
            <a:endParaRPr lang="en-ID" sz="4000" dirty="0"/>
          </a:p>
        </p:txBody>
      </p:sp>
    </p:spTree>
    <p:extLst>
      <p:ext uri="{BB962C8B-B14F-4D97-AF65-F5344CB8AC3E}">
        <p14:creationId xmlns="" xmlns:p14="http://schemas.microsoft.com/office/powerpoint/2010/main" val="510190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B8FF5F3-91A8-1CF6-DBB5-44FCC403F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id-ID" sz="3700" b="1" dirty="0">
                <a:effectLst/>
                <a:latin typeface="Calisto MT" panose="02040603050505030304" pitchFamily="18" charset="0"/>
                <a:ea typeface="Times New Roman" panose="02020603050405020304" pitchFamily="18" charset="0"/>
              </a:rPr>
              <a:t>RUANG LINGKUP PENELITIAN/RISET</a:t>
            </a:r>
            <a:r>
              <a:rPr lang="en-US" sz="3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3700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="" xmlns:a16="http://schemas.microsoft.com/office/drawing/2014/main" id="{BDC52443-C6BE-FB0E-66A8-8E1C234DF79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962440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EFDA53B-AFF5-4362-8F3B-8E53434D0A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3440" y="1"/>
            <a:ext cx="9814560" cy="109728"/>
          </a:xfrm>
        </p:spPr>
        <p:txBody>
          <a:bodyPr>
            <a:normAutofit fontScale="90000"/>
          </a:bodyPr>
          <a:lstStyle/>
          <a:p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8B758509-4320-4C70-9412-C37CC60E92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7264" y="256032"/>
            <a:ext cx="11740896" cy="6449568"/>
          </a:xfrm>
        </p:spPr>
        <p:txBody>
          <a:bodyPr/>
          <a:lstStyle/>
          <a:p>
            <a:pPr algn="just"/>
            <a:r>
              <a:rPr lang="en-ID" sz="3200" b="1" dirty="0" err="1"/>
              <a:t>Riset</a:t>
            </a:r>
            <a:r>
              <a:rPr lang="en-ID" sz="3200" b="1" dirty="0"/>
              <a:t> </a:t>
            </a:r>
            <a:r>
              <a:rPr lang="en-ID" sz="3200" b="1" dirty="0" err="1"/>
              <a:t>ilmiah</a:t>
            </a:r>
            <a:r>
              <a:rPr lang="en-ID" sz="3200" b="1" dirty="0"/>
              <a:t> </a:t>
            </a:r>
            <a:r>
              <a:rPr lang="en-ID" sz="3200" dirty="0" err="1"/>
              <a:t>adalah</a:t>
            </a:r>
            <a:r>
              <a:rPr lang="en-ID" sz="3200" dirty="0"/>
              <a:t> </a:t>
            </a:r>
            <a:r>
              <a:rPr lang="en-ID" sz="3200" dirty="0" err="1"/>
              <a:t>suatu</a:t>
            </a:r>
            <a:r>
              <a:rPr lang="en-ID" sz="3200" dirty="0"/>
              <a:t> proses </a:t>
            </a:r>
            <a:r>
              <a:rPr lang="en-ID" sz="3200" dirty="0" err="1"/>
              <a:t>sistematis</a:t>
            </a:r>
            <a:r>
              <a:rPr lang="en-ID" sz="3200" dirty="0"/>
              <a:t> yang </a:t>
            </a:r>
            <a:r>
              <a:rPr lang="en-ID" sz="3200" dirty="0" err="1"/>
              <a:t>menggunakan</a:t>
            </a:r>
            <a:r>
              <a:rPr lang="en-ID" sz="3200" dirty="0"/>
              <a:t> </a:t>
            </a:r>
            <a:r>
              <a:rPr lang="en-ID" sz="3200" dirty="0" err="1"/>
              <a:t>metode</a:t>
            </a:r>
            <a:r>
              <a:rPr lang="en-ID" sz="3200" dirty="0"/>
              <a:t> </a:t>
            </a:r>
            <a:r>
              <a:rPr lang="en-ID" sz="3200" dirty="0" err="1"/>
              <a:t>ilmiah</a:t>
            </a:r>
            <a:r>
              <a:rPr lang="en-ID" sz="3200" dirty="0"/>
              <a:t> </a:t>
            </a:r>
            <a:r>
              <a:rPr lang="en-ID" sz="3200" dirty="0" err="1"/>
              <a:t>untuk</a:t>
            </a:r>
            <a:r>
              <a:rPr lang="en-ID" sz="3200" dirty="0"/>
              <a:t> </a:t>
            </a:r>
            <a:r>
              <a:rPr lang="en-ID" sz="3200" dirty="0" err="1"/>
              <a:t>menyelidiki</a:t>
            </a:r>
            <a:r>
              <a:rPr lang="en-ID" sz="3200" dirty="0"/>
              <a:t> </a:t>
            </a:r>
            <a:r>
              <a:rPr lang="en-ID" sz="3200" dirty="0" err="1"/>
              <a:t>masalah</a:t>
            </a:r>
            <a:r>
              <a:rPr lang="en-ID" sz="3200" dirty="0"/>
              <a:t> </a:t>
            </a:r>
            <a:r>
              <a:rPr lang="en-ID" sz="3200" dirty="0" err="1"/>
              <a:t>tertentu</a:t>
            </a:r>
            <a:r>
              <a:rPr lang="en-ID" sz="3200" dirty="0"/>
              <a:t> </a:t>
            </a:r>
            <a:r>
              <a:rPr lang="en-ID" sz="3200" dirty="0" err="1"/>
              <a:t>dengan</a:t>
            </a:r>
            <a:r>
              <a:rPr lang="en-ID" sz="3200" dirty="0"/>
              <a:t> </a:t>
            </a:r>
            <a:r>
              <a:rPr lang="en-ID" sz="3200" dirty="0" err="1"/>
              <a:t>tujuan</a:t>
            </a:r>
            <a:r>
              <a:rPr lang="en-ID" sz="3200" dirty="0"/>
              <a:t> </a:t>
            </a:r>
            <a:r>
              <a:rPr lang="en-ID" sz="3200" dirty="0" err="1"/>
              <a:t>menemukan</a:t>
            </a:r>
            <a:r>
              <a:rPr lang="en-ID" sz="3200" dirty="0"/>
              <a:t>, </a:t>
            </a:r>
            <a:r>
              <a:rPr lang="en-ID" sz="3200" dirty="0" err="1"/>
              <a:t>mengembangkan</a:t>
            </a:r>
            <a:r>
              <a:rPr lang="en-ID" sz="3200" dirty="0"/>
              <a:t>, dan </a:t>
            </a:r>
            <a:r>
              <a:rPr lang="en-ID" sz="3200" dirty="0" err="1"/>
              <a:t>menguji</a:t>
            </a:r>
            <a:r>
              <a:rPr lang="en-ID" sz="3200" dirty="0"/>
              <a:t> </a:t>
            </a:r>
            <a:r>
              <a:rPr lang="en-ID" sz="3200" dirty="0" err="1"/>
              <a:t>kebenaran</a:t>
            </a:r>
            <a:r>
              <a:rPr lang="en-ID" sz="3200" dirty="0"/>
              <a:t> </a:t>
            </a:r>
            <a:r>
              <a:rPr lang="en-ID" sz="3200" dirty="0" err="1"/>
              <a:t>pengetahuan</a:t>
            </a:r>
            <a:r>
              <a:rPr lang="en-ID" sz="3200" dirty="0"/>
              <a:t>, </a:t>
            </a:r>
            <a:r>
              <a:rPr lang="en-ID" sz="3200" dirty="0" err="1"/>
              <a:t>serta</a:t>
            </a:r>
            <a:r>
              <a:rPr lang="en-ID" sz="3200" dirty="0"/>
              <a:t> </a:t>
            </a:r>
            <a:r>
              <a:rPr lang="en-ID" sz="3200" dirty="0" err="1"/>
              <a:t>menjelaskan</a:t>
            </a:r>
            <a:r>
              <a:rPr lang="en-ID" sz="3200" dirty="0"/>
              <a:t> </a:t>
            </a:r>
            <a:r>
              <a:rPr lang="en-ID" sz="3200" dirty="0" err="1"/>
              <a:t>suatu</a:t>
            </a:r>
            <a:r>
              <a:rPr lang="en-ID" sz="3200" dirty="0"/>
              <a:t> </a:t>
            </a:r>
            <a:r>
              <a:rPr lang="en-ID" sz="3200" dirty="0" err="1"/>
              <a:t>fenomena</a:t>
            </a:r>
            <a:r>
              <a:rPr lang="en-ID" sz="3200" dirty="0"/>
              <a:t>  </a:t>
            </a:r>
            <a:r>
              <a:rPr lang="en-ID" sz="3200" dirty="0" err="1"/>
              <a:t>secara</a:t>
            </a:r>
            <a:r>
              <a:rPr lang="en-ID" sz="3200" dirty="0"/>
              <a:t> </a:t>
            </a:r>
            <a:r>
              <a:rPr lang="en-ID" sz="3200" dirty="0" err="1"/>
              <a:t>logis</a:t>
            </a:r>
            <a:r>
              <a:rPr lang="en-ID" sz="3200" dirty="0"/>
              <a:t> dan </a:t>
            </a:r>
            <a:r>
              <a:rPr lang="en-ID" sz="3200" dirty="0" err="1"/>
              <a:t>empiris</a:t>
            </a:r>
            <a:r>
              <a:rPr lang="en-ID" sz="3200" dirty="0"/>
              <a:t>. </a:t>
            </a:r>
          </a:p>
          <a:p>
            <a:pPr algn="just"/>
            <a:endParaRPr lang="en-ID" sz="3200" dirty="0"/>
          </a:p>
          <a:p>
            <a:pPr algn="just"/>
            <a:r>
              <a:rPr lang="en-ID" sz="3200" dirty="0"/>
              <a:t>Proses </a:t>
            </a:r>
            <a:r>
              <a:rPr lang="en-ID" sz="3200" dirty="0" err="1"/>
              <a:t>ini</a:t>
            </a:r>
            <a:r>
              <a:rPr lang="en-ID" sz="3200" dirty="0"/>
              <a:t> </a:t>
            </a:r>
            <a:r>
              <a:rPr lang="en-ID" sz="3200" dirty="0" err="1"/>
              <a:t>melibatkan</a:t>
            </a:r>
            <a:r>
              <a:rPr lang="en-ID" sz="3200" dirty="0"/>
              <a:t> </a:t>
            </a:r>
            <a:r>
              <a:rPr lang="en-ID" sz="3200" dirty="0" err="1"/>
              <a:t>pengumpulan</a:t>
            </a:r>
            <a:r>
              <a:rPr lang="en-ID" sz="3200" dirty="0"/>
              <a:t> data yang </a:t>
            </a:r>
            <a:r>
              <a:rPr lang="en-ID" sz="3200" dirty="0" err="1"/>
              <a:t>sistematis</a:t>
            </a:r>
            <a:r>
              <a:rPr lang="en-ID" sz="3200" dirty="0"/>
              <a:t>, </a:t>
            </a:r>
            <a:r>
              <a:rPr lang="en-ID" sz="3200" dirty="0" err="1"/>
              <a:t>analisis</a:t>
            </a:r>
            <a:r>
              <a:rPr lang="en-ID" sz="3200" dirty="0"/>
              <a:t> data yang </a:t>
            </a:r>
            <a:r>
              <a:rPr lang="en-ID" sz="3200" dirty="0" err="1"/>
              <a:t>terstruktur</a:t>
            </a:r>
            <a:r>
              <a:rPr lang="en-ID" sz="3200" dirty="0"/>
              <a:t> dan </a:t>
            </a:r>
            <a:r>
              <a:rPr lang="en-ID" sz="3200" dirty="0" err="1"/>
              <a:t>dapat</a:t>
            </a:r>
            <a:r>
              <a:rPr lang="en-ID" sz="3200" dirty="0"/>
              <a:t> </a:t>
            </a:r>
            <a:r>
              <a:rPr lang="en-ID" sz="3200" dirty="0" err="1"/>
              <a:t>dipertanggungjawabkan</a:t>
            </a:r>
            <a:r>
              <a:rPr lang="en-ID" sz="3200" dirty="0"/>
              <a:t>, </a:t>
            </a:r>
            <a:r>
              <a:rPr lang="en-ID" sz="3200" dirty="0" err="1"/>
              <a:t>serta</a:t>
            </a:r>
            <a:r>
              <a:rPr lang="en-ID" sz="3200" dirty="0"/>
              <a:t> </a:t>
            </a:r>
            <a:r>
              <a:rPr lang="en-ID" sz="3200" dirty="0" err="1"/>
              <a:t>menghasilkan</a:t>
            </a:r>
            <a:r>
              <a:rPr lang="en-ID" sz="3200" dirty="0"/>
              <a:t> </a:t>
            </a:r>
            <a:r>
              <a:rPr lang="en-ID" sz="3200" dirty="0" err="1"/>
              <a:t>temuan</a:t>
            </a:r>
            <a:r>
              <a:rPr lang="en-ID" sz="3200" dirty="0"/>
              <a:t> yang </a:t>
            </a:r>
            <a:r>
              <a:rPr lang="en-ID" sz="3200" dirty="0" err="1"/>
              <a:t>dapat</a:t>
            </a:r>
            <a:r>
              <a:rPr lang="en-ID" sz="3200" dirty="0"/>
              <a:t> </a:t>
            </a:r>
            <a:r>
              <a:rPr lang="en-ID" sz="3200" dirty="0" err="1"/>
              <a:t>digunakan</a:t>
            </a:r>
            <a:r>
              <a:rPr lang="en-ID" sz="3200" dirty="0"/>
              <a:t> </a:t>
            </a:r>
            <a:r>
              <a:rPr lang="en-ID" sz="3200" dirty="0" err="1"/>
              <a:t>untuk</a:t>
            </a:r>
            <a:r>
              <a:rPr lang="en-ID" sz="3200" dirty="0"/>
              <a:t> </a:t>
            </a:r>
            <a:r>
              <a:rPr lang="en-ID" sz="3200" dirty="0" err="1"/>
              <a:t>memecahkan</a:t>
            </a:r>
            <a:r>
              <a:rPr lang="en-ID" sz="3200" dirty="0"/>
              <a:t> </a:t>
            </a:r>
            <a:r>
              <a:rPr lang="en-ID" sz="3200" dirty="0" err="1"/>
              <a:t>masalah</a:t>
            </a:r>
            <a:r>
              <a:rPr lang="en-ID" sz="3200" dirty="0"/>
              <a:t> </a:t>
            </a:r>
            <a:r>
              <a:rPr lang="en-ID" sz="3200" dirty="0" err="1"/>
              <a:t>atau</a:t>
            </a:r>
            <a:r>
              <a:rPr lang="en-ID" sz="3200" dirty="0"/>
              <a:t> </a:t>
            </a:r>
            <a:r>
              <a:rPr lang="en-ID" sz="3200" dirty="0" err="1"/>
              <a:t>menambah</a:t>
            </a:r>
            <a:r>
              <a:rPr lang="en-ID" sz="3200" dirty="0"/>
              <a:t> </a:t>
            </a:r>
            <a:r>
              <a:rPr lang="en-ID" sz="3200" dirty="0" err="1"/>
              <a:t>wawasan</a:t>
            </a:r>
            <a:r>
              <a:rPr lang="en-ID" sz="3200" dirty="0"/>
              <a:t>. </a:t>
            </a:r>
          </a:p>
          <a:p>
            <a:pPr algn="just"/>
            <a:endParaRPr lang="en-ID" dirty="0"/>
          </a:p>
        </p:txBody>
      </p:sp>
    </p:spTree>
    <p:extLst>
      <p:ext uri="{BB962C8B-B14F-4D97-AF65-F5344CB8AC3E}">
        <p14:creationId xmlns="" xmlns:p14="http://schemas.microsoft.com/office/powerpoint/2010/main" val="197731417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597D16C-9C9F-4FEA-A030-0B466AA032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9200" y="1"/>
            <a:ext cx="9448800" cy="85344"/>
          </a:xfrm>
        </p:spPr>
        <p:txBody>
          <a:bodyPr>
            <a:normAutofit fontScale="90000"/>
          </a:bodyPr>
          <a:lstStyle/>
          <a:p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B375D016-DC27-4177-8EF8-5820E8D5C5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7264" y="256032"/>
            <a:ext cx="11740896" cy="6412992"/>
          </a:xfrm>
        </p:spPr>
        <p:txBody>
          <a:bodyPr/>
          <a:lstStyle/>
          <a:p>
            <a:pPr algn="just"/>
            <a:r>
              <a:rPr lang="en-ID" sz="3200" b="1" dirty="0" err="1"/>
              <a:t>Ciri-Ciri</a:t>
            </a:r>
            <a:r>
              <a:rPr lang="en-ID" sz="3200" b="1" dirty="0"/>
              <a:t> </a:t>
            </a:r>
            <a:r>
              <a:rPr lang="en-ID" sz="3200" b="1" dirty="0" err="1"/>
              <a:t>Riset</a:t>
            </a:r>
            <a:r>
              <a:rPr lang="en-ID" sz="3200" b="1" dirty="0"/>
              <a:t> </a:t>
            </a:r>
            <a:r>
              <a:rPr lang="en-ID" sz="3200" b="1" dirty="0" err="1"/>
              <a:t>Ilmiah</a:t>
            </a:r>
            <a:r>
              <a:rPr lang="en-ID" sz="3200" dirty="0"/>
              <a:t>:</a:t>
            </a:r>
          </a:p>
          <a:p>
            <a:pPr algn="just"/>
            <a:r>
              <a:rPr lang="en-ID" sz="3200" b="1" dirty="0" err="1"/>
              <a:t>Sistematis</a:t>
            </a:r>
            <a:r>
              <a:rPr lang="en-ID" sz="3200" dirty="0"/>
              <a:t>: </a:t>
            </a:r>
            <a:r>
              <a:rPr lang="en-ID" sz="3200" dirty="0" err="1"/>
              <a:t>Riset</a:t>
            </a:r>
            <a:r>
              <a:rPr lang="en-ID" sz="3200" dirty="0"/>
              <a:t> </a:t>
            </a:r>
            <a:r>
              <a:rPr lang="en-ID" sz="3200" dirty="0" err="1"/>
              <a:t>dilakukan</a:t>
            </a:r>
            <a:r>
              <a:rPr lang="en-ID" sz="3200" dirty="0"/>
              <a:t> </a:t>
            </a:r>
            <a:r>
              <a:rPr lang="en-ID" sz="3200" dirty="0" err="1"/>
              <a:t>secara</a:t>
            </a:r>
            <a:r>
              <a:rPr lang="en-ID" sz="3200" dirty="0"/>
              <a:t> </a:t>
            </a:r>
            <a:r>
              <a:rPr lang="en-ID" sz="3200" dirty="0" err="1"/>
              <a:t>terstruktur</a:t>
            </a:r>
            <a:r>
              <a:rPr lang="en-ID" sz="3200" dirty="0"/>
              <a:t>  dan </a:t>
            </a:r>
            <a:r>
              <a:rPr lang="en-ID" sz="3200" dirty="0" err="1"/>
              <a:t>berurutan</a:t>
            </a:r>
            <a:r>
              <a:rPr lang="en-ID" sz="3200" dirty="0"/>
              <a:t> </a:t>
            </a:r>
            <a:r>
              <a:rPr lang="en-ID" sz="3200" dirty="0" err="1"/>
              <a:t>sesuai</a:t>
            </a:r>
            <a:r>
              <a:rPr lang="en-ID" sz="3200" dirty="0"/>
              <a:t> 	</a:t>
            </a:r>
            <a:r>
              <a:rPr lang="en-ID" sz="3200" dirty="0" err="1"/>
              <a:t>dengan</a:t>
            </a:r>
            <a:r>
              <a:rPr lang="en-ID" sz="3200" dirty="0"/>
              <a:t> </a:t>
            </a:r>
            <a:r>
              <a:rPr lang="en-ID" sz="3200" dirty="0" err="1"/>
              <a:t>kaidah</a:t>
            </a:r>
            <a:r>
              <a:rPr lang="en-ID" sz="3200" dirty="0"/>
              <a:t> </a:t>
            </a:r>
            <a:r>
              <a:rPr lang="en-ID" sz="3200" dirty="0" err="1"/>
              <a:t>ilmu</a:t>
            </a:r>
            <a:r>
              <a:rPr lang="en-ID" sz="3200" dirty="0"/>
              <a:t> 	</a:t>
            </a:r>
            <a:r>
              <a:rPr lang="en-ID" sz="3200" dirty="0" err="1"/>
              <a:t>pengetahuan</a:t>
            </a:r>
            <a:r>
              <a:rPr lang="en-ID" sz="3200" dirty="0"/>
              <a:t>. </a:t>
            </a:r>
          </a:p>
          <a:p>
            <a:pPr algn="just"/>
            <a:r>
              <a:rPr lang="en-ID" sz="3200" b="1" dirty="0" err="1"/>
              <a:t>Logis</a:t>
            </a:r>
            <a:r>
              <a:rPr lang="en-ID" sz="3200" dirty="0"/>
              <a:t>: </a:t>
            </a:r>
            <a:r>
              <a:rPr lang="en-ID" sz="3200" dirty="0" err="1"/>
              <a:t>Setiap</a:t>
            </a:r>
            <a:r>
              <a:rPr lang="en-ID" sz="3200" dirty="0"/>
              <a:t> </a:t>
            </a:r>
            <a:r>
              <a:rPr lang="en-ID" sz="3200" dirty="0" err="1"/>
              <a:t>langkah</a:t>
            </a:r>
            <a:r>
              <a:rPr lang="en-ID" sz="3200" dirty="0"/>
              <a:t> </a:t>
            </a:r>
            <a:r>
              <a:rPr lang="en-ID" sz="3200" dirty="0" err="1"/>
              <a:t>dalam</a:t>
            </a:r>
            <a:r>
              <a:rPr lang="en-ID" sz="3200" dirty="0"/>
              <a:t> </a:t>
            </a:r>
            <a:r>
              <a:rPr lang="en-ID" sz="3200" dirty="0" err="1"/>
              <a:t>riset</a:t>
            </a:r>
            <a:r>
              <a:rPr lang="en-ID" sz="3200" dirty="0"/>
              <a:t> </a:t>
            </a:r>
            <a:r>
              <a:rPr lang="en-ID" sz="3200" dirty="0" err="1"/>
              <a:t>didasarkan</a:t>
            </a:r>
            <a:r>
              <a:rPr lang="en-ID" sz="3200" dirty="0"/>
              <a:t> pada </a:t>
            </a:r>
            <a:r>
              <a:rPr lang="en-ID" sz="3200" dirty="0" err="1"/>
              <a:t>penalaran</a:t>
            </a:r>
            <a:r>
              <a:rPr lang="en-ID" sz="3200" dirty="0"/>
              <a:t> yang 	</a:t>
            </a:r>
            <a:r>
              <a:rPr lang="en-ID" sz="3200" dirty="0" err="1"/>
              <a:t>masuk</a:t>
            </a:r>
            <a:r>
              <a:rPr lang="en-ID" sz="3200" dirty="0"/>
              <a:t> </a:t>
            </a:r>
            <a:r>
              <a:rPr lang="en-ID" sz="3200" dirty="0" err="1"/>
              <a:t>akal</a:t>
            </a:r>
            <a:r>
              <a:rPr lang="en-ID" sz="3200" dirty="0"/>
              <a:t>. </a:t>
            </a:r>
          </a:p>
          <a:p>
            <a:pPr algn="just"/>
            <a:r>
              <a:rPr lang="en-ID" sz="3200" b="1" dirty="0" err="1"/>
              <a:t>Empiris</a:t>
            </a:r>
            <a:r>
              <a:rPr lang="en-ID" sz="3200" dirty="0"/>
              <a:t>: </a:t>
            </a:r>
            <a:r>
              <a:rPr lang="en-ID" sz="3200" dirty="0" err="1"/>
              <a:t>Riset</a:t>
            </a:r>
            <a:r>
              <a:rPr lang="en-ID" sz="3200" dirty="0"/>
              <a:t> </a:t>
            </a:r>
            <a:r>
              <a:rPr lang="en-ID" sz="3200" dirty="0" err="1"/>
              <a:t>didasarkan</a:t>
            </a:r>
            <a:r>
              <a:rPr lang="en-ID" sz="3200" dirty="0"/>
              <a:t> pada </a:t>
            </a:r>
            <a:r>
              <a:rPr lang="en-ID" sz="3200" dirty="0" err="1"/>
              <a:t>pengamatan</a:t>
            </a:r>
            <a:r>
              <a:rPr lang="en-ID" sz="3200" dirty="0"/>
              <a:t> dan data yang </a:t>
            </a:r>
            <a:r>
              <a:rPr lang="en-ID" sz="3200" dirty="0" err="1"/>
              <a:t>dapat</a:t>
            </a:r>
            <a:r>
              <a:rPr lang="en-ID" sz="3200" dirty="0"/>
              <a:t> </a:t>
            </a:r>
            <a:r>
              <a:rPr lang="en-ID" sz="3200" dirty="0" err="1"/>
              <a:t>diuji</a:t>
            </a:r>
            <a:r>
              <a:rPr lang="en-ID" sz="3200" dirty="0"/>
              <a:t> 	dan </a:t>
            </a:r>
            <a:r>
              <a:rPr lang="en-ID" sz="3200" dirty="0" err="1"/>
              <a:t>dibuktikan</a:t>
            </a:r>
            <a:r>
              <a:rPr lang="en-ID" sz="3200" dirty="0"/>
              <a:t> 	</a:t>
            </a:r>
            <a:r>
              <a:rPr lang="en-ID" sz="3200" dirty="0" err="1"/>
              <a:t>kebenarannya</a:t>
            </a:r>
            <a:r>
              <a:rPr lang="en-ID" sz="3200" dirty="0"/>
              <a:t>. </a:t>
            </a:r>
          </a:p>
          <a:p>
            <a:pPr algn="just"/>
            <a:r>
              <a:rPr lang="en-ID" sz="3200" b="1" dirty="0" err="1"/>
              <a:t>Objektif</a:t>
            </a:r>
            <a:r>
              <a:rPr lang="en-ID" sz="3200" dirty="0"/>
              <a:t>: </a:t>
            </a:r>
            <a:r>
              <a:rPr lang="en-ID" sz="3200" dirty="0" err="1"/>
              <a:t>Riset</a:t>
            </a:r>
            <a:r>
              <a:rPr lang="en-ID" sz="3200" dirty="0"/>
              <a:t> </a:t>
            </a:r>
            <a:r>
              <a:rPr lang="en-ID" sz="3200" dirty="0" err="1"/>
              <a:t>dilakukan</a:t>
            </a:r>
            <a:r>
              <a:rPr lang="en-ID" sz="3200" dirty="0"/>
              <a:t> </a:t>
            </a:r>
            <a:r>
              <a:rPr lang="en-ID" sz="3200" dirty="0" err="1"/>
              <a:t>secara</a:t>
            </a:r>
            <a:r>
              <a:rPr lang="en-ID" sz="3200" dirty="0"/>
              <a:t> </a:t>
            </a:r>
            <a:r>
              <a:rPr lang="en-ID" sz="3200" dirty="0" err="1"/>
              <a:t>tidak</a:t>
            </a:r>
            <a:r>
              <a:rPr lang="en-ID" sz="3200" dirty="0"/>
              <a:t> bias dan </a:t>
            </a:r>
            <a:r>
              <a:rPr lang="en-ID" sz="3200" dirty="0" err="1"/>
              <a:t>berdasarkan</a:t>
            </a:r>
            <a:r>
              <a:rPr lang="en-ID" sz="3200" dirty="0"/>
              <a:t> </a:t>
            </a:r>
            <a:r>
              <a:rPr lang="en-ID" sz="3200" dirty="0" err="1"/>
              <a:t>fakta</a:t>
            </a:r>
            <a:r>
              <a:rPr lang="en-ID" sz="3200" dirty="0"/>
              <a:t>. </a:t>
            </a:r>
          </a:p>
          <a:p>
            <a:pPr algn="just"/>
            <a:r>
              <a:rPr lang="en-ID" sz="3200" b="1" dirty="0" err="1"/>
              <a:t>Replikatif</a:t>
            </a:r>
            <a:r>
              <a:rPr lang="en-ID" sz="3200" dirty="0"/>
              <a:t>: Hasil </a:t>
            </a:r>
            <a:r>
              <a:rPr lang="en-ID" sz="3200" dirty="0" err="1"/>
              <a:t>riset</a:t>
            </a:r>
            <a:r>
              <a:rPr lang="en-ID" sz="3200" dirty="0"/>
              <a:t> </a:t>
            </a:r>
            <a:r>
              <a:rPr lang="en-ID" sz="3200" dirty="0" err="1"/>
              <a:t>dapat</a:t>
            </a:r>
            <a:r>
              <a:rPr lang="en-ID" sz="3200" dirty="0"/>
              <a:t> </a:t>
            </a:r>
            <a:r>
              <a:rPr lang="en-ID" sz="3200" dirty="0" err="1"/>
              <a:t>diulang</a:t>
            </a:r>
            <a:r>
              <a:rPr lang="en-ID" sz="3200" dirty="0"/>
              <a:t> oleh </a:t>
            </a:r>
            <a:r>
              <a:rPr lang="en-ID" sz="3200" dirty="0" err="1"/>
              <a:t>peneliti</a:t>
            </a:r>
            <a:r>
              <a:rPr lang="en-ID" sz="3200" dirty="0"/>
              <a:t> lain </a:t>
            </a:r>
            <a:r>
              <a:rPr lang="en-ID" sz="3200" dirty="0" err="1"/>
              <a:t>untuk</a:t>
            </a:r>
            <a:r>
              <a:rPr lang="en-ID" sz="3200" dirty="0"/>
              <a:t> 	</a:t>
            </a:r>
            <a:r>
              <a:rPr lang="en-ID" sz="3200" dirty="0" err="1"/>
              <a:t>memverifikasi</a:t>
            </a:r>
            <a:r>
              <a:rPr lang="en-ID" sz="3200" dirty="0"/>
              <a:t> </a:t>
            </a:r>
            <a:r>
              <a:rPr lang="en-ID" sz="3200" dirty="0" err="1"/>
              <a:t>temuan</a:t>
            </a:r>
            <a:r>
              <a:rPr lang="en-ID" sz="3200" dirty="0"/>
              <a:t>. </a:t>
            </a:r>
          </a:p>
          <a:p>
            <a:pPr algn="just"/>
            <a:endParaRPr lang="en-ID" dirty="0"/>
          </a:p>
        </p:txBody>
      </p:sp>
    </p:spTree>
    <p:extLst>
      <p:ext uri="{BB962C8B-B14F-4D97-AF65-F5344CB8AC3E}">
        <p14:creationId xmlns="" xmlns:p14="http://schemas.microsoft.com/office/powerpoint/2010/main" val="403808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881FE3C-B966-4B52-9F3D-45385565D4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0704" y="1"/>
            <a:ext cx="9607296" cy="97536"/>
          </a:xfrm>
        </p:spPr>
        <p:txBody>
          <a:bodyPr>
            <a:normAutofit fontScale="90000"/>
          </a:bodyPr>
          <a:lstStyle/>
          <a:p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2A0AE5F7-1236-45BB-9D0D-E13CB00208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1648" y="231648"/>
            <a:ext cx="11801856" cy="6449568"/>
          </a:xfrm>
        </p:spPr>
        <p:txBody>
          <a:bodyPr/>
          <a:lstStyle/>
          <a:p>
            <a:pPr algn="just"/>
            <a:r>
              <a:rPr lang="en-ID" sz="3600" b="1" dirty="0" err="1"/>
              <a:t>Riset</a:t>
            </a:r>
            <a:r>
              <a:rPr lang="en-ID" sz="3600" b="1" dirty="0"/>
              <a:t> non-</a:t>
            </a:r>
            <a:r>
              <a:rPr lang="en-ID" sz="3600" b="1" dirty="0" err="1"/>
              <a:t>ilmiah</a:t>
            </a:r>
            <a:r>
              <a:rPr lang="en-ID" sz="3600" b="1" dirty="0"/>
              <a:t> </a:t>
            </a:r>
            <a:r>
              <a:rPr lang="en-ID" sz="3600" dirty="0" err="1"/>
              <a:t>adalah</a:t>
            </a:r>
            <a:r>
              <a:rPr lang="en-ID" sz="3600" dirty="0"/>
              <a:t> </a:t>
            </a:r>
            <a:r>
              <a:rPr lang="en-ID" sz="3600" dirty="0" err="1"/>
              <a:t>kegiatan</a:t>
            </a:r>
            <a:r>
              <a:rPr lang="en-ID" sz="3600" dirty="0"/>
              <a:t> </a:t>
            </a:r>
            <a:r>
              <a:rPr lang="en-ID" sz="3600" dirty="0" err="1"/>
              <a:t>mencari</a:t>
            </a:r>
            <a:r>
              <a:rPr lang="en-ID" sz="3600" dirty="0"/>
              <a:t> </a:t>
            </a:r>
            <a:r>
              <a:rPr lang="en-ID" sz="3600" dirty="0" err="1"/>
              <a:t>pengetahuan</a:t>
            </a:r>
            <a:r>
              <a:rPr lang="en-ID" sz="3600" dirty="0"/>
              <a:t> yang </a:t>
            </a:r>
            <a:r>
              <a:rPr lang="en-ID" sz="3600" dirty="0" err="1"/>
              <a:t>tidak</a:t>
            </a:r>
            <a:r>
              <a:rPr lang="en-ID" sz="3600" dirty="0"/>
              <a:t> </a:t>
            </a:r>
            <a:r>
              <a:rPr lang="en-ID" sz="3600" dirty="0" err="1"/>
              <a:t>sistematis</a:t>
            </a:r>
            <a:r>
              <a:rPr lang="en-ID" sz="3600" dirty="0"/>
              <a:t>, </a:t>
            </a:r>
            <a:r>
              <a:rPr lang="en-ID" sz="3600" dirty="0" err="1"/>
              <a:t>tidak</a:t>
            </a:r>
            <a:r>
              <a:rPr lang="en-ID" sz="3600" dirty="0"/>
              <a:t> </a:t>
            </a:r>
            <a:r>
              <a:rPr lang="en-ID" sz="3600" dirty="0" err="1"/>
              <a:t>menggunakan</a:t>
            </a:r>
            <a:r>
              <a:rPr lang="en-ID" sz="3600" dirty="0"/>
              <a:t> </a:t>
            </a:r>
            <a:r>
              <a:rPr lang="en-ID" sz="3600" dirty="0" err="1"/>
              <a:t>metode</a:t>
            </a:r>
            <a:r>
              <a:rPr lang="en-ID" sz="3600" dirty="0"/>
              <a:t> </a:t>
            </a:r>
            <a:r>
              <a:rPr lang="en-ID" sz="3600" dirty="0" err="1"/>
              <a:t>ilmiah</a:t>
            </a:r>
            <a:r>
              <a:rPr lang="en-ID" sz="3600" dirty="0"/>
              <a:t>, dan </a:t>
            </a:r>
            <a:r>
              <a:rPr lang="en-ID" sz="3600" dirty="0" err="1"/>
              <a:t>sering</a:t>
            </a:r>
            <a:r>
              <a:rPr lang="en-ID" sz="3600" dirty="0"/>
              <a:t> kali </a:t>
            </a:r>
            <a:r>
              <a:rPr lang="en-ID" sz="3600" dirty="0" err="1"/>
              <a:t>didasarkan</a:t>
            </a:r>
            <a:r>
              <a:rPr lang="en-ID" sz="3600" dirty="0"/>
              <a:t> pada </a:t>
            </a:r>
            <a:r>
              <a:rPr lang="en-ID" sz="3600" dirty="0" err="1"/>
              <a:t>pengalaman</a:t>
            </a:r>
            <a:r>
              <a:rPr lang="en-ID" sz="3600" dirty="0"/>
              <a:t> </a:t>
            </a:r>
            <a:r>
              <a:rPr lang="en-ID" sz="3600" dirty="0" err="1"/>
              <a:t>pribadi</a:t>
            </a:r>
            <a:r>
              <a:rPr lang="en-ID" sz="3600" dirty="0"/>
              <a:t>, </a:t>
            </a:r>
            <a:r>
              <a:rPr lang="en-ID" sz="3600" dirty="0" err="1"/>
              <a:t>keyakinan</a:t>
            </a:r>
            <a:r>
              <a:rPr lang="en-ID" sz="3600" dirty="0"/>
              <a:t>, </a:t>
            </a:r>
            <a:r>
              <a:rPr lang="en-ID" sz="3600" dirty="0" err="1"/>
              <a:t>intuisi</a:t>
            </a:r>
            <a:r>
              <a:rPr lang="en-ID" sz="3600" dirty="0"/>
              <a:t>, </a:t>
            </a:r>
            <a:r>
              <a:rPr lang="en-ID" sz="3600" dirty="0" err="1"/>
              <a:t>atau</a:t>
            </a:r>
            <a:r>
              <a:rPr lang="en-ID" sz="3600" dirty="0"/>
              <a:t> </a:t>
            </a:r>
            <a:r>
              <a:rPr lang="en-ID" sz="3600" dirty="0" err="1"/>
              <a:t>pendapat</a:t>
            </a:r>
            <a:r>
              <a:rPr lang="en-ID" sz="3600" dirty="0"/>
              <a:t> orang lain yang </a:t>
            </a:r>
            <a:r>
              <a:rPr lang="en-ID" sz="3600" dirty="0" err="1"/>
              <a:t>dianggap</a:t>
            </a:r>
            <a:r>
              <a:rPr lang="en-ID" sz="3600" dirty="0"/>
              <a:t> </a:t>
            </a:r>
            <a:r>
              <a:rPr lang="en-ID" sz="3600" dirty="0" err="1"/>
              <a:t>memiliki</a:t>
            </a:r>
            <a:r>
              <a:rPr lang="en-ID" sz="3600" dirty="0"/>
              <a:t> </a:t>
            </a:r>
            <a:r>
              <a:rPr lang="en-ID" sz="3600" dirty="0" err="1"/>
              <a:t>otoritas</a:t>
            </a:r>
            <a:r>
              <a:rPr lang="en-ID" sz="3600" dirty="0"/>
              <a:t>, </a:t>
            </a:r>
            <a:r>
              <a:rPr lang="en-ID" sz="3600" dirty="0" err="1"/>
              <a:t>bukan</a:t>
            </a:r>
            <a:r>
              <a:rPr lang="en-ID" sz="3600" dirty="0"/>
              <a:t> pada data dan </a:t>
            </a:r>
            <a:r>
              <a:rPr lang="en-ID" sz="3600" dirty="0" err="1"/>
              <a:t>analisis</a:t>
            </a:r>
            <a:r>
              <a:rPr lang="en-ID" sz="3600" dirty="0"/>
              <a:t> </a:t>
            </a:r>
            <a:r>
              <a:rPr lang="en-ID" sz="3600" dirty="0" err="1"/>
              <a:t>objektif</a:t>
            </a:r>
            <a:r>
              <a:rPr lang="en-ID" sz="3600" dirty="0"/>
              <a:t>. </a:t>
            </a:r>
          </a:p>
          <a:p>
            <a:pPr algn="just"/>
            <a:r>
              <a:rPr lang="en-ID" sz="3600" dirty="0" err="1"/>
              <a:t>Kebenaran</a:t>
            </a:r>
            <a:r>
              <a:rPr lang="en-ID" sz="3600" dirty="0"/>
              <a:t> yang </a:t>
            </a:r>
            <a:r>
              <a:rPr lang="en-ID" sz="3600" dirty="0" err="1"/>
              <a:t>dihasilkan</a:t>
            </a:r>
            <a:r>
              <a:rPr lang="en-ID" sz="3600" dirty="0"/>
              <a:t> </a:t>
            </a:r>
            <a:r>
              <a:rPr lang="en-ID" sz="3600" dirty="0" err="1"/>
              <a:t>dari</a:t>
            </a:r>
            <a:r>
              <a:rPr lang="en-ID" sz="3600" dirty="0"/>
              <a:t> </a:t>
            </a:r>
            <a:r>
              <a:rPr lang="en-ID" sz="3600" dirty="0" err="1"/>
              <a:t>riset</a:t>
            </a:r>
            <a:r>
              <a:rPr lang="en-ID" sz="3600" dirty="0"/>
              <a:t> </a:t>
            </a:r>
            <a:r>
              <a:rPr lang="en-ID" sz="3600" dirty="0" err="1"/>
              <a:t>ini</a:t>
            </a:r>
            <a:r>
              <a:rPr lang="en-ID" sz="3600" dirty="0"/>
              <a:t> </a:t>
            </a:r>
            <a:r>
              <a:rPr lang="en-ID" sz="3600" dirty="0" err="1"/>
              <a:t>bersifat</a:t>
            </a:r>
            <a:r>
              <a:rPr lang="en-ID" sz="3600" dirty="0"/>
              <a:t> </a:t>
            </a:r>
            <a:r>
              <a:rPr lang="en-ID" sz="3600" dirty="0" err="1"/>
              <a:t>subjektif</a:t>
            </a:r>
            <a:r>
              <a:rPr lang="en-ID" sz="3600" dirty="0"/>
              <a:t> dan </a:t>
            </a:r>
            <a:r>
              <a:rPr lang="en-ID" sz="3600" dirty="0" err="1"/>
              <a:t>mungkin</a:t>
            </a:r>
            <a:r>
              <a:rPr lang="en-ID" sz="3600" dirty="0"/>
              <a:t> </a:t>
            </a:r>
            <a:r>
              <a:rPr lang="en-ID" sz="3600" dirty="0" err="1"/>
              <a:t>sulit</a:t>
            </a:r>
            <a:r>
              <a:rPr lang="en-ID" sz="3600" dirty="0"/>
              <a:t> </a:t>
            </a:r>
            <a:r>
              <a:rPr lang="en-ID" sz="3600" dirty="0" err="1"/>
              <a:t>dipertanggungjawabkan</a:t>
            </a:r>
            <a:r>
              <a:rPr lang="en-ID" sz="3600" dirty="0"/>
              <a:t> </a:t>
            </a:r>
            <a:r>
              <a:rPr lang="en-ID" sz="3600" dirty="0" err="1"/>
              <a:t>secara</a:t>
            </a:r>
            <a:r>
              <a:rPr lang="en-ID" sz="3600" dirty="0"/>
              <a:t> </a:t>
            </a:r>
            <a:r>
              <a:rPr lang="en-ID" sz="3600" dirty="0" err="1"/>
              <a:t>ilmiah</a:t>
            </a:r>
            <a:r>
              <a:rPr lang="en-ID" sz="3600" dirty="0"/>
              <a:t>. </a:t>
            </a:r>
          </a:p>
          <a:p>
            <a:pPr algn="just"/>
            <a:endParaRPr lang="en-ID" dirty="0"/>
          </a:p>
        </p:txBody>
      </p:sp>
    </p:spTree>
    <p:extLst>
      <p:ext uri="{BB962C8B-B14F-4D97-AF65-F5344CB8AC3E}">
        <p14:creationId xmlns="" xmlns:p14="http://schemas.microsoft.com/office/powerpoint/2010/main" val="3620506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C49A3E8-DFAD-4D7F-B8DF-4EBB4E79F0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8512" y="1"/>
            <a:ext cx="9619488" cy="85344"/>
          </a:xfrm>
        </p:spPr>
        <p:txBody>
          <a:bodyPr>
            <a:normAutofit fontScale="90000"/>
          </a:bodyPr>
          <a:lstStyle/>
          <a:p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F5CFDC3B-30F7-4312-9440-42C834E843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9456" y="182880"/>
            <a:ext cx="11801856" cy="6522720"/>
          </a:xfrm>
        </p:spPr>
        <p:txBody>
          <a:bodyPr/>
          <a:lstStyle/>
          <a:p>
            <a:pPr algn="just"/>
            <a:r>
              <a:rPr lang="en-ID" sz="2800" b="1" dirty="0" err="1"/>
              <a:t>Karakteristik</a:t>
            </a:r>
            <a:r>
              <a:rPr lang="en-ID" sz="2800" b="1" dirty="0"/>
              <a:t> </a:t>
            </a:r>
            <a:r>
              <a:rPr lang="en-ID" sz="2800" b="1" dirty="0" err="1"/>
              <a:t>Riset</a:t>
            </a:r>
            <a:r>
              <a:rPr lang="en-ID" sz="2800" b="1" dirty="0"/>
              <a:t> Non-</a:t>
            </a:r>
            <a:r>
              <a:rPr lang="en-ID" sz="2800" b="1" dirty="0" err="1"/>
              <a:t>Ilmiah</a:t>
            </a:r>
            <a:endParaRPr lang="en-ID" sz="2800" b="1" dirty="0"/>
          </a:p>
          <a:p>
            <a:pPr algn="just"/>
            <a:r>
              <a:rPr lang="en-ID" sz="2800" b="1" dirty="0" err="1"/>
              <a:t>Tidak</a:t>
            </a:r>
            <a:r>
              <a:rPr lang="en-ID" sz="2800" b="1" dirty="0"/>
              <a:t> </a:t>
            </a:r>
            <a:r>
              <a:rPr lang="en-ID" sz="2800" b="1" dirty="0" err="1"/>
              <a:t>Sistematis</a:t>
            </a:r>
            <a:r>
              <a:rPr lang="en-ID" sz="2800" dirty="0"/>
              <a:t>: </a:t>
            </a:r>
            <a:r>
              <a:rPr lang="en-ID" sz="2800" dirty="0" err="1"/>
              <a:t>Tidak</a:t>
            </a:r>
            <a:r>
              <a:rPr lang="en-ID" sz="2800" dirty="0"/>
              <a:t> </a:t>
            </a:r>
            <a:r>
              <a:rPr lang="en-ID" sz="2800" dirty="0" err="1"/>
              <a:t>ada</a:t>
            </a:r>
            <a:r>
              <a:rPr lang="en-ID" sz="2800" dirty="0"/>
              <a:t> </a:t>
            </a:r>
            <a:r>
              <a:rPr lang="en-ID" sz="2800" dirty="0" err="1"/>
              <a:t>langkah-langkah</a:t>
            </a:r>
            <a:r>
              <a:rPr lang="en-ID" sz="2800" dirty="0"/>
              <a:t> </a:t>
            </a:r>
            <a:r>
              <a:rPr lang="en-ID" sz="2800" dirty="0" err="1"/>
              <a:t>terstruktur</a:t>
            </a:r>
            <a:r>
              <a:rPr lang="en-ID" sz="2800" dirty="0"/>
              <a:t> dan </a:t>
            </a:r>
            <a:r>
              <a:rPr lang="en-ID" sz="2800" dirty="0" err="1"/>
              <a:t>metodologi</a:t>
            </a:r>
            <a:r>
              <a:rPr lang="en-ID" sz="2800" dirty="0"/>
              <a:t> yang 	</a:t>
            </a:r>
            <a:r>
              <a:rPr lang="en-ID" sz="2800" dirty="0" err="1"/>
              <a:t>jelas</a:t>
            </a:r>
            <a:r>
              <a:rPr lang="en-ID" sz="2800" dirty="0"/>
              <a:t> </a:t>
            </a:r>
            <a:r>
              <a:rPr lang="en-ID" sz="2800" dirty="0" err="1"/>
              <a:t>seperti</a:t>
            </a:r>
            <a:r>
              <a:rPr lang="en-ID" sz="2800" dirty="0"/>
              <a:t> </a:t>
            </a:r>
            <a:r>
              <a:rPr lang="en-ID" sz="2800" dirty="0" err="1"/>
              <a:t>dalam</a:t>
            </a:r>
            <a:r>
              <a:rPr lang="en-ID" sz="2800" dirty="0"/>
              <a:t> </a:t>
            </a:r>
            <a:r>
              <a:rPr lang="en-ID" sz="2800" dirty="0" err="1"/>
              <a:t>penelitian</a:t>
            </a:r>
            <a:r>
              <a:rPr lang="en-ID" sz="2800" dirty="0"/>
              <a:t> </a:t>
            </a:r>
            <a:r>
              <a:rPr lang="en-ID" sz="2800" dirty="0" err="1"/>
              <a:t>ilmiah</a:t>
            </a:r>
            <a:r>
              <a:rPr lang="en-ID" sz="2800" dirty="0"/>
              <a:t>. </a:t>
            </a:r>
          </a:p>
          <a:p>
            <a:pPr algn="just"/>
            <a:r>
              <a:rPr lang="en-ID" sz="2800" b="1" dirty="0" err="1"/>
              <a:t>Subjektif</a:t>
            </a:r>
            <a:r>
              <a:rPr lang="en-ID" sz="2800" dirty="0"/>
              <a:t>: </a:t>
            </a:r>
            <a:r>
              <a:rPr lang="en-ID" sz="2800" dirty="0" err="1"/>
              <a:t>Sangat</a:t>
            </a:r>
            <a:r>
              <a:rPr lang="en-ID" sz="2800" dirty="0"/>
              <a:t> </a:t>
            </a:r>
            <a:r>
              <a:rPr lang="en-ID" sz="2800" dirty="0" err="1"/>
              <a:t>dipengaruhi</a:t>
            </a:r>
            <a:r>
              <a:rPr lang="en-ID" sz="2800" dirty="0"/>
              <a:t> oleh </a:t>
            </a:r>
            <a:r>
              <a:rPr lang="en-ID" sz="2800" dirty="0" err="1"/>
              <a:t>perasaan</a:t>
            </a:r>
            <a:r>
              <a:rPr lang="en-ID" sz="2800" dirty="0"/>
              <a:t>, </a:t>
            </a:r>
            <a:r>
              <a:rPr lang="en-ID" sz="2800" dirty="0" err="1"/>
              <a:t>prasangka</a:t>
            </a:r>
            <a:r>
              <a:rPr lang="en-ID" sz="2800" dirty="0"/>
              <a:t>, dan </a:t>
            </a:r>
            <a:r>
              <a:rPr lang="en-ID" sz="2800" dirty="0" err="1"/>
              <a:t>pandangan</a:t>
            </a:r>
            <a:r>
              <a:rPr lang="en-ID" sz="2800" dirty="0"/>
              <a:t> 	</a:t>
            </a:r>
            <a:r>
              <a:rPr lang="en-ID" sz="2800" dirty="0" err="1"/>
              <a:t>pribadi</a:t>
            </a:r>
            <a:r>
              <a:rPr lang="en-ID" sz="2800" dirty="0"/>
              <a:t> </a:t>
            </a:r>
            <a:r>
              <a:rPr lang="en-ID" sz="2800" dirty="0" err="1"/>
              <a:t>peneliti</a:t>
            </a:r>
            <a:r>
              <a:rPr lang="en-ID" sz="2800" dirty="0"/>
              <a:t>. </a:t>
            </a:r>
          </a:p>
          <a:p>
            <a:pPr algn="just"/>
            <a:r>
              <a:rPr lang="en-ID" sz="2800" b="1" dirty="0" err="1"/>
              <a:t>Intuitif</a:t>
            </a:r>
            <a:r>
              <a:rPr lang="en-ID" sz="2800" dirty="0"/>
              <a:t>: </a:t>
            </a:r>
            <a:r>
              <a:rPr lang="en-ID" sz="2800" dirty="0" err="1"/>
              <a:t>Pengetahuan</a:t>
            </a:r>
            <a:r>
              <a:rPr lang="en-ID" sz="2800" dirty="0"/>
              <a:t> </a:t>
            </a:r>
            <a:r>
              <a:rPr lang="en-ID" sz="2800" dirty="0" err="1"/>
              <a:t>didapatkan</a:t>
            </a:r>
            <a:r>
              <a:rPr lang="en-ID" sz="2800" dirty="0"/>
              <a:t> </a:t>
            </a:r>
            <a:r>
              <a:rPr lang="en-ID" sz="2800" dirty="0" err="1"/>
              <a:t>dari</a:t>
            </a:r>
            <a:r>
              <a:rPr lang="en-ID" sz="2800" dirty="0"/>
              <a:t> </a:t>
            </a:r>
            <a:r>
              <a:rPr lang="en-ID" sz="2800" dirty="0" err="1"/>
              <a:t>intuisi</a:t>
            </a:r>
            <a:r>
              <a:rPr lang="en-ID" sz="2800" dirty="0"/>
              <a:t>, </a:t>
            </a:r>
            <a:r>
              <a:rPr lang="en-ID" sz="2800" dirty="0" err="1"/>
              <a:t>tanpa</a:t>
            </a:r>
            <a:r>
              <a:rPr lang="en-ID" sz="2800" dirty="0"/>
              <a:t> </a:t>
            </a:r>
            <a:r>
              <a:rPr lang="en-ID" sz="2800" dirty="0" err="1"/>
              <a:t>didukung</a:t>
            </a:r>
            <a:r>
              <a:rPr lang="en-ID" sz="2800" dirty="0"/>
              <a:t> </a:t>
            </a:r>
            <a:r>
              <a:rPr lang="en-ID" sz="2800" dirty="0" err="1"/>
              <a:t>bukti</a:t>
            </a:r>
            <a:r>
              <a:rPr lang="en-ID" sz="2800" dirty="0"/>
              <a:t> </a:t>
            </a:r>
            <a:r>
              <a:rPr lang="en-ID" sz="2800" dirty="0" err="1"/>
              <a:t>empiris</a:t>
            </a:r>
            <a:r>
              <a:rPr lang="en-ID" sz="2800" dirty="0"/>
              <a:t> 	yang </a:t>
            </a:r>
            <a:r>
              <a:rPr lang="en-ID" sz="2800" dirty="0" err="1"/>
              <a:t>kuat</a:t>
            </a:r>
            <a:r>
              <a:rPr lang="en-ID" sz="2800" dirty="0"/>
              <a:t>. </a:t>
            </a:r>
          </a:p>
          <a:p>
            <a:pPr algn="just"/>
            <a:r>
              <a:rPr lang="en-ID" sz="2800" b="1" dirty="0" err="1"/>
              <a:t>Penggunaan</a:t>
            </a:r>
            <a:r>
              <a:rPr lang="en-ID" sz="2800" b="1" dirty="0"/>
              <a:t> "</a:t>
            </a:r>
            <a:r>
              <a:rPr lang="en-ID" sz="2800" b="1" dirty="0" err="1"/>
              <a:t>Metode</a:t>
            </a:r>
            <a:r>
              <a:rPr lang="en-ID" sz="2800" b="1" dirty="0"/>
              <a:t>" </a:t>
            </a:r>
            <a:r>
              <a:rPr lang="en-ID" sz="2800" b="1" dirty="0" err="1"/>
              <a:t>Tradisional</a:t>
            </a:r>
            <a:r>
              <a:rPr lang="en-ID" sz="2800" dirty="0"/>
              <a:t>: </a:t>
            </a:r>
            <a:r>
              <a:rPr lang="en-ID" sz="2800" dirty="0" err="1"/>
              <a:t>Mengandalkan</a:t>
            </a:r>
            <a:r>
              <a:rPr lang="en-ID" sz="2800" dirty="0"/>
              <a:t> </a:t>
            </a:r>
            <a:r>
              <a:rPr lang="en-ID" sz="2800" dirty="0" err="1"/>
              <a:t>cara-cara</a:t>
            </a:r>
            <a:r>
              <a:rPr lang="en-ID" sz="2800" dirty="0"/>
              <a:t> </a:t>
            </a:r>
            <a:r>
              <a:rPr lang="en-ID" sz="2800" dirty="0" err="1"/>
              <a:t>tradisional</a:t>
            </a:r>
            <a:r>
              <a:rPr lang="en-ID" sz="2800" dirty="0"/>
              <a:t> 	</a:t>
            </a:r>
            <a:r>
              <a:rPr lang="en-ID" sz="2800" dirty="0" err="1"/>
              <a:t>seperti</a:t>
            </a:r>
            <a:r>
              <a:rPr lang="en-ID" sz="2800" dirty="0"/>
              <a:t> </a:t>
            </a:r>
            <a:r>
              <a:rPr lang="en-ID" sz="2800" dirty="0" err="1"/>
              <a:t>pengalaman</a:t>
            </a:r>
            <a:r>
              <a:rPr lang="en-ID" sz="2800" dirty="0"/>
              <a:t> </a:t>
            </a:r>
            <a:r>
              <a:rPr lang="en-ID" sz="2800" dirty="0" err="1"/>
              <a:t>pribadi</a:t>
            </a:r>
            <a:r>
              <a:rPr lang="en-ID" sz="2800" dirty="0"/>
              <a:t> (trial and error), </a:t>
            </a:r>
            <a:r>
              <a:rPr lang="en-ID" sz="2800" dirty="0" err="1"/>
              <a:t>pendapat</a:t>
            </a:r>
            <a:r>
              <a:rPr lang="en-ID" sz="2800" dirty="0"/>
              <a:t> </a:t>
            </a:r>
            <a:r>
              <a:rPr lang="en-ID" sz="2800" dirty="0" err="1"/>
              <a:t>otoritas</a:t>
            </a:r>
            <a:r>
              <a:rPr lang="en-ID" sz="2800" dirty="0"/>
              <a:t> 	(</a:t>
            </a:r>
            <a:r>
              <a:rPr lang="en-ID" sz="2800" dirty="0" err="1"/>
              <a:t>misalnya</a:t>
            </a:r>
            <a:r>
              <a:rPr lang="en-ID" sz="2800" dirty="0"/>
              <a:t>, 	</a:t>
            </a:r>
            <a:r>
              <a:rPr lang="en-ID" sz="2800" dirty="0" err="1"/>
              <a:t>tokoh</a:t>
            </a:r>
            <a:r>
              <a:rPr lang="en-ID" sz="2800" dirty="0"/>
              <a:t> agama </a:t>
            </a:r>
            <a:r>
              <a:rPr lang="en-ID" sz="2800" dirty="0" err="1"/>
              <a:t>atau</a:t>
            </a:r>
            <a:r>
              <a:rPr lang="en-ID" sz="2800" dirty="0"/>
              <a:t> guru), dan </a:t>
            </a:r>
            <a:r>
              <a:rPr lang="en-ID" sz="2800" dirty="0" err="1"/>
              <a:t>wahyu</a:t>
            </a:r>
            <a:r>
              <a:rPr lang="en-ID" sz="2800" dirty="0"/>
              <a:t>. </a:t>
            </a:r>
          </a:p>
          <a:p>
            <a:pPr algn="just"/>
            <a:r>
              <a:rPr lang="en-ID" sz="2800" b="1" dirty="0" err="1"/>
              <a:t>Tidak</a:t>
            </a:r>
            <a:r>
              <a:rPr lang="en-ID" sz="2800" b="1" dirty="0"/>
              <a:t> </a:t>
            </a:r>
            <a:r>
              <a:rPr lang="en-ID" sz="2800" b="1" dirty="0" err="1"/>
              <a:t>Dapat</a:t>
            </a:r>
            <a:r>
              <a:rPr lang="en-ID" sz="2800" b="1" dirty="0"/>
              <a:t> </a:t>
            </a:r>
            <a:r>
              <a:rPr lang="en-ID" sz="2800" b="1" dirty="0" err="1"/>
              <a:t>Diukur</a:t>
            </a:r>
            <a:r>
              <a:rPr lang="en-ID" sz="2800" dirty="0"/>
              <a:t>: </a:t>
            </a:r>
            <a:r>
              <a:rPr lang="en-ID" sz="2800" dirty="0" err="1"/>
              <a:t>Sulit</a:t>
            </a:r>
            <a:r>
              <a:rPr lang="en-ID" sz="2800" dirty="0"/>
              <a:t> </a:t>
            </a:r>
            <a:r>
              <a:rPr lang="en-ID" sz="2800" dirty="0" err="1"/>
              <a:t>diukur</a:t>
            </a:r>
            <a:r>
              <a:rPr lang="en-ID" sz="2800" dirty="0"/>
              <a:t> </a:t>
            </a:r>
            <a:r>
              <a:rPr lang="en-ID" sz="2800" dirty="0" err="1"/>
              <a:t>secara</a:t>
            </a:r>
            <a:r>
              <a:rPr lang="en-ID" sz="2800" dirty="0"/>
              <a:t> </a:t>
            </a:r>
            <a:r>
              <a:rPr lang="en-ID" sz="2800" dirty="0" err="1"/>
              <a:t>objektif</a:t>
            </a:r>
            <a:r>
              <a:rPr lang="en-ID" sz="2800" dirty="0"/>
              <a:t> dan </a:t>
            </a:r>
            <a:r>
              <a:rPr lang="en-ID" sz="2800" dirty="0" err="1"/>
              <a:t>kebenarannya</a:t>
            </a:r>
            <a:r>
              <a:rPr lang="en-ID" sz="2800" dirty="0"/>
              <a:t> </a:t>
            </a:r>
            <a:r>
              <a:rPr lang="en-ID" sz="2800" dirty="0" err="1"/>
              <a:t>dapat</a:t>
            </a:r>
            <a:r>
              <a:rPr lang="en-ID" sz="2800" dirty="0"/>
              <a:t> 	</a:t>
            </a:r>
            <a:r>
              <a:rPr lang="en-ID" sz="2800" dirty="0" err="1"/>
              <a:t>diragukan</a:t>
            </a:r>
            <a:r>
              <a:rPr lang="en-ID" sz="2800" dirty="0"/>
              <a:t> </a:t>
            </a:r>
            <a:r>
              <a:rPr lang="en-ID" sz="2800" dirty="0" err="1"/>
              <a:t>karena</a:t>
            </a:r>
            <a:r>
              <a:rPr lang="en-ID" sz="2800" dirty="0"/>
              <a:t> </a:t>
            </a:r>
            <a:r>
              <a:rPr lang="en-ID" sz="2800" dirty="0" err="1"/>
              <a:t>tidak</a:t>
            </a:r>
            <a:r>
              <a:rPr lang="en-ID" sz="2800" dirty="0"/>
              <a:t> </a:t>
            </a:r>
            <a:r>
              <a:rPr lang="en-ID" sz="2800" dirty="0" err="1"/>
              <a:t>didukung</a:t>
            </a:r>
            <a:r>
              <a:rPr lang="en-ID" sz="2800" dirty="0"/>
              <a:t> oleh data yang </a:t>
            </a:r>
            <a:r>
              <a:rPr lang="en-ID" sz="2800" dirty="0" err="1"/>
              <a:t>dapat</a:t>
            </a:r>
            <a:r>
              <a:rPr lang="en-ID" sz="2800" dirty="0"/>
              <a:t> </a:t>
            </a:r>
            <a:r>
              <a:rPr lang="en-ID" sz="2800" dirty="0" err="1"/>
              <a:t>diverifikasi</a:t>
            </a:r>
            <a:r>
              <a:rPr lang="en-ID" sz="2800" dirty="0"/>
              <a:t>. 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="" xmlns:p14="http://schemas.microsoft.com/office/powerpoint/2010/main" val="1910383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2406" y="1"/>
            <a:ext cx="10501393" cy="201477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966" y="371958"/>
            <a:ext cx="11670224" cy="6230319"/>
          </a:xfrm>
        </p:spPr>
        <p:txBody>
          <a:bodyPr/>
          <a:lstStyle/>
          <a:p>
            <a:pPr>
              <a:buNone/>
            </a:pPr>
            <a:r>
              <a:rPr lang="id-ID" dirty="0" smtClean="0">
                <a:latin typeface="Britannic Bold" pitchFamily="34" charset="0"/>
              </a:rPr>
              <a:t>Proses </a:t>
            </a:r>
            <a:r>
              <a:rPr lang="id-ID" dirty="0" smtClean="0">
                <a:latin typeface="Britannic Bold" pitchFamily="34" charset="0"/>
              </a:rPr>
              <a:t>penelitian </a:t>
            </a:r>
            <a:r>
              <a:rPr lang="id-ID" dirty="0" smtClean="0">
                <a:latin typeface="Britannic Bold" pitchFamily="34" charset="0"/>
              </a:rPr>
              <a:t>ilmiah</a:t>
            </a:r>
            <a:endParaRPr lang="en-US" dirty="0" smtClean="0">
              <a:latin typeface="Britannic Bold" pitchFamily="34" charset="0"/>
            </a:endParaRPr>
          </a:p>
          <a:p>
            <a:pPr marL="271463" indent="-271463" algn="just"/>
            <a:r>
              <a:rPr lang="id-ID" dirty="0" smtClean="0">
                <a:latin typeface="Britannic Bold" pitchFamily="34" charset="0"/>
              </a:rPr>
              <a:t>Dlm penelitian ilmiah, dituntut adanya suatu prosedur &amp; langkah2 ilmiah. Tujuannya utk mencari kebenaran ilmiah.</a:t>
            </a:r>
          </a:p>
          <a:p>
            <a:pPr marL="271463" indent="-271463" algn="just"/>
            <a:r>
              <a:rPr lang="id-ID" dirty="0" smtClean="0">
                <a:latin typeface="Britannic Bold" pitchFamily="34" charset="0"/>
              </a:rPr>
              <a:t>Kebenaran </a:t>
            </a:r>
            <a:r>
              <a:rPr lang="id-ID" dirty="0" smtClean="0">
                <a:latin typeface="Britannic Bold" pitchFamily="34" charset="0"/>
              </a:rPr>
              <a:t>ilmiah adalah kebenaran yg </a:t>
            </a:r>
            <a:r>
              <a:rPr lang="id-ID" dirty="0" smtClean="0">
                <a:latin typeface="Britannic Bold" pitchFamily="34" charset="0"/>
              </a:rPr>
              <a:t>memiliki </a:t>
            </a:r>
            <a:r>
              <a:rPr lang="id-ID" dirty="0" smtClean="0">
                <a:latin typeface="Britannic Bold" pitchFamily="34" charset="0"/>
              </a:rPr>
              <a:t>konsistensi &amp; terbuka utk diverifikasi.</a:t>
            </a:r>
          </a:p>
          <a:p>
            <a:pPr algn="just"/>
            <a:endParaRPr lang="id-ID" dirty="0" smtClean="0">
              <a:latin typeface="Britannic Bold" pitchFamily="34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1479" y="0"/>
            <a:ext cx="10466522" cy="728419"/>
          </a:xfrm>
        </p:spPr>
        <p:txBody>
          <a:bodyPr>
            <a:normAutofit/>
          </a:bodyPr>
          <a:lstStyle/>
          <a:p>
            <a:pPr algn="just"/>
            <a:r>
              <a:rPr lang="id-ID" sz="3200" dirty="0" smtClean="0">
                <a:latin typeface="Britannic Bold" pitchFamily="34" charset="0"/>
              </a:rPr>
              <a:t>Skema Proses Penelitian Ilmiah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981" y="852407"/>
            <a:ext cx="11778712" cy="5780867"/>
          </a:xfrm>
        </p:spPr>
        <p:txBody>
          <a:bodyPr>
            <a:normAutofit fontScale="92500" lnSpcReduction="10000"/>
          </a:bodyPr>
          <a:lstStyle/>
          <a:p>
            <a:r>
              <a:rPr lang="id-ID" dirty="0" smtClean="0">
                <a:latin typeface="Bradley Hand ITC" pitchFamily="66" charset="0"/>
              </a:rPr>
              <a:t>Teori</a:t>
            </a:r>
          </a:p>
          <a:p>
            <a:endParaRPr lang="id-ID" dirty="0" smtClean="0">
              <a:latin typeface="Bradley Hand ITC" pitchFamily="66" charset="0"/>
            </a:endParaRPr>
          </a:p>
          <a:p>
            <a:pPr algn="just"/>
            <a:r>
              <a:rPr lang="id-ID" dirty="0" smtClean="0">
                <a:latin typeface="Bradley Hand ITC" pitchFamily="66" charset="0"/>
              </a:rPr>
              <a:t>                                                                                       </a:t>
            </a:r>
          </a:p>
          <a:p>
            <a:endParaRPr lang="id-ID" dirty="0" smtClean="0">
              <a:latin typeface="Bradley Hand ITC" pitchFamily="66" charset="0"/>
            </a:endParaRPr>
          </a:p>
          <a:p>
            <a:endParaRPr lang="id-ID" dirty="0" smtClean="0">
              <a:latin typeface="Bradley Hand ITC" pitchFamily="66" charset="0"/>
            </a:endParaRPr>
          </a:p>
          <a:p>
            <a:endParaRPr lang="id-ID" dirty="0" smtClean="0">
              <a:latin typeface="Bradley Hand ITC" pitchFamily="66" charset="0"/>
            </a:endParaRPr>
          </a:p>
          <a:p>
            <a:endParaRPr lang="id-ID" dirty="0" smtClean="0">
              <a:latin typeface="Bradley Hand ITC" pitchFamily="66" charset="0"/>
            </a:endParaRPr>
          </a:p>
          <a:p>
            <a:pPr algn="l">
              <a:spcBef>
                <a:spcPts val="0"/>
              </a:spcBef>
            </a:pPr>
            <a:r>
              <a:rPr lang="en-US" dirty="0" smtClean="0">
                <a:latin typeface="Bradley Hand ITC" pitchFamily="66" charset="0"/>
              </a:rPr>
              <a:t>	  	  </a:t>
            </a:r>
            <a:r>
              <a:rPr lang="id-ID" dirty="0" smtClean="0">
                <a:latin typeface="Bradley Hand ITC" pitchFamily="66" charset="0"/>
              </a:rPr>
              <a:t>Generalisasi                                                                           </a:t>
            </a:r>
            <a:r>
              <a:rPr lang="en-US" dirty="0" smtClean="0">
                <a:latin typeface="Bradley Hand ITC" pitchFamily="66" charset="0"/>
              </a:rPr>
              <a:t>h</a:t>
            </a:r>
            <a:r>
              <a:rPr lang="id-ID" dirty="0" smtClean="0">
                <a:latin typeface="Bradley Hand ITC" pitchFamily="66" charset="0"/>
              </a:rPr>
              <a:t>ipotesis</a:t>
            </a:r>
            <a:endParaRPr lang="id-ID" dirty="0" smtClean="0">
              <a:latin typeface="Bradley Hand ITC" pitchFamily="66" charset="0"/>
            </a:endParaRPr>
          </a:p>
          <a:p>
            <a:pPr algn="l">
              <a:spcBef>
                <a:spcPts val="0"/>
              </a:spcBef>
            </a:pPr>
            <a:r>
              <a:rPr lang="en-US" dirty="0" smtClean="0">
                <a:latin typeface="Bradley Hand ITC" pitchFamily="66" charset="0"/>
              </a:rPr>
              <a:t>		  </a:t>
            </a:r>
            <a:r>
              <a:rPr lang="id-ID" dirty="0" smtClean="0">
                <a:latin typeface="Bradley Hand ITC" pitchFamily="66" charset="0"/>
              </a:rPr>
              <a:t>Empiris</a:t>
            </a:r>
            <a:endParaRPr lang="id-ID" dirty="0" smtClean="0">
              <a:latin typeface="Bradley Hand ITC" pitchFamily="66" charset="0"/>
            </a:endParaRPr>
          </a:p>
          <a:p>
            <a:pPr algn="l">
              <a:spcBef>
                <a:spcPts val="0"/>
              </a:spcBef>
            </a:pPr>
            <a:endParaRPr lang="id-ID" dirty="0" smtClean="0">
              <a:latin typeface="Bradley Hand ITC" pitchFamily="66" charset="0"/>
            </a:endParaRPr>
          </a:p>
          <a:p>
            <a:pPr>
              <a:spcBef>
                <a:spcPts val="0"/>
              </a:spcBef>
            </a:pPr>
            <a:endParaRPr lang="id-ID" dirty="0" smtClean="0">
              <a:latin typeface="Bradley Hand ITC" pitchFamily="66" charset="0"/>
            </a:endParaRPr>
          </a:p>
          <a:p>
            <a:pPr>
              <a:spcBef>
                <a:spcPts val="0"/>
              </a:spcBef>
            </a:pPr>
            <a:endParaRPr lang="id-ID" dirty="0" smtClean="0">
              <a:latin typeface="Bradley Hand ITC" pitchFamily="66" charset="0"/>
            </a:endParaRPr>
          </a:p>
          <a:p>
            <a:pPr>
              <a:spcBef>
                <a:spcPts val="0"/>
              </a:spcBef>
            </a:pPr>
            <a:endParaRPr lang="id-ID" dirty="0" smtClean="0">
              <a:latin typeface="Bradley Hand ITC" pitchFamily="66" charset="0"/>
            </a:endParaRPr>
          </a:p>
          <a:p>
            <a:pPr>
              <a:spcBef>
                <a:spcPts val="0"/>
              </a:spcBef>
            </a:pPr>
            <a:endParaRPr lang="id-ID" dirty="0" smtClean="0">
              <a:latin typeface="Bradley Hand ITC" pitchFamily="66" charset="0"/>
            </a:endParaRPr>
          </a:p>
          <a:p>
            <a:pPr>
              <a:spcBef>
                <a:spcPts val="0"/>
              </a:spcBef>
            </a:pPr>
            <a:endParaRPr lang="id-ID" dirty="0" smtClean="0">
              <a:latin typeface="Bradley Hand ITC" pitchFamily="66" charset="0"/>
            </a:endParaRPr>
          </a:p>
          <a:p>
            <a:pPr>
              <a:spcBef>
                <a:spcPts val="0"/>
              </a:spcBef>
            </a:pPr>
            <a:endParaRPr lang="id-ID" dirty="0" smtClean="0">
              <a:latin typeface="Bradley Hand ITC" pitchFamily="66" charset="0"/>
            </a:endParaRPr>
          </a:p>
          <a:p>
            <a:pPr>
              <a:spcBef>
                <a:spcPts val="0"/>
              </a:spcBef>
            </a:pPr>
            <a:endParaRPr lang="id-ID" dirty="0" smtClean="0">
              <a:latin typeface="Bradley Hand ITC" pitchFamily="66" charset="0"/>
            </a:endParaRPr>
          </a:p>
          <a:p>
            <a:pPr>
              <a:spcBef>
                <a:spcPts val="0"/>
              </a:spcBef>
            </a:pPr>
            <a:r>
              <a:rPr lang="id-ID" dirty="0" smtClean="0">
                <a:latin typeface="Bradley Hand ITC" pitchFamily="66" charset="0"/>
              </a:rPr>
              <a:t>observasi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6586780" y="1115878"/>
            <a:ext cx="2619213" cy="237124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0800000" flipV="1">
            <a:off x="6447296" y="3936569"/>
            <a:ext cx="2681207" cy="218526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3440624" y="1162373"/>
            <a:ext cx="2278251" cy="220075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0800000">
            <a:off x="3332137" y="3983064"/>
            <a:ext cx="2309247" cy="20302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</TotalTime>
  <Words>209</Words>
  <Application>Microsoft Office PowerPoint</Application>
  <PresentationFormat>Custom</PresentationFormat>
  <Paragraphs>43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RUANG LINGKUP PENELITIAN/RISET </vt:lpstr>
      <vt:lpstr>Slide 3</vt:lpstr>
      <vt:lpstr>Slide 4</vt:lpstr>
      <vt:lpstr>Slide 5</vt:lpstr>
      <vt:lpstr>Slide 6</vt:lpstr>
      <vt:lpstr>Slide 7</vt:lpstr>
      <vt:lpstr>Skema Proses Penelitian Ilmiah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Desain Riset (1)</dc:title>
  <dc:creator>ikom.windows@gmail.com</dc:creator>
  <cp:lastModifiedBy>User</cp:lastModifiedBy>
  <cp:revision>12</cp:revision>
  <dcterms:created xsi:type="dcterms:W3CDTF">2024-09-25T09:10:38Z</dcterms:created>
  <dcterms:modified xsi:type="dcterms:W3CDTF">2025-10-03T06:57:22Z</dcterms:modified>
</cp:coreProperties>
</file>