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8" Type="http://schemas.openxmlformats.org/officeDocument/2006/relationships/tableStyles" Target="tableStyles.xml"/><Relationship Id="rId17" Type="http://schemas.openxmlformats.org/officeDocument/2006/relationships/viewProps" Target="viewProps.xml"/><Relationship Id="rId16" Type="http://schemas.openxmlformats.org/officeDocument/2006/relationships/presProps" Target="presProps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PhAnim="0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关系图"/>
          <p:cNvPicPr>
            <a:picLocks noChangeAspect="1"/>
          </p:cNvPicPr>
          <p:nvPr/>
        </p:nvPicPr>
        <p:blipFill>
          <a:blip r:embed="rId2"/>
          <a:srcRect r="2528" b="10909"/>
          <a:stretch>
            <a:fillRect/>
          </a:stretch>
        </p:blipFill>
        <p:spPr>
          <a:xfrm>
            <a:off x="179388" y="692150"/>
            <a:ext cx="8913812" cy="611028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1588" y="549275"/>
            <a:ext cx="9144000" cy="1511300"/>
          </a:xfrm>
          <a:prstGeom prst="rect">
            <a:avLst/>
          </a:prstGeom>
          <a:gradFill rotWithShape="0">
            <a:gsLst>
              <a:gs pos="0">
                <a:schemeClr val="bg2">
                  <a:gamma/>
                  <a:tint val="0"/>
                  <a:invGamma/>
                </a:schemeClr>
              </a:gs>
              <a:gs pos="100000">
                <a:schemeClr val="bg2">
                  <a:alpha val="53999"/>
                </a:scheme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2051" name="Rectangle 3"/>
          <p:cNvSpPr>
            <a:spLocks noChangeArrowheads="1"/>
          </p:cNvSpPr>
          <p:nvPr>
            <p:ph type="subTitle" idx="1"/>
          </p:nvPr>
        </p:nvSpPr>
        <p:spPr>
          <a:xfrm>
            <a:off x="1908175" y="2492375"/>
            <a:ext cx="5545138" cy="1222375"/>
          </a:xfrm>
        </p:spPr>
        <p:txBody>
          <a:bodyPr anchor="ctr"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en-US" altLang="zh-CN" noProof="0" smtClean="0"/>
          </a:p>
        </p:txBody>
      </p:sp>
      <p:sp>
        <p:nvSpPr>
          <p:cNvPr id="2056" name="Rectangle 8"/>
          <p:cNvSpPr>
            <a:spLocks noChangeArrowheads="1"/>
          </p:cNvSpPr>
          <p:nvPr>
            <p:ph type="ctrTitle"/>
          </p:nvPr>
        </p:nvSpPr>
        <p:spPr>
          <a:xfrm>
            <a:off x="755650" y="620713"/>
            <a:ext cx="7772400" cy="1470025"/>
          </a:xfrm>
        </p:spPr>
        <p:txBody>
          <a:bodyPr/>
          <a:lstStyle>
            <a:lvl1pPr>
              <a:defRPr sz="3600"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en-US" altLang="zh-CN" noProof="0" smtClean="0"/>
          </a:p>
        </p:txBody>
      </p:sp>
      <p:sp>
        <p:nvSpPr>
          <p:cNvPr id="11" name="Rectangle 4"/>
          <p:cNvSpPr>
            <a:spLocks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12" name="Rectangle 5"/>
          <p:cNvSpPr>
            <a:spLocks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" name="Rectangle 6"/>
          <p:cNvSpPr>
            <a:spLocks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ldLvl="0" animBg="1"/>
    </p:bldLst>
  </p:timing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1588" y="333375"/>
            <a:ext cx="9144000" cy="1009650"/>
          </a:xfrm>
          <a:prstGeom prst="rect">
            <a:avLst/>
          </a:prstGeom>
          <a:gradFill rotWithShape="0">
            <a:gsLst>
              <a:gs pos="0">
                <a:schemeClr val="bg2">
                  <a:gamma/>
                  <a:tint val="0"/>
                  <a:invGamma/>
                </a:schemeClr>
              </a:gs>
              <a:gs pos="100000">
                <a:schemeClr val="bg2">
                  <a:alpha val="53999"/>
                </a:scheme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pic>
        <p:nvPicPr>
          <p:cNvPr id="1027" name="Picture 3" descr="关系图"/>
          <p:cNvPicPr>
            <a:picLocks noChangeAspect="1"/>
          </p:cNvPicPr>
          <p:nvPr/>
        </p:nvPicPr>
        <p:blipFill>
          <a:blip r:embed="rId12"/>
          <a:srcRect t="1094" r="8122" b="13318"/>
          <a:stretch>
            <a:fillRect/>
          </a:stretch>
        </p:blipFill>
        <p:spPr>
          <a:xfrm>
            <a:off x="5797550" y="4438650"/>
            <a:ext cx="3340100" cy="23336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8" name="Rectangle 4"/>
          <p:cNvSpPr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  <p:sp>
        <p:nvSpPr>
          <p:cNvPr id="1029" name="Rectangle 5"/>
          <p:cNvSpPr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  <p:sp>
        <p:nvSpPr>
          <p:cNvPr id="1030" name="Rectangle 6"/>
          <p:cNvSpPr>
            <a:spLocks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1031" name="Rectangle 7"/>
          <p:cNvSpPr>
            <a:spLocks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2" name="Rectangle 8"/>
          <p:cNvSpPr>
            <a:spLocks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 bldLvl="0" animBg="1"/>
      <p:bldP spid="1028" grpId="0" bldLvl="0"/>
    </p:bldLst>
  </p:timing>
  <p:hf sldNum="0"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Mendesain Penelitian Kuantitatif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 marL="457200" lvl="1" indent="0">
              <a:buNone/>
            </a:pPr>
            <a:r>
              <a:rPr lang="en-US"/>
              <a:t> </a:t>
            </a:r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Instrumen Penelitian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 lvl="1"/>
            <a:r>
              <a:t>Kuesioner, skala psikologis, tes.</a:t>
            </a:r>
          </a:p>
          <a:p>
            <a:pPr lvl="1"/>
            <a:r>
              <a:t>Validitas dan reliabilitas instrumen.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Teknik Pengumpulan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 lvl="1">
              <a:buFont typeface="Wingdings" panose="05000000000000000000" charset="0"/>
              <a:buChar char="Ø"/>
            </a:pPr>
            <a:r>
              <a:t>Kuesioner</a:t>
            </a:r>
          </a:p>
          <a:p>
            <a:pPr lvl="1">
              <a:buFont typeface="Wingdings" panose="05000000000000000000" charset="0"/>
              <a:buChar char="Ø"/>
            </a:pPr>
            <a:r>
              <a:t>Tes</a:t>
            </a:r>
          </a:p>
          <a:p>
            <a:pPr lvl="1">
              <a:buFont typeface="Wingdings" panose="05000000000000000000" charset="0"/>
              <a:buChar char="Ø"/>
            </a:pPr>
            <a:r>
              <a:t>Observasi terstruktur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Analisis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 lvl="1">
              <a:buFont typeface="Wingdings" panose="05000000000000000000" charset="0"/>
              <a:buChar char="Ø"/>
            </a:pPr>
            <a:r>
              <a:t>Statistik Deskriptif</a:t>
            </a:r>
          </a:p>
          <a:p>
            <a:pPr lvl="1">
              <a:buFont typeface="Wingdings" panose="05000000000000000000" charset="0"/>
              <a:buChar char="Ø"/>
            </a:pPr>
            <a:r>
              <a:t>Statistik Inferensial</a:t>
            </a:r>
          </a:p>
          <a:p>
            <a:pPr lvl="1">
              <a:buFont typeface="Wingdings" panose="05000000000000000000" charset="0"/>
              <a:buChar char="Ø"/>
            </a:pPr>
            <a:r>
              <a:t>Uji hipotesis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Penutup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 lvl="1">
              <a:buFont typeface="Wingdings" panose="05000000000000000000" charset="0"/>
              <a:buChar char="Ø"/>
            </a:pPr>
            <a:r>
              <a:t>Desain penelitian kuantitatif membutuhkan perencanaan matang.</a:t>
            </a:r>
          </a:p>
          <a:p>
            <a:pPr lvl="1">
              <a:buFont typeface="Wingdings" panose="05000000000000000000" charset="0"/>
              <a:buChar char="Ø"/>
            </a:pPr>
            <a:r>
              <a:t>Komponen utama: masalah, variabel, hipotesis, desain, instrumen, dan analisis.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Pengertian Penelitian Kuantitatif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 lvl="1">
              <a:buFont typeface="Wingdings" panose="05000000000000000000" charset="0"/>
              <a:buChar char="Ø"/>
            </a:pPr>
            <a:r>
              <a:t>Pendekatan yang menggunakan data numerik.</a:t>
            </a:r>
          </a:p>
          <a:p>
            <a:pPr lvl="1">
              <a:buFont typeface="Wingdings" panose="05000000000000000000" charset="0"/>
              <a:buChar char="Ø"/>
            </a:pPr>
            <a:r>
              <a:t>Bertujuan menguji hipotesis dan hubungan antar variabel.</a:t>
            </a:r>
          </a:p>
          <a:p>
            <a:pPr lvl="1">
              <a:buFont typeface="Wingdings" panose="05000000000000000000" charset="0"/>
              <a:buChar char="Ø"/>
            </a:pPr>
            <a:r>
              <a:t>Menggunakan analisis statistik.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Ciri-ciri Penelitian Kuantitatif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 lvl="1">
              <a:buFont typeface="Wingdings" panose="05000000000000000000" charset="0"/>
              <a:buChar char="Ø"/>
            </a:pPr>
            <a:r>
              <a:t>Terstruktur dan sistematis.</a:t>
            </a:r>
          </a:p>
          <a:p>
            <a:pPr lvl="1">
              <a:buFont typeface="Wingdings" panose="05000000000000000000" charset="0"/>
              <a:buChar char="Ø"/>
            </a:pPr>
            <a:r>
              <a:t>Menggunakan instrumen baku.</a:t>
            </a:r>
          </a:p>
          <a:p>
            <a:pPr lvl="1">
              <a:buFont typeface="Wingdings" panose="05000000000000000000" charset="0"/>
              <a:buChar char="Ø"/>
            </a:pPr>
            <a:r>
              <a:t>Objektif dan dapat direplikasi.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Langkah Mendesain Penelitian Kuantitatif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 lvl="1"/>
            <a:r>
              <a:t>1. Identifikasi masalah penelitian</a:t>
            </a:r>
          </a:p>
          <a:p>
            <a:pPr lvl="1"/>
            <a:r>
              <a:t>2. Studi literatur</a:t>
            </a:r>
          </a:p>
          <a:p>
            <a:pPr lvl="1"/>
            <a:r>
              <a:t>3. Merumuskan tujuan penelitian</a:t>
            </a:r>
          </a:p>
          <a:p>
            <a:pPr lvl="1"/>
            <a:r>
              <a:t>4. Menyusun hipotesis</a:t>
            </a:r>
          </a:p>
          <a:p>
            <a:pPr lvl="1"/>
            <a:r>
              <a:t>5. Menentukan variabel</a:t>
            </a:r>
          </a:p>
          <a:p>
            <a:pPr lvl="1"/>
            <a:r>
              <a:t>6. Menentukan metode dan desain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Perumusan Masalah &amp; Tujuan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 lvl="1">
              <a:buFont typeface="Wingdings" panose="05000000000000000000" charset="0"/>
              <a:buChar char="Ø"/>
            </a:pPr>
            <a:r>
              <a:t>Masalah harus spesifik dan terukur.</a:t>
            </a:r>
          </a:p>
          <a:p>
            <a:pPr lvl="1">
              <a:buFont typeface="Wingdings" panose="05000000000000000000" charset="0"/>
              <a:buChar char="Ø"/>
            </a:pPr>
            <a:r>
              <a:t>Tujuan selaras dengan variabel dan hipotesis.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Variabel Penelitian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 lvl="1">
              <a:buFont typeface="Wingdings" panose="05000000000000000000" charset="0"/>
              <a:buChar char="Ø"/>
            </a:pPr>
            <a:r>
              <a:t>Variabel Independen (bebas)</a:t>
            </a:r>
          </a:p>
          <a:p>
            <a:pPr lvl="1">
              <a:buFont typeface="Wingdings" panose="05000000000000000000" charset="0"/>
              <a:buChar char="Ø"/>
            </a:pPr>
            <a:r>
              <a:t>Variabel Dependen (terikat)</a:t>
            </a:r>
          </a:p>
          <a:p>
            <a:pPr lvl="1">
              <a:buFont typeface="Wingdings" panose="05000000000000000000" charset="0"/>
              <a:buChar char="Ø"/>
            </a:pPr>
            <a:r>
              <a:t>Variabel Moderator/Kontrol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Hipotesis Penelitian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 lvl="1"/>
            <a:r>
              <a:t>Pernyataan sementara untuk diuji.</a:t>
            </a:r>
          </a:p>
          <a:p>
            <a:pPr lvl="1"/>
            <a:r>
              <a:t>Hipotesis nol (H0) dan hipotesis alternatif (H1).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Desain Penelitian Kuantitatif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 lvl="1"/>
            <a:r>
              <a:t>Desain Eksperimen</a:t>
            </a:r>
          </a:p>
          <a:p>
            <a:pPr lvl="1"/>
            <a:r>
              <a:t>Desain Quasi-eksperimen</a:t>
            </a:r>
          </a:p>
          <a:p>
            <a:pPr lvl="1"/>
            <a:r>
              <a:t>Desain Survei</a:t>
            </a:r>
          </a:p>
          <a:p>
            <a:pPr lvl="1"/>
            <a:r>
              <a:t>Desain Korelasional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Populasi dan Sampel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 lvl="1"/>
            <a:r>
              <a:t>Populasi: keseluruhan subjek yang diteliti.</a:t>
            </a:r>
          </a:p>
          <a:p>
            <a:pPr lvl="1"/>
            <a:r>
              <a:t>Sampel: bagian dari populasi.</a:t>
            </a:r>
          </a:p>
          <a:p>
            <a:pPr lvl="1"/>
            <a:r>
              <a:t>Teknik sampling: random, stratified, purposive, dll.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usiness Cooperate">
  <a:themeElements>
    <a:clrScheme name="Business Cooper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usiness Cooperate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Business Cooper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 Cooper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 Cooper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 Cooper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 Cooper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 Cooper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Cooper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Cooper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Cooper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Cooper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Cooper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Cooper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1431</Words>
  <Application>WPS Presentation</Application>
  <PresentationFormat>On-screen Show (4:3)</PresentationFormat>
  <Paragraphs>76</Paragraphs>
  <Slides>13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22" baseType="lpstr">
      <vt:lpstr>Arial</vt:lpstr>
      <vt:lpstr>SimSun</vt:lpstr>
      <vt:lpstr>Wingdings</vt:lpstr>
      <vt:lpstr>Arial</vt:lpstr>
      <vt:lpstr>Calibri</vt:lpstr>
      <vt:lpstr>Microsoft YaHei</vt:lpstr>
      <vt:lpstr>Arial Unicode MS</vt:lpstr>
      <vt:lpstr>Wingdings</vt:lpstr>
      <vt:lpstr>Business Cooperate</vt:lpstr>
      <vt:lpstr>Mendesain Penelitian Kuantitatif</vt:lpstr>
      <vt:lpstr>Pengertian Penelitian Kuantitatif</vt:lpstr>
      <vt:lpstr>Ciri-ciri Penelitian Kuantitatif</vt:lpstr>
      <vt:lpstr>Langkah Mendesain Penelitian Kuantitatif</vt:lpstr>
      <vt:lpstr>Perumusan Masalah &amp; Tujuan</vt:lpstr>
      <vt:lpstr>Variabel Penelitian</vt:lpstr>
      <vt:lpstr>Hipotesis Penelitian</vt:lpstr>
      <vt:lpstr>Desain Penelitian Kuantitatif</vt:lpstr>
      <vt:lpstr>Populasi dan Sampel</vt:lpstr>
      <vt:lpstr>Instrumen Penelitian</vt:lpstr>
      <vt:lpstr>Teknik Pengumpulan Data</vt:lpstr>
      <vt:lpstr>Analisis Data</vt:lpstr>
      <vt:lpstr>Penutup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dc:description>generated using python-pptx</dc:description>
  <cp:lastModifiedBy>Lely Indriaty</cp:lastModifiedBy>
  <cp:revision>2</cp:revision>
  <dcterms:created xsi:type="dcterms:W3CDTF">2013-01-27T09:14:00Z</dcterms:created>
  <dcterms:modified xsi:type="dcterms:W3CDTF">2025-11-18T22:06:16Z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C4E8550CF7064780A12F7312C3978667_13</vt:lpwstr>
  </property>
  <property fmtid="{D5CDD505-2E9C-101B-9397-08002B2CF9AE}" pid="3" name="KSOProductBuildVer">
    <vt:lpwstr>1033-12.2.0.23155</vt:lpwstr>
  </property>
</Properties>
</file>