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9305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8778240" y="0"/>
            <a:ext cx="3429000" cy="6858000"/>
          </a:xfrm>
          <a:prstGeom prst="rect">
            <a:avLst/>
          </a:prstGeom>
          <a:solidFill>
            <a:srgbClr val="2E63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9784080" y="0"/>
            <a:ext cx="2404872" cy="6858000"/>
          </a:xfrm>
          <a:prstGeom prst="rect">
            <a:avLst/>
          </a:prstGeom>
          <a:solidFill>
            <a:srgbClr val="1E89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321040" y="5394960"/>
            <a:ext cx="3867912" cy="1463040"/>
          </a:xfrm>
          <a:prstGeom prst="rect">
            <a:avLst/>
          </a:prstGeom>
          <a:solidFill>
            <a:srgbClr val="DEA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822960"/>
            <a:ext cx="7680960" cy="32004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7BDDD9"/>
                </a:solidFill>
                <a:latin typeface="Aptos"/>
              </a:defRPr>
            </a:pPr>
            <a:r>
              <a:t>MATERI PERKULIAHAN • AKUNTANSI MANAJEMEN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1508760"/>
            <a:ext cx="7589520" cy="201168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3800" b="1">
                <a:solidFill>
                  <a:srgbClr val="FFFFFF"/>
                </a:solidFill>
                <a:latin typeface="Aptos"/>
              </a:defRPr>
            </a:pPr>
            <a:r>
              <a:t>PROCESS COSTING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88920"/>
            <a:ext cx="7498079" cy="114300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2300" b="0">
                <a:solidFill>
                  <a:srgbClr val="FFFFFF"/>
                </a:solidFill>
                <a:latin typeface="Aptos"/>
              </a:defRPr>
            </a:pPr>
            <a:r>
              <a:t>Perbandingan Job Order dan Process Costing</a:t>
            </a:r>
          </a:p>
          <a:p>
            <a:pPr>
              <a:spcAft>
                <a:spcPts val="700"/>
              </a:spcAft>
              <a:defRPr sz="2300" b="0">
                <a:solidFill>
                  <a:srgbClr val="FFFFFF"/>
                </a:solidFill>
                <a:latin typeface="Aptos"/>
              </a:defRPr>
            </a:pPr>
            <a:r>
              <a:t>Equivalent Units &amp; Laporan Produksi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5074920"/>
            <a:ext cx="7132320" cy="64008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E0E8F1"/>
                </a:solidFill>
                <a:latin typeface="Aptos"/>
              </a:defRPr>
            </a:pPr>
            <a:r>
              <a:t>Konsep • Perhitungan • Contoh kasus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6263640"/>
            <a:ext cx="6858000" cy="22860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1000" b="0">
                <a:solidFill>
                  <a:srgbClr val="E0E8F1"/>
                </a:solidFill>
                <a:latin typeface="Aptos"/>
              </a:defRPr>
            </a:pPr>
            <a:r>
              <a:t>Bahan ajar Bahasa Indonesia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E89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92608"/>
            <a:ext cx="10881360" cy="22860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900" b="1">
                <a:solidFill>
                  <a:srgbClr val="1E898F"/>
                </a:solidFill>
                <a:latin typeface="Aptos"/>
              </a:defRPr>
            </a:pPr>
            <a:r>
              <a:t>01 • ORIENTASI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76072"/>
            <a:ext cx="10972800" cy="566928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2700" b="1">
                <a:solidFill>
                  <a:srgbClr val="193052"/>
                </a:solidFill>
                <a:latin typeface="Aptos"/>
              </a:defRPr>
            </a:pPr>
            <a:r>
              <a:t>Capaian Pembelajaran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10528"/>
            <a:ext cx="9875520" cy="18288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800" b="1">
                <a:solidFill>
                  <a:srgbClr val="5A697A"/>
                </a:solidFill>
                <a:latin typeface="Aptos"/>
              </a:defRPr>
            </a:pPr>
            <a:r>
              <a:t>AKUNTANSI MANAJEMEN  •  MATERI PERKULIAHAN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492240"/>
            <a:ext cx="457200" cy="18288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 algn="r">
              <a:spcAft>
                <a:spcPts val="700"/>
              </a:spcAft>
              <a:defRPr sz="900" b="1">
                <a:solidFill>
                  <a:srgbClr val="5A697A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417320"/>
            <a:ext cx="10698480" cy="452628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1300"/>
              </a:spcAft>
              <a:defRPr sz="2000">
                <a:solidFill>
                  <a:srgbClr val="2A3441"/>
                </a:solidFill>
                <a:latin typeface="Aptos"/>
              </a:defRPr>
            </a:pPr>
            <a:r>
              <a:t>Menjelaskan karakteristik dan alur biaya pada sistem process costing.</a:t>
            </a:r>
          </a:p>
          <a:p>
            <a:pPr>
              <a:spcAft>
                <a:spcPts val="1300"/>
              </a:spcAft>
              <a:defRPr sz="2000">
                <a:solidFill>
                  <a:srgbClr val="2A3441"/>
                </a:solidFill>
                <a:latin typeface="Aptos"/>
              </a:defRPr>
            </a:pPr>
            <a:r>
              <a:t>Membedakan process costing dengan job-order costing berdasarkan pola produksi dan pengumpulan biaya.</a:t>
            </a:r>
          </a:p>
          <a:p>
            <a:pPr>
              <a:spcAft>
                <a:spcPts val="1300"/>
              </a:spcAft>
              <a:defRPr sz="2000">
                <a:solidFill>
                  <a:srgbClr val="2A3441"/>
                </a:solidFill>
                <a:latin typeface="Aptos"/>
              </a:defRPr>
            </a:pPr>
            <a:r>
              <a:t>Menghitung unit ekuivalen (equivalent units of production/EUP).</a:t>
            </a:r>
          </a:p>
          <a:p>
            <a:pPr>
              <a:spcAft>
                <a:spcPts val="1300"/>
              </a:spcAft>
              <a:defRPr sz="2000">
                <a:solidFill>
                  <a:srgbClr val="2A3441"/>
                </a:solidFill>
                <a:latin typeface="Aptos"/>
              </a:defRPr>
            </a:pPr>
            <a:r>
              <a:t>Menghitung biaya per unit ekuivalen dan mengalokasikan biaya ke unit selesai serta persediaan dalam proses akhir.</a:t>
            </a:r>
          </a:p>
          <a:p>
            <a:pPr>
              <a:spcAft>
                <a:spcPts val="1300"/>
              </a:spcAft>
              <a:defRPr sz="2000">
                <a:solidFill>
                  <a:srgbClr val="2A3441"/>
                </a:solidFill>
                <a:latin typeface="Aptos"/>
              </a:defRPr>
            </a:pPr>
            <a:r>
              <a:t>Menyusun dan membaca laporan produksi departemen.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E89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92608"/>
            <a:ext cx="10881360" cy="22860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900" b="1">
                <a:solidFill>
                  <a:srgbClr val="1E898F"/>
                </a:solidFill>
                <a:latin typeface="Aptos"/>
              </a:defRPr>
            </a:pPr>
            <a:r>
              <a:t>02 • KONSEP DASAR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76072"/>
            <a:ext cx="10972800" cy="566928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2700" b="1">
                <a:solidFill>
                  <a:srgbClr val="193052"/>
                </a:solidFill>
                <a:latin typeface="Aptos"/>
              </a:defRPr>
            </a:pPr>
            <a:r>
              <a:t>Apa Itu Process Costing?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10528"/>
            <a:ext cx="9875520" cy="18288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800" b="1">
                <a:solidFill>
                  <a:srgbClr val="5A697A"/>
                </a:solidFill>
                <a:latin typeface="Aptos"/>
              </a:defRPr>
            </a:pPr>
            <a:r>
              <a:t>AKUNTANSI MANAJEMEN  •  MATERI PERKULIAHAN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492240"/>
            <a:ext cx="457200" cy="18288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 algn="r">
              <a:spcAft>
                <a:spcPts val="700"/>
              </a:spcAft>
              <a:defRPr sz="900" b="1">
                <a:solidFill>
                  <a:srgbClr val="5A697A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417320"/>
            <a:ext cx="10698480" cy="452628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1300"/>
              </a:spcAft>
              <a:defRPr sz="1900">
                <a:solidFill>
                  <a:srgbClr val="2A3441"/>
                </a:solidFill>
                <a:latin typeface="Aptos"/>
              </a:defRPr>
            </a:pPr>
            <a:r>
              <a:t>Process costing adalah sistem penentuan biaya produk untuk produksi massal yang berlangsung terus-menerus dan relatif homogen.</a:t>
            </a:r>
          </a:p>
          <a:p>
            <a:pPr>
              <a:spcAft>
                <a:spcPts val="1300"/>
              </a:spcAft>
              <a:defRPr sz="1900">
                <a:solidFill>
                  <a:srgbClr val="2A3441"/>
                </a:solidFill>
                <a:latin typeface="Aptos"/>
              </a:defRPr>
            </a:pPr>
            <a:r>
              <a:t>Biaya dikumpulkan menurut departemen atau proses selama periode tertentu.</a:t>
            </a:r>
          </a:p>
          <a:p>
            <a:pPr>
              <a:spcAft>
                <a:spcPts val="1300"/>
              </a:spcAft>
              <a:defRPr sz="1900">
                <a:solidFill>
                  <a:srgbClr val="2A3441"/>
                </a:solidFill>
                <a:latin typeface="Aptos"/>
              </a:defRPr>
            </a:pPr>
            <a:r>
              <a:t>Biaya rata-rata per unit dihitung dengan membagi biaya proses dengan unit produksi (atau unit ekuivalen).</a:t>
            </a:r>
          </a:p>
          <a:p>
            <a:pPr>
              <a:spcAft>
                <a:spcPts val="1300"/>
              </a:spcAft>
              <a:defRPr sz="1900">
                <a:solidFill>
                  <a:srgbClr val="2A3441"/>
                </a:solidFill>
                <a:latin typeface="Aptos"/>
              </a:defRPr>
            </a:pPr>
            <a:r>
              <a:t>Produk umumnya melewati urutan proses yang sama; biaya berpindah dari satu departemen ke departemen berikutnya.</a:t>
            </a:r>
          </a:p>
          <a:p>
            <a:pPr>
              <a:spcAft>
                <a:spcPts val="1300"/>
              </a:spcAft>
              <a:defRPr sz="1900">
                <a:solidFill>
                  <a:srgbClr val="2A3441"/>
                </a:solidFill>
                <a:latin typeface="Aptos"/>
              </a:defRPr>
            </a:pPr>
            <a:r>
              <a:t>Contoh: semen, gula, minyak, kertas, cat, minuman kemasan, dan bahan kimia.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E89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92608"/>
            <a:ext cx="10881360" cy="22860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900" b="1">
                <a:solidFill>
                  <a:srgbClr val="1E898F"/>
                </a:solidFill>
                <a:latin typeface="Aptos"/>
              </a:defRPr>
            </a:pPr>
            <a:r>
              <a:t>02 • KONSEP DASAR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76072"/>
            <a:ext cx="10972800" cy="566928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2700" b="1">
                <a:solidFill>
                  <a:srgbClr val="193052"/>
                </a:solidFill>
                <a:latin typeface="Aptos"/>
              </a:defRPr>
            </a:pPr>
            <a:r>
              <a:t>Karakteristik dan Alur Biaya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10528"/>
            <a:ext cx="9875520" cy="18288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800" b="1">
                <a:solidFill>
                  <a:srgbClr val="5A697A"/>
                </a:solidFill>
                <a:latin typeface="Aptos"/>
              </a:defRPr>
            </a:pPr>
            <a:r>
              <a:t>AKUNTANSI MANAJEMEN  •  MATERI PERKULIAHAN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492240"/>
            <a:ext cx="457200" cy="18288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 algn="r">
              <a:spcAft>
                <a:spcPts val="700"/>
              </a:spcAft>
              <a:defRPr sz="900" b="1">
                <a:solidFill>
                  <a:srgbClr val="5A697A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417320"/>
            <a:ext cx="3520440" cy="1554480"/>
          </a:xfrm>
          <a:prstGeom prst="roundRect">
            <a:avLst/>
          </a:prstGeom>
          <a:solidFill>
            <a:srgbClr val="FFFFFF"/>
          </a:solidFill>
          <a:ln>
            <a:solidFill>
              <a:srgbClr val="DCE4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640080" y="1417320"/>
            <a:ext cx="82296" cy="1554480"/>
          </a:xfrm>
          <a:prstGeom prst="rect">
            <a:avLst/>
          </a:prstGeom>
          <a:solidFill>
            <a:srgbClr val="2E63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41247" y="1563624"/>
            <a:ext cx="3154680" cy="384048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193052"/>
                </a:solidFill>
                <a:latin typeface="Aptos"/>
              </a:defRPr>
            </a:pPr>
            <a:r>
              <a:t>1. Produksi berulang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41247" y="2039112"/>
            <a:ext cx="3136392" cy="841247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2A3441"/>
                </a:solidFill>
                <a:latin typeface="Aptos"/>
              </a:defRPr>
            </a:pPr>
            <a:r>
              <a:t>Produk seragam; proses berjalan terus-menerus.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43400" y="1417320"/>
            <a:ext cx="3520440" cy="1554480"/>
          </a:xfrm>
          <a:prstGeom prst="roundRect">
            <a:avLst/>
          </a:prstGeom>
          <a:solidFill>
            <a:srgbClr val="FFFFFF"/>
          </a:solidFill>
          <a:ln>
            <a:solidFill>
              <a:srgbClr val="DCE4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43400" y="1417320"/>
            <a:ext cx="82296" cy="1554480"/>
          </a:xfrm>
          <a:prstGeom prst="rect">
            <a:avLst/>
          </a:prstGeom>
          <a:solidFill>
            <a:srgbClr val="1E89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44568" y="1563624"/>
            <a:ext cx="3154680" cy="384048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193052"/>
                </a:solidFill>
                <a:latin typeface="Aptos"/>
              </a:defRPr>
            </a:pPr>
            <a:r>
              <a:t>2. Biaya per departemen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44568" y="2039112"/>
            <a:ext cx="3136392" cy="841247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2A3441"/>
                </a:solidFill>
                <a:latin typeface="Aptos"/>
              </a:defRPr>
            </a:pPr>
            <a:r>
              <a:t>Bahan, tenaga kerja, dan overhead ditelusuri per proses.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46720" y="1417320"/>
            <a:ext cx="3520440" cy="1554480"/>
          </a:xfrm>
          <a:prstGeom prst="roundRect">
            <a:avLst/>
          </a:prstGeom>
          <a:solidFill>
            <a:srgbClr val="FFFFFF"/>
          </a:solidFill>
          <a:ln>
            <a:solidFill>
              <a:srgbClr val="DCE4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46720" y="1417320"/>
            <a:ext cx="82296" cy="1554480"/>
          </a:xfrm>
          <a:prstGeom prst="rect">
            <a:avLst/>
          </a:prstGeom>
          <a:solidFill>
            <a:srgbClr val="DEA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47888" y="1563624"/>
            <a:ext cx="3154680" cy="384048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193052"/>
                </a:solidFill>
                <a:latin typeface="Aptos"/>
              </a:defRPr>
            </a:pPr>
            <a:r>
              <a:t>3. Biaya rata-rata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47888" y="2039112"/>
            <a:ext cx="3136392" cy="841247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2A3441"/>
                </a:solidFill>
                <a:latin typeface="Aptos"/>
              </a:defRPr>
            </a:pPr>
            <a:r>
              <a:t>Biaya per unit dihitung per periode dan per proses.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1520" y="3931920"/>
            <a:ext cx="2148840" cy="1051560"/>
          </a:xfrm>
          <a:prstGeom prst="roundRect">
            <a:avLst/>
          </a:prstGeom>
          <a:solidFill>
            <a:srgbClr val="EDF3F9"/>
          </a:solidFill>
          <a:ln>
            <a:solidFill>
              <a:srgbClr val="2E63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22960" y="4142232"/>
            <a:ext cx="1965960" cy="32004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 algn="ctr">
              <a:spcAft>
                <a:spcPts val="700"/>
              </a:spcAft>
              <a:defRPr sz="1600" b="1">
                <a:solidFill>
                  <a:srgbClr val="193052"/>
                </a:solidFill>
                <a:latin typeface="Aptos"/>
              </a:defRPr>
            </a:pPr>
            <a:r>
              <a:t>Bahan Baku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22960" y="4517136"/>
            <a:ext cx="1965960" cy="22860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 algn="ctr">
              <a:spcAft>
                <a:spcPts val="700"/>
              </a:spcAft>
              <a:defRPr sz="1100" b="0">
                <a:solidFill>
                  <a:srgbClr val="5A697A"/>
                </a:solidFill>
                <a:latin typeface="Aptos"/>
              </a:defRPr>
            </a:pPr>
            <a:r>
              <a:t>Biaya bahan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953512" y="4224528"/>
            <a:ext cx="502920" cy="36576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 algn="ctr">
              <a:spcAft>
                <a:spcPts val="700"/>
              </a:spcAft>
              <a:defRPr sz="2500" b="1">
                <a:solidFill>
                  <a:srgbClr val="1E898F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611880" y="3931920"/>
            <a:ext cx="2148840" cy="1051560"/>
          </a:xfrm>
          <a:prstGeom prst="roundRect">
            <a:avLst/>
          </a:prstGeom>
          <a:solidFill>
            <a:srgbClr val="EDF3F9"/>
          </a:solidFill>
          <a:ln>
            <a:solidFill>
              <a:srgbClr val="2E63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3703320" y="4142232"/>
            <a:ext cx="1965960" cy="32004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 algn="ctr">
              <a:spcAft>
                <a:spcPts val="700"/>
              </a:spcAft>
              <a:defRPr sz="1600" b="1">
                <a:solidFill>
                  <a:srgbClr val="193052"/>
                </a:solidFill>
                <a:latin typeface="Aptos"/>
              </a:defRPr>
            </a:pPr>
            <a:r>
              <a:t>Proses 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703320" y="4517136"/>
            <a:ext cx="1965960" cy="22860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 algn="ctr">
              <a:spcAft>
                <a:spcPts val="700"/>
              </a:spcAft>
              <a:defRPr sz="1100" b="0">
                <a:solidFill>
                  <a:srgbClr val="5A697A"/>
                </a:solidFill>
                <a:latin typeface="Aptos"/>
              </a:defRPr>
            </a:pPr>
            <a:r>
              <a:t>Biaya konversi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833872" y="4224528"/>
            <a:ext cx="502920" cy="36576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 algn="ctr">
              <a:spcAft>
                <a:spcPts val="700"/>
              </a:spcAft>
              <a:defRPr sz="2500" b="1">
                <a:solidFill>
                  <a:srgbClr val="1E898F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6492240" y="3931920"/>
            <a:ext cx="2148840" cy="1051560"/>
          </a:xfrm>
          <a:prstGeom prst="roundRect">
            <a:avLst/>
          </a:prstGeom>
          <a:solidFill>
            <a:srgbClr val="EDF3F9"/>
          </a:solidFill>
          <a:ln>
            <a:solidFill>
              <a:srgbClr val="2E63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6583679" y="4142232"/>
            <a:ext cx="1965960" cy="32004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 algn="ctr">
              <a:spcAft>
                <a:spcPts val="700"/>
              </a:spcAft>
              <a:defRPr sz="1600" b="1">
                <a:solidFill>
                  <a:srgbClr val="193052"/>
                </a:solidFill>
                <a:latin typeface="Aptos"/>
              </a:defRPr>
            </a:pPr>
            <a:r>
              <a:t>Proses B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83679" y="4517136"/>
            <a:ext cx="1965960" cy="22860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 algn="ctr">
              <a:spcAft>
                <a:spcPts val="700"/>
              </a:spcAft>
              <a:defRPr sz="1100" b="0">
                <a:solidFill>
                  <a:srgbClr val="5A697A"/>
                </a:solidFill>
                <a:latin typeface="Aptos"/>
              </a:defRPr>
            </a:pPr>
            <a:r>
              <a:t>Biaya tambahan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714232" y="4224528"/>
            <a:ext cx="502920" cy="36576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 algn="ctr">
              <a:spcAft>
                <a:spcPts val="700"/>
              </a:spcAft>
              <a:defRPr sz="2500" b="1">
                <a:solidFill>
                  <a:srgbClr val="1E898F"/>
                </a:solidFill>
                <a:latin typeface="Aptos"/>
              </a:defRPr>
            </a:pPr>
            <a:r>
              <a:t>→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9372600" y="3931920"/>
            <a:ext cx="2148840" cy="1051560"/>
          </a:xfrm>
          <a:prstGeom prst="roundRect">
            <a:avLst/>
          </a:prstGeom>
          <a:solidFill>
            <a:srgbClr val="EDF3F9"/>
          </a:solidFill>
          <a:ln>
            <a:solidFill>
              <a:srgbClr val="2E639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9464040" y="4142232"/>
            <a:ext cx="1965960" cy="32004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 algn="ctr">
              <a:spcAft>
                <a:spcPts val="700"/>
              </a:spcAft>
              <a:defRPr sz="1600" b="1">
                <a:solidFill>
                  <a:srgbClr val="193052"/>
                </a:solidFill>
                <a:latin typeface="Aptos"/>
              </a:defRPr>
            </a:pPr>
            <a:r>
              <a:t>Barang Jadi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464040" y="4517136"/>
            <a:ext cx="1965960" cy="22860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 algn="ctr">
              <a:spcAft>
                <a:spcPts val="700"/>
              </a:spcAft>
              <a:defRPr sz="1100" b="0">
                <a:solidFill>
                  <a:srgbClr val="5A697A"/>
                </a:solidFill>
                <a:latin typeface="Aptos"/>
              </a:defRPr>
            </a:pPr>
            <a:r>
              <a:t>Produk selesai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E89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92608"/>
            <a:ext cx="10881360" cy="22860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900" b="1">
                <a:solidFill>
                  <a:srgbClr val="1E898F"/>
                </a:solidFill>
                <a:latin typeface="Aptos"/>
              </a:defRPr>
            </a:pPr>
            <a:r>
              <a:t>03 • PERBANDINGAN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76072"/>
            <a:ext cx="10972800" cy="566928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2700" b="1">
                <a:solidFill>
                  <a:srgbClr val="193052"/>
                </a:solidFill>
                <a:latin typeface="Aptos"/>
              </a:defRPr>
            </a:pPr>
            <a:r>
              <a:t>Job-Order Costing vs Process Costing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10528"/>
            <a:ext cx="9875520" cy="18288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800" b="1">
                <a:solidFill>
                  <a:srgbClr val="5A697A"/>
                </a:solidFill>
                <a:latin typeface="Aptos"/>
              </a:defRPr>
            </a:pPr>
            <a:r>
              <a:t>AKUNTANSI MANAJEMEN  •  MATERI PERKULIAHAN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492240"/>
            <a:ext cx="457200" cy="18288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 algn="r">
              <a:spcAft>
                <a:spcPts val="700"/>
              </a:spcAft>
              <a:defRPr sz="900" b="1">
                <a:solidFill>
                  <a:srgbClr val="5A697A"/>
                </a:solidFill>
                <a:latin typeface="Aptos"/>
              </a:defRPr>
            </a:pPr>
            <a:r>
              <a:t>5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94360" y="1325880"/>
          <a:ext cx="1097280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4389120"/>
                <a:gridCol w="4572000"/>
              </a:tblGrid>
              <a:tr h="64008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Aspek</a:t>
                      </a:r>
                    </a:p>
                  </a:txBody>
                  <a:tcPr anchor="ctr">
                    <a:solidFill>
                      <a:srgbClr val="19305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Job-Order Costing</a:t>
                      </a:r>
                    </a:p>
                  </a:txBody>
                  <a:tcPr anchor="ctr">
                    <a:solidFill>
                      <a:srgbClr val="19305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Process Costing</a:t>
                      </a:r>
                    </a:p>
                  </a:txBody>
                  <a:tcPr anchor="ctr">
                    <a:solidFill>
                      <a:srgbClr val="193052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Dasar produksi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Pesanan/pekerjaan berbeda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Produksi massal dan seragam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Pengumpulan biaya</a:t>
                      </a:r>
                    </a:p>
                  </a:txBody>
                  <a:tcPr anchor="ctr">
                    <a:solidFill>
                      <a:srgbClr val="EDF3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Per job atau pesanan</a:t>
                      </a:r>
                    </a:p>
                  </a:txBody>
                  <a:tcPr anchor="ctr">
                    <a:solidFill>
                      <a:srgbClr val="EDF3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Per departemen/proses dan periode</a:t>
                      </a:r>
                    </a:p>
                  </a:txBody>
                  <a:tcPr anchor="ctr">
                    <a:solidFill>
                      <a:srgbClr val="EDF3F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Objek biaya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Pekerjaan atau batch tertentu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Unit produk homogen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Biaya per unit</a:t>
                      </a:r>
                    </a:p>
                  </a:txBody>
                  <a:tcPr anchor="ctr">
                    <a:solidFill>
                      <a:srgbClr val="EDF3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Total biaya job ÷ unit job</a:t>
                      </a:r>
                    </a:p>
                  </a:txBody>
                  <a:tcPr anchor="ctr">
                    <a:solidFill>
                      <a:srgbClr val="EDF3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Biaya proses ÷ unit/EUP</a:t>
                      </a:r>
                    </a:p>
                  </a:txBody>
                  <a:tcPr anchor="ctr">
                    <a:solidFill>
                      <a:srgbClr val="EDF3F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Dokumen utama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Job cost sheet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Laporan biaya produksi departemen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Contoh</a:t>
                      </a:r>
                    </a:p>
                  </a:txBody>
                  <a:tcPr anchor="ctr">
                    <a:solidFill>
                      <a:srgbClr val="EDF3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Furnitur pesanan, percetakan khusus</a:t>
                      </a:r>
                    </a:p>
                  </a:txBody>
                  <a:tcPr anchor="ctr">
                    <a:solidFill>
                      <a:srgbClr val="EDF3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Semen, gula, minuman kemasan</a:t>
                      </a:r>
                    </a:p>
                  </a:txBody>
                  <a:tcPr anchor="ctr">
                    <a:solidFill>
                      <a:srgbClr val="EDF3F9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777240" y="5925312"/>
            <a:ext cx="10698480" cy="32004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1E898F"/>
                </a:solidFill>
                <a:latin typeface="Aptos"/>
              </a:defRPr>
            </a:pPr>
            <a:r>
              <a:t>Kunci: pilih sistem berdasarkan pola produksi dan kemiripan produk, bukan semata-mata ukuran perusahaan.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E89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92608"/>
            <a:ext cx="10881360" cy="22860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900" b="1">
                <a:solidFill>
                  <a:srgbClr val="1E898F"/>
                </a:solidFill>
                <a:latin typeface="Aptos"/>
              </a:defRPr>
            </a:pPr>
            <a:r>
              <a:t>03 • PERBANDINGAN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76072"/>
            <a:ext cx="10972800" cy="566928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2700" b="1">
                <a:solidFill>
                  <a:srgbClr val="193052"/>
                </a:solidFill>
                <a:latin typeface="Aptos"/>
              </a:defRPr>
            </a:pPr>
            <a:r>
              <a:t>Kapan Sistem Ini Digunakan?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10528"/>
            <a:ext cx="9875520" cy="18288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800" b="1">
                <a:solidFill>
                  <a:srgbClr val="5A697A"/>
                </a:solidFill>
                <a:latin typeface="Aptos"/>
              </a:defRPr>
            </a:pPr>
            <a:r>
              <a:t>AKUNTANSI MANAJEMEN  •  MATERI PERKULIAHAN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492240"/>
            <a:ext cx="457200" cy="18288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 algn="r">
              <a:spcAft>
                <a:spcPts val="700"/>
              </a:spcAft>
              <a:defRPr sz="900" b="1">
                <a:solidFill>
                  <a:srgbClr val="5A697A"/>
                </a:solidFill>
                <a:latin typeface="Aptos"/>
              </a:defRPr>
            </a:pPr>
            <a:r>
              <a:t>6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508760"/>
            <a:ext cx="521208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DCE4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31520" y="1508760"/>
            <a:ext cx="82296" cy="3383280"/>
          </a:xfrm>
          <a:prstGeom prst="rect">
            <a:avLst/>
          </a:prstGeom>
          <a:solidFill>
            <a:srgbClr val="2E63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32688" y="1655063"/>
            <a:ext cx="4846320" cy="384048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193052"/>
                </a:solidFill>
                <a:latin typeface="Aptos"/>
              </a:defRPr>
            </a:pPr>
            <a:r>
              <a:t>Gunakan Job-Order Costing jika…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2688" y="2130552"/>
            <a:ext cx="4828032" cy="2670048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1700" b="0">
                <a:solidFill>
                  <a:srgbClr val="2A3441"/>
                </a:solidFill>
                <a:latin typeface="Aptos"/>
              </a:defRPr>
            </a:pPr>
            <a:r>
              <a:t>• Produk dibuat sesuai spesifikasi pelanggan</a:t>
            </a:r>
          </a:p>
          <a:p>
            <a:pPr>
              <a:spcAft>
                <a:spcPts val="700"/>
              </a:spcAft>
              <a:defRPr sz="1700" b="0">
                <a:solidFill>
                  <a:srgbClr val="2A3441"/>
                </a:solidFill>
                <a:latin typeface="Aptos"/>
              </a:defRPr>
            </a:pPr>
            <a:r>
              <a:t>• Tiap pekerjaan dapat dibedakan</a:t>
            </a:r>
          </a:p>
          <a:p>
            <a:pPr>
              <a:spcAft>
                <a:spcPts val="700"/>
              </a:spcAft>
              <a:defRPr sz="1700" b="0">
                <a:solidFill>
                  <a:srgbClr val="2A3441"/>
                </a:solidFill>
                <a:latin typeface="Aptos"/>
              </a:defRPr>
            </a:pPr>
            <a:r>
              <a:t>• Biaya perlu ditelusuri per pesanan</a:t>
            </a:r>
          </a:p>
          <a:p>
            <a:pPr>
              <a:spcAft>
                <a:spcPts val="700"/>
              </a:spcAft>
              <a:defRPr sz="1700" b="0">
                <a:solidFill>
                  <a:srgbClr val="2A3441"/>
                </a:solidFill>
                <a:latin typeface="Aptos"/>
              </a:defRPr>
            </a:pPr>
          </a:p>
          <a:p>
            <a:pPr>
              <a:spcAft>
                <a:spcPts val="700"/>
              </a:spcAft>
              <a:defRPr sz="1700" b="0">
                <a:solidFill>
                  <a:srgbClr val="2A3441"/>
                </a:solidFill>
                <a:latin typeface="Aptos"/>
              </a:defRPr>
            </a:pPr>
            <a:r>
              <a:t>Contoh: konstruksi, jasa audit, furnitur custom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508760"/>
            <a:ext cx="5212080" cy="3383280"/>
          </a:xfrm>
          <a:prstGeom prst="roundRect">
            <a:avLst/>
          </a:prstGeom>
          <a:solidFill>
            <a:srgbClr val="FFFFFF"/>
          </a:solidFill>
          <a:ln>
            <a:solidFill>
              <a:srgbClr val="DCE4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217920" y="1508760"/>
            <a:ext cx="82296" cy="3383280"/>
          </a:xfrm>
          <a:prstGeom prst="rect">
            <a:avLst/>
          </a:prstGeom>
          <a:solidFill>
            <a:srgbClr val="1E89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9088" y="1655063"/>
            <a:ext cx="4846320" cy="384048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193052"/>
                </a:solidFill>
                <a:latin typeface="Aptos"/>
              </a:defRPr>
            </a:pPr>
            <a:r>
              <a:t>Gunakan Process Costing jika…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19088" y="2130552"/>
            <a:ext cx="4828032" cy="2670048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1700" b="0">
                <a:solidFill>
                  <a:srgbClr val="2A3441"/>
                </a:solidFill>
                <a:latin typeface="Aptos"/>
              </a:defRPr>
            </a:pPr>
            <a:r>
              <a:t>• Produk relatif seragam</a:t>
            </a:r>
          </a:p>
          <a:p>
            <a:pPr>
              <a:spcAft>
                <a:spcPts val="700"/>
              </a:spcAft>
              <a:defRPr sz="1700" b="0">
                <a:solidFill>
                  <a:srgbClr val="2A3441"/>
                </a:solidFill>
                <a:latin typeface="Aptos"/>
              </a:defRPr>
            </a:pPr>
            <a:r>
              <a:t>• Produksi berlangsung terus-menerus</a:t>
            </a:r>
          </a:p>
          <a:p>
            <a:pPr>
              <a:spcAft>
                <a:spcPts val="700"/>
              </a:spcAft>
              <a:defRPr sz="1700" b="0">
                <a:solidFill>
                  <a:srgbClr val="2A3441"/>
                </a:solidFill>
                <a:latin typeface="Aptos"/>
              </a:defRPr>
            </a:pPr>
            <a:r>
              <a:t>• Unit melewati tahapan proses yang sama</a:t>
            </a:r>
          </a:p>
          <a:p>
            <a:pPr>
              <a:spcAft>
                <a:spcPts val="700"/>
              </a:spcAft>
              <a:defRPr sz="1700" b="0">
                <a:solidFill>
                  <a:srgbClr val="2A3441"/>
                </a:solidFill>
                <a:latin typeface="Aptos"/>
              </a:defRPr>
            </a:pPr>
          </a:p>
          <a:p>
            <a:pPr>
              <a:spcAft>
                <a:spcPts val="700"/>
              </a:spcAft>
              <a:defRPr sz="1700" b="0">
                <a:solidFill>
                  <a:srgbClr val="2A3441"/>
                </a:solidFill>
                <a:latin typeface="Aptos"/>
              </a:defRPr>
            </a:pPr>
            <a:r>
              <a:t>Contoh: pengolahan susu, kertas, semen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4400" y="5349240"/>
            <a:ext cx="10424160" cy="54864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1600" b="1">
                <a:solidFill>
                  <a:srgbClr val="193052"/>
                </a:solidFill>
                <a:latin typeface="Aptos"/>
              </a:defRPr>
            </a:pPr>
            <a:r>
              <a:t>Beberapa perusahaan menggunakan sistem hibrida: biaya dikumpulkan per proses, tetapi variasi tertentu ditelusuri per batch atau pesanan.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E89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92608"/>
            <a:ext cx="10881360" cy="22860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900" b="1">
                <a:solidFill>
                  <a:srgbClr val="1E898F"/>
                </a:solidFill>
                <a:latin typeface="Aptos"/>
              </a:defRPr>
            </a:pPr>
            <a:r>
              <a:t>04 • AKUNTANSI BIAYA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76072"/>
            <a:ext cx="10972800" cy="566928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2700" b="1">
                <a:solidFill>
                  <a:srgbClr val="193052"/>
                </a:solidFill>
                <a:latin typeface="Aptos"/>
              </a:defRPr>
            </a:pPr>
            <a:r>
              <a:t>Alur Pengumpulan Biaya Produksi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10528"/>
            <a:ext cx="9875520" cy="18288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800" b="1">
                <a:solidFill>
                  <a:srgbClr val="5A697A"/>
                </a:solidFill>
                <a:latin typeface="Aptos"/>
              </a:defRPr>
            </a:pPr>
            <a:r>
              <a:t>AKUNTANSI MANAJEMEN  •  MATERI PERKULIAHAN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492240"/>
            <a:ext cx="457200" cy="18288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 algn="r">
              <a:spcAft>
                <a:spcPts val="700"/>
              </a:spcAft>
              <a:defRPr sz="900" b="1">
                <a:solidFill>
                  <a:srgbClr val="5A697A"/>
                </a:solidFill>
                <a:latin typeface="Aptos"/>
              </a:defRPr>
            </a:pPr>
            <a: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417320"/>
            <a:ext cx="10698480" cy="452628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1300"/>
              </a:spcAft>
              <a:defRPr sz="1900">
                <a:solidFill>
                  <a:srgbClr val="2A3441"/>
                </a:solidFill>
                <a:latin typeface="Aptos"/>
              </a:defRPr>
            </a:pPr>
            <a:r>
              <a:t>Bahan baku langsung: dibebankan saat bahan dimasukkan ke proses.</a:t>
            </a:r>
          </a:p>
          <a:p>
            <a:pPr>
              <a:spcAft>
                <a:spcPts val="1300"/>
              </a:spcAft>
              <a:defRPr sz="1900">
                <a:solidFill>
                  <a:srgbClr val="2A3441"/>
                </a:solidFill>
                <a:latin typeface="Aptos"/>
              </a:defRPr>
            </a:pPr>
            <a:r>
              <a:t>Tenaga kerja langsung dan overhead pabrik biasanya digabung sebagai biaya konversi (conversion costs).</a:t>
            </a:r>
          </a:p>
          <a:p>
            <a:pPr>
              <a:spcAft>
                <a:spcPts val="1300"/>
              </a:spcAft>
              <a:defRPr sz="1900">
                <a:solidFill>
                  <a:srgbClr val="2A3441"/>
                </a:solidFill>
                <a:latin typeface="Aptos"/>
              </a:defRPr>
            </a:pPr>
            <a:r>
              <a:t>Biaya dapat ditambahkan pada awal proses atau secara bertahap sepanjang proses.</a:t>
            </a:r>
          </a:p>
          <a:p>
            <a:pPr>
              <a:spcAft>
                <a:spcPts val="1300"/>
              </a:spcAft>
              <a:defRPr sz="1900">
                <a:solidFill>
                  <a:srgbClr val="2A3441"/>
                </a:solidFill>
                <a:latin typeface="Aptos"/>
              </a:defRPr>
            </a:pPr>
            <a:r>
              <a:t>Unit selesai ditransfer ke departemen berikutnya atau ke persediaan barang jadi.</a:t>
            </a:r>
          </a:p>
          <a:p>
            <a:pPr>
              <a:spcAft>
                <a:spcPts val="1300"/>
              </a:spcAft>
              <a:defRPr sz="1900">
                <a:solidFill>
                  <a:srgbClr val="2A3441"/>
                </a:solidFill>
                <a:latin typeface="Aptos"/>
              </a:defRPr>
            </a:pPr>
            <a:r>
              <a:t>Unit yang belum selesai pada akhir periode tetap menyimpan biaya sesuai tingkat penyelesaiannya.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5577840"/>
            <a:ext cx="10515600" cy="45720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1600" b="1">
                <a:solidFill>
                  <a:srgbClr val="1E898F"/>
                </a:solidFill>
                <a:latin typeface="Aptos"/>
              </a:defRPr>
            </a:pPr>
            <a:r>
              <a:t>Bahan langsung + biaya konversi = total biaya produksi yang dipertanggungjawabkan.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E89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92608"/>
            <a:ext cx="10881360" cy="22860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900" b="1">
                <a:solidFill>
                  <a:srgbClr val="1E898F"/>
                </a:solidFill>
                <a:latin typeface="Aptos"/>
              </a:defRPr>
            </a:pPr>
            <a:r>
              <a:t>05 • UNIT EKUIVALEN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76072"/>
            <a:ext cx="10972800" cy="566928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2700" b="1">
                <a:solidFill>
                  <a:srgbClr val="193052"/>
                </a:solidFill>
                <a:latin typeface="Aptos"/>
              </a:defRPr>
            </a:pPr>
            <a:r>
              <a:t>Mengapa Perlu Equivalent Units?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10528"/>
            <a:ext cx="9875520" cy="18288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800" b="1">
                <a:solidFill>
                  <a:srgbClr val="5A697A"/>
                </a:solidFill>
                <a:latin typeface="Aptos"/>
              </a:defRPr>
            </a:pPr>
            <a:r>
              <a:t>AKUNTANSI MANAJEMEN  •  MATERI PERKULIAHAN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492240"/>
            <a:ext cx="457200" cy="18288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 algn="r">
              <a:spcAft>
                <a:spcPts val="700"/>
              </a:spcAft>
              <a:defRPr sz="900" b="1">
                <a:solidFill>
                  <a:srgbClr val="5A697A"/>
                </a:solidFill>
                <a:latin typeface="Aptos"/>
              </a:defRPr>
            </a:pPr>
            <a:r>
              <a:t>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417320"/>
            <a:ext cx="10698480" cy="452628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1300"/>
              </a:spcAft>
              <a:defRPr sz="2000">
                <a:solidFill>
                  <a:srgbClr val="2A3441"/>
                </a:solidFill>
                <a:latin typeface="Aptos"/>
              </a:defRPr>
            </a:pPr>
            <a:r>
              <a:t>Pada akhir periode, sebagian unit mungkin masih dalam proses (work in process/WIP).</a:t>
            </a:r>
          </a:p>
          <a:p>
            <a:pPr>
              <a:spcAft>
                <a:spcPts val="1300"/>
              </a:spcAft>
              <a:defRPr sz="2000">
                <a:solidFill>
                  <a:srgbClr val="2A3441"/>
                </a:solidFill>
                <a:latin typeface="Aptos"/>
              </a:defRPr>
            </a:pPr>
            <a:r>
              <a:t>Unit fisik belum selesai tidak setara dengan satu unit produk selesai.</a:t>
            </a:r>
          </a:p>
          <a:p>
            <a:pPr>
              <a:spcAft>
                <a:spcPts val="1300"/>
              </a:spcAft>
              <a:defRPr sz="2000">
                <a:solidFill>
                  <a:srgbClr val="2A3441"/>
                </a:solidFill>
                <a:latin typeface="Aptos"/>
              </a:defRPr>
            </a:pPr>
            <a:r>
              <a:t>Equivalent units of production (EUP) mengubah pekerjaan yang telah dilakukan menjadi jumlah unit selesai ekuivalen.</a:t>
            </a:r>
          </a:p>
          <a:p>
            <a:pPr>
              <a:spcAft>
                <a:spcPts val="1300"/>
              </a:spcAft>
              <a:defRPr sz="2000">
                <a:solidFill>
                  <a:srgbClr val="2A3441"/>
                </a:solidFill>
                <a:latin typeface="Aptos"/>
              </a:defRPr>
            </a:pPr>
            <a:r>
              <a:t>EUP dihitung terpisah untuk setiap unsur biaya, karena tingkat penyelesaian bahan dan konversi dapat berbeda.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400" y="4800600"/>
            <a:ext cx="4754880" cy="1005840"/>
          </a:xfrm>
          <a:prstGeom prst="roundRect">
            <a:avLst/>
          </a:prstGeom>
          <a:solidFill>
            <a:srgbClr val="FFFFFF"/>
          </a:solidFill>
          <a:ln>
            <a:solidFill>
              <a:srgbClr val="DCE4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14400" y="4800600"/>
            <a:ext cx="82296" cy="1005840"/>
          </a:xfrm>
          <a:prstGeom prst="rect">
            <a:avLst/>
          </a:prstGeom>
          <a:solidFill>
            <a:srgbClr val="1E89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15568" y="4946904"/>
            <a:ext cx="4389120" cy="384048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193052"/>
                </a:solidFill>
                <a:latin typeface="Aptos"/>
              </a:defRPr>
            </a:pPr>
            <a:r>
              <a:t>Contoh intuitif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5568" y="5422392"/>
            <a:ext cx="4370832" cy="292608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1500" b="0">
                <a:solidFill>
                  <a:srgbClr val="2A3441"/>
                </a:solidFill>
                <a:latin typeface="Aptos"/>
              </a:defRPr>
            </a:pPr>
            <a:r>
              <a:t>100 unit × 40% selesai = 40 unit ekuivalen.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080760" y="4800600"/>
            <a:ext cx="4937760" cy="1005840"/>
          </a:xfrm>
          <a:prstGeom prst="roundRect">
            <a:avLst/>
          </a:prstGeom>
          <a:solidFill>
            <a:srgbClr val="FFFFFF"/>
          </a:solidFill>
          <a:ln>
            <a:solidFill>
              <a:srgbClr val="DCE4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080760" y="4800600"/>
            <a:ext cx="82296" cy="1005840"/>
          </a:xfrm>
          <a:prstGeom prst="rect">
            <a:avLst/>
          </a:prstGeom>
          <a:solidFill>
            <a:srgbClr val="DEA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281928" y="4946904"/>
            <a:ext cx="4572000" cy="384048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193052"/>
                </a:solidFill>
                <a:latin typeface="Aptos"/>
              </a:defRPr>
            </a:pPr>
            <a:r>
              <a:t>Catatan penting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281928" y="5422392"/>
            <a:ext cx="4553712" cy="292608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1500" b="0">
                <a:solidFill>
                  <a:srgbClr val="2A3441"/>
                </a:solidFill>
                <a:latin typeface="Aptos"/>
              </a:defRPr>
            </a:pPr>
            <a:r>
              <a:t>Persentase penyelesaian harus didukung estimasi proses yang masuk akal.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E89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92608"/>
            <a:ext cx="10881360" cy="22860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900" b="1">
                <a:solidFill>
                  <a:srgbClr val="1E898F"/>
                </a:solidFill>
                <a:latin typeface="Aptos"/>
              </a:defRPr>
            </a:pPr>
            <a:r>
              <a:t>05 • UNIT EKUIVALEN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76072"/>
            <a:ext cx="10972800" cy="566928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2700" b="1">
                <a:solidFill>
                  <a:srgbClr val="193052"/>
                </a:solidFill>
                <a:latin typeface="Aptos"/>
              </a:defRPr>
            </a:pPr>
            <a:r>
              <a:t>Rumus Unit Ekuivalen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10528"/>
            <a:ext cx="9875520" cy="18288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800" b="1">
                <a:solidFill>
                  <a:srgbClr val="5A697A"/>
                </a:solidFill>
                <a:latin typeface="Aptos"/>
              </a:defRPr>
            </a:pPr>
            <a:r>
              <a:t>AKUNTANSI MANAJEMEN  •  MATERI PERKULIAHAN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492240"/>
            <a:ext cx="457200" cy="18288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 algn="r">
              <a:spcAft>
                <a:spcPts val="700"/>
              </a:spcAft>
              <a:defRPr sz="900" b="1">
                <a:solidFill>
                  <a:srgbClr val="5A697A"/>
                </a:solidFill>
                <a:latin typeface="Aptos"/>
              </a:defRPr>
            </a:pPr>
            <a:r>
              <a:t>9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417320"/>
            <a:ext cx="10515600" cy="54864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2200" b="1">
                <a:solidFill>
                  <a:srgbClr val="2E639E"/>
                </a:solidFill>
                <a:latin typeface="Aptos"/>
              </a:defRPr>
            </a:pPr>
            <a:r>
              <a:t>Metode rata-rata tertimbang (weighted-average)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2057400"/>
            <a:ext cx="10515600" cy="1143000"/>
          </a:xfrm>
          <a:prstGeom prst="roundRect">
            <a:avLst/>
          </a:prstGeom>
          <a:solidFill>
            <a:srgbClr val="EDF3F9"/>
          </a:solidFill>
          <a:ln>
            <a:solidFill>
              <a:srgbClr val="DCE4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2331720"/>
            <a:ext cx="9966960" cy="54864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 algn="ctr">
              <a:spcAft>
                <a:spcPts val="700"/>
              </a:spcAft>
              <a:defRPr sz="2300" b="1">
                <a:solidFill>
                  <a:srgbClr val="193052"/>
                </a:solidFill>
                <a:latin typeface="Aptos"/>
              </a:defRPr>
            </a:pPr>
            <a:r>
              <a:t>EUP = Unit selesai dan ditransfer + (WIP akhir × % penyelesaian)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3611880"/>
            <a:ext cx="10515600" cy="219456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1300"/>
              </a:spcAft>
              <a:defRPr sz="1600">
                <a:solidFill>
                  <a:srgbClr val="2A3441"/>
                </a:solidFill>
                <a:latin typeface="Aptos"/>
              </a:defRPr>
            </a:pPr>
            <a:r>
              <a:t>Hitung EUP bahan langsung sesuai kapan bahan dimasukkan ke proses.</a:t>
            </a:r>
          </a:p>
          <a:p>
            <a:pPr>
              <a:spcAft>
                <a:spcPts val="1300"/>
              </a:spcAft>
              <a:defRPr sz="1600">
                <a:solidFill>
                  <a:srgbClr val="2A3441"/>
                </a:solidFill>
                <a:latin typeface="Aptos"/>
              </a:defRPr>
            </a:pPr>
            <a:r>
              <a:t>Hitung EUP biaya konversi berdasarkan persentase penyelesaian konversi.</a:t>
            </a:r>
          </a:p>
          <a:p>
            <a:pPr>
              <a:spcAft>
                <a:spcPts val="1300"/>
              </a:spcAft>
              <a:defRPr sz="1600">
                <a:solidFill>
                  <a:srgbClr val="2A3441"/>
                </a:solidFill>
                <a:latin typeface="Aptos"/>
              </a:defRPr>
            </a:pPr>
            <a:r>
              <a:t>Pada metode weighted-average, biaya dan pekerjaan dari WIP awal digabung dengan aktivitas periode berjalan.</a:t>
            </a:r>
          </a:p>
          <a:p>
            <a:pPr>
              <a:spcAft>
                <a:spcPts val="1300"/>
              </a:spcAft>
              <a:defRPr sz="1600">
                <a:solidFill>
                  <a:srgbClr val="2A3441"/>
                </a:solidFill>
                <a:latin typeface="Aptos"/>
              </a:defRPr>
            </a:pPr>
            <a:r>
              <a:t>Metode FIFO memisahkan pekerjaan periode sebelumnya dari pekerjaan periode berjalan; jangan mencampur rumus kedua metode.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E89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92608"/>
            <a:ext cx="10881360" cy="22860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900" b="1">
                <a:solidFill>
                  <a:srgbClr val="1E898F"/>
                </a:solidFill>
                <a:latin typeface="Aptos"/>
              </a:defRPr>
            </a:pPr>
            <a:r>
              <a:t>06 • CONTOH PERHITUNGAN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76072"/>
            <a:ext cx="10972800" cy="566928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2700" b="1">
                <a:solidFill>
                  <a:srgbClr val="193052"/>
                </a:solidFill>
                <a:latin typeface="Aptos"/>
              </a:defRPr>
            </a:pPr>
            <a:r>
              <a:t>Contoh Kasus: Arus Unit Fisik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10528"/>
            <a:ext cx="9875520" cy="18288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800" b="1">
                <a:solidFill>
                  <a:srgbClr val="5A697A"/>
                </a:solidFill>
                <a:latin typeface="Aptos"/>
              </a:defRPr>
            </a:pPr>
            <a:r>
              <a:t>AKUNTANSI MANAJEMEN  •  MATERI PERKULIAHAN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492240"/>
            <a:ext cx="457200" cy="18288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 algn="r">
              <a:spcAft>
                <a:spcPts val="700"/>
              </a:spcAft>
              <a:defRPr sz="900" b="1">
                <a:solidFill>
                  <a:srgbClr val="5A697A"/>
                </a:solidFill>
                <a:latin typeface="Aptos"/>
              </a:defRPr>
            </a:pPr>
            <a:r>
              <a:t>10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325880"/>
            <a:ext cx="10515600" cy="50292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1800" b="0">
                <a:solidFill>
                  <a:srgbClr val="2A3441"/>
                </a:solidFill>
                <a:latin typeface="Aptos"/>
              </a:defRPr>
            </a:pPr>
            <a:r>
              <a:t>PT Segar memproduksi minuman melalui satu departemen pada bulan Oktober.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097280" y="1965960"/>
          <a:ext cx="5760720" cy="3383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3360"/>
                <a:gridCol w="1737360"/>
              </a:tblGrid>
              <a:tr h="483325">
                <a:tc>
                  <a:txBody>
                    <a:bodyPr/>
                    <a:lstStyle/>
                    <a:p>
                      <a:pPr>
                        <a:defRPr sz="15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Keterangan</a:t>
                      </a:r>
                    </a:p>
                  </a:txBody>
                  <a:tcPr anchor="ctr">
                    <a:solidFill>
                      <a:srgbClr val="19305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Unit</a:t>
                      </a:r>
                    </a:p>
                  </a:txBody>
                  <a:tcPr anchor="ctr">
                    <a:solidFill>
                      <a:srgbClr val="193052"/>
                    </a:solidFill>
                  </a:tcPr>
                </a:tc>
              </a:tr>
              <a:tr h="483325">
                <a:tc>
                  <a:txBody>
                    <a:bodyPr/>
                    <a:lstStyle/>
                    <a:p>
                      <a:pPr>
                        <a:defRPr sz="1500" b="1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WIP awal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1.000 unit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83325">
                <a:tc>
                  <a:txBody>
                    <a:bodyPr/>
                    <a:lstStyle/>
                    <a:p>
                      <a:pPr>
                        <a:defRPr sz="1500" b="1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Unit mulai diproses</a:t>
                      </a:r>
                    </a:p>
                  </a:txBody>
                  <a:tcPr anchor="ctr">
                    <a:solidFill>
                      <a:srgbClr val="EDF3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9.000 unit</a:t>
                      </a:r>
                    </a:p>
                  </a:txBody>
                  <a:tcPr anchor="ctr">
                    <a:solidFill>
                      <a:srgbClr val="EDF3F9"/>
                    </a:solidFill>
                  </a:tcPr>
                </a:tc>
              </a:tr>
              <a:tr h="483325">
                <a:tc>
                  <a:txBody>
                    <a:bodyPr/>
                    <a:lstStyle/>
                    <a:p>
                      <a:pPr>
                        <a:defRPr sz="1500" b="1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Total unit yang dipertanggungjawabkan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10.000 unit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83325">
                <a:tc>
                  <a:txBody>
                    <a:bodyPr/>
                    <a:lstStyle/>
                    <a:p>
                      <a:pPr>
                        <a:defRPr sz="1500" b="1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Unit selesai dan ditransfer</a:t>
                      </a:r>
                    </a:p>
                  </a:txBody>
                  <a:tcPr anchor="ctr">
                    <a:solidFill>
                      <a:srgbClr val="EDF3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8.000 unit</a:t>
                      </a:r>
                    </a:p>
                  </a:txBody>
                  <a:tcPr anchor="ctr">
                    <a:solidFill>
                      <a:srgbClr val="EDF3F9"/>
                    </a:solidFill>
                  </a:tcPr>
                </a:tc>
              </a:tr>
              <a:tr h="483325">
                <a:tc>
                  <a:txBody>
                    <a:bodyPr/>
                    <a:lstStyle/>
                    <a:p>
                      <a:pPr>
                        <a:defRPr sz="1500" b="1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WIP akhir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2.000 unit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83330">
                <a:tc>
                  <a:txBody>
                    <a:bodyPr/>
                    <a:lstStyle/>
                    <a:p>
                      <a:pPr>
                        <a:defRPr sz="1500" b="1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Total unit dipertanggungjawabkan</a:t>
                      </a:r>
                    </a:p>
                  </a:txBody>
                  <a:tcPr anchor="ctr">
                    <a:solidFill>
                      <a:srgbClr val="EDF3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5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10.000 unit</a:t>
                      </a:r>
                    </a:p>
                  </a:txBody>
                  <a:tcPr anchor="ctr">
                    <a:solidFill>
                      <a:srgbClr val="EDF3F9"/>
                    </a:solidFill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7315200" y="2194560"/>
            <a:ext cx="3840480" cy="2468880"/>
          </a:xfrm>
          <a:prstGeom prst="roundRect">
            <a:avLst/>
          </a:prstGeom>
          <a:solidFill>
            <a:srgbClr val="FFFFFF"/>
          </a:solidFill>
          <a:ln>
            <a:solidFill>
              <a:srgbClr val="DCE4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7315200" y="2194560"/>
            <a:ext cx="82296" cy="2468880"/>
          </a:xfrm>
          <a:prstGeom prst="rect">
            <a:avLst/>
          </a:prstGeom>
          <a:solidFill>
            <a:srgbClr val="1E89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516368" y="2340864"/>
            <a:ext cx="3474720" cy="384048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193052"/>
                </a:solidFill>
                <a:latin typeface="Aptos"/>
              </a:defRPr>
            </a:pPr>
            <a:r>
              <a:t>Tingkat penyelesaian WIP akhir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16368" y="2816352"/>
            <a:ext cx="3456432" cy="1755648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1800" b="0">
                <a:solidFill>
                  <a:srgbClr val="2A3441"/>
                </a:solidFill>
                <a:latin typeface="Aptos"/>
              </a:defRPr>
            </a:pPr>
            <a:r>
              <a:t>Bahan langsung: 100%</a:t>
            </a:r>
          </a:p>
          <a:p>
            <a:pPr>
              <a:spcAft>
                <a:spcPts val="700"/>
              </a:spcAft>
              <a:defRPr sz="1800" b="0">
                <a:solidFill>
                  <a:srgbClr val="2A3441"/>
                </a:solidFill>
                <a:latin typeface="Aptos"/>
              </a:defRPr>
            </a:pPr>
            <a:r>
              <a:t>Biaya konversi: 50%</a:t>
            </a:r>
          </a:p>
          <a:p>
            <a:pPr>
              <a:spcAft>
                <a:spcPts val="700"/>
              </a:spcAft>
              <a:defRPr sz="1800" b="0">
                <a:solidFill>
                  <a:srgbClr val="2A3441"/>
                </a:solidFill>
                <a:latin typeface="Aptos"/>
              </a:defRPr>
            </a:pPr>
          </a:p>
          <a:p>
            <a:pPr>
              <a:spcAft>
                <a:spcPts val="700"/>
              </a:spcAft>
              <a:defRPr sz="1800" b="0">
                <a:solidFill>
                  <a:srgbClr val="2A3441"/>
                </a:solidFill>
                <a:latin typeface="Aptos"/>
              </a:defRPr>
            </a:pPr>
            <a:r>
              <a:t>Asumsi: bahan dimasukkan pada awal proses.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43000" y="5577840"/>
            <a:ext cx="10058400" cy="36576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1500" b="1">
                <a:solidFill>
                  <a:srgbClr val="2E639E"/>
                </a:solidFill>
                <a:latin typeface="Aptos"/>
              </a:defRPr>
            </a:pPr>
            <a:r>
              <a:t>Pemeriksaan arus fisik: unit awal + unit mulai = unit selesai + unit akhir.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E89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92608"/>
            <a:ext cx="10881360" cy="22860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900" b="1">
                <a:solidFill>
                  <a:srgbClr val="1E898F"/>
                </a:solidFill>
                <a:latin typeface="Aptos"/>
              </a:defRPr>
            </a:pPr>
            <a:r>
              <a:t>06 • CONTOH PERHITUNGAN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76072"/>
            <a:ext cx="10972800" cy="566928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2700" b="1">
                <a:solidFill>
                  <a:srgbClr val="193052"/>
                </a:solidFill>
                <a:latin typeface="Aptos"/>
              </a:defRPr>
            </a:pPr>
            <a:r>
              <a:t>Menghitung Equivalent Units (Weighted-Average)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10528"/>
            <a:ext cx="9875520" cy="18288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800" b="1">
                <a:solidFill>
                  <a:srgbClr val="5A697A"/>
                </a:solidFill>
                <a:latin typeface="Aptos"/>
              </a:defRPr>
            </a:pPr>
            <a:r>
              <a:t>AKUNTANSI MANAJEMEN  •  MATERI PERKULIAHAN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492240"/>
            <a:ext cx="457200" cy="18288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 algn="r">
              <a:spcAft>
                <a:spcPts val="700"/>
              </a:spcAft>
              <a:defRPr sz="900" b="1">
                <a:solidFill>
                  <a:srgbClr val="5A697A"/>
                </a:solidFill>
                <a:latin typeface="Aptos"/>
              </a:defRPr>
            </a:pPr>
            <a:r>
              <a:t>11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640080" y="1600200"/>
          <a:ext cx="9966960" cy="2468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1720"/>
                <a:gridCol w="1371600"/>
                <a:gridCol w="1371600"/>
                <a:gridCol w="1508760"/>
                <a:gridCol w="1554480"/>
                <a:gridCol w="1828800"/>
              </a:tblGrid>
              <a:tr h="61722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Kelompok unit</a:t>
                      </a:r>
                    </a:p>
                  </a:txBody>
                  <a:tcPr anchor="ctr">
                    <a:solidFill>
                      <a:srgbClr val="19305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Unit fisik</a:t>
                      </a:r>
                    </a:p>
                  </a:txBody>
                  <a:tcPr anchor="ctr">
                    <a:solidFill>
                      <a:srgbClr val="19305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Bahan %</a:t>
                      </a:r>
                    </a:p>
                  </a:txBody>
                  <a:tcPr anchor="ctr">
                    <a:solidFill>
                      <a:srgbClr val="19305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EUP bahan</a:t>
                      </a:r>
                    </a:p>
                  </a:txBody>
                  <a:tcPr anchor="ctr">
                    <a:solidFill>
                      <a:srgbClr val="19305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Konversi %</a:t>
                      </a:r>
                    </a:p>
                  </a:txBody>
                  <a:tcPr anchor="ctr">
                    <a:solidFill>
                      <a:srgbClr val="19305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EUP konversi</a:t>
                      </a:r>
                    </a:p>
                  </a:txBody>
                  <a:tcPr anchor="ctr">
                    <a:solidFill>
                      <a:srgbClr val="193052"/>
                    </a:solidFill>
                  </a:tcPr>
                </a:tc>
              </a:tr>
              <a:tr h="61722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Unit selesai dan ditransfer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8.000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100%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8.000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100%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8.000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61722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WIP akhir</a:t>
                      </a:r>
                    </a:p>
                  </a:txBody>
                  <a:tcPr anchor="ctr">
                    <a:solidFill>
                      <a:srgbClr val="EDF3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2.000</a:t>
                      </a:r>
                    </a:p>
                  </a:txBody>
                  <a:tcPr anchor="ctr">
                    <a:solidFill>
                      <a:srgbClr val="EDF3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100%</a:t>
                      </a:r>
                    </a:p>
                  </a:txBody>
                  <a:tcPr anchor="ctr">
                    <a:solidFill>
                      <a:srgbClr val="EDF3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2.000</a:t>
                      </a:r>
                    </a:p>
                  </a:txBody>
                  <a:tcPr anchor="ctr">
                    <a:solidFill>
                      <a:srgbClr val="EDF3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50%</a:t>
                      </a:r>
                    </a:p>
                  </a:txBody>
                  <a:tcPr anchor="ctr">
                    <a:solidFill>
                      <a:srgbClr val="EDF3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1.000</a:t>
                      </a:r>
                    </a:p>
                  </a:txBody>
                  <a:tcPr anchor="ctr">
                    <a:solidFill>
                      <a:srgbClr val="EDF3F9"/>
                    </a:solidFill>
                  </a:tcPr>
                </a:tc>
              </a:tr>
              <a:tr h="61722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Total EUP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10.000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9.000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868680" y="4480560"/>
            <a:ext cx="493776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DCE4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868680" y="4480560"/>
            <a:ext cx="82296" cy="1143000"/>
          </a:xfrm>
          <a:prstGeom prst="rect">
            <a:avLst/>
          </a:prstGeom>
          <a:solidFill>
            <a:srgbClr val="2E63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69848" y="4626864"/>
            <a:ext cx="4572000" cy="384048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193052"/>
                </a:solidFill>
                <a:latin typeface="Aptos"/>
              </a:defRPr>
            </a:pPr>
            <a:r>
              <a:t>EUP bahan langsung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9848" y="5102352"/>
            <a:ext cx="4553712" cy="429768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2A3441"/>
                </a:solidFill>
                <a:latin typeface="Aptos"/>
              </a:defRPr>
            </a:pPr>
            <a:r>
              <a:t>8.000 + (2.000 × 100%) = 10.000 unit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63640" y="4480560"/>
            <a:ext cx="4937760" cy="1143000"/>
          </a:xfrm>
          <a:prstGeom prst="roundRect">
            <a:avLst/>
          </a:prstGeom>
          <a:solidFill>
            <a:srgbClr val="FFFFFF"/>
          </a:solidFill>
          <a:ln>
            <a:solidFill>
              <a:srgbClr val="DCE4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263640" y="4480560"/>
            <a:ext cx="82296" cy="1143000"/>
          </a:xfrm>
          <a:prstGeom prst="rect">
            <a:avLst/>
          </a:prstGeom>
          <a:solidFill>
            <a:srgbClr val="1E89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64807" y="4626864"/>
            <a:ext cx="4572000" cy="384048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193052"/>
                </a:solidFill>
                <a:latin typeface="Aptos"/>
              </a:defRPr>
            </a:pPr>
            <a:r>
              <a:t>EUP biaya konversi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64807" y="5102352"/>
            <a:ext cx="4553712" cy="429768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1600" b="0">
                <a:solidFill>
                  <a:srgbClr val="2A3441"/>
                </a:solidFill>
                <a:latin typeface="Aptos"/>
              </a:defRPr>
            </a:pPr>
            <a:r>
              <a:t>8.000 + (2.000 × 50%) = 9.000 unit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E89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92608"/>
            <a:ext cx="10881360" cy="22860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900" b="1">
                <a:solidFill>
                  <a:srgbClr val="1E898F"/>
                </a:solidFill>
                <a:latin typeface="Aptos"/>
              </a:defRPr>
            </a:pPr>
            <a:r>
              <a:t>06 • CONTOH PERHITUNGAN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76072"/>
            <a:ext cx="10972800" cy="566928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2700" b="1">
                <a:solidFill>
                  <a:srgbClr val="193052"/>
                </a:solidFill>
                <a:latin typeface="Aptos"/>
              </a:defRPr>
            </a:pPr>
            <a:r>
              <a:t>Menghitung Biaya per Unit Ekuivalen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10528"/>
            <a:ext cx="9875520" cy="18288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800" b="1">
                <a:solidFill>
                  <a:srgbClr val="5A697A"/>
                </a:solidFill>
                <a:latin typeface="Aptos"/>
              </a:defRPr>
            </a:pPr>
            <a:r>
              <a:t>AKUNTANSI MANAJEMEN  •  MATERI PERKULIAHAN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492240"/>
            <a:ext cx="457200" cy="18288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 algn="r">
              <a:spcAft>
                <a:spcPts val="700"/>
              </a:spcAft>
              <a:defRPr sz="900" b="1">
                <a:solidFill>
                  <a:srgbClr val="5A697A"/>
                </a:solidFill>
                <a:latin typeface="Aptos"/>
              </a:defRPr>
            </a:pPr>
            <a:r>
              <a:t>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1325880"/>
            <a:ext cx="10515600" cy="36576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1500" b="0">
                <a:solidFill>
                  <a:srgbClr val="5A697A"/>
                </a:solidFill>
                <a:latin typeface="Aptos"/>
              </a:defRPr>
            </a:pPr>
            <a:r>
              <a:t>Asumsi biaya WIP awal dan biaya periode berjalan digabung (weighted-average).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777240" y="1828800"/>
          <a:ext cx="10698480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560320"/>
                <a:gridCol w="2651760"/>
                <a:gridCol w="2743200"/>
              </a:tblGrid>
              <a:tr h="518160"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Unsur biaya</a:t>
                      </a:r>
                    </a:p>
                  </a:txBody>
                  <a:tcPr anchor="ctr">
                    <a:solidFill>
                      <a:srgbClr val="19305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Biaya WIP awal</a:t>
                      </a:r>
                    </a:p>
                  </a:txBody>
                  <a:tcPr anchor="ctr">
                    <a:solidFill>
                      <a:srgbClr val="19305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Biaya periode ini</a:t>
                      </a:r>
                    </a:p>
                  </a:txBody>
                  <a:tcPr anchor="ctr">
                    <a:solidFill>
                      <a:srgbClr val="19305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Total biaya</a:t>
                      </a:r>
                    </a:p>
                  </a:txBody>
                  <a:tcPr anchor="ctr">
                    <a:solidFill>
                      <a:srgbClr val="193052"/>
                    </a:solidFill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Bahan langsung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Rp20.000.000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Rp30.000.000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Rp50.000.000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518160"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Biaya konversi</a:t>
                      </a:r>
                    </a:p>
                  </a:txBody>
                  <a:tcPr anchor="ctr">
                    <a:solidFill>
                      <a:srgbClr val="EDF3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Rp8.000.000</a:t>
                      </a:r>
                    </a:p>
                  </a:txBody>
                  <a:tcPr anchor="ctr">
                    <a:solidFill>
                      <a:srgbClr val="EDF3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Rp19.000.000</a:t>
                      </a:r>
                    </a:p>
                  </a:txBody>
                  <a:tcPr anchor="ctr">
                    <a:solidFill>
                      <a:srgbClr val="EDF3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Rp27.000.000</a:t>
                      </a:r>
                    </a:p>
                  </a:txBody>
                  <a:tcPr anchor="ctr">
                    <a:solidFill>
                      <a:srgbClr val="EDF3F9"/>
                    </a:solidFill>
                  </a:tcPr>
                </a:tc>
              </a:tr>
            </a:tbl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822960" y="3886200"/>
            <a:ext cx="507492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CE4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22960" y="3886200"/>
            <a:ext cx="82296" cy="1417320"/>
          </a:xfrm>
          <a:prstGeom prst="rect">
            <a:avLst/>
          </a:prstGeom>
          <a:solidFill>
            <a:srgbClr val="2E63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024128" y="4032504"/>
            <a:ext cx="4709159" cy="384048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193052"/>
                </a:solidFill>
                <a:latin typeface="Aptos"/>
              </a:defRPr>
            </a:pPr>
            <a:r>
              <a:t>Biaya per EUP bahan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4128" y="4507992"/>
            <a:ext cx="4690872" cy="704088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1700" b="0">
                <a:solidFill>
                  <a:srgbClr val="2A3441"/>
                </a:solidFill>
                <a:latin typeface="Aptos"/>
              </a:defRPr>
            </a:pPr>
            <a:r>
              <a:t>Rp50.000.000 ÷ 10.000 = Rp5.000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63640" y="3886200"/>
            <a:ext cx="5074920" cy="1417320"/>
          </a:xfrm>
          <a:prstGeom prst="roundRect">
            <a:avLst/>
          </a:prstGeom>
          <a:solidFill>
            <a:srgbClr val="FFFFFF"/>
          </a:solidFill>
          <a:ln>
            <a:solidFill>
              <a:srgbClr val="DCE4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63640" y="3886200"/>
            <a:ext cx="82296" cy="1417320"/>
          </a:xfrm>
          <a:prstGeom prst="rect">
            <a:avLst/>
          </a:prstGeom>
          <a:solidFill>
            <a:srgbClr val="1E89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64807" y="4032504"/>
            <a:ext cx="4709159" cy="384048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193052"/>
                </a:solidFill>
                <a:latin typeface="Aptos"/>
              </a:defRPr>
            </a:pPr>
            <a:r>
              <a:t>Biaya per EUP konversi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64807" y="4507992"/>
            <a:ext cx="4690872" cy="704088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1700" b="0">
                <a:solidFill>
                  <a:srgbClr val="2A3441"/>
                </a:solidFill>
                <a:latin typeface="Aptos"/>
              </a:defRPr>
            </a:pPr>
            <a:r>
              <a:t>Rp27.000.000 ÷ 9.000 = Rp3.000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5715000"/>
            <a:ext cx="10241280" cy="36576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1500" b="1">
                <a:solidFill>
                  <a:srgbClr val="193052"/>
                </a:solidFill>
                <a:latin typeface="Aptos"/>
              </a:defRPr>
            </a:pPr>
            <a:r>
              <a:t>Total biaya per unit selesai (jika bahan dan konversi telah lengkap) = Rp5.000 + Rp3.000 = Rp8.000.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E89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92608"/>
            <a:ext cx="10881360" cy="22860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900" b="1">
                <a:solidFill>
                  <a:srgbClr val="1E898F"/>
                </a:solidFill>
                <a:latin typeface="Aptos"/>
              </a:defRPr>
            </a:pPr>
            <a:r>
              <a:t>06 • CONTOH PERHITUNGAN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76072"/>
            <a:ext cx="10972800" cy="566928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2700" b="1">
                <a:solidFill>
                  <a:srgbClr val="193052"/>
                </a:solidFill>
                <a:latin typeface="Aptos"/>
              </a:defRPr>
            </a:pPr>
            <a:r>
              <a:t>Alokasi Biaya: Unit Selesai dan WIP Akhir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10528"/>
            <a:ext cx="9875520" cy="18288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800" b="1">
                <a:solidFill>
                  <a:srgbClr val="5A697A"/>
                </a:solidFill>
                <a:latin typeface="Aptos"/>
              </a:defRPr>
            </a:pPr>
            <a:r>
              <a:t>AKUNTANSI MANAJEMEN  •  MATERI PERKULIAHAN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492240"/>
            <a:ext cx="457200" cy="18288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 algn="r">
              <a:spcAft>
                <a:spcPts val="700"/>
              </a:spcAft>
              <a:defRPr sz="900" b="1">
                <a:solidFill>
                  <a:srgbClr val="5A697A"/>
                </a:solidFill>
                <a:latin typeface="Aptos"/>
              </a:defRPr>
            </a:pPr>
            <a:r>
              <a:t>13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02920" y="1463040"/>
          <a:ext cx="11201400" cy="3154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/>
                <a:gridCol w="2423160"/>
                <a:gridCol w="1828800"/>
                <a:gridCol w="2743200"/>
                <a:gridCol w="2103120"/>
              </a:tblGrid>
              <a:tr h="630936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Kategori</a:t>
                      </a:r>
                    </a:p>
                  </a:txBody>
                  <a:tcPr anchor="ctr">
                    <a:solidFill>
                      <a:srgbClr val="19305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Perhitungan bahan</a:t>
                      </a:r>
                    </a:p>
                  </a:txBody>
                  <a:tcPr anchor="ctr">
                    <a:solidFill>
                      <a:srgbClr val="19305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Biaya bahan</a:t>
                      </a:r>
                    </a:p>
                  </a:txBody>
                  <a:tcPr anchor="ctr">
                    <a:solidFill>
                      <a:srgbClr val="19305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Perhitungan konversi</a:t>
                      </a:r>
                    </a:p>
                  </a:txBody>
                  <a:tcPr anchor="ctr">
                    <a:solidFill>
                      <a:srgbClr val="19305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Biaya konversi</a:t>
                      </a:r>
                    </a:p>
                  </a:txBody>
                  <a:tcPr anchor="ctr">
                    <a:solidFill>
                      <a:srgbClr val="193052"/>
                    </a:solidFill>
                  </a:tcPr>
                </a:tc>
              </a:tr>
              <a:tr h="630936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Unit selesai (8.000 unit)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8.000 × Rp5.000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Rp40.000.000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8.000 × Rp3.000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Rp24.000.000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630936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WIP akhir – bahan</a:t>
                      </a:r>
                    </a:p>
                  </a:txBody>
                  <a:tcPr anchor="ctr">
                    <a:solidFill>
                      <a:srgbClr val="EDF3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2.000 × Rp5.000</a:t>
                      </a:r>
                    </a:p>
                  </a:txBody>
                  <a:tcPr anchor="ctr">
                    <a:solidFill>
                      <a:srgbClr val="EDF3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Rp10.000.000</a:t>
                      </a:r>
                    </a:p>
                  </a:txBody>
                  <a:tcPr anchor="ctr">
                    <a:solidFill>
                      <a:srgbClr val="EDF3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—</a:t>
                      </a:r>
                    </a:p>
                  </a:txBody>
                  <a:tcPr anchor="ctr">
                    <a:solidFill>
                      <a:srgbClr val="EDF3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—</a:t>
                      </a:r>
                    </a:p>
                  </a:txBody>
                  <a:tcPr anchor="ctr">
                    <a:solidFill>
                      <a:srgbClr val="EDF3F9"/>
                    </a:solidFill>
                  </a:tcPr>
                </a:tc>
              </a:tr>
              <a:tr h="630936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WIP akhir – konversi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—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—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1.000 × Rp3.000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Rp3.000.000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630936">
                <a:tc>
                  <a:txBody>
                    <a:bodyPr/>
                    <a:lstStyle/>
                    <a:p>
                      <a:pPr>
                        <a:defRPr sz="1200" b="1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Total biaya dialokasikan</a:t>
                      </a:r>
                    </a:p>
                  </a:txBody>
                  <a:tcPr anchor="ctr">
                    <a:solidFill>
                      <a:srgbClr val="EDF3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</a:p>
                  </a:txBody>
                  <a:tcPr anchor="ctr">
                    <a:solidFill>
                      <a:srgbClr val="EDF3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Rp50.000.000</a:t>
                      </a:r>
                    </a:p>
                  </a:txBody>
                  <a:tcPr anchor="ctr">
                    <a:solidFill>
                      <a:srgbClr val="EDF3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</a:p>
                  </a:txBody>
                  <a:tcPr anchor="ctr">
                    <a:solidFill>
                      <a:srgbClr val="EDF3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2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Rp27.000.000</a:t>
                      </a:r>
                    </a:p>
                  </a:txBody>
                  <a:tcPr anchor="ctr">
                    <a:solidFill>
                      <a:srgbClr val="EDF3F9"/>
                    </a:solidFill>
                  </a:tcPr>
                </a:tc>
              </a:tr>
            </a:tbl>
          </a:graphicData>
        </a:graphic>
      </p:graphicFrame>
      <p:sp>
        <p:nvSpPr>
          <p:cNvPr id="8" name="Rounded Rectangle 7"/>
          <p:cNvSpPr/>
          <p:nvPr/>
        </p:nvSpPr>
        <p:spPr>
          <a:xfrm>
            <a:off x="777240" y="4983480"/>
            <a:ext cx="507492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DCE4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777240" y="4983480"/>
            <a:ext cx="82296" cy="914400"/>
          </a:xfrm>
          <a:prstGeom prst="rect">
            <a:avLst/>
          </a:prstGeom>
          <a:solidFill>
            <a:srgbClr val="2E63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78408" y="5129784"/>
            <a:ext cx="4709159" cy="384048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193052"/>
                </a:solidFill>
                <a:latin typeface="Aptos"/>
              </a:defRPr>
            </a:pPr>
            <a:r>
              <a:t>Biaya unit selesai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78408" y="5605272"/>
            <a:ext cx="4690872" cy="201167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2A3441"/>
                </a:solidFill>
                <a:latin typeface="Aptos"/>
              </a:defRPr>
            </a:pPr>
            <a:r>
              <a:t>Rp40.000.000 + Rp24.000.000 = Rp64.000.000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4983480"/>
            <a:ext cx="5074920" cy="914400"/>
          </a:xfrm>
          <a:prstGeom prst="roundRect">
            <a:avLst/>
          </a:prstGeom>
          <a:solidFill>
            <a:srgbClr val="FFFFFF"/>
          </a:solidFill>
          <a:ln>
            <a:solidFill>
              <a:srgbClr val="DCE4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217920" y="4983480"/>
            <a:ext cx="82296" cy="914400"/>
          </a:xfrm>
          <a:prstGeom prst="rect">
            <a:avLst/>
          </a:prstGeom>
          <a:solidFill>
            <a:srgbClr val="1E89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19088" y="5129784"/>
            <a:ext cx="4709159" cy="384048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193052"/>
                </a:solidFill>
                <a:latin typeface="Aptos"/>
              </a:defRPr>
            </a:pPr>
            <a:r>
              <a:t>Biaya WIP akhir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19088" y="5605272"/>
            <a:ext cx="4690872" cy="201167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1400" b="0">
                <a:solidFill>
                  <a:srgbClr val="2A3441"/>
                </a:solidFill>
                <a:latin typeface="Aptos"/>
              </a:defRPr>
            </a:pPr>
            <a:r>
              <a:t>Rp10.000.000 + Rp3.000.000 = Rp13.000.000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E89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92608"/>
            <a:ext cx="10881360" cy="22860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900" b="1">
                <a:solidFill>
                  <a:srgbClr val="1E898F"/>
                </a:solidFill>
                <a:latin typeface="Aptos"/>
              </a:defRPr>
            </a:pPr>
            <a:r>
              <a:t>07 • LAPORAN PRODUKSI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76072"/>
            <a:ext cx="10972800" cy="566928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2700" b="1">
                <a:solidFill>
                  <a:srgbClr val="193052"/>
                </a:solidFill>
                <a:latin typeface="Aptos"/>
              </a:defRPr>
            </a:pPr>
            <a:r>
              <a:t>Struktur Laporan Produksi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10528"/>
            <a:ext cx="9875520" cy="18288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800" b="1">
                <a:solidFill>
                  <a:srgbClr val="5A697A"/>
                </a:solidFill>
                <a:latin typeface="Aptos"/>
              </a:defRPr>
            </a:pPr>
            <a:r>
              <a:t>AKUNTANSI MANAJEMEN  •  MATERI PERKULIAHAN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492240"/>
            <a:ext cx="457200" cy="18288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 algn="r">
              <a:spcAft>
                <a:spcPts val="700"/>
              </a:spcAft>
              <a:defRPr sz="900" b="1">
                <a:solidFill>
                  <a:srgbClr val="5A697A"/>
                </a:solidFill>
                <a:latin typeface="Aptos"/>
              </a:defRPr>
            </a:pPr>
            <a:r>
              <a:t>14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417320"/>
            <a:ext cx="10698480" cy="452628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1300"/>
              </a:spcAft>
              <a:defRPr sz="1800">
                <a:solidFill>
                  <a:srgbClr val="2A3441"/>
                </a:solidFill>
                <a:latin typeface="Aptos"/>
              </a:defRPr>
            </a:pPr>
            <a:r>
              <a:t>Bagian 1 — Arus unit fisik: unit yang harus dipertanggungjawabkan dan unit yang telah dipertanggungjawabkan.</a:t>
            </a:r>
          </a:p>
          <a:p>
            <a:pPr>
              <a:spcAft>
                <a:spcPts val="1300"/>
              </a:spcAft>
              <a:defRPr sz="1800">
                <a:solidFill>
                  <a:srgbClr val="2A3441"/>
                </a:solidFill>
                <a:latin typeface="Aptos"/>
              </a:defRPr>
            </a:pPr>
            <a:r>
              <a:t>Bagian 2 — Unit ekuivalen: EUP bahan langsung, tenaga kerja, dan overhead/biaya konversi.</a:t>
            </a:r>
          </a:p>
          <a:p>
            <a:pPr>
              <a:spcAft>
                <a:spcPts val="1300"/>
              </a:spcAft>
              <a:defRPr sz="1800">
                <a:solidFill>
                  <a:srgbClr val="2A3441"/>
                </a:solidFill>
                <a:latin typeface="Aptos"/>
              </a:defRPr>
            </a:pPr>
            <a:r>
              <a:t>Bagian 3 — Biaya per unit ekuivalen: total biaya setiap unsur dibagi EUP terkait.</a:t>
            </a:r>
          </a:p>
          <a:p>
            <a:pPr>
              <a:spcAft>
                <a:spcPts val="1300"/>
              </a:spcAft>
              <a:defRPr sz="1800">
                <a:solidFill>
                  <a:srgbClr val="2A3441"/>
                </a:solidFill>
                <a:latin typeface="Aptos"/>
              </a:defRPr>
            </a:pPr>
            <a:r>
              <a:t>Bagian 4 — Rekonsiliasi biaya: biaya dialokasikan ke unit selesai/ditransfer dan WIP akhir.</a:t>
            </a:r>
          </a:p>
          <a:p>
            <a:pPr>
              <a:spcAft>
                <a:spcPts val="1300"/>
              </a:spcAft>
              <a:defRPr sz="1800">
                <a:solidFill>
                  <a:srgbClr val="2A3441"/>
                </a:solidFill>
                <a:latin typeface="Aptos"/>
              </a:defRPr>
            </a:pPr>
            <a:r>
              <a:t>Laporan harus menunjukkan bahwa total biaya yang dialokasikan sama dengan total biaya yang harus dipertanggungjawabkan.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623560"/>
            <a:ext cx="10241280" cy="36576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1500" b="1">
                <a:solidFill>
                  <a:srgbClr val="1E898F"/>
                </a:solidFill>
                <a:latin typeface="Aptos"/>
              </a:defRPr>
            </a:pPr>
            <a:r>
              <a:t>Laporan produksi membantu pengendalian biaya, penilaian persediaan, dan evaluasi efisiensi proses.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E89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92608"/>
            <a:ext cx="10881360" cy="22860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900" b="1">
                <a:solidFill>
                  <a:srgbClr val="1E898F"/>
                </a:solidFill>
                <a:latin typeface="Aptos"/>
              </a:defRPr>
            </a:pPr>
            <a:r>
              <a:t>07 • LAPORAN PRODUKSI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76072"/>
            <a:ext cx="10972800" cy="566928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2700" b="1">
                <a:solidFill>
                  <a:srgbClr val="193052"/>
                </a:solidFill>
                <a:latin typeface="Aptos"/>
              </a:defRPr>
            </a:pPr>
            <a:r>
              <a:t>Ringkasan Laporan Produksi — Contoh PT Segar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10528"/>
            <a:ext cx="9875520" cy="18288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800" b="1">
                <a:solidFill>
                  <a:srgbClr val="5A697A"/>
                </a:solidFill>
                <a:latin typeface="Aptos"/>
              </a:defRPr>
            </a:pPr>
            <a:r>
              <a:t>AKUNTANSI MANAJEMEN  •  MATERI PERKULIAHAN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492240"/>
            <a:ext cx="457200" cy="18288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 algn="r">
              <a:spcAft>
                <a:spcPts val="700"/>
              </a:spcAft>
              <a:defRPr sz="900" b="1">
                <a:solidFill>
                  <a:srgbClr val="5A697A"/>
                </a:solidFill>
                <a:latin typeface="Aptos"/>
              </a:defRPr>
            </a:pPr>
            <a:r>
              <a:t>15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77240" y="1371600"/>
          <a:ext cx="10698480" cy="438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7040880"/>
              </a:tblGrid>
              <a:tr h="487680"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Bagian laporan</a:t>
                      </a:r>
                    </a:p>
                  </a:txBody>
                  <a:tcPr anchor="ctr">
                    <a:solidFill>
                      <a:srgbClr val="19305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Hasil</a:t>
                      </a:r>
                    </a:p>
                  </a:txBody>
                  <a:tcPr anchor="ctr">
                    <a:solidFill>
                      <a:srgbClr val="193052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1. Arus unit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Unit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Unit awal + unit mulai</a:t>
                      </a:r>
                    </a:p>
                  </a:txBody>
                  <a:tcPr anchor="ctr">
                    <a:solidFill>
                      <a:srgbClr val="EDF3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10.000</a:t>
                      </a:r>
                    </a:p>
                  </a:txBody>
                  <a:tcPr anchor="ctr">
                    <a:solidFill>
                      <a:srgbClr val="EDF3F9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Unit selesai + WIP akhir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10.000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2. Unit ekuivalen</a:t>
                      </a:r>
                    </a:p>
                  </a:txBody>
                  <a:tcPr anchor="ctr">
                    <a:solidFill>
                      <a:srgbClr val="EDF3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Bahan: 10.000 | Konversi: 9.000</a:t>
                      </a:r>
                    </a:p>
                  </a:txBody>
                  <a:tcPr anchor="ctr">
                    <a:solidFill>
                      <a:srgbClr val="EDF3F9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3. Biaya per EUP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Bahan: Rp5.000 | Konversi: Rp3.000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4. Biaya dialokasikan</a:t>
                      </a:r>
                    </a:p>
                  </a:txBody>
                  <a:tcPr anchor="ctr">
                    <a:solidFill>
                      <a:srgbClr val="EDF3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Unit selesai: Rp64.000.000</a:t>
                      </a:r>
                    </a:p>
                  </a:txBody>
                  <a:tcPr anchor="ctr">
                    <a:solidFill>
                      <a:srgbClr val="EDF3F9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2A3441"/>
                          </a:solidFill>
                          <a:latin typeface="Aptos"/>
                        </a:defRPr>
                      </a:pP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WIP akhir: Rp13.000.000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487680">
                <a:tc>
                  <a:txBody>
                    <a:bodyPr/>
                    <a:lstStyle/>
                    <a:p>
                      <a:pPr>
                        <a:defRPr sz="1400" b="1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Total biaya dialokasikan</a:t>
                      </a:r>
                    </a:p>
                  </a:txBody>
                  <a:tcPr anchor="ctr">
                    <a:solidFill>
                      <a:srgbClr val="EDF3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4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Rp77.000.000</a:t>
                      </a:r>
                    </a:p>
                  </a:txBody>
                  <a:tcPr anchor="ctr">
                    <a:solidFill>
                      <a:srgbClr val="EDF3F9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914400" y="5925312"/>
            <a:ext cx="10241280" cy="27432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1400" b="1">
                <a:solidFill>
                  <a:srgbClr val="1E898F"/>
                </a:solidFill>
                <a:latin typeface="Aptos"/>
              </a:defRPr>
            </a:pPr>
            <a:r>
              <a:t>Kontrol biaya: Rp64.000.000 + Rp13.000.000 = Rp77.000.000.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E89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92608"/>
            <a:ext cx="10881360" cy="22860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900" b="1">
                <a:solidFill>
                  <a:srgbClr val="1E898F"/>
                </a:solidFill>
                <a:latin typeface="Aptos"/>
              </a:defRPr>
            </a:pPr>
            <a:r>
              <a:t>08 • APLIKASI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76072"/>
            <a:ext cx="10972800" cy="566928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2700" b="1">
                <a:solidFill>
                  <a:srgbClr val="193052"/>
                </a:solidFill>
                <a:latin typeface="Aptos"/>
              </a:defRPr>
            </a:pPr>
            <a:r>
              <a:t>Gambaran Pencatatan Biaya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10528"/>
            <a:ext cx="9875520" cy="18288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800" b="1">
                <a:solidFill>
                  <a:srgbClr val="5A697A"/>
                </a:solidFill>
                <a:latin typeface="Aptos"/>
              </a:defRPr>
            </a:pPr>
            <a:r>
              <a:t>AKUNTANSI MANAJEMEN  •  MATERI PERKULIAHAN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492240"/>
            <a:ext cx="457200" cy="18288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 algn="r">
              <a:spcAft>
                <a:spcPts val="700"/>
              </a:spcAft>
              <a:defRPr sz="900" b="1">
                <a:solidFill>
                  <a:srgbClr val="5A697A"/>
                </a:solidFill>
                <a:latin typeface="Aptos"/>
              </a:defRPr>
            </a:pPr>
            <a:r>
              <a:t>16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731520" y="1600200"/>
          <a:ext cx="1078992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0320"/>
                <a:gridCol w="4114800"/>
                <a:gridCol w="4114800"/>
              </a:tblGrid>
              <a:tr h="64008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Transaksi</a:t>
                      </a:r>
                    </a:p>
                  </a:txBody>
                  <a:tcPr anchor="ctr">
                    <a:solidFill>
                      <a:srgbClr val="19305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Debit</a:t>
                      </a:r>
                    </a:p>
                  </a:txBody>
                  <a:tcPr anchor="ctr">
                    <a:solidFill>
                      <a:srgbClr val="19305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Aptos"/>
                        </a:defRPr>
                      </a:pPr>
                      <a:r>
                        <a:t>Kredit</a:t>
                      </a:r>
                    </a:p>
                  </a:txBody>
                  <a:tcPr anchor="ctr">
                    <a:solidFill>
                      <a:srgbClr val="193052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Pemakaian bahan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Barang Dalam Proses—Departemen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Persediaan Bahan Baku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Biaya konversi</a:t>
                      </a:r>
                    </a:p>
                  </a:txBody>
                  <a:tcPr anchor="ctr">
                    <a:solidFill>
                      <a:srgbClr val="EDF3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Barang Dalam Proses—Departemen</a:t>
                      </a:r>
                    </a:p>
                  </a:txBody>
                  <a:tcPr anchor="ctr">
                    <a:solidFill>
                      <a:srgbClr val="EDF3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Utang/Gaji dan Overhead Pabrik</a:t>
                      </a:r>
                    </a:p>
                  </a:txBody>
                  <a:tcPr anchor="ctr">
                    <a:solidFill>
                      <a:srgbClr val="EDF3F9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Transfer ke departemen berikut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Barang Dalam Proses—Dept. B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Barang Dalam Proses—Dept. A</a:t>
                      </a:r>
                    </a:p>
                  </a:txBody>
                  <a:tcPr anchor="ctr"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Produk selesai</a:t>
                      </a:r>
                    </a:p>
                  </a:txBody>
                  <a:tcPr anchor="ctr">
                    <a:solidFill>
                      <a:srgbClr val="EDF3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Persediaan Barang Jadi</a:t>
                      </a:r>
                    </a:p>
                  </a:txBody>
                  <a:tcPr anchor="ctr">
                    <a:solidFill>
                      <a:srgbClr val="EDF3F9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>
                          <a:solidFill>
                            <a:srgbClr val="2A3441"/>
                          </a:solidFill>
                          <a:latin typeface="Aptos"/>
                        </a:defRPr>
                      </a:pPr>
                      <a:r>
                        <a:t>Barang Dalam Proses—Departemen akhir</a:t>
                      </a:r>
                    </a:p>
                  </a:txBody>
                  <a:tcPr anchor="ctr">
                    <a:solidFill>
                      <a:srgbClr val="EDF3F9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868680" y="5212080"/>
            <a:ext cx="10515600" cy="68580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1500" b="0">
                <a:solidFill>
                  <a:srgbClr val="5A697A"/>
                </a:solidFill>
                <a:latin typeface="Aptos"/>
              </a:defRPr>
            </a:pPr>
            <a:r>
              <a:t>Nama akun dapat disesuaikan dengan bagan akun perusahaan. Pada praktiknya, overhead dapat dibebankan berdasarkan tarif yang ditentukan sebelumnya.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E89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92608"/>
            <a:ext cx="10881360" cy="22860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900" b="1">
                <a:solidFill>
                  <a:srgbClr val="1E898F"/>
                </a:solidFill>
                <a:latin typeface="Aptos"/>
              </a:defRPr>
            </a:pPr>
            <a:r>
              <a:t>08 • APLIKASI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76072"/>
            <a:ext cx="10972800" cy="566928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2700" b="1">
                <a:solidFill>
                  <a:srgbClr val="193052"/>
                </a:solidFill>
                <a:latin typeface="Aptos"/>
              </a:defRPr>
            </a:pPr>
            <a:r>
              <a:t>Kesalahan Umum yang Perlu Dihindari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10528"/>
            <a:ext cx="9875520" cy="18288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800" b="1">
                <a:solidFill>
                  <a:srgbClr val="5A697A"/>
                </a:solidFill>
                <a:latin typeface="Aptos"/>
              </a:defRPr>
            </a:pPr>
            <a:r>
              <a:t>AKUNTANSI MANAJEMEN  •  MATERI PERKULIAHAN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492240"/>
            <a:ext cx="457200" cy="18288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 algn="r">
              <a:spcAft>
                <a:spcPts val="700"/>
              </a:spcAft>
              <a:defRPr sz="900" b="1">
                <a:solidFill>
                  <a:srgbClr val="5A697A"/>
                </a:solidFill>
                <a:latin typeface="Aptos"/>
              </a:defRPr>
            </a:pPr>
            <a:r>
              <a:t>17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417320"/>
            <a:ext cx="10698480" cy="452628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1300"/>
              </a:spcAft>
              <a:defRPr sz="2000">
                <a:solidFill>
                  <a:srgbClr val="2A3441"/>
                </a:solidFill>
                <a:latin typeface="Aptos"/>
              </a:defRPr>
            </a:pPr>
            <a:r>
              <a:t>Menyamakan unit fisik dengan unit ekuivalen.</a:t>
            </a:r>
          </a:p>
          <a:p>
            <a:pPr>
              <a:spcAft>
                <a:spcPts val="1300"/>
              </a:spcAft>
              <a:defRPr sz="2000">
                <a:solidFill>
                  <a:srgbClr val="2A3441"/>
                </a:solidFill>
                <a:latin typeface="Aptos"/>
              </a:defRPr>
            </a:pPr>
            <a:r>
              <a:t>Menggunakan satu persentase penyelesaian untuk bahan dan konversi tanpa dasar.</a:t>
            </a:r>
          </a:p>
          <a:p>
            <a:pPr>
              <a:spcAft>
                <a:spcPts val="1300"/>
              </a:spcAft>
              <a:defRPr sz="2000">
                <a:solidFill>
                  <a:srgbClr val="2A3441"/>
                </a:solidFill>
                <a:latin typeface="Aptos"/>
              </a:defRPr>
            </a:pPr>
            <a:r>
              <a:t>Membagi biaya total dengan unit selesai saja, padahal masih ada WIP akhir.</a:t>
            </a:r>
          </a:p>
          <a:p>
            <a:pPr>
              <a:spcAft>
                <a:spcPts val="1300"/>
              </a:spcAft>
              <a:defRPr sz="2000">
                <a:solidFill>
                  <a:srgbClr val="2A3441"/>
                </a:solidFill>
                <a:latin typeface="Aptos"/>
              </a:defRPr>
            </a:pPr>
            <a:r>
              <a:t>Mencampur metode weighted-average dan FIFO dalam satu laporan.</a:t>
            </a:r>
          </a:p>
          <a:p>
            <a:pPr>
              <a:spcAft>
                <a:spcPts val="1300"/>
              </a:spcAft>
              <a:defRPr sz="2000">
                <a:solidFill>
                  <a:srgbClr val="2A3441"/>
                </a:solidFill>
                <a:latin typeface="Aptos"/>
              </a:defRPr>
            </a:pPr>
            <a:r>
              <a:t>Tidak merekonsiliasi unit fisik atau total biaya.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400" y="5029200"/>
            <a:ext cx="10332720" cy="777240"/>
          </a:xfrm>
          <a:prstGeom prst="roundRect">
            <a:avLst/>
          </a:prstGeom>
          <a:solidFill>
            <a:srgbClr val="FFFFFF"/>
          </a:solidFill>
          <a:ln>
            <a:solidFill>
              <a:srgbClr val="DCE4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914400" y="5029200"/>
            <a:ext cx="82296" cy="777240"/>
          </a:xfrm>
          <a:prstGeom prst="rect">
            <a:avLst/>
          </a:prstGeom>
          <a:solidFill>
            <a:srgbClr val="DEA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115568" y="5175504"/>
            <a:ext cx="9966960" cy="384048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193052"/>
                </a:solidFill>
                <a:latin typeface="Aptos"/>
              </a:defRPr>
            </a:pPr>
            <a:r>
              <a:t>Prinsip kontrol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15568" y="5650992"/>
            <a:ext cx="9948672" cy="64007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1500" b="0">
                <a:solidFill>
                  <a:srgbClr val="2A3441"/>
                </a:solidFill>
                <a:latin typeface="Aptos"/>
              </a:defRPr>
            </a:pPr>
            <a:r>
              <a:t>Arus unit harus seimbang; biaya yang dialokasikan harus sama dengan biaya yang dipertanggungjawabkan.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E89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92608"/>
            <a:ext cx="10881360" cy="22860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900" b="1">
                <a:solidFill>
                  <a:srgbClr val="1E898F"/>
                </a:solidFill>
                <a:latin typeface="Aptos"/>
              </a:defRPr>
            </a:pPr>
            <a:r>
              <a:t>09 • EVALUASI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76072"/>
            <a:ext cx="10972800" cy="566928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2700" b="1">
                <a:solidFill>
                  <a:srgbClr val="193052"/>
                </a:solidFill>
                <a:latin typeface="Aptos"/>
              </a:defRPr>
            </a:pPr>
            <a:r>
              <a:t>Latihan Diskusi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10528"/>
            <a:ext cx="9875520" cy="18288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800" b="1">
                <a:solidFill>
                  <a:srgbClr val="5A697A"/>
                </a:solidFill>
                <a:latin typeface="Aptos"/>
              </a:defRPr>
            </a:pPr>
            <a:r>
              <a:t>AKUNTANSI MANAJEMEN  •  MATERI PERKULIAHAN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492240"/>
            <a:ext cx="457200" cy="18288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 algn="r">
              <a:spcAft>
                <a:spcPts val="700"/>
              </a:spcAft>
              <a:defRPr sz="900" b="1">
                <a:solidFill>
                  <a:srgbClr val="5A697A"/>
                </a:solidFill>
                <a:latin typeface="Aptos"/>
              </a:defRPr>
            </a:pPr>
            <a:r>
              <a:t>18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417320"/>
            <a:ext cx="10698480" cy="452628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1300"/>
              </a:spcAft>
              <a:defRPr sz="1800">
                <a:solidFill>
                  <a:srgbClr val="2A3441"/>
                </a:solidFill>
                <a:latin typeface="Aptos"/>
              </a:defRPr>
            </a:pPr>
            <a:r>
              <a:t>Departemen memiliki 500 unit WIP awal dan memulai 4.500 unit baru. Sebanyak 4.000 unit selesai; sisanya menjadi WIP akhir.</a:t>
            </a:r>
          </a:p>
          <a:p>
            <a:pPr>
              <a:spcAft>
                <a:spcPts val="1300"/>
              </a:spcAft>
              <a:defRPr sz="1800">
                <a:solidFill>
                  <a:srgbClr val="2A3441"/>
                </a:solidFill>
                <a:latin typeface="Aptos"/>
              </a:defRPr>
            </a:pPr>
            <a:r>
              <a:t>WIP akhir 100% selesai untuk bahan langsung dan 40% selesai untuk biaya konversi.</a:t>
            </a:r>
          </a:p>
          <a:p>
            <a:pPr>
              <a:spcAft>
                <a:spcPts val="1300"/>
              </a:spcAft>
              <a:defRPr sz="1800">
                <a:solidFill>
                  <a:srgbClr val="2A3441"/>
                </a:solidFill>
                <a:latin typeface="Aptos"/>
              </a:defRPr>
            </a:pPr>
            <a:r>
              <a:t>Hitung EUP bahan langsung dan EUP konversi dengan metode weighted-average.</a:t>
            </a:r>
          </a:p>
          <a:p>
            <a:pPr>
              <a:spcAft>
                <a:spcPts val="1300"/>
              </a:spcAft>
              <a:defRPr sz="1800">
                <a:solidFill>
                  <a:srgbClr val="2A3441"/>
                </a:solidFill>
                <a:latin typeface="Aptos"/>
              </a:defRPr>
            </a:pPr>
            <a:r>
              <a:t>Jika biaya bahan Rp18.000.000 dan biaya konversi Rp12.600.000, hitung biaya per EUP masing-masing unsur.</a:t>
            </a:r>
          </a:p>
          <a:p>
            <a:pPr>
              <a:spcAft>
                <a:spcPts val="1300"/>
              </a:spcAft>
              <a:defRPr sz="1800">
                <a:solidFill>
                  <a:srgbClr val="2A3441"/>
                </a:solidFill>
                <a:latin typeface="Aptos"/>
              </a:defRPr>
            </a:pPr>
            <a:r>
              <a:t>Bagaimana biaya dialokasikan ke unit selesai dan WIP akhir?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5806440"/>
            <a:ext cx="10424160" cy="32004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1300" b="1">
                <a:solidFill>
                  <a:srgbClr val="1E898F"/>
                </a:solidFill>
                <a:latin typeface="Aptos"/>
              </a:defRPr>
            </a:pPr>
            <a:r>
              <a:t>Petunjuk: WIP akhir = 1.000 unit; EUP bahan = 5.000; EUP konversi = 4.400.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E89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92608"/>
            <a:ext cx="10881360" cy="22860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900" b="1">
                <a:solidFill>
                  <a:srgbClr val="1E898F"/>
                </a:solidFill>
                <a:latin typeface="Aptos"/>
              </a:defRPr>
            </a:pPr>
            <a:r>
              <a:t>09 • PENUTUP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76072"/>
            <a:ext cx="10972800" cy="566928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2700" b="1">
                <a:solidFill>
                  <a:srgbClr val="193052"/>
                </a:solidFill>
                <a:latin typeface="Aptos"/>
              </a:defRPr>
            </a:pPr>
            <a:r>
              <a:t>Kesimpulan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10528"/>
            <a:ext cx="9875520" cy="18288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800" b="1">
                <a:solidFill>
                  <a:srgbClr val="5A697A"/>
                </a:solidFill>
                <a:latin typeface="Aptos"/>
              </a:defRPr>
            </a:pPr>
            <a:r>
              <a:t>AKUNTANSI MANAJEMEN  •  MATERI PERKULIAHAN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492240"/>
            <a:ext cx="457200" cy="18288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 algn="r">
              <a:spcAft>
                <a:spcPts val="700"/>
              </a:spcAft>
              <a:defRPr sz="900" b="1">
                <a:solidFill>
                  <a:srgbClr val="5A697A"/>
                </a:solidFill>
                <a:latin typeface="Aptos"/>
              </a:defRPr>
            </a:pPr>
            <a:r>
              <a:t>19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31520" y="1508760"/>
            <a:ext cx="35204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CE4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731520" y="1508760"/>
            <a:ext cx="82296" cy="2011680"/>
          </a:xfrm>
          <a:prstGeom prst="rect">
            <a:avLst/>
          </a:prstGeom>
          <a:solidFill>
            <a:srgbClr val="2E639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32688" y="1655063"/>
            <a:ext cx="3154680" cy="384048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193052"/>
                </a:solidFill>
                <a:latin typeface="Aptos"/>
              </a:defRPr>
            </a:pPr>
            <a:r>
              <a:t>Process costing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32688" y="2130552"/>
            <a:ext cx="3136392" cy="1298448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1700" b="0">
                <a:solidFill>
                  <a:srgbClr val="2A3441"/>
                </a:solidFill>
                <a:latin typeface="Aptos"/>
              </a:defRPr>
            </a:pPr>
            <a:r>
              <a:t>Cocok untuk produksi massal, kontinu, dan produk homogen.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43400" y="1508760"/>
            <a:ext cx="35204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CE4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43400" y="1508760"/>
            <a:ext cx="82296" cy="2011680"/>
          </a:xfrm>
          <a:prstGeom prst="rect">
            <a:avLst/>
          </a:prstGeom>
          <a:solidFill>
            <a:srgbClr val="1E89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44568" y="1655063"/>
            <a:ext cx="3154680" cy="384048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193052"/>
                </a:solidFill>
                <a:latin typeface="Aptos"/>
              </a:defRPr>
            </a:pPr>
            <a:r>
              <a:t>Equivalent units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44568" y="2130552"/>
            <a:ext cx="3136392" cy="1298448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1700" b="0">
                <a:solidFill>
                  <a:srgbClr val="2A3441"/>
                </a:solidFill>
                <a:latin typeface="Aptos"/>
              </a:defRPr>
            </a:pPr>
            <a:r>
              <a:t>Mengukur pekerjaan yang telah dilakukan pada unit yang belum selesai.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955279" y="1508760"/>
            <a:ext cx="3520440" cy="2011680"/>
          </a:xfrm>
          <a:prstGeom prst="roundRect">
            <a:avLst/>
          </a:prstGeom>
          <a:solidFill>
            <a:srgbClr val="FFFFFF"/>
          </a:solidFill>
          <a:ln>
            <a:solidFill>
              <a:srgbClr val="DCE4E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7955279" y="1508760"/>
            <a:ext cx="82296" cy="2011680"/>
          </a:xfrm>
          <a:prstGeom prst="rect">
            <a:avLst/>
          </a:prstGeom>
          <a:solidFill>
            <a:srgbClr val="DEA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56448" y="1655063"/>
            <a:ext cx="3154680" cy="384048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1700" b="1">
                <a:solidFill>
                  <a:srgbClr val="193052"/>
                </a:solidFill>
                <a:latin typeface="Aptos"/>
              </a:defRPr>
            </a:pPr>
            <a:r>
              <a:t>Laporan produksi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56448" y="2130552"/>
            <a:ext cx="3136392" cy="1298448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1700" b="0">
                <a:solidFill>
                  <a:srgbClr val="2A3441"/>
                </a:solidFill>
                <a:latin typeface="Aptos"/>
              </a:defRPr>
            </a:pPr>
            <a:r>
              <a:t>Menyatukan arus unit, EUP, biaya per EUP, dan alokasi biaya.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4400" y="4251960"/>
            <a:ext cx="10241280" cy="50292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 algn="ctr">
              <a:spcAft>
                <a:spcPts val="700"/>
              </a:spcAft>
              <a:defRPr sz="2000" b="1">
                <a:solidFill>
                  <a:srgbClr val="193052"/>
                </a:solidFill>
                <a:latin typeface="Aptos"/>
              </a:defRPr>
            </a:pPr>
            <a:r>
              <a:t>Pertanyaan refleksi: Mengapa dua departemen yang menghasilkan produk serupa dapat memiliki biaya per unit berbeda?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4400" y="5166360"/>
            <a:ext cx="10241280" cy="54864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 algn="ctr">
              <a:spcAft>
                <a:spcPts val="700"/>
              </a:spcAft>
              <a:defRPr sz="1700" b="1">
                <a:solidFill>
                  <a:srgbClr val="1E898F"/>
                </a:solidFill>
                <a:latin typeface="Aptos"/>
              </a:defRPr>
            </a:pPr>
            <a:r>
              <a:t>Terima kasih • Diskusi dan tanya jawab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8FAFC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1E89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66928" y="292608"/>
            <a:ext cx="10881360" cy="22860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900" b="1">
                <a:solidFill>
                  <a:srgbClr val="1E898F"/>
                </a:solidFill>
                <a:latin typeface="Aptos"/>
              </a:defRPr>
            </a:pPr>
            <a:r>
              <a:t>LAMPIRAN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576072"/>
            <a:ext cx="10972800" cy="566928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2700" b="1">
                <a:solidFill>
                  <a:srgbClr val="193052"/>
                </a:solidFill>
                <a:latin typeface="Aptos"/>
              </a:defRPr>
            </a:pPr>
            <a:r>
              <a:t>Catatan Pengajar dan Referensi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94360" y="6510528"/>
            <a:ext cx="9875520" cy="18288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>
              <a:spcAft>
                <a:spcPts val="700"/>
              </a:spcAft>
              <a:defRPr sz="800" b="1">
                <a:solidFill>
                  <a:srgbClr val="5A697A"/>
                </a:solidFill>
                <a:latin typeface="Aptos"/>
              </a:defRPr>
            </a:pPr>
            <a:r>
              <a:t>AKUNTANSI MANAJEMEN  •  MATERI PERKULIAHAN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109960" y="6492240"/>
            <a:ext cx="457200" cy="182880"/>
          </a:xfrm>
          <a:prstGeom prst="rect">
            <a:avLst/>
          </a:prstGeom>
          <a:noFill/>
        </p:spPr>
        <p:txBody>
          <a:bodyPr wrap="square" lIns="54864" rIns="54864" tIns="36576" bIns="27432" anchor="t">
            <a:spAutoFit/>
          </a:bodyPr>
          <a:lstStyle/>
          <a:p>
            <a:pPr algn="r">
              <a:spcAft>
                <a:spcPts val="700"/>
              </a:spcAft>
              <a:defRPr sz="900" b="1">
                <a:solidFill>
                  <a:srgbClr val="5A697A"/>
                </a:solidFill>
                <a:latin typeface="Aptos"/>
              </a:defRPr>
            </a:pPr>
            <a:r>
              <a:t>20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1417320"/>
            <a:ext cx="10698480" cy="4526280"/>
          </a:xfrm>
          <a:prstGeom prst="rect">
            <a:avLst/>
          </a:prstGeom>
          <a:noFill/>
        </p:spPr>
        <p:txBody>
          <a:bodyPr wrap="square" lIns="73152" rIns="73152">
            <a:spAutoFit/>
          </a:bodyPr>
          <a:lstStyle/>
          <a:p>
            <a:pPr>
              <a:spcAft>
                <a:spcPts val="1300"/>
              </a:spcAft>
              <a:defRPr sz="1800">
                <a:solidFill>
                  <a:srgbClr val="2A3441"/>
                </a:solidFill>
                <a:latin typeface="Aptos"/>
              </a:defRPr>
            </a:pPr>
            <a:r>
              <a:t>Contoh angka dalam materi ini bersifat ilustratif untuk pembelajaran, bukan data perusahaan nyata.</a:t>
            </a:r>
          </a:p>
          <a:p>
            <a:pPr>
              <a:spcAft>
                <a:spcPts val="1300"/>
              </a:spcAft>
              <a:defRPr sz="1800">
                <a:solidFill>
                  <a:srgbClr val="2A3441"/>
                </a:solidFill>
                <a:latin typeface="Aptos"/>
              </a:defRPr>
            </a:pPr>
            <a:r>
              <a:t>Rumus dan format mengikuti konsep umum akuntansi biaya untuk process costing dan metode weighted-average.</a:t>
            </a:r>
          </a:p>
          <a:p>
            <a:pPr>
              <a:spcAft>
                <a:spcPts val="1300"/>
              </a:spcAft>
              <a:defRPr sz="1800">
                <a:solidFill>
                  <a:srgbClr val="2A3441"/>
                </a:solidFill>
                <a:latin typeface="Aptos"/>
              </a:defRPr>
            </a:pPr>
            <a:r>
              <a:t>Referensi utama yang dapat digunakan: Horngren, Datar &amp; Rajan, Cost Accounting: A Managerial Emphasis; serta Garrison, Noreen &amp; Brewer, Managerial Accounting.</a:t>
            </a:r>
          </a:p>
          <a:p>
            <a:pPr>
              <a:spcAft>
                <a:spcPts val="1300"/>
              </a:spcAft>
              <a:defRPr sz="1800">
                <a:solidFill>
                  <a:srgbClr val="2A3441"/>
                </a:solidFill>
                <a:latin typeface="Aptos"/>
              </a:defRPr>
            </a:pPr>
            <a:r>
              <a:t>Saat mengajar, tekankan bahwa biaya bahan dan biaya konversi dapat memiliki tingkat penyelesaian yang berbeda.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