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62B4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8686800" y="640080"/>
            <a:ext cx="2834640" cy="201168"/>
          </a:xfrm>
          <a:prstGeom prst="rect">
            <a:avLst/>
          </a:prstGeom>
          <a:solidFill>
            <a:srgbClr val="0091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9235440" y="1005840"/>
            <a:ext cx="2286000" cy="201168"/>
          </a:xfrm>
          <a:prstGeom prst="rect">
            <a:avLst/>
          </a:prstGeom>
          <a:solidFill>
            <a:srgbClr val="E8AE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8229600" y="1371600"/>
            <a:ext cx="3291840" cy="201168"/>
          </a:xfrm>
          <a:prstGeom prst="rect">
            <a:avLst/>
          </a:prstGeom>
          <a:solidFill>
            <a:srgbClr val="2864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31520" y="731520"/>
            <a:ext cx="7132320" cy="32004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>
              <a:spcAft>
                <a:spcPts val="500"/>
              </a:spcAft>
              <a:defRPr sz="1300" b="1">
                <a:solidFill>
                  <a:srgbClr val="6EDCD3"/>
                </a:solidFill>
                <a:latin typeface="Aptos"/>
              </a:defRPr>
            </a:pPr>
            <a:r>
              <a:t>AKUNTANSI MANAJEMEN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417320"/>
            <a:ext cx="8046720" cy="132588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>
              <a:spcAft>
                <a:spcPts val="500"/>
              </a:spcAft>
              <a:defRPr sz="3800" b="1">
                <a:solidFill>
                  <a:srgbClr val="FFFFFF"/>
                </a:solidFill>
                <a:latin typeface="Aptos"/>
              </a:defRPr>
            </a:pPr>
            <a:r>
              <a:t>JOB-ORDER</a:t>
            </a:r>
          </a:p>
          <a:p>
            <a:pPr>
              <a:spcAft>
                <a:spcPts val="500"/>
              </a:spcAft>
              <a:defRPr sz="3800" b="1">
                <a:solidFill>
                  <a:srgbClr val="FFFFFF"/>
                </a:solidFill>
                <a:latin typeface="Aptos"/>
              </a:defRPr>
            </a:pPr>
            <a:r>
              <a:t>COSTING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3063240"/>
            <a:ext cx="7498079" cy="82296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>
              <a:spcAft>
                <a:spcPts val="500"/>
              </a:spcAft>
              <a:defRPr sz="2200" b="0">
                <a:solidFill>
                  <a:srgbClr val="E1EBF5"/>
                </a:solidFill>
                <a:latin typeface="Aptos"/>
              </a:defRPr>
            </a:pPr>
            <a:r>
              <a:t>Sistem biaya pesanan, arus biaya produksi,</a:t>
            </a:r>
          </a:p>
          <a:p>
            <a:pPr>
              <a:spcAft>
                <a:spcPts val="500"/>
              </a:spcAft>
              <a:defRPr sz="2200" b="0">
                <a:solidFill>
                  <a:srgbClr val="E1EBF5"/>
                </a:solidFill>
                <a:latin typeface="Aptos"/>
              </a:defRPr>
            </a:pPr>
            <a:r>
              <a:t>dan pembebanan biaya overhead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4892040"/>
            <a:ext cx="2240280" cy="777240"/>
          </a:xfrm>
          <a:prstGeom prst="roundRect">
            <a:avLst/>
          </a:prstGeom>
          <a:solidFill>
            <a:srgbClr val="234064"/>
          </a:solidFill>
          <a:ln>
            <a:solidFill>
              <a:srgbClr val="41658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36576" bIns="27432"/>
          <a:lstStyle/>
          <a:p>
            <a:pPr algn="ctr">
              <a:defRPr sz="1300" b="1">
                <a:solidFill>
                  <a:srgbClr val="FFFFFF"/>
                </a:solidFill>
                <a:latin typeface="Aptos"/>
              </a:defRPr>
            </a:pPr>
            <a:r>
              <a:t>01  |  Tipe sistem biaya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337560" y="4892040"/>
            <a:ext cx="2240280" cy="777240"/>
          </a:xfrm>
          <a:prstGeom prst="roundRect">
            <a:avLst/>
          </a:prstGeom>
          <a:solidFill>
            <a:srgbClr val="234064"/>
          </a:solidFill>
          <a:ln>
            <a:solidFill>
              <a:srgbClr val="41658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36576" bIns="27432"/>
          <a:lstStyle/>
          <a:p>
            <a:pPr algn="ctr">
              <a:defRPr sz="1300" b="1">
                <a:solidFill>
                  <a:srgbClr val="FFFFFF"/>
                </a:solidFill>
                <a:latin typeface="Aptos"/>
              </a:defRPr>
            </a:pPr>
            <a:r>
              <a:t>02  |  Arus biaya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897879" y="4892040"/>
            <a:ext cx="2240280" cy="777240"/>
          </a:xfrm>
          <a:prstGeom prst="roundRect">
            <a:avLst/>
          </a:prstGeom>
          <a:solidFill>
            <a:srgbClr val="234064"/>
          </a:solidFill>
          <a:ln>
            <a:solidFill>
              <a:srgbClr val="41658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36576" bIns="27432"/>
          <a:lstStyle/>
          <a:p>
            <a:pPr algn="ctr">
              <a:defRPr sz="1300" b="1">
                <a:solidFill>
                  <a:srgbClr val="FFFFFF"/>
                </a:solidFill>
                <a:latin typeface="Aptos"/>
              </a:defRPr>
            </a:pPr>
            <a:r>
              <a:t>03  |  Overhead pabrik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6172200"/>
            <a:ext cx="6858000" cy="27432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>
              <a:spcAft>
                <a:spcPts val="500"/>
              </a:spcAft>
              <a:defRPr sz="1200" b="0">
                <a:solidFill>
                  <a:srgbClr val="C8D7E6"/>
                </a:solidFill>
                <a:latin typeface="Aptos"/>
              </a:defRPr>
            </a:pPr>
            <a:r>
              <a:t>Bahan ajar • Bahasa Indonesia • Dilengkapi contoh dan latihan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0091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1155680" cy="25603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>
              <a:spcAft>
                <a:spcPts val="500"/>
              </a:spcAft>
              <a:defRPr sz="900" b="1">
                <a:solidFill>
                  <a:srgbClr val="009191"/>
                </a:solidFill>
                <a:latin typeface="Aptos"/>
              </a:defRPr>
            </a:pPr>
            <a:r>
              <a:t>AKUNTANSI MANAJEMEN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30352"/>
            <a:ext cx="11155680" cy="53035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>
              <a:spcAft>
                <a:spcPts val="500"/>
              </a:spcAft>
              <a:defRPr sz="2700" b="1">
                <a:solidFill>
                  <a:srgbClr val="162B4B"/>
                </a:solidFill>
                <a:latin typeface="Aptos"/>
              </a:defRPr>
            </a:pPr>
            <a:r>
              <a:t>Capaian Pembelajaran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519672"/>
            <a:ext cx="9875520" cy="16459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>
              <a:spcAft>
                <a:spcPts val="500"/>
              </a:spcAft>
              <a:defRPr sz="900" b="0">
                <a:solidFill>
                  <a:srgbClr val="626F7E"/>
                </a:solidFill>
                <a:latin typeface="Aptos"/>
              </a:defRPr>
            </a:pPr>
            <a:r>
              <a:t>Materi kuliah • Job-Order Costing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64240" y="6492240"/>
            <a:ext cx="594360" cy="20116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r">
              <a:spcAft>
                <a:spcPts val="500"/>
              </a:spcAft>
              <a:defRPr sz="900" b="0">
                <a:solidFill>
                  <a:srgbClr val="626F7E"/>
                </a:solidFill>
                <a:latin typeface="Aptos"/>
              </a:defRPr>
            </a:pPr>
            <a:r>
              <a:t>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41148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>
              <a:spcAft>
                <a:spcPts val="500"/>
              </a:spcAft>
              <a:defRPr sz="1800" b="0">
                <a:solidFill>
                  <a:srgbClr val="626F7E"/>
                </a:solidFill>
                <a:latin typeface="Aptos"/>
              </a:defRPr>
            </a:pPr>
            <a:r>
              <a:t>Setelah perkuliahan, mahasiswa diharapkan mampu: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" y="1828800"/>
            <a:ext cx="594360" cy="530352"/>
          </a:xfrm>
          <a:prstGeom prst="roundRect">
            <a:avLst/>
          </a:prstGeom>
          <a:solidFill>
            <a:srgbClr val="DEF3F0"/>
          </a:solidFill>
          <a:ln>
            <a:solidFill>
              <a:srgbClr val="0091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36576" bIns="27432"/>
          <a:lstStyle/>
          <a:p>
            <a:pPr algn="ctr">
              <a:defRPr sz="1500" b="1">
                <a:solidFill>
                  <a:srgbClr val="009191"/>
                </a:solidFill>
                <a:latin typeface="Aptos"/>
              </a:defRPr>
            </a:pPr>
            <a:r>
              <a:t>01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508760" y="1847088"/>
            <a:ext cx="1920240" cy="29260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>
              <a:spcAft>
                <a:spcPts val="500"/>
              </a:spcAft>
              <a:defRPr sz="1700" b="1">
                <a:solidFill>
                  <a:srgbClr val="162B4B"/>
                </a:solidFill>
                <a:latin typeface="Aptos"/>
              </a:defRPr>
            </a:pPr>
            <a:r>
              <a:t>Membedakan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337560" y="1847088"/>
            <a:ext cx="7863840" cy="38404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>
              <a:spcAft>
                <a:spcPts val="500"/>
              </a:spcAft>
              <a:defRPr sz="1600" b="0">
                <a:solidFill>
                  <a:srgbClr val="2A333F"/>
                </a:solidFill>
                <a:latin typeface="Aptos"/>
              </a:defRPr>
            </a:pPr>
            <a:r>
              <a:t>job-order costing dan process costing.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31520" y="2633472"/>
            <a:ext cx="594360" cy="530352"/>
          </a:xfrm>
          <a:prstGeom prst="roundRect">
            <a:avLst/>
          </a:prstGeom>
          <a:solidFill>
            <a:srgbClr val="DEF3F0"/>
          </a:solidFill>
          <a:ln>
            <a:solidFill>
              <a:srgbClr val="0091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36576" bIns="27432"/>
          <a:lstStyle/>
          <a:p>
            <a:pPr algn="ctr">
              <a:defRPr sz="1500" b="1">
                <a:solidFill>
                  <a:srgbClr val="009191"/>
                </a:solidFill>
                <a:latin typeface="Aptos"/>
              </a:defRPr>
            </a:pPr>
            <a: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651760"/>
            <a:ext cx="1920240" cy="29260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>
              <a:spcAft>
                <a:spcPts val="500"/>
              </a:spcAft>
              <a:defRPr sz="1700" b="1">
                <a:solidFill>
                  <a:srgbClr val="162B4B"/>
                </a:solidFill>
                <a:latin typeface="Aptos"/>
              </a:defRPr>
            </a:pPr>
            <a:r>
              <a:t>Menjelaskan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337560" y="2651760"/>
            <a:ext cx="7863840" cy="38404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>
              <a:spcAft>
                <a:spcPts val="500"/>
              </a:spcAft>
              <a:defRPr sz="1600" b="0">
                <a:solidFill>
                  <a:srgbClr val="2A333F"/>
                </a:solidFill>
                <a:latin typeface="Aptos"/>
              </a:defRPr>
            </a:pPr>
            <a:r>
              <a:t>dokumen dan alur biaya dalam sistem biaya pesanan.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31520" y="3438144"/>
            <a:ext cx="594360" cy="530352"/>
          </a:xfrm>
          <a:prstGeom prst="roundRect">
            <a:avLst/>
          </a:prstGeom>
          <a:solidFill>
            <a:srgbClr val="DEF3F0"/>
          </a:solidFill>
          <a:ln>
            <a:solidFill>
              <a:srgbClr val="0091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36576" bIns="27432"/>
          <a:lstStyle/>
          <a:p>
            <a:pPr algn="ctr">
              <a:defRPr sz="1500" b="1">
                <a:solidFill>
                  <a:srgbClr val="009191"/>
                </a:solidFill>
                <a:latin typeface="Aptos"/>
              </a:defRPr>
            </a:pPr>
            <a:r>
              <a:t>03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508760" y="3456432"/>
            <a:ext cx="1920240" cy="29260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>
              <a:spcAft>
                <a:spcPts val="500"/>
              </a:spcAft>
              <a:defRPr sz="1700" b="1">
                <a:solidFill>
                  <a:srgbClr val="162B4B"/>
                </a:solidFill>
                <a:latin typeface="Aptos"/>
              </a:defRPr>
            </a:pPr>
            <a:r>
              <a:t>Menelusuri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337560" y="3456432"/>
            <a:ext cx="7863840" cy="38404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>
              <a:spcAft>
                <a:spcPts val="500"/>
              </a:spcAft>
              <a:defRPr sz="1600" b="0">
                <a:solidFill>
                  <a:srgbClr val="2A333F"/>
                </a:solidFill>
                <a:latin typeface="Aptos"/>
              </a:defRPr>
            </a:pPr>
            <a:r>
              <a:t>bahan langsung, tenaga kerja langsung, dan overhead.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31520" y="4242816"/>
            <a:ext cx="594360" cy="530352"/>
          </a:xfrm>
          <a:prstGeom prst="roundRect">
            <a:avLst/>
          </a:prstGeom>
          <a:solidFill>
            <a:srgbClr val="DEF3F0"/>
          </a:solidFill>
          <a:ln>
            <a:solidFill>
              <a:srgbClr val="0091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36576" bIns="27432"/>
          <a:lstStyle/>
          <a:p>
            <a:pPr algn="ctr">
              <a:defRPr sz="1500" b="1">
                <a:solidFill>
                  <a:srgbClr val="009191"/>
                </a:solidFill>
                <a:latin typeface="Aptos"/>
              </a:defRPr>
            </a:pPr>
            <a:r>
              <a:t>04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508760" y="4261104"/>
            <a:ext cx="1920240" cy="29260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>
              <a:spcAft>
                <a:spcPts val="500"/>
              </a:spcAft>
              <a:defRPr sz="1700" b="1">
                <a:solidFill>
                  <a:srgbClr val="162B4B"/>
                </a:solidFill>
                <a:latin typeface="Aptos"/>
              </a:defRPr>
            </a:pPr>
            <a:r>
              <a:t>Menghitung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337560" y="4261104"/>
            <a:ext cx="7863840" cy="38404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>
              <a:spcAft>
                <a:spcPts val="500"/>
              </a:spcAft>
              <a:defRPr sz="1600" b="0">
                <a:solidFill>
                  <a:srgbClr val="2A333F"/>
                </a:solidFill>
                <a:latin typeface="Aptos"/>
              </a:defRPr>
            </a:pPr>
            <a:r>
              <a:t>tarif overhead ditentukan di muka dan overhead dibebankan.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5047488"/>
            <a:ext cx="594360" cy="530352"/>
          </a:xfrm>
          <a:prstGeom prst="roundRect">
            <a:avLst/>
          </a:prstGeom>
          <a:solidFill>
            <a:srgbClr val="DEF3F0"/>
          </a:solidFill>
          <a:ln>
            <a:solidFill>
              <a:srgbClr val="0091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36576" bIns="27432"/>
          <a:lstStyle/>
          <a:p>
            <a:pPr algn="ctr">
              <a:defRPr sz="1500" b="1">
                <a:solidFill>
                  <a:srgbClr val="009191"/>
                </a:solidFill>
                <a:latin typeface="Aptos"/>
              </a:defRPr>
            </a:pPr>
            <a:r>
              <a:t>05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508760" y="5065775"/>
            <a:ext cx="1920240" cy="29260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>
              <a:spcAft>
                <a:spcPts val="500"/>
              </a:spcAft>
              <a:defRPr sz="1700" b="1">
                <a:solidFill>
                  <a:srgbClr val="162B4B"/>
                </a:solidFill>
                <a:latin typeface="Aptos"/>
              </a:defRPr>
            </a:pPr>
            <a:r>
              <a:t>Menganalisis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337560" y="5065775"/>
            <a:ext cx="7863840" cy="38404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>
              <a:spcAft>
                <a:spcPts val="500"/>
              </a:spcAft>
              <a:defRPr sz="1600" b="0">
                <a:solidFill>
                  <a:srgbClr val="2A333F"/>
                </a:solidFill>
                <a:latin typeface="Aptos"/>
              </a:defRPr>
            </a:pPr>
            <a:r>
              <a:t>selisih overhead aktual dan overhead yang dibebankan.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0091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1155680" cy="25603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>
              <a:spcAft>
                <a:spcPts val="500"/>
              </a:spcAft>
              <a:defRPr sz="900" b="1">
                <a:solidFill>
                  <a:srgbClr val="009191"/>
                </a:solidFill>
                <a:latin typeface="Aptos"/>
              </a:defRPr>
            </a:pPr>
            <a:r>
              <a:t>AKUNTANSI MANAJEMEN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30352"/>
            <a:ext cx="11155680" cy="53035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>
              <a:spcAft>
                <a:spcPts val="500"/>
              </a:spcAft>
              <a:defRPr sz="2700" b="1">
                <a:solidFill>
                  <a:srgbClr val="162B4B"/>
                </a:solidFill>
                <a:latin typeface="Aptos"/>
              </a:defRPr>
            </a:pPr>
            <a:r>
              <a:t>Mengapa Sistem Biaya Penting?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519672"/>
            <a:ext cx="9875520" cy="16459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>
              <a:spcAft>
                <a:spcPts val="500"/>
              </a:spcAft>
              <a:defRPr sz="900" b="0">
                <a:solidFill>
                  <a:srgbClr val="626F7E"/>
                </a:solidFill>
                <a:latin typeface="Aptos"/>
              </a:defRPr>
            </a:pPr>
            <a:r>
              <a:t>Materi kuliah • Job-Order Costing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64240" y="6492240"/>
            <a:ext cx="594360" cy="20116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r">
              <a:spcAft>
                <a:spcPts val="500"/>
              </a:spcAft>
              <a:defRPr sz="900" b="0">
                <a:solidFill>
                  <a:srgbClr val="626F7E"/>
                </a:solidFill>
                <a:latin typeface="Aptos"/>
              </a:defRPr>
            </a:pPr>
            <a:r>
              <a:t>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54864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>
              <a:spcAft>
                <a:spcPts val="500"/>
              </a:spcAft>
              <a:defRPr sz="1800" b="0">
                <a:solidFill>
                  <a:srgbClr val="2A333F"/>
                </a:solidFill>
                <a:latin typeface="Aptos"/>
              </a:defRPr>
            </a:pPr>
            <a:r>
              <a:t>Manajemen membutuhkan informasi biaya yang tepat untuk menetapkan harga, mengendalikan biaya, dan mengevaluasi profitabilitas.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85800" y="2331720"/>
            <a:ext cx="3429000" cy="2331720"/>
          </a:xfrm>
          <a:prstGeom prst="roundRect">
            <a:avLst/>
          </a:prstGeom>
          <a:solidFill>
            <a:srgbClr val="F2F6FA"/>
          </a:solidFill>
          <a:ln>
            <a:solidFill>
              <a:srgbClr val="DC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85800" y="2331720"/>
            <a:ext cx="82296" cy="2331720"/>
          </a:xfrm>
          <a:prstGeom prst="rect">
            <a:avLst/>
          </a:prstGeom>
          <a:solidFill>
            <a:srgbClr val="0091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86968" y="2459736"/>
            <a:ext cx="3081528" cy="34747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>
              <a:spcAft>
                <a:spcPts val="500"/>
              </a:spcAft>
              <a:defRPr sz="1800" b="1">
                <a:solidFill>
                  <a:srgbClr val="162B4B"/>
                </a:solidFill>
                <a:latin typeface="Aptos"/>
              </a:defRPr>
            </a:pPr>
            <a:r>
              <a:t>Penetapan harga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86968" y="2862072"/>
            <a:ext cx="3081528" cy="1709927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>
              <a:spcAft>
                <a:spcPts val="500"/>
              </a:spcAft>
              <a:defRPr sz="1500" b="0">
                <a:solidFill>
                  <a:srgbClr val="2A333F"/>
                </a:solidFill>
                <a:latin typeface="Aptos"/>
              </a:defRPr>
            </a:pPr>
            <a:r>
              <a:t>Mengetahui biaya setiap pesanan agar harga jual dan margin dapat direncanakan.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389120" y="2331720"/>
            <a:ext cx="3429000" cy="2331720"/>
          </a:xfrm>
          <a:prstGeom prst="roundRect">
            <a:avLst/>
          </a:prstGeom>
          <a:solidFill>
            <a:srgbClr val="F2F6FA"/>
          </a:solidFill>
          <a:ln>
            <a:solidFill>
              <a:srgbClr val="DC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389120" y="2331720"/>
            <a:ext cx="82296" cy="2331720"/>
          </a:xfrm>
          <a:prstGeom prst="rect">
            <a:avLst/>
          </a:prstGeom>
          <a:solidFill>
            <a:srgbClr val="2864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590288" y="2459736"/>
            <a:ext cx="3081528" cy="34747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>
              <a:spcAft>
                <a:spcPts val="500"/>
              </a:spcAft>
              <a:defRPr sz="1800" b="1">
                <a:solidFill>
                  <a:srgbClr val="162B4B"/>
                </a:solidFill>
                <a:latin typeface="Aptos"/>
              </a:defRPr>
            </a:pPr>
            <a:r>
              <a:t>Pengendalian biaya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90288" y="2862072"/>
            <a:ext cx="3081528" cy="1709927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>
              <a:spcAft>
                <a:spcPts val="500"/>
              </a:spcAft>
              <a:defRPr sz="1500" b="0">
                <a:solidFill>
                  <a:srgbClr val="2A333F"/>
                </a:solidFill>
                <a:latin typeface="Aptos"/>
              </a:defRPr>
            </a:pPr>
            <a:r>
              <a:t>Membandingkan biaya aktual dengan anggaran atau standar untuk menemukan penyimpangan.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092440" y="2331720"/>
            <a:ext cx="3429000" cy="2331720"/>
          </a:xfrm>
          <a:prstGeom prst="roundRect">
            <a:avLst/>
          </a:prstGeom>
          <a:solidFill>
            <a:srgbClr val="F2F6FA"/>
          </a:solidFill>
          <a:ln>
            <a:solidFill>
              <a:srgbClr val="DC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092440" y="2331720"/>
            <a:ext cx="82296" cy="2331720"/>
          </a:xfrm>
          <a:prstGeom prst="rect">
            <a:avLst/>
          </a:prstGeom>
          <a:solidFill>
            <a:srgbClr val="E8AE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293608" y="2459736"/>
            <a:ext cx="3081528" cy="34747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>
              <a:spcAft>
                <a:spcPts val="500"/>
              </a:spcAft>
              <a:defRPr sz="1800" b="1">
                <a:solidFill>
                  <a:srgbClr val="162B4B"/>
                </a:solidFill>
                <a:latin typeface="Aptos"/>
              </a:defRPr>
            </a:pPr>
            <a:r>
              <a:t>Keputusan bisnis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93608" y="2862072"/>
            <a:ext cx="3081528" cy="1709927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>
              <a:spcAft>
                <a:spcPts val="500"/>
              </a:spcAft>
              <a:defRPr sz="1500" b="0">
                <a:solidFill>
                  <a:srgbClr val="2A333F"/>
                </a:solidFill>
                <a:latin typeface="Aptos"/>
              </a:defRPr>
            </a:pPr>
            <a:r>
              <a:t>Menilai pesanan, pelanggan, produk, dan penggunaan kapasitas produksi.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2960" y="5166360"/>
            <a:ext cx="10515600" cy="64008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ctr">
              <a:spcAft>
                <a:spcPts val="500"/>
              </a:spcAft>
              <a:defRPr sz="1700" b="1">
                <a:solidFill>
                  <a:srgbClr val="162B4B"/>
                </a:solidFill>
                <a:latin typeface="Aptos"/>
              </a:defRPr>
            </a:pPr>
            <a:r>
              <a:t>Prinsip: sistem biaya yang baik menghasilkan informasi yang relevan, dapat ditelusuri, dan cukup andal untuk mendukung keputusan.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0091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1155680" cy="25603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>
              <a:spcAft>
                <a:spcPts val="500"/>
              </a:spcAft>
              <a:defRPr sz="900" b="1">
                <a:solidFill>
                  <a:srgbClr val="009191"/>
                </a:solidFill>
                <a:latin typeface="Aptos"/>
              </a:defRPr>
            </a:pPr>
            <a:r>
              <a:t>AKUNTANSI MANAJEMEN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30352"/>
            <a:ext cx="11155680" cy="53035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>
              <a:spcAft>
                <a:spcPts val="500"/>
              </a:spcAft>
              <a:defRPr sz="2700" b="1">
                <a:solidFill>
                  <a:srgbClr val="162B4B"/>
                </a:solidFill>
                <a:latin typeface="Aptos"/>
              </a:defRPr>
            </a:pPr>
            <a:r>
              <a:t>Tipe Sistem Biaya: Job-Order vs Process Costing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519672"/>
            <a:ext cx="9875520" cy="16459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>
              <a:spcAft>
                <a:spcPts val="500"/>
              </a:spcAft>
              <a:defRPr sz="900" b="0">
                <a:solidFill>
                  <a:srgbClr val="626F7E"/>
                </a:solidFill>
                <a:latin typeface="Aptos"/>
              </a:defRPr>
            </a:pPr>
            <a:r>
              <a:t>Materi kuliah • Job-Order Costing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64240" y="6492240"/>
            <a:ext cx="594360" cy="20116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r">
              <a:spcAft>
                <a:spcPts val="500"/>
              </a:spcAft>
              <a:defRPr sz="900" b="0">
                <a:solidFill>
                  <a:srgbClr val="626F7E"/>
                </a:solidFill>
                <a:latin typeface="Aptos"/>
              </a:defRPr>
            </a:pPr>
            <a:r>
              <a:t>4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594360" y="1417320"/>
          <a:ext cx="10972800" cy="4251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8800"/>
                <a:gridCol w="4572000"/>
                <a:gridCol w="4572000"/>
              </a:tblGrid>
              <a:tr h="708660">
                <a:tc>
                  <a:txBody>
                    <a:bodyPr/>
                    <a:lstStyle/>
                    <a:p>
                      <a:pPr>
                        <a:defRPr sz="135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Aspek</a:t>
                      </a:r>
                    </a:p>
                  </a:txBody>
                  <a:tcPr marL="82296" marR="64008" marT="45720" marB="36576" anchor="ctr">
                    <a:solidFill>
                      <a:srgbClr val="162B4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5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Job-order costing</a:t>
                      </a:r>
                    </a:p>
                  </a:txBody>
                  <a:tcPr marL="82296" marR="64008" marT="45720" marB="36576" anchor="ctr">
                    <a:solidFill>
                      <a:srgbClr val="162B4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5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Process costing</a:t>
                      </a:r>
                    </a:p>
                  </a:txBody>
                  <a:tcPr marL="82296" marR="64008" marT="45720" marB="36576" anchor="ctr">
                    <a:solidFill>
                      <a:srgbClr val="162B4B"/>
                    </a:solidFill>
                  </a:tcPr>
                </a:tc>
              </a:tr>
              <a:tr h="708660">
                <a:tc>
                  <a:txBody>
                    <a:bodyPr/>
                    <a:lstStyle/>
                    <a:p>
                      <a:pPr>
                        <a:defRPr sz="1400" b="0">
                          <a:solidFill>
                            <a:srgbClr val="2A333F"/>
                          </a:solidFill>
                          <a:latin typeface="Aptos"/>
                        </a:defRPr>
                      </a:pPr>
                      <a:r>
                        <a:t>Objek biaya</a:t>
                      </a:r>
                    </a:p>
                  </a:txBody>
                  <a:tcPr marL="82296" marR="64008" marT="45720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 b="0">
                          <a:solidFill>
                            <a:srgbClr val="2A333F"/>
                          </a:solidFill>
                          <a:latin typeface="Aptos"/>
                        </a:defRPr>
                      </a:pPr>
                      <a:r>
                        <a:t>Pekerjaan/pesanan tertentu</a:t>
                      </a:r>
                    </a:p>
                  </a:txBody>
                  <a:tcPr marL="82296" marR="64008" marT="45720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 b="0">
                          <a:solidFill>
                            <a:srgbClr val="2A333F"/>
                          </a:solidFill>
                          <a:latin typeface="Aptos"/>
                        </a:defRPr>
                      </a:pPr>
                      <a:r>
                        <a:t>Departemen/proses atau unit homogen</a:t>
                      </a:r>
                    </a:p>
                  </a:txBody>
                  <a:tcPr marL="82296" marR="64008" marT="45720" marB="36576" anchor="ctr">
                    <a:solidFill>
                      <a:srgbClr val="FFFFFF"/>
                    </a:solidFill>
                  </a:tcPr>
                </a:tc>
              </a:tr>
              <a:tr h="708660">
                <a:tc>
                  <a:txBody>
                    <a:bodyPr/>
                    <a:lstStyle/>
                    <a:p>
                      <a:pPr>
                        <a:defRPr sz="1400" b="0">
                          <a:solidFill>
                            <a:srgbClr val="2A333F"/>
                          </a:solidFill>
                          <a:latin typeface="Aptos"/>
                        </a:defRPr>
                      </a:pPr>
                      <a:r>
                        <a:t>Karakter produk</a:t>
                      </a:r>
                    </a:p>
                  </a:txBody>
                  <a:tcPr marL="82296" marR="64008" marT="45720" marB="36576" anchor="ctr">
                    <a:solidFill>
                      <a:srgbClr val="F2F6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 b="0">
                          <a:solidFill>
                            <a:srgbClr val="2A333F"/>
                          </a:solidFill>
                          <a:latin typeface="Aptos"/>
                        </a:defRPr>
                      </a:pPr>
                      <a:r>
                        <a:t>Berbeda sesuai spesifikasi pelanggan</a:t>
                      </a:r>
                    </a:p>
                  </a:txBody>
                  <a:tcPr marL="82296" marR="64008" marT="45720" marB="36576" anchor="ctr">
                    <a:solidFill>
                      <a:srgbClr val="F2F6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 b="0">
                          <a:solidFill>
                            <a:srgbClr val="2A333F"/>
                          </a:solidFill>
                          <a:latin typeface="Aptos"/>
                        </a:defRPr>
                      </a:pPr>
                      <a:r>
                        <a:t>Seragam atau diproduksi massal</a:t>
                      </a:r>
                    </a:p>
                  </a:txBody>
                  <a:tcPr marL="82296" marR="64008" marT="45720" marB="36576" anchor="ctr">
                    <a:solidFill>
                      <a:srgbClr val="F2F6FA"/>
                    </a:solidFill>
                  </a:tcPr>
                </a:tc>
              </a:tr>
              <a:tr h="708660">
                <a:tc>
                  <a:txBody>
                    <a:bodyPr/>
                    <a:lstStyle/>
                    <a:p>
                      <a:pPr>
                        <a:defRPr sz="1400" b="0">
                          <a:solidFill>
                            <a:srgbClr val="2A333F"/>
                          </a:solidFill>
                          <a:latin typeface="Aptos"/>
                        </a:defRPr>
                      </a:pPr>
                      <a:r>
                        <a:t>Pengumpulan biaya</a:t>
                      </a:r>
                    </a:p>
                  </a:txBody>
                  <a:tcPr marL="82296" marR="64008" marT="45720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 b="0">
                          <a:solidFill>
                            <a:srgbClr val="2A333F"/>
                          </a:solidFill>
                          <a:latin typeface="Aptos"/>
                        </a:defRPr>
                      </a:pPr>
                      <a:r>
                        <a:t>Per pesanan/job</a:t>
                      </a:r>
                    </a:p>
                  </a:txBody>
                  <a:tcPr marL="82296" marR="64008" marT="45720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 b="0">
                          <a:solidFill>
                            <a:srgbClr val="2A333F"/>
                          </a:solidFill>
                          <a:latin typeface="Aptos"/>
                        </a:defRPr>
                      </a:pPr>
                      <a:r>
                        <a:t>Per proses/periode</a:t>
                      </a:r>
                    </a:p>
                  </a:txBody>
                  <a:tcPr marL="82296" marR="64008" marT="45720" marB="36576" anchor="ctr">
                    <a:solidFill>
                      <a:srgbClr val="FFFFFF"/>
                    </a:solidFill>
                  </a:tcPr>
                </a:tc>
              </a:tr>
              <a:tr h="708660">
                <a:tc>
                  <a:txBody>
                    <a:bodyPr/>
                    <a:lstStyle/>
                    <a:p>
                      <a:pPr>
                        <a:defRPr sz="1400" b="0">
                          <a:solidFill>
                            <a:srgbClr val="2A333F"/>
                          </a:solidFill>
                          <a:latin typeface="Aptos"/>
                        </a:defRPr>
                      </a:pPr>
                      <a:r>
                        <a:t>Contoh</a:t>
                      </a:r>
                    </a:p>
                  </a:txBody>
                  <a:tcPr marL="82296" marR="64008" marT="45720" marB="36576" anchor="ctr">
                    <a:solidFill>
                      <a:srgbClr val="F2F6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 b="0">
                          <a:solidFill>
                            <a:srgbClr val="2A333F"/>
                          </a:solidFill>
                          <a:latin typeface="Aptos"/>
                        </a:defRPr>
                      </a:pPr>
                      <a:r>
                        <a:t>Percetakan khusus, furnitur pesanan, proyek</a:t>
                      </a:r>
                    </a:p>
                  </a:txBody>
                  <a:tcPr marL="82296" marR="64008" marT="45720" marB="36576" anchor="ctr">
                    <a:solidFill>
                      <a:srgbClr val="F2F6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 b="0">
                          <a:solidFill>
                            <a:srgbClr val="2A333F"/>
                          </a:solidFill>
                          <a:latin typeface="Aptos"/>
                        </a:defRPr>
                      </a:pPr>
                      <a:r>
                        <a:t>Semen, minuman kemasan, bahan kimia</a:t>
                      </a:r>
                    </a:p>
                  </a:txBody>
                  <a:tcPr marL="82296" marR="64008" marT="45720" marB="36576" anchor="ctr">
                    <a:solidFill>
                      <a:srgbClr val="F2F6FA"/>
                    </a:solidFill>
                  </a:tcPr>
                </a:tc>
              </a:tr>
              <a:tr h="708660">
                <a:tc>
                  <a:txBody>
                    <a:bodyPr/>
                    <a:lstStyle/>
                    <a:p>
                      <a:pPr>
                        <a:defRPr sz="1400" b="0">
                          <a:solidFill>
                            <a:srgbClr val="2A333F"/>
                          </a:solidFill>
                          <a:latin typeface="Aptos"/>
                        </a:defRPr>
                      </a:pPr>
                      <a:r>
                        <a:t>Dokumen utama</a:t>
                      </a:r>
                    </a:p>
                  </a:txBody>
                  <a:tcPr marL="82296" marR="64008" marT="45720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 b="0">
                          <a:solidFill>
                            <a:srgbClr val="2A333F"/>
                          </a:solidFill>
                          <a:latin typeface="Aptos"/>
                        </a:defRPr>
                      </a:pPr>
                      <a:r>
                        <a:t>Job cost sheet</a:t>
                      </a:r>
                    </a:p>
                  </a:txBody>
                  <a:tcPr marL="82296" marR="64008" marT="45720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 b="0">
                          <a:solidFill>
                            <a:srgbClr val="2A333F"/>
                          </a:solidFill>
                          <a:latin typeface="Aptos"/>
                        </a:defRPr>
                      </a:pPr>
                      <a:r>
                        <a:t>Laporan biaya produksi per departemen</a:t>
                      </a:r>
                    </a:p>
                  </a:txBody>
                  <a:tcPr marL="82296" marR="64008" marT="45720" marB="36576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777240" y="5806440"/>
            <a:ext cx="10607040" cy="32004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>
              <a:spcAft>
                <a:spcPts val="500"/>
              </a:spcAft>
              <a:defRPr sz="1200" b="0">
                <a:solidFill>
                  <a:srgbClr val="626F7E"/>
                </a:solidFill>
                <a:latin typeface="Aptos"/>
              </a:defRPr>
            </a:pPr>
            <a:r>
              <a:t>Catatan: perusahaan dapat menggunakan pendekatan hibrida jika karakter produksinya menggabungkan pesanan khusus dan proses massal.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0091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1155680" cy="25603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>
              <a:spcAft>
                <a:spcPts val="500"/>
              </a:spcAft>
              <a:defRPr sz="900" b="1">
                <a:solidFill>
                  <a:srgbClr val="009191"/>
                </a:solidFill>
                <a:latin typeface="Aptos"/>
              </a:defRPr>
            </a:pPr>
            <a:r>
              <a:t>AKUNTANSI MANAJEMEN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30352"/>
            <a:ext cx="11155680" cy="53035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>
              <a:spcAft>
                <a:spcPts val="500"/>
              </a:spcAft>
              <a:defRPr sz="2700" b="1">
                <a:solidFill>
                  <a:srgbClr val="162B4B"/>
                </a:solidFill>
                <a:latin typeface="Aptos"/>
              </a:defRPr>
            </a:pPr>
            <a:r>
              <a:t>Kapan Job-Order Costing Digunakan?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519672"/>
            <a:ext cx="9875520" cy="16459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>
              <a:spcAft>
                <a:spcPts val="500"/>
              </a:spcAft>
              <a:defRPr sz="900" b="0">
                <a:solidFill>
                  <a:srgbClr val="626F7E"/>
                </a:solidFill>
                <a:latin typeface="Aptos"/>
              </a:defRPr>
            </a:pPr>
            <a:r>
              <a:t>Materi kuliah • Job-Order Costing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64240" y="6492240"/>
            <a:ext cx="594360" cy="20116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r">
              <a:spcAft>
                <a:spcPts val="500"/>
              </a:spcAft>
              <a:defRPr sz="900" b="0">
                <a:solidFill>
                  <a:srgbClr val="626F7E"/>
                </a:solidFill>
                <a:latin typeface="Aptos"/>
              </a:defRPr>
            </a:pPr>
            <a:r>
              <a:t>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325880"/>
            <a:ext cx="10515600" cy="41148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>
              <a:spcAft>
                <a:spcPts val="500"/>
              </a:spcAft>
              <a:defRPr sz="1800" b="0">
                <a:solidFill>
                  <a:srgbClr val="2A333F"/>
                </a:solidFill>
                <a:latin typeface="Aptos"/>
              </a:defRPr>
            </a:pPr>
            <a:r>
              <a:t>Sistem ini cocok ketika setiap pekerjaan dapat diidentifikasi secara terpisah dan memiliki kebutuhan sumber daya yang berbeda.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" y="2011680"/>
            <a:ext cx="5166360" cy="1234440"/>
          </a:xfrm>
          <a:prstGeom prst="roundRect">
            <a:avLst/>
          </a:prstGeom>
          <a:solidFill>
            <a:srgbClr val="F2F6FA"/>
          </a:solidFill>
          <a:ln>
            <a:solidFill>
              <a:srgbClr val="DC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31520" y="2011680"/>
            <a:ext cx="82296" cy="1234440"/>
          </a:xfrm>
          <a:prstGeom prst="rect">
            <a:avLst/>
          </a:prstGeom>
          <a:solidFill>
            <a:srgbClr val="0091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32688" y="2139696"/>
            <a:ext cx="4818888" cy="34747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>
              <a:spcAft>
                <a:spcPts val="500"/>
              </a:spcAft>
              <a:defRPr sz="1700" b="1">
                <a:solidFill>
                  <a:srgbClr val="162B4B"/>
                </a:solidFill>
                <a:latin typeface="Aptos"/>
              </a:defRPr>
            </a:pPr>
            <a:r>
              <a:t>Percetakan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32688" y="2542032"/>
            <a:ext cx="4818888" cy="61264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>
              <a:spcAft>
                <a:spcPts val="500"/>
              </a:spcAft>
              <a:defRPr sz="1400" b="0">
                <a:solidFill>
                  <a:srgbClr val="2A333F"/>
                </a:solidFill>
                <a:latin typeface="Aptos"/>
              </a:defRPr>
            </a:pPr>
            <a:r>
              <a:t>Buku atau brosur dengan jumlah, bahan, dan desain khusus.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309359" y="2011680"/>
            <a:ext cx="5166360" cy="1234440"/>
          </a:xfrm>
          <a:prstGeom prst="roundRect">
            <a:avLst/>
          </a:prstGeom>
          <a:solidFill>
            <a:srgbClr val="F2F6FA"/>
          </a:solidFill>
          <a:ln>
            <a:solidFill>
              <a:srgbClr val="DC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309359" y="2011680"/>
            <a:ext cx="82296" cy="1234440"/>
          </a:xfrm>
          <a:prstGeom prst="rect">
            <a:avLst/>
          </a:prstGeom>
          <a:solidFill>
            <a:srgbClr val="2864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10527" y="2139696"/>
            <a:ext cx="4818888" cy="34747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>
              <a:spcAft>
                <a:spcPts val="500"/>
              </a:spcAft>
              <a:defRPr sz="1700" b="1">
                <a:solidFill>
                  <a:srgbClr val="162B4B"/>
                </a:solidFill>
                <a:latin typeface="Aptos"/>
              </a:defRPr>
            </a:pPr>
            <a:r>
              <a:t>Kontraktor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10527" y="2542032"/>
            <a:ext cx="4818888" cy="61264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>
              <a:spcAft>
                <a:spcPts val="500"/>
              </a:spcAft>
              <a:defRPr sz="1400" b="0">
                <a:solidFill>
                  <a:srgbClr val="2A333F"/>
                </a:solidFill>
                <a:latin typeface="Aptos"/>
              </a:defRPr>
            </a:pPr>
            <a:r>
              <a:t>Biaya setiap proyek gedung atau renovasi.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31520" y="3611880"/>
            <a:ext cx="5166360" cy="1234440"/>
          </a:xfrm>
          <a:prstGeom prst="roundRect">
            <a:avLst/>
          </a:prstGeom>
          <a:solidFill>
            <a:srgbClr val="F2F6FA"/>
          </a:solidFill>
          <a:ln>
            <a:solidFill>
              <a:srgbClr val="DC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731520" y="3611880"/>
            <a:ext cx="82296" cy="1234440"/>
          </a:xfrm>
          <a:prstGeom prst="rect">
            <a:avLst/>
          </a:prstGeom>
          <a:solidFill>
            <a:srgbClr val="E8AE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32688" y="3739896"/>
            <a:ext cx="4818888" cy="34747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>
              <a:spcAft>
                <a:spcPts val="500"/>
              </a:spcAft>
              <a:defRPr sz="1700" b="1">
                <a:solidFill>
                  <a:srgbClr val="162B4B"/>
                </a:solidFill>
                <a:latin typeface="Aptos"/>
              </a:defRPr>
            </a:pPr>
            <a:r>
              <a:t>Furnitur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32688" y="4142232"/>
            <a:ext cx="4818888" cy="61264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>
              <a:spcAft>
                <a:spcPts val="500"/>
              </a:spcAft>
              <a:defRPr sz="1400" b="0">
                <a:solidFill>
                  <a:srgbClr val="2A333F"/>
                </a:solidFill>
                <a:latin typeface="Aptos"/>
              </a:defRPr>
            </a:pPr>
            <a:r>
              <a:t>Meja atau lemari yang dibuat sesuai pesanan pelanggan.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309359" y="3611880"/>
            <a:ext cx="5166360" cy="1234440"/>
          </a:xfrm>
          <a:prstGeom prst="roundRect">
            <a:avLst/>
          </a:prstGeom>
          <a:solidFill>
            <a:srgbClr val="F2F6FA"/>
          </a:solidFill>
          <a:ln>
            <a:solidFill>
              <a:srgbClr val="DC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309359" y="3611880"/>
            <a:ext cx="82296" cy="1234440"/>
          </a:xfrm>
          <a:prstGeom prst="rect">
            <a:avLst/>
          </a:prstGeom>
          <a:solidFill>
            <a:srgbClr val="B446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510527" y="3739896"/>
            <a:ext cx="4818888" cy="34747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>
              <a:spcAft>
                <a:spcPts val="500"/>
              </a:spcAft>
              <a:defRPr sz="1700" b="1">
                <a:solidFill>
                  <a:srgbClr val="162B4B"/>
                </a:solidFill>
                <a:latin typeface="Aptos"/>
              </a:defRPr>
            </a:pPr>
            <a:r>
              <a:t>Bengkel khusus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510527" y="4142232"/>
            <a:ext cx="4818888" cy="61264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>
              <a:spcAft>
                <a:spcPts val="500"/>
              </a:spcAft>
              <a:defRPr sz="1400" b="0">
                <a:solidFill>
                  <a:srgbClr val="2A333F"/>
                </a:solidFill>
                <a:latin typeface="Aptos"/>
              </a:defRPr>
            </a:pPr>
            <a:r>
              <a:t>Biaya perbaikan kendaraan berdasarkan work order.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22960" y="5623560"/>
            <a:ext cx="10515600" cy="41148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>
              <a:spcAft>
                <a:spcPts val="500"/>
              </a:spcAft>
              <a:defRPr sz="1600" b="1">
                <a:solidFill>
                  <a:srgbClr val="162B4B"/>
                </a:solidFill>
                <a:latin typeface="Aptos"/>
              </a:defRPr>
            </a:pPr>
            <a:r>
              <a:t>Pertanyaan pemantik: mengapa biaya dua pesanan percetakan bisa berbeda meskipun dikerjakan oleh perusahaan yang sama?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0091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1155680" cy="25603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>
              <a:spcAft>
                <a:spcPts val="500"/>
              </a:spcAft>
              <a:defRPr sz="900" b="1">
                <a:solidFill>
                  <a:srgbClr val="009191"/>
                </a:solidFill>
                <a:latin typeface="Aptos"/>
              </a:defRPr>
            </a:pPr>
            <a:r>
              <a:t>AKUNTANSI MANAJEMEN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30352"/>
            <a:ext cx="11155680" cy="53035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>
              <a:spcAft>
                <a:spcPts val="500"/>
              </a:spcAft>
              <a:defRPr sz="2700" b="1">
                <a:solidFill>
                  <a:srgbClr val="162B4B"/>
                </a:solidFill>
                <a:latin typeface="Aptos"/>
              </a:defRPr>
            </a:pPr>
            <a:r>
              <a:t>Overview Job-Order Costing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519672"/>
            <a:ext cx="9875520" cy="16459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>
              <a:spcAft>
                <a:spcPts val="500"/>
              </a:spcAft>
              <a:defRPr sz="900" b="0">
                <a:solidFill>
                  <a:srgbClr val="626F7E"/>
                </a:solidFill>
                <a:latin typeface="Aptos"/>
              </a:defRPr>
            </a:pPr>
            <a:r>
              <a:t>Materi kuliah • Job-Order Costing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64240" y="6492240"/>
            <a:ext cx="594360" cy="20116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r">
              <a:spcAft>
                <a:spcPts val="500"/>
              </a:spcAft>
              <a:defRPr sz="900" b="0">
                <a:solidFill>
                  <a:srgbClr val="626F7E"/>
                </a:solidFill>
                <a:latin typeface="Aptos"/>
              </a:defRPr>
            </a:pPr>
            <a:r>
              <a:t>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1234440"/>
            <a:ext cx="10789920" cy="50292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>
              <a:spcAft>
                <a:spcPts val="500"/>
              </a:spcAft>
              <a:defRPr sz="1800" b="0">
                <a:solidFill>
                  <a:srgbClr val="2A333F"/>
                </a:solidFill>
                <a:latin typeface="Aptos"/>
              </a:defRPr>
            </a:pPr>
            <a:r>
              <a:t>Biaya dikumpulkan dan dilacak untuk setiap pesanan melalui job cost sheet.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2240280"/>
            <a:ext cx="2011680" cy="960120"/>
          </a:xfrm>
          <a:prstGeom prst="roundRect">
            <a:avLst/>
          </a:prstGeom>
          <a:solidFill>
            <a:srgbClr val="E1EDF8"/>
          </a:solidFill>
          <a:ln>
            <a:solidFill>
              <a:srgbClr val="2864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36576" bIns="27432"/>
          <a:lstStyle/>
          <a:p>
            <a:pPr algn="ctr">
              <a:defRPr sz="1500" b="1">
                <a:solidFill>
                  <a:srgbClr val="162B4B"/>
                </a:solidFill>
                <a:latin typeface="Aptos"/>
              </a:defRPr>
            </a:pPr>
            <a:r>
              <a:t>Pesanan pelanggan</a:t>
            </a:r>
            <a:br/>
            <a:r>
              <a:t>(Job #101)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246120" y="1920240"/>
            <a:ext cx="2240280" cy="822960"/>
          </a:xfrm>
          <a:prstGeom prst="roundRect">
            <a:avLst/>
          </a:prstGeom>
          <a:solidFill>
            <a:srgbClr val="DEF3F0"/>
          </a:solidFill>
          <a:ln>
            <a:solidFill>
              <a:srgbClr val="0091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36576" bIns="27432"/>
          <a:lstStyle/>
          <a:p>
            <a:pPr algn="ctr">
              <a:defRPr sz="1500" b="1">
                <a:solidFill>
                  <a:srgbClr val="162B4B"/>
                </a:solidFill>
                <a:latin typeface="Aptos"/>
              </a:defRPr>
            </a:pPr>
            <a:r>
              <a:t>Bahan langsung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246120" y="2880360"/>
            <a:ext cx="2240280" cy="822960"/>
          </a:xfrm>
          <a:prstGeom prst="roundRect">
            <a:avLst/>
          </a:prstGeom>
          <a:solidFill>
            <a:srgbClr val="DEF3F0"/>
          </a:solidFill>
          <a:ln>
            <a:solidFill>
              <a:srgbClr val="0091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36576" bIns="27432"/>
          <a:lstStyle/>
          <a:p>
            <a:pPr algn="ctr">
              <a:defRPr sz="1400" b="1">
                <a:solidFill>
                  <a:srgbClr val="162B4B"/>
                </a:solidFill>
                <a:latin typeface="Aptos"/>
              </a:defRPr>
            </a:pPr>
            <a:r>
              <a:t>Tenaga kerja langsung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246120" y="3840480"/>
            <a:ext cx="2240280" cy="822960"/>
          </a:xfrm>
          <a:prstGeom prst="roundRect">
            <a:avLst/>
          </a:prstGeom>
          <a:solidFill>
            <a:srgbClr val="FFF3DA"/>
          </a:solidFill>
          <a:ln>
            <a:solidFill>
              <a:srgbClr val="E8AE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36576" bIns="27432"/>
          <a:lstStyle/>
          <a:p>
            <a:pPr algn="ctr">
              <a:defRPr sz="1400" b="1">
                <a:solidFill>
                  <a:srgbClr val="162B4B"/>
                </a:solidFill>
                <a:latin typeface="Aptos"/>
              </a:defRPr>
            </a:pPr>
            <a:r>
              <a:t>Overhead dibebankan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0" y="2651760"/>
            <a:ext cx="2011680" cy="1097280"/>
          </a:xfrm>
          <a:prstGeom prst="roundRect">
            <a:avLst/>
          </a:prstGeom>
          <a:solidFill>
            <a:srgbClr val="E9EFF7"/>
          </a:solidFill>
          <a:ln>
            <a:solidFill>
              <a:srgbClr val="2864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36576" bIns="27432"/>
          <a:lstStyle/>
          <a:p>
            <a:pPr algn="ctr">
              <a:defRPr sz="1500" b="1">
                <a:solidFill>
                  <a:srgbClr val="162B4B"/>
                </a:solidFill>
                <a:latin typeface="Aptos"/>
              </a:defRPr>
            </a:pPr>
            <a:r>
              <a:t>Job Cost Sheet</a:t>
            </a:r>
            <a:br/>
            <a:r>
              <a:t>Biaya per pesanan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9281160" y="2651760"/>
            <a:ext cx="2148840" cy="1097280"/>
          </a:xfrm>
          <a:prstGeom prst="roundRect">
            <a:avLst/>
          </a:prstGeom>
          <a:solidFill>
            <a:srgbClr val="DEF3F0"/>
          </a:solidFill>
          <a:ln>
            <a:solidFill>
              <a:srgbClr val="0091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36576" bIns="27432"/>
          <a:lstStyle/>
          <a:p>
            <a:pPr algn="ctr">
              <a:defRPr sz="1500" b="1">
                <a:solidFill>
                  <a:srgbClr val="162B4B"/>
                </a:solidFill>
                <a:latin typeface="Aptos"/>
              </a:defRPr>
            </a:pPr>
            <a:r>
              <a:t>Biaya pesanan</a:t>
            </a:r>
            <a:br/>
            <a:r>
              <a:t>Total &amp; per unit</a:t>
            </a:r>
          </a:p>
        </p:txBody>
      </p:sp>
      <p:cxnSp>
        <p:nvCxnSpPr>
          <p:cNvPr id="14" name="Connector 13"/>
          <p:cNvCxnSpPr/>
          <p:nvPr/>
        </p:nvCxnSpPr>
        <p:spPr>
          <a:xfrm flipV="1">
            <a:off x="2651760" y="2331720"/>
            <a:ext cx="502920" cy="365760"/>
          </a:xfrm>
          <a:prstGeom prst="line">
            <a:avLst/>
          </a:prstGeom>
          <a:ln w="29209">
            <a:solidFill>
              <a:srgbClr val="00919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2651760" y="2697480"/>
            <a:ext cx="502920" cy="594360"/>
          </a:xfrm>
          <a:prstGeom prst="line">
            <a:avLst/>
          </a:prstGeom>
          <a:ln w="29209">
            <a:solidFill>
              <a:srgbClr val="00919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/>
          <p:cNvCxnSpPr/>
          <p:nvPr/>
        </p:nvCxnSpPr>
        <p:spPr>
          <a:xfrm>
            <a:off x="2651760" y="2697480"/>
            <a:ext cx="502920" cy="1554480"/>
          </a:xfrm>
          <a:prstGeom prst="line">
            <a:avLst/>
          </a:prstGeom>
          <a:ln w="29209">
            <a:solidFill>
              <a:srgbClr val="00919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16"/>
          <p:cNvCxnSpPr/>
          <p:nvPr/>
        </p:nvCxnSpPr>
        <p:spPr>
          <a:xfrm>
            <a:off x="5532120" y="2331720"/>
            <a:ext cx="731520" cy="868680"/>
          </a:xfrm>
          <a:prstGeom prst="line">
            <a:avLst/>
          </a:prstGeom>
          <a:ln w="29209">
            <a:solidFill>
              <a:srgbClr val="00919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 flipV="1">
            <a:off x="5532120" y="3200400"/>
            <a:ext cx="731520" cy="91440"/>
          </a:xfrm>
          <a:prstGeom prst="line">
            <a:avLst/>
          </a:prstGeom>
          <a:ln w="29209">
            <a:solidFill>
              <a:srgbClr val="00919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or 18"/>
          <p:cNvCxnSpPr/>
          <p:nvPr/>
        </p:nvCxnSpPr>
        <p:spPr>
          <a:xfrm flipV="1">
            <a:off x="5532120" y="3200400"/>
            <a:ext cx="731520" cy="1051560"/>
          </a:xfrm>
          <a:prstGeom prst="line">
            <a:avLst/>
          </a:prstGeom>
          <a:ln w="29209">
            <a:solidFill>
              <a:srgbClr val="00919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or 19"/>
          <p:cNvCxnSpPr/>
          <p:nvPr/>
        </p:nvCxnSpPr>
        <p:spPr>
          <a:xfrm>
            <a:off x="8458200" y="3200400"/>
            <a:ext cx="685800" cy="0"/>
          </a:xfrm>
          <a:prstGeom prst="line">
            <a:avLst/>
          </a:prstGeom>
          <a:ln w="29209">
            <a:solidFill>
              <a:srgbClr val="00919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822960" y="5303520"/>
            <a:ext cx="10515600" cy="59436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ctr">
              <a:spcAft>
                <a:spcPts val="500"/>
              </a:spcAft>
              <a:defRPr sz="1800" b="1">
                <a:solidFill>
                  <a:srgbClr val="162B4B"/>
                </a:solidFill>
                <a:latin typeface="Aptos"/>
              </a:defRPr>
            </a:pPr>
            <a:r>
              <a:t>Biaya produk per pesanan = bahan langsung + tenaga kerja langsung + overhead pabrik yang dibebankan.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0091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1155680" cy="25603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>
              <a:spcAft>
                <a:spcPts val="500"/>
              </a:spcAft>
              <a:defRPr sz="900" b="1">
                <a:solidFill>
                  <a:srgbClr val="009191"/>
                </a:solidFill>
                <a:latin typeface="Aptos"/>
              </a:defRPr>
            </a:pPr>
            <a:r>
              <a:t>AKUNTANSI MANAJEMEN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30352"/>
            <a:ext cx="11155680" cy="53035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>
              <a:spcAft>
                <a:spcPts val="500"/>
              </a:spcAft>
              <a:defRPr sz="2700" b="1">
                <a:solidFill>
                  <a:srgbClr val="162B4B"/>
                </a:solidFill>
                <a:latin typeface="Aptos"/>
              </a:defRPr>
            </a:pPr>
            <a:r>
              <a:t>Dokumen Penting dalam Job-Order Costing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519672"/>
            <a:ext cx="9875520" cy="16459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>
              <a:spcAft>
                <a:spcPts val="500"/>
              </a:spcAft>
              <a:defRPr sz="900" b="0">
                <a:solidFill>
                  <a:srgbClr val="626F7E"/>
                </a:solidFill>
                <a:latin typeface="Aptos"/>
              </a:defRPr>
            </a:pPr>
            <a:r>
              <a:t>Materi kuliah • Job-Order Costing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64240" y="6492240"/>
            <a:ext cx="594360" cy="20116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r">
              <a:spcAft>
                <a:spcPts val="500"/>
              </a:spcAft>
              <a:defRPr sz="900" b="0">
                <a:solidFill>
                  <a:srgbClr val="626F7E"/>
                </a:solidFill>
                <a:latin typeface="Aptos"/>
              </a:defRPr>
            </a:pPr>
            <a:r>
              <a:t>7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731520" y="1417320"/>
          <a:ext cx="10789920" cy="4297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26080"/>
                <a:gridCol w="7863840"/>
              </a:tblGrid>
              <a:tr h="716280">
                <a:tc>
                  <a:txBody>
                    <a:bodyPr/>
                    <a:lstStyle/>
                    <a:p>
                      <a:pPr>
                        <a:defRPr sz="145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Dokumen</a:t>
                      </a:r>
                    </a:p>
                  </a:txBody>
                  <a:tcPr marL="82296" marR="64008" marT="45720" marB="36576" anchor="ctr">
                    <a:solidFill>
                      <a:srgbClr val="162B4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5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Fungsi</a:t>
                      </a:r>
                    </a:p>
                  </a:txBody>
                  <a:tcPr marL="82296" marR="64008" marT="45720" marB="36576" anchor="ctr">
                    <a:solidFill>
                      <a:srgbClr val="162B4B"/>
                    </a:solidFill>
                  </a:tcPr>
                </a:tc>
              </a:tr>
              <a:tr h="716280">
                <a:tc>
                  <a:txBody>
                    <a:bodyPr/>
                    <a:lstStyle/>
                    <a:p>
                      <a:pPr>
                        <a:defRPr sz="1500" b="0">
                          <a:solidFill>
                            <a:srgbClr val="2A333F"/>
                          </a:solidFill>
                          <a:latin typeface="Aptos"/>
                        </a:defRPr>
                      </a:pPr>
                      <a:r>
                        <a:t>Formulir permintaan bahan</a:t>
                      </a:r>
                    </a:p>
                  </a:txBody>
                  <a:tcPr marL="82296" marR="64008" marT="45720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500" b="0">
                          <a:solidFill>
                            <a:srgbClr val="2A333F"/>
                          </a:solidFill>
                          <a:latin typeface="Aptos"/>
                        </a:defRPr>
                      </a:pPr>
                      <a:r>
                        <a:t>Mencatat bahan yang dikeluarkan gudang untuk pesanan tertentu.</a:t>
                      </a:r>
                    </a:p>
                  </a:txBody>
                  <a:tcPr marL="82296" marR="64008" marT="45720" marB="36576" anchor="ctr">
                    <a:solidFill>
                      <a:srgbClr val="FFFFFF"/>
                    </a:solidFill>
                  </a:tcPr>
                </a:tc>
              </a:tr>
              <a:tr h="716280">
                <a:tc>
                  <a:txBody>
                    <a:bodyPr/>
                    <a:lstStyle/>
                    <a:p>
                      <a:pPr>
                        <a:defRPr sz="1500" b="0">
                          <a:solidFill>
                            <a:srgbClr val="2A333F"/>
                          </a:solidFill>
                          <a:latin typeface="Aptos"/>
                        </a:defRPr>
                      </a:pPr>
                      <a:r>
                        <a:t>Kartu waktu / time ticket</a:t>
                      </a:r>
                    </a:p>
                  </a:txBody>
                  <a:tcPr marL="82296" marR="64008" marT="45720" marB="36576" anchor="ctr">
                    <a:solidFill>
                      <a:srgbClr val="F2F6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500" b="0">
                          <a:solidFill>
                            <a:srgbClr val="2A333F"/>
                          </a:solidFill>
                          <a:latin typeface="Aptos"/>
                        </a:defRPr>
                      </a:pPr>
                      <a:r>
                        <a:t>Mencatat jam kerja karyawan pada setiap pesanan.</a:t>
                      </a:r>
                    </a:p>
                  </a:txBody>
                  <a:tcPr marL="82296" marR="64008" marT="45720" marB="36576" anchor="ctr">
                    <a:solidFill>
                      <a:srgbClr val="F2F6FA"/>
                    </a:solidFill>
                  </a:tcPr>
                </a:tc>
              </a:tr>
              <a:tr h="716280">
                <a:tc>
                  <a:txBody>
                    <a:bodyPr/>
                    <a:lstStyle/>
                    <a:p>
                      <a:pPr>
                        <a:defRPr sz="1500" b="0">
                          <a:solidFill>
                            <a:srgbClr val="2A333F"/>
                          </a:solidFill>
                          <a:latin typeface="Aptos"/>
                        </a:defRPr>
                      </a:pPr>
                      <a:r>
                        <a:t>Job cost sheet</a:t>
                      </a:r>
                    </a:p>
                  </a:txBody>
                  <a:tcPr marL="82296" marR="64008" marT="45720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500" b="0">
                          <a:solidFill>
                            <a:srgbClr val="2A333F"/>
                          </a:solidFill>
                          <a:latin typeface="Aptos"/>
                        </a:defRPr>
                      </a:pPr>
                      <a:r>
                        <a:t>Merangkum biaya bahan langsung, tenaga kerja langsung, dan overhead.</a:t>
                      </a:r>
                    </a:p>
                  </a:txBody>
                  <a:tcPr marL="82296" marR="64008" marT="45720" marB="36576" anchor="ctr">
                    <a:solidFill>
                      <a:srgbClr val="FFFFFF"/>
                    </a:solidFill>
                  </a:tcPr>
                </a:tc>
              </a:tr>
              <a:tr h="716280">
                <a:tc>
                  <a:txBody>
                    <a:bodyPr/>
                    <a:lstStyle/>
                    <a:p>
                      <a:pPr>
                        <a:defRPr sz="1500" b="0">
                          <a:solidFill>
                            <a:srgbClr val="2A333F"/>
                          </a:solidFill>
                          <a:latin typeface="Aptos"/>
                        </a:defRPr>
                      </a:pPr>
                      <a:r>
                        <a:t>Dokumen pembebanan overhead</a:t>
                      </a:r>
                    </a:p>
                  </a:txBody>
                  <a:tcPr marL="82296" marR="64008" marT="45720" marB="36576" anchor="ctr">
                    <a:solidFill>
                      <a:srgbClr val="F2F6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500" b="0">
                          <a:solidFill>
                            <a:srgbClr val="2A333F"/>
                          </a:solidFill>
                          <a:latin typeface="Aptos"/>
                        </a:defRPr>
                      </a:pPr>
                      <a:r>
                        <a:t>Mencatat overhead berdasarkan tarif yang ditentukan di muka.</a:t>
                      </a:r>
                    </a:p>
                  </a:txBody>
                  <a:tcPr marL="82296" marR="64008" marT="45720" marB="36576" anchor="ctr">
                    <a:solidFill>
                      <a:srgbClr val="F2F6FA"/>
                    </a:solidFill>
                  </a:tcPr>
                </a:tc>
              </a:tr>
              <a:tr h="716280">
                <a:tc>
                  <a:txBody>
                    <a:bodyPr/>
                    <a:lstStyle/>
                    <a:p>
                      <a:pPr>
                        <a:defRPr sz="1500" b="0">
                          <a:solidFill>
                            <a:srgbClr val="2A333F"/>
                          </a:solidFill>
                          <a:latin typeface="Aptos"/>
                        </a:defRPr>
                      </a:pPr>
                      <a:r>
                        <a:t>Laporan produksi</a:t>
                      </a:r>
                    </a:p>
                  </a:txBody>
                  <a:tcPr marL="82296" marR="64008" marT="45720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500" b="0">
                          <a:solidFill>
                            <a:srgbClr val="2A333F"/>
                          </a:solidFill>
                          <a:latin typeface="Aptos"/>
                        </a:defRPr>
                      </a:pPr>
                      <a:r>
                        <a:t>Mendukung pemindahan biaya ke barang jadi dan penjualan.</a:t>
                      </a:r>
                    </a:p>
                  </a:txBody>
                  <a:tcPr marL="82296" marR="64008" marT="45720" marB="36576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822960" y="5870448"/>
            <a:ext cx="10332720" cy="27432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>
              <a:spcAft>
                <a:spcPts val="500"/>
              </a:spcAft>
              <a:defRPr sz="1400" b="1">
                <a:solidFill>
                  <a:srgbClr val="009191"/>
                </a:solidFill>
                <a:latin typeface="Aptos"/>
              </a:defRPr>
            </a:pPr>
            <a:r>
              <a:t>Kualitas pencatatan dokumen menentukan kualitas informasi biaya yang dihasilkan.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0091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1155680" cy="25603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>
              <a:spcAft>
                <a:spcPts val="500"/>
              </a:spcAft>
              <a:defRPr sz="900" b="1">
                <a:solidFill>
                  <a:srgbClr val="009191"/>
                </a:solidFill>
                <a:latin typeface="Aptos"/>
              </a:defRPr>
            </a:pPr>
            <a:r>
              <a:t>AKUNTANSI MANAJEMEN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30352"/>
            <a:ext cx="11155680" cy="53035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>
              <a:spcAft>
                <a:spcPts val="500"/>
              </a:spcAft>
              <a:defRPr sz="2700" b="1">
                <a:solidFill>
                  <a:srgbClr val="162B4B"/>
                </a:solidFill>
                <a:latin typeface="Aptos"/>
              </a:defRPr>
            </a:pPr>
            <a:r>
              <a:t>Arus Biaya Produksi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519672"/>
            <a:ext cx="9875520" cy="16459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>
              <a:spcAft>
                <a:spcPts val="500"/>
              </a:spcAft>
              <a:defRPr sz="900" b="0">
                <a:solidFill>
                  <a:srgbClr val="626F7E"/>
                </a:solidFill>
                <a:latin typeface="Aptos"/>
              </a:defRPr>
            </a:pPr>
            <a:r>
              <a:t>Materi kuliah • Job-Order Costing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64240" y="6492240"/>
            <a:ext cx="594360" cy="20116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r">
              <a:spcAft>
                <a:spcPts val="500"/>
              </a:spcAft>
              <a:defRPr sz="900" b="0">
                <a:solidFill>
                  <a:srgbClr val="626F7E"/>
                </a:solidFill>
                <a:latin typeface="Aptos"/>
              </a:defRPr>
            </a:pPr>
            <a:r>
              <a:t>8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1234440"/>
            <a:ext cx="10789920" cy="41148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>
              <a:spcAft>
                <a:spcPts val="500"/>
              </a:spcAft>
              <a:defRPr sz="1800" b="0">
                <a:solidFill>
                  <a:srgbClr val="2A333F"/>
                </a:solidFill>
                <a:latin typeface="Aptos"/>
              </a:defRPr>
            </a:pPr>
            <a:r>
              <a:t>Biaya manufaktur mengalir melalui akun persediaan sampai produk terjual.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2011680"/>
            <a:ext cx="2103120" cy="914400"/>
          </a:xfrm>
          <a:prstGeom prst="roundRect">
            <a:avLst/>
          </a:prstGeom>
          <a:solidFill>
            <a:srgbClr val="E1EDF8"/>
          </a:solidFill>
          <a:ln>
            <a:solidFill>
              <a:srgbClr val="2864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36576" bIns="27432"/>
          <a:lstStyle/>
          <a:p>
            <a:pPr algn="ctr">
              <a:defRPr sz="1400" b="1">
                <a:solidFill>
                  <a:srgbClr val="162B4B"/>
                </a:solidFill>
                <a:latin typeface="Aptos"/>
              </a:defRPr>
            </a:pPr>
            <a:r>
              <a:t>Raw Materials</a:t>
            </a:r>
            <a:br/>
            <a:r>
              <a:t>Persediaan bahan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429000" y="2011680"/>
            <a:ext cx="2377440" cy="914400"/>
          </a:xfrm>
          <a:prstGeom prst="roundRect">
            <a:avLst/>
          </a:prstGeom>
          <a:solidFill>
            <a:srgbClr val="DEF3F0"/>
          </a:solidFill>
          <a:ln>
            <a:solidFill>
              <a:srgbClr val="0091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36576" bIns="27432"/>
          <a:lstStyle/>
          <a:p>
            <a:pPr algn="ctr">
              <a:defRPr sz="1400" b="1">
                <a:solidFill>
                  <a:srgbClr val="162B4B"/>
                </a:solidFill>
                <a:latin typeface="Aptos"/>
              </a:defRPr>
            </a:pPr>
            <a:r>
              <a:t>Work in Process</a:t>
            </a:r>
            <a:br/>
            <a:r>
              <a:t>Barang dalam proses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92240" y="2011680"/>
            <a:ext cx="2103120" cy="914400"/>
          </a:xfrm>
          <a:prstGeom prst="roundRect">
            <a:avLst/>
          </a:prstGeom>
          <a:solidFill>
            <a:srgbClr val="E1EDF8"/>
          </a:solidFill>
          <a:ln>
            <a:solidFill>
              <a:srgbClr val="2864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36576" bIns="27432"/>
          <a:lstStyle/>
          <a:p>
            <a:pPr algn="ctr">
              <a:defRPr sz="1400" b="1">
                <a:solidFill>
                  <a:srgbClr val="162B4B"/>
                </a:solidFill>
                <a:latin typeface="Aptos"/>
              </a:defRPr>
            </a:pPr>
            <a:r>
              <a:t>Finished Goods</a:t>
            </a:r>
            <a:br/>
            <a:r>
              <a:t>Barang jadi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9281160" y="2011680"/>
            <a:ext cx="2103120" cy="914400"/>
          </a:xfrm>
          <a:prstGeom prst="roundRect">
            <a:avLst/>
          </a:prstGeom>
          <a:solidFill>
            <a:srgbClr val="FFF3DA"/>
          </a:solidFill>
          <a:ln>
            <a:solidFill>
              <a:srgbClr val="E8AE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36576" bIns="27432"/>
          <a:lstStyle/>
          <a:p>
            <a:pPr algn="ctr">
              <a:defRPr sz="1300" b="1">
                <a:solidFill>
                  <a:srgbClr val="162B4B"/>
                </a:solidFill>
                <a:latin typeface="Aptos"/>
              </a:defRPr>
            </a:pPr>
            <a:r>
              <a:t>Cost of Goods Sold</a:t>
            </a:r>
            <a:br/>
            <a:r>
              <a:t>Harga pokok penjualan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2788920" y="2468880"/>
            <a:ext cx="548640" cy="0"/>
          </a:xfrm>
          <a:prstGeom prst="line">
            <a:avLst/>
          </a:prstGeom>
          <a:ln w="29209">
            <a:solidFill>
              <a:srgbClr val="00919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5852160" y="2468880"/>
            <a:ext cx="548640" cy="0"/>
          </a:xfrm>
          <a:prstGeom prst="line">
            <a:avLst/>
          </a:prstGeom>
          <a:ln w="29209">
            <a:solidFill>
              <a:srgbClr val="00919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8641080" y="2468880"/>
            <a:ext cx="548640" cy="0"/>
          </a:xfrm>
          <a:prstGeom prst="line">
            <a:avLst/>
          </a:prstGeom>
          <a:ln w="29209">
            <a:solidFill>
              <a:srgbClr val="00919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731520" y="3246120"/>
            <a:ext cx="2057400" cy="82296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ctr">
              <a:spcAft>
                <a:spcPts val="500"/>
              </a:spcAft>
              <a:defRPr sz="1400" b="0">
                <a:solidFill>
                  <a:srgbClr val="626F7E"/>
                </a:solidFill>
                <a:latin typeface="Aptos"/>
              </a:defRPr>
            </a:pPr>
            <a:r>
              <a:t>Bahan langsung</a:t>
            </a:r>
          </a:p>
          <a:p>
            <a:pPr algn="ctr">
              <a:spcAft>
                <a:spcPts val="500"/>
              </a:spcAft>
              <a:defRPr sz="1400" b="0">
                <a:solidFill>
                  <a:srgbClr val="626F7E"/>
                </a:solidFill>
                <a:latin typeface="Aptos"/>
              </a:defRPr>
            </a:pPr>
            <a:r>
              <a:t>masuk produksi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383280" y="3246120"/>
            <a:ext cx="2468880" cy="82296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ctr">
              <a:spcAft>
                <a:spcPts val="500"/>
              </a:spcAft>
              <a:defRPr sz="1400" b="0">
                <a:solidFill>
                  <a:srgbClr val="626F7E"/>
                </a:solidFill>
                <a:latin typeface="Aptos"/>
              </a:defRPr>
            </a:pPr>
            <a:r>
              <a:t>+ Tenaga kerja langsung</a:t>
            </a:r>
          </a:p>
          <a:p>
            <a:pPr algn="ctr">
              <a:spcAft>
                <a:spcPts val="500"/>
              </a:spcAft>
              <a:defRPr sz="1400" b="0">
                <a:solidFill>
                  <a:srgbClr val="626F7E"/>
                </a:solidFill>
                <a:latin typeface="Aptos"/>
              </a:defRPr>
            </a:pPr>
            <a:r>
              <a:t>+ Overhead dibebankan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92240" y="3246120"/>
            <a:ext cx="2103120" cy="82296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ctr">
              <a:spcAft>
                <a:spcPts val="500"/>
              </a:spcAft>
              <a:defRPr sz="1400" b="0">
                <a:solidFill>
                  <a:srgbClr val="626F7E"/>
                </a:solidFill>
                <a:latin typeface="Aptos"/>
              </a:defRPr>
            </a:pPr>
            <a:r>
              <a:t>Produksi selesai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235440" y="3246120"/>
            <a:ext cx="2194560" cy="82296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ctr">
              <a:spcAft>
                <a:spcPts val="500"/>
              </a:spcAft>
              <a:defRPr sz="1400" b="0">
                <a:solidFill>
                  <a:srgbClr val="626F7E"/>
                </a:solidFill>
                <a:latin typeface="Aptos"/>
              </a:defRPr>
            </a:pPr>
            <a:r>
              <a:t>Produk terjual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914400" y="4709160"/>
            <a:ext cx="4663440" cy="914400"/>
          </a:xfrm>
          <a:prstGeom prst="roundRect">
            <a:avLst/>
          </a:prstGeom>
          <a:solidFill>
            <a:srgbClr val="F2F6FA"/>
          </a:solidFill>
          <a:ln>
            <a:solidFill>
              <a:srgbClr val="DC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914400" y="4709160"/>
            <a:ext cx="82296" cy="914400"/>
          </a:xfrm>
          <a:prstGeom prst="rect">
            <a:avLst/>
          </a:prstGeom>
          <a:solidFill>
            <a:srgbClr val="0091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1115568" y="4837176"/>
            <a:ext cx="4315968" cy="34747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>
              <a:spcAft>
                <a:spcPts val="500"/>
              </a:spcAft>
              <a:defRPr sz="1600" b="1">
                <a:solidFill>
                  <a:srgbClr val="162B4B"/>
                </a:solidFill>
                <a:latin typeface="Aptos"/>
              </a:defRPr>
            </a:pPr>
            <a:r>
              <a:t>Biaya produk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15568" y="5239512"/>
            <a:ext cx="4315968" cy="292607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>
              <a:spcAft>
                <a:spcPts val="500"/>
              </a:spcAft>
              <a:defRPr sz="1300" b="0">
                <a:solidFill>
                  <a:srgbClr val="2A333F"/>
                </a:solidFill>
                <a:latin typeface="Aptos"/>
              </a:defRPr>
            </a:pPr>
            <a:r>
              <a:t>Dikapitalisasi dalam persediaan sampai produk terjual.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400800" y="4709160"/>
            <a:ext cx="4663440" cy="914400"/>
          </a:xfrm>
          <a:prstGeom prst="roundRect">
            <a:avLst/>
          </a:prstGeom>
          <a:solidFill>
            <a:srgbClr val="F2F6FA"/>
          </a:solidFill>
          <a:ln>
            <a:solidFill>
              <a:srgbClr val="DC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6400800" y="4709160"/>
            <a:ext cx="82296" cy="914400"/>
          </a:xfrm>
          <a:prstGeom prst="rect">
            <a:avLst/>
          </a:prstGeom>
          <a:solidFill>
            <a:srgbClr val="E8AE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601968" y="4837176"/>
            <a:ext cx="4315968" cy="34747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>
              <a:spcAft>
                <a:spcPts val="500"/>
              </a:spcAft>
              <a:defRPr sz="1600" b="1">
                <a:solidFill>
                  <a:srgbClr val="162B4B"/>
                </a:solidFill>
                <a:latin typeface="Aptos"/>
              </a:defRPr>
            </a:pPr>
            <a:r>
              <a:t>Biaya periode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601968" y="5239512"/>
            <a:ext cx="4315968" cy="292607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>
              <a:spcAft>
                <a:spcPts val="500"/>
              </a:spcAft>
              <a:defRPr sz="1300" b="0">
                <a:solidFill>
                  <a:srgbClr val="2A333F"/>
                </a:solidFill>
                <a:latin typeface="Aptos"/>
              </a:defRPr>
            </a:pPr>
            <a:r>
              <a:t>Biaya penjualan dan administrasi umumnya dibebankan pada periode terjadinya.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0091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1155680" cy="25603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>
              <a:spcAft>
                <a:spcPts val="500"/>
              </a:spcAft>
              <a:defRPr sz="900" b="1">
                <a:solidFill>
                  <a:srgbClr val="009191"/>
                </a:solidFill>
                <a:latin typeface="Aptos"/>
              </a:defRPr>
            </a:pPr>
            <a:r>
              <a:t>AKUNTANSI MANAJEMEN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30352"/>
            <a:ext cx="11155680" cy="53035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>
              <a:spcAft>
                <a:spcPts val="500"/>
              </a:spcAft>
              <a:defRPr sz="2700" b="1">
                <a:solidFill>
                  <a:srgbClr val="162B4B"/>
                </a:solidFill>
                <a:latin typeface="Aptos"/>
              </a:defRPr>
            </a:pPr>
            <a:r>
              <a:t>Apa yang Masuk ke Work in Process (WIP)?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519672"/>
            <a:ext cx="9875520" cy="16459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>
              <a:spcAft>
                <a:spcPts val="500"/>
              </a:spcAft>
              <a:defRPr sz="900" b="0">
                <a:solidFill>
                  <a:srgbClr val="626F7E"/>
                </a:solidFill>
                <a:latin typeface="Aptos"/>
              </a:defRPr>
            </a:pPr>
            <a:r>
              <a:t>Materi kuliah • Job-Order Costing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64240" y="6492240"/>
            <a:ext cx="594360" cy="20116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r">
              <a:spcAft>
                <a:spcPts val="500"/>
              </a:spcAft>
              <a:defRPr sz="900" b="0">
                <a:solidFill>
                  <a:srgbClr val="626F7E"/>
                </a:solidFill>
                <a:latin typeface="Aptos"/>
              </a:defRPr>
            </a:pPr>
            <a:r>
              <a:t>9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206240" y="1417320"/>
            <a:ext cx="3749039" cy="685800"/>
          </a:xfrm>
          <a:prstGeom prst="roundRect">
            <a:avLst/>
          </a:prstGeom>
          <a:solidFill>
            <a:srgbClr val="162B4B"/>
          </a:solidFill>
          <a:ln>
            <a:solidFill>
              <a:srgbClr val="162B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36576" bIns="27432"/>
          <a:lstStyle/>
          <a:p>
            <a:pPr algn="ctr">
              <a:defRPr sz="1800" b="1">
                <a:solidFill>
                  <a:srgbClr val="FFFFFF"/>
                </a:solidFill>
                <a:latin typeface="Aptos"/>
              </a:defRPr>
            </a:pPr>
            <a:r>
              <a:t>WORK IN PROCESS (WIP)</a:t>
            </a:r>
          </a:p>
        </p:txBody>
      </p:sp>
      <p:cxnSp>
        <p:nvCxnSpPr>
          <p:cNvPr id="8" name="Connector 7"/>
          <p:cNvCxnSpPr/>
          <p:nvPr/>
        </p:nvCxnSpPr>
        <p:spPr>
          <a:xfrm flipH="1">
            <a:off x="2468880" y="2148840"/>
            <a:ext cx="3611880" cy="594360"/>
          </a:xfrm>
          <a:prstGeom prst="line">
            <a:avLst/>
          </a:prstGeom>
          <a:ln w="29209">
            <a:solidFill>
              <a:srgbClr val="00919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6080760" y="2148840"/>
            <a:ext cx="0" cy="594360"/>
          </a:xfrm>
          <a:prstGeom prst="line">
            <a:avLst/>
          </a:prstGeom>
          <a:ln w="29209">
            <a:solidFill>
              <a:srgbClr val="00919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6080760" y="2148840"/>
            <a:ext cx="3611880" cy="594360"/>
          </a:xfrm>
          <a:prstGeom prst="line">
            <a:avLst/>
          </a:prstGeom>
          <a:ln w="29209">
            <a:solidFill>
              <a:srgbClr val="00919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ounded Rectangle 10"/>
          <p:cNvSpPr/>
          <p:nvPr/>
        </p:nvSpPr>
        <p:spPr>
          <a:xfrm>
            <a:off x="731520" y="2743200"/>
            <a:ext cx="3200400" cy="1005840"/>
          </a:xfrm>
          <a:prstGeom prst="roundRect">
            <a:avLst/>
          </a:prstGeom>
          <a:solidFill>
            <a:srgbClr val="E1EDF8"/>
          </a:solidFill>
          <a:ln>
            <a:solidFill>
              <a:srgbClr val="2864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36576" bIns="27432"/>
          <a:lstStyle/>
          <a:p>
            <a:pPr algn="ctr">
              <a:defRPr sz="1600" b="1">
                <a:solidFill>
                  <a:srgbClr val="162B4B"/>
                </a:solidFill>
                <a:latin typeface="Aptos"/>
              </a:defRPr>
            </a:pPr>
            <a:r>
              <a:t>Direct Materials</a:t>
            </a:r>
            <a:br/>
            <a:r>
              <a:t>Bahan langsung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480560" y="2743200"/>
            <a:ext cx="3200400" cy="1005840"/>
          </a:xfrm>
          <a:prstGeom prst="roundRect">
            <a:avLst/>
          </a:prstGeom>
          <a:solidFill>
            <a:srgbClr val="DEF3F0"/>
          </a:solidFill>
          <a:ln>
            <a:solidFill>
              <a:srgbClr val="0091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36576" bIns="27432"/>
          <a:lstStyle/>
          <a:p>
            <a:pPr algn="ctr">
              <a:defRPr sz="1600" b="1">
                <a:solidFill>
                  <a:srgbClr val="162B4B"/>
                </a:solidFill>
                <a:latin typeface="Aptos"/>
              </a:defRPr>
            </a:pPr>
            <a:r>
              <a:t>Direct Labor</a:t>
            </a:r>
            <a:br/>
            <a:r>
              <a:t>Tenaga kerja langsung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29600" y="2743200"/>
            <a:ext cx="3200400" cy="1005840"/>
          </a:xfrm>
          <a:prstGeom prst="roundRect">
            <a:avLst/>
          </a:prstGeom>
          <a:solidFill>
            <a:srgbClr val="FFF3DA"/>
          </a:solidFill>
          <a:ln>
            <a:solidFill>
              <a:srgbClr val="E8AE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36576" bIns="27432"/>
          <a:lstStyle/>
          <a:p>
            <a:pPr algn="ctr">
              <a:defRPr sz="1500" b="1">
                <a:solidFill>
                  <a:srgbClr val="162B4B"/>
                </a:solidFill>
                <a:latin typeface="Aptos"/>
              </a:defRPr>
            </a:pPr>
            <a:r>
              <a:t>Manufacturing Overhead</a:t>
            </a:r>
            <a:br/>
            <a:r>
              <a:t>Overhead pabrik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68680" y="4297680"/>
            <a:ext cx="10515600" cy="64008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ctr">
              <a:spcAft>
                <a:spcPts val="500"/>
              </a:spcAft>
              <a:defRPr sz="1700" b="1">
                <a:solidFill>
                  <a:srgbClr val="162B4B"/>
                </a:solidFill>
                <a:latin typeface="Aptos"/>
              </a:defRPr>
            </a:pPr>
            <a:r>
              <a:t>Ketiga komponen biaya produksi dikumpulkan pada WIP dan dialokasikan ke pesanan yang bersangkutan.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14400" y="5212080"/>
            <a:ext cx="10332720" cy="50292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ctr">
              <a:spcAft>
                <a:spcPts val="500"/>
              </a:spcAft>
              <a:defRPr sz="1400" b="0">
                <a:solidFill>
                  <a:srgbClr val="626F7E"/>
                </a:solidFill>
                <a:latin typeface="Aptos"/>
              </a:defRPr>
            </a:pPr>
            <a:r>
              <a:t>Tidak semua biaya perusahaan masuk ke WIP. Biaya pemasaran dan administrasi umumnya merupakan biaya periode.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0091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1155680" cy="25603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>
              <a:spcAft>
                <a:spcPts val="500"/>
              </a:spcAft>
              <a:defRPr sz="900" b="1">
                <a:solidFill>
                  <a:srgbClr val="009191"/>
                </a:solidFill>
                <a:latin typeface="Aptos"/>
              </a:defRPr>
            </a:pPr>
            <a:r>
              <a:t>AKUNTANSI MANAJEMEN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30352"/>
            <a:ext cx="11155680" cy="53035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>
              <a:spcAft>
                <a:spcPts val="500"/>
              </a:spcAft>
              <a:defRPr sz="2700" b="1">
                <a:solidFill>
                  <a:srgbClr val="162B4B"/>
                </a:solidFill>
                <a:latin typeface="Aptos"/>
              </a:defRPr>
            </a:pPr>
            <a:r>
              <a:t>Job Cost Sheet: Ringkasan Biaya Pesanan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519672"/>
            <a:ext cx="9875520" cy="16459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>
              <a:spcAft>
                <a:spcPts val="500"/>
              </a:spcAft>
              <a:defRPr sz="900" b="0">
                <a:solidFill>
                  <a:srgbClr val="626F7E"/>
                </a:solidFill>
                <a:latin typeface="Aptos"/>
              </a:defRPr>
            </a:pPr>
            <a:r>
              <a:t>Materi kuliah • Job-Order Costing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64240" y="6492240"/>
            <a:ext cx="594360" cy="20116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r">
              <a:spcAft>
                <a:spcPts val="500"/>
              </a:spcAft>
              <a:defRPr sz="900" b="0">
                <a:solidFill>
                  <a:srgbClr val="626F7E"/>
                </a:solidFill>
                <a:latin typeface="Aptos"/>
              </a:defRPr>
            </a:pPr>
            <a:r>
              <a:t>10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1828800" y="1417320"/>
          <a:ext cx="8503920" cy="4297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43600"/>
                <a:gridCol w="2560320"/>
              </a:tblGrid>
              <a:tr h="613954">
                <a:tc>
                  <a:txBody>
                    <a:bodyPr/>
                    <a:lstStyle/>
                    <a:p>
                      <a:pPr>
                        <a:defRPr sz="155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Job Cost Sheet — Pesanan #101</a:t>
                      </a:r>
                    </a:p>
                  </a:txBody>
                  <a:tcPr marL="82296" marR="64008" marT="45720" marB="36576" anchor="ctr">
                    <a:solidFill>
                      <a:srgbClr val="162B4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55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Nilai (Rp)</a:t>
                      </a:r>
                    </a:p>
                  </a:txBody>
                  <a:tcPr marL="82296" marR="64008" marT="45720" marB="36576" anchor="ctr">
                    <a:solidFill>
                      <a:srgbClr val="162B4B"/>
                    </a:solidFill>
                  </a:tcPr>
                </a:tc>
              </a:tr>
              <a:tr h="613954">
                <a:tc>
                  <a:txBody>
                    <a:bodyPr/>
                    <a:lstStyle/>
                    <a:p>
                      <a:pPr>
                        <a:defRPr sz="1600" b="0">
                          <a:solidFill>
                            <a:srgbClr val="2A333F"/>
                          </a:solidFill>
                          <a:latin typeface="Aptos"/>
                        </a:defRPr>
                      </a:pPr>
                      <a:r>
                        <a:t>Bahan langsung</a:t>
                      </a:r>
                    </a:p>
                  </a:txBody>
                  <a:tcPr marL="82296" marR="64008" marT="45720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600" b="0">
                          <a:solidFill>
                            <a:srgbClr val="2A333F"/>
                          </a:solidFill>
                          <a:latin typeface="Aptos"/>
                        </a:defRPr>
                      </a:pPr>
                      <a:r>
                        <a:t>2.400.000</a:t>
                      </a:r>
                    </a:p>
                  </a:txBody>
                  <a:tcPr marL="82296" marR="64008" marT="45720" marB="36576" anchor="ctr">
                    <a:solidFill>
                      <a:srgbClr val="FFFFFF"/>
                    </a:solidFill>
                  </a:tcPr>
                </a:tc>
              </a:tr>
              <a:tr h="613954">
                <a:tc>
                  <a:txBody>
                    <a:bodyPr/>
                    <a:lstStyle/>
                    <a:p>
                      <a:pPr>
                        <a:defRPr sz="1600" b="0">
                          <a:solidFill>
                            <a:srgbClr val="2A333F"/>
                          </a:solidFill>
                          <a:latin typeface="Aptos"/>
                        </a:defRPr>
                      </a:pPr>
                      <a:r>
                        <a:t>Tenaga kerja langsung</a:t>
                      </a:r>
                    </a:p>
                  </a:txBody>
                  <a:tcPr marL="82296" marR="64008" marT="45720" marB="36576" anchor="ctr">
                    <a:solidFill>
                      <a:srgbClr val="F2F6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600" b="0">
                          <a:solidFill>
                            <a:srgbClr val="2A333F"/>
                          </a:solidFill>
                          <a:latin typeface="Aptos"/>
                        </a:defRPr>
                      </a:pPr>
                      <a:r>
                        <a:t>1.600.000</a:t>
                      </a:r>
                    </a:p>
                  </a:txBody>
                  <a:tcPr marL="82296" marR="64008" marT="45720" marB="36576" anchor="ctr">
                    <a:solidFill>
                      <a:srgbClr val="F2F6FA"/>
                    </a:solidFill>
                  </a:tcPr>
                </a:tc>
              </a:tr>
              <a:tr h="613954">
                <a:tc>
                  <a:txBody>
                    <a:bodyPr/>
                    <a:lstStyle/>
                    <a:p>
                      <a:pPr>
                        <a:defRPr sz="1600" b="0">
                          <a:solidFill>
                            <a:srgbClr val="2A333F"/>
                          </a:solidFill>
                          <a:latin typeface="Aptos"/>
                        </a:defRPr>
                      </a:pPr>
                      <a:r>
                        <a:t>Overhead pabrik dibebankan</a:t>
                      </a:r>
                    </a:p>
                  </a:txBody>
                  <a:tcPr marL="82296" marR="64008" marT="45720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600" b="0">
                          <a:solidFill>
                            <a:srgbClr val="2A333F"/>
                          </a:solidFill>
                          <a:latin typeface="Aptos"/>
                        </a:defRPr>
                      </a:pPr>
                      <a:r>
                        <a:t>1.200.000</a:t>
                      </a:r>
                    </a:p>
                  </a:txBody>
                  <a:tcPr marL="82296" marR="64008" marT="45720" marB="36576" anchor="ctr">
                    <a:solidFill>
                      <a:srgbClr val="FFFFFF"/>
                    </a:solidFill>
                  </a:tcPr>
                </a:tc>
              </a:tr>
              <a:tr h="613954">
                <a:tc>
                  <a:txBody>
                    <a:bodyPr/>
                    <a:lstStyle/>
                    <a:p>
                      <a:pPr>
                        <a:defRPr sz="1600" b="0">
                          <a:solidFill>
                            <a:srgbClr val="2A333F"/>
                          </a:solidFill>
                          <a:latin typeface="Aptos"/>
                        </a:defRPr>
                      </a:pPr>
                      <a:r>
                        <a:t>Total biaya pesanan</a:t>
                      </a:r>
                    </a:p>
                  </a:txBody>
                  <a:tcPr marL="82296" marR="64008" marT="45720" marB="36576" anchor="ctr">
                    <a:solidFill>
                      <a:srgbClr val="F2F6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600" b="0">
                          <a:solidFill>
                            <a:srgbClr val="2A333F"/>
                          </a:solidFill>
                          <a:latin typeface="Aptos"/>
                        </a:defRPr>
                      </a:pPr>
                      <a:r>
                        <a:t>5.200.000</a:t>
                      </a:r>
                    </a:p>
                  </a:txBody>
                  <a:tcPr marL="82296" marR="64008" marT="45720" marB="36576" anchor="ctr">
                    <a:solidFill>
                      <a:srgbClr val="F2F6FA"/>
                    </a:solidFill>
                  </a:tcPr>
                </a:tc>
              </a:tr>
              <a:tr h="613954">
                <a:tc>
                  <a:txBody>
                    <a:bodyPr/>
                    <a:lstStyle/>
                    <a:p>
                      <a:pPr>
                        <a:defRPr sz="1600" b="0">
                          <a:solidFill>
                            <a:srgbClr val="2A333F"/>
                          </a:solidFill>
                          <a:latin typeface="Aptos"/>
                        </a:defRPr>
                      </a:pPr>
                      <a:r>
                        <a:t>Jumlah unit pesanan</a:t>
                      </a:r>
                    </a:p>
                  </a:txBody>
                  <a:tcPr marL="82296" marR="64008" marT="45720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600" b="0">
                          <a:solidFill>
                            <a:srgbClr val="2A333F"/>
                          </a:solidFill>
                          <a:latin typeface="Aptos"/>
                        </a:defRPr>
                      </a:pPr>
                      <a:r>
                        <a:t>100 unit</a:t>
                      </a:r>
                    </a:p>
                  </a:txBody>
                  <a:tcPr marL="82296" marR="64008" marT="45720" marB="36576" anchor="ctr">
                    <a:solidFill>
                      <a:srgbClr val="FFFFFF"/>
                    </a:solidFill>
                  </a:tcPr>
                </a:tc>
              </a:tr>
              <a:tr h="613956">
                <a:tc>
                  <a:txBody>
                    <a:bodyPr/>
                    <a:lstStyle/>
                    <a:p>
                      <a:pPr>
                        <a:defRPr sz="1600" b="0">
                          <a:solidFill>
                            <a:srgbClr val="2A333F"/>
                          </a:solidFill>
                          <a:latin typeface="Aptos"/>
                        </a:defRPr>
                      </a:pPr>
                      <a:r>
                        <a:t>Biaya per unit</a:t>
                      </a:r>
                    </a:p>
                  </a:txBody>
                  <a:tcPr marL="82296" marR="64008" marT="45720" marB="36576" anchor="ctr">
                    <a:solidFill>
                      <a:srgbClr val="F2F6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600" b="0">
                          <a:solidFill>
                            <a:srgbClr val="2A333F"/>
                          </a:solidFill>
                          <a:latin typeface="Aptos"/>
                        </a:defRPr>
                      </a:pPr>
                      <a:r>
                        <a:t>52.000</a:t>
                      </a:r>
                    </a:p>
                  </a:txBody>
                  <a:tcPr marL="82296" marR="64008" marT="45720" marB="36576" anchor="ctr">
                    <a:solidFill>
                      <a:srgbClr val="F2F6FA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280160" y="5870448"/>
            <a:ext cx="9601200" cy="27432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ctr">
              <a:spcAft>
                <a:spcPts val="500"/>
              </a:spcAft>
              <a:defRPr sz="1500" b="1">
                <a:solidFill>
                  <a:srgbClr val="009191"/>
                </a:solidFill>
                <a:latin typeface="Aptos"/>
              </a:defRPr>
            </a:pPr>
            <a:r>
              <a:t>Total biaya pesanan = Rp2.400.000 + Rp1.600.000 + Rp1.200.000 = Rp5.200.000.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0091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1155680" cy="25603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>
              <a:spcAft>
                <a:spcPts val="500"/>
              </a:spcAft>
              <a:defRPr sz="900" b="1">
                <a:solidFill>
                  <a:srgbClr val="009191"/>
                </a:solidFill>
                <a:latin typeface="Aptos"/>
              </a:defRPr>
            </a:pPr>
            <a:r>
              <a:t>AKUNTANSI MANAJEMEN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30352"/>
            <a:ext cx="11155680" cy="53035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>
              <a:spcAft>
                <a:spcPts val="500"/>
              </a:spcAft>
              <a:defRPr sz="2700" b="1">
                <a:solidFill>
                  <a:srgbClr val="162B4B"/>
                </a:solidFill>
                <a:latin typeface="Aptos"/>
              </a:defRPr>
            </a:pPr>
            <a:r>
              <a:t>Mengapa Overhead Perlu Dibebankan?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519672"/>
            <a:ext cx="9875520" cy="16459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>
              <a:spcAft>
                <a:spcPts val="500"/>
              </a:spcAft>
              <a:defRPr sz="900" b="0">
                <a:solidFill>
                  <a:srgbClr val="626F7E"/>
                </a:solidFill>
                <a:latin typeface="Aptos"/>
              </a:defRPr>
            </a:pPr>
            <a:r>
              <a:t>Materi kuliah • Job-Order Costing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64240" y="6492240"/>
            <a:ext cx="594360" cy="20116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r">
              <a:spcAft>
                <a:spcPts val="500"/>
              </a:spcAft>
              <a:defRPr sz="900" b="0">
                <a:solidFill>
                  <a:srgbClr val="626F7E"/>
                </a:solidFill>
                <a:latin typeface="Aptos"/>
              </a:defRPr>
            </a:pPr>
            <a:r>
              <a:t>11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280160"/>
            <a:ext cx="10515600" cy="50292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>
              <a:spcAft>
                <a:spcPts val="500"/>
              </a:spcAft>
              <a:defRPr sz="1800" b="0">
                <a:solidFill>
                  <a:srgbClr val="2A333F"/>
                </a:solidFill>
                <a:latin typeface="Aptos"/>
              </a:defRPr>
            </a:pPr>
            <a:r>
              <a:t>Overhead pabrik adalah biaya produksi selain bahan langsung dan tenaga kerja langsung.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" y="2011680"/>
            <a:ext cx="3429000" cy="1463040"/>
          </a:xfrm>
          <a:prstGeom prst="roundRect">
            <a:avLst/>
          </a:prstGeom>
          <a:solidFill>
            <a:srgbClr val="F2F6FA"/>
          </a:solidFill>
          <a:ln>
            <a:solidFill>
              <a:srgbClr val="DC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31520" y="2011680"/>
            <a:ext cx="82296" cy="1463040"/>
          </a:xfrm>
          <a:prstGeom prst="rect">
            <a:avLst/>
          </a:prstGeom>
          <a:solidFill>
            <a:srgbClr val="0091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32688" y="2139696"/>
            <a:ext cx="3081528" cy="34747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>
              <a:spcAft>
                <a:spcPts val="500"/>
              </a:spcAft>
              <a:defRPr sz="1700" b="1">
                <a:solidFill>
                  <a:srgbClr val="162B4B"/>
                </a:solidFill>
                <a:latin typeface="Aptos"/>
              </a:defRPr>
            </a:pPr>
            <a:r>
              <a:t>Contoh overhead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32688" y="2542032"/>
            <a:ext cx="3081528" cy="84124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>
              <a:spcAft>
                <a:spcPts val="500"/>
              </a:spcAft>
              <a:defRPr sz="1400" b="0">
                <a:solidFill>
                  <a:srgbClr val="2A333F"/>
                </a:solidFill>
                <a:latin typeface="Aptos"/>
              </a:defRPr>
            </a:pPr>
            <a:r>
              <a:t>Penyusutan mesin, listrik pabrik, gaji supervisor, pemeliharaan.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389120" y="2011680"/>
            <a:ext cx="3429000" cy="1463040"/>
          </a:xfrm>
          <a:prstGeom prst="roundRect">
            <a:avLst/>
          </a:prstGeom>
          <a:solidFill>
            <a:srgbClr val="F2F6FA"/>
          </a:solidFill>
          <a:ln>
            <a:solidFill>
              <a:srgbClr val="DC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389120" y="2011680"/>
            <a:ext cx="82296" cy="1463040"/>
          </a:xfrm>
          <a:prstGeom prst="rect">
            <a:avLst/>
          </a:prstGeom>
          <a:solidFill>
            <a:srgbClr val="2864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590288" y="2139696"/>
            <a:ext cx="3081528" cy="34747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>
              <a:spcAft>
                <a:spcPts val="500"/>
              </a:spcAft>
              <a:defRPr sz="1700" b="1">
                <a:solidFill>
                  <a:srgbClr val="162B4B"/>
                </a:solidFill>
                <a:latin typeface="Aptos"/>
              </a:defRPr>
            </a:pPr>
            <a:r>
              <a:t>Tantangan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90288" y="2542032"/>
            <a:ext cx="3081528" cy="84124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>
              <a:spcAft>
                <a:spcPts val="500"/>
              </a:spcAft>
              <a:defRPr sz="1400" b="0">
                <a:solidFill>
                  <a:srgbClr val="2A333F"/>
                </a:solidFill>
                <a:latin typeface="Aptos"/>
              </a:defRPr>
            </a:pPr>
            <a:r>
              <a:t>Overhead sering digunakan bersama oleh banyak pesanan; sulit ditelusuri langsung ke satu job.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046720" y="2011680"/>
            <a:ext cx="3429000" cy="1463040"/>
          </a:xfrm>
          <a:prstGeom prst="roundRect">
            <a:avLst/>
          </a:prstGeom>
          <a:solidFill>
            <a:srgbClr val="F2F6FA"/>
          </a:solidFill>
          <a:ln>
            <a:solidFill>
              <a:srgbClr val="DC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046720" y="2011680"/>
            <a:ext cx="82296" cy="1463040"/>
          </a:xfrm>
          <a:prstGeom prst="rect">
            <a:avLst/>
          </a:prstGeom>
          <a:solidFill>
            <a:srgbClr val="E8AE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247888" y="2139696"/>
            <a:ext cx="3081528" cy="34747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>
              <a:spcAft>
                <a:spcPts val="500"/>
              </a:spcAft>
              <a:defRPr sz="1700" b="1">
                <a:solidFill>
                  <a:srgbClr val="162B4B"/>
                </a:solidFill>
                <a:latin typeface="Aptos"/>
              </a:defRPr>
            </a:pPr>
            <a:r>
              <a:t>Solusi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47888" y="2542032"/>
            <a:ext cx="3081528" cy="84124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>
              <a:spcAft>
                <a:spcPts val="500"/>
              </a:spcAft>
              <a:defRPr sz="1400" b="0">
                <a:solidFill>
                  <a:srgbClr val="2A333F"/>
                </a:solidFill>
                <a:latin typeface="Aptos"/>
              </a:defRPr>
            </a:pPr>
            <a:r>
              <a:t>Gunakan tarif overhead yang ditentukan di muka dan dasar alokasi yang relevan.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68680" y="4160520"/>
            <a:ext cx="10424160" cy="41148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>
              <a:spcAft>
                <a:spcPts val="500"/>
              </a:spcAft>
              <a:defRPr sz="1800" b="1">
                <a:solidFill>
                  <a:srgbClr val="162B4B"/>
                </a:solidFill>
                <a:latin typeface="Aptos"/>
              </a:defRPr>
            </a:pPr>
            <a:r>
              <a:t>Pembedaan penting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14400" y="4572000"/>
            <a:ext cx="10241280" cy="1280160"/>
          </a:xfrm>
          <a:prstGeom prst="rect">
            <a:avLst/>
          </a:prstGeom>
          <a:noFill/>
        </p:spPr>
        <p:txBody>
          <a:bodyPr wrap="square" lIns="73152" rIns="73152" tIns="54864" bIns="18288">
            <a:spAutoFit/>
          </a:bodyPr>
          <a:lstStyle/>
          <a:p>
            <a:pPr>
              <a:spcAft>
                <a:spcPts val="800"/>
              </a:spcAft>
              <a:defRPr sz="1500">
                <a:solidFill>
                  <a:srgbClr val="2A333F"/>
                </a:solidFill>
                <a:latin typeface="Aptos"/>
              </a:defRPr>
            </a:pPr>
            <a:r>
              <a:t>•  Overhead aktual: biaya yang benar-benar terjadi selama periode.</a:t>
            </a:r>
          </a:p>
          <a:p>
            <a:pPr>
              <a:spcAft>
                <a:spcPts val="800"/>
              </a:spcAft>
              <a:defRPr sz="1500">
                <a:solidFill>
                  <a:srgbClr val="2A333F"/>
                </a:solidFill>
                <a:latin typeface="Aptos"/>
              </a:defRPr>
            </a:pPr>
            <a:r>
              <a:t>•  Overhead dibebankan: biaya yang dialokasikan ke pekerjaan menggunakan tarif yang ditentukan di muka.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0091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1155680" cy="25603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>
              <a:spcAft>
                <a:spcPts val="500"/>
              </a:spcAft>
              <a:defRPr sz="900" b="1">
                <a:solidFill>
                  <a:srgbClr val="009191"/>
                </a:solidFill>
                <a:latin typeface="Aptos"/>
              </a:defRPr>
            </a:pPr>
            <a:r>
              <a:t>AKUNTANSI MANAJEMEN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30352"/>
            <a:ext cx="11155680" cy="53035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>
              <a:spcAft>
                <a:spcPts val="500"/>
              </a:spcAft>
              <a:defRPr sz="2700" b="1">
                <a:solidFill>
                  <a:srgbClr val="162B4B"/>
                </a:solidFill>
                <a:latin typeface="Aptos"/>
              </a:defRPr>
            </a:pPr>
            <a:r>
              <a:t>Tarif Overhead yang Ditentukan di Muka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519672"/>
            <a:ext cx="9875520" cy="16459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>
              <a:spcAft>
                <a:spcPts val="500"/>
              </a:spcAft>
              <a:defRPr sz="900" b="0">
                <a:solidFill>
                  <a:srgbClr val="626F7E"/>
                </a:solidFill>
                <a:latin typeface="Aptos"/>
              </a:defRPr>
            </a:pPr>
            <a:r>
              <a:t>Materi kuliah • Job-Order Costing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64240" y="6492240"/>
            <a:ext cx="594360" cy="20116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r">
              <a:spcAft>
                <a:spcPts val="500"/>
              </a:spcAft>
              <a:defRPr sz="900" b="0">
                <a:solidFill>
                  <a:srgbClr val="626F7E"/>
                </a:solidFill>
                <a:latin typeface="Aptos"/>
              </a:defRPr>
            </a:pPr>
            <a:r>
              <a:t>12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234440"/>
            <a:ext cx="10607040" cy="41148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>
              <a:spcAft>
                <a:spcPts val="500"/>
              </a:spcAft>
              <a:defRPr sz="1800" b="0">
                <a:solidFill>
                  <a:srgbClr val="2A333F"/>
                </a:solidFill>
                <a:latin typeface="Aptos"/>
              </a:defRPr>
            </a:pPr>
            <a:r>
              <a:t>Predetermined overhead rate (POHR) ditetapkan sebelum periode produksi dimulai.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914400" y="1874519"/>
            <a:ext cx="10241280" cy="914400"/>
          </a:xfrm>
          <a:prstGeom prst="roundRect">
            <a:avLst/>
          </a:prstGeom>
          <a:solidFill>
            <a:srgbClr val="E1EDF8"/>
          </a:solidFill>
          <a:ln>
            <a:solidFill>
              <a:srgbClr val="2864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36576" bIns="27432"/>
          <a:lstStyle/>
          <a:p>
            <a:pPr algn="ctr">
              <a:defRPr sz="2000" b="1">
                <a:solidFill>
                  <a:srgbClr val="162B4B"/>
                </a:solidFill>
                <a:latin typeface="Aptos"/>
              </a:defRPr>
            </a:pPr>
            <a:r>
              <a:t>Tarif overhead = Estimasi total overhead pabrik ÷ Estimasi total aktivitas dasar alokasi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3154680"/>
            <a:ext cx="5029200" cy="32004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>
              <a:spcAft>
                <a:spcPts val="500"/>
              </a:spcAft>
              <a:defRPr sz="1700" b="1">
                <a:solidFill>
                  <a:srgbClr val="162B4B"/>
                </a:solidFill>
                <a:latin typeface="Aptos"/>
              </a:defRPr>
            </a:pPr>
            <a:r>
              <a:t>Contoh data anggaran: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8680" y="3566160"/>
            <a:ext cx="4937760" cy="1371600"/>
          </a:xfrm>
          <a:prstGeom prst="rect">
            <a:avLst/>
          </a:prstGeom>
          <a:noFill/>
        </p:spPr>
        <p:txBody>
          <a:bodyPr wrap="square" lIns="73152" rIns="73152" tIns="54864" bIns="18288">
            <a:spAutoFit/>
          </a:bodyPr>
          <a:lstStyle/>
          <a:p>
            <a:pPr>
              <a:spcAft>
                <a:spcPts val="800"/>
              </a:spcAft>
              <a:defRPr sz="1600">
                <a:solidFill>
                  <a:srgbClr val="2A333F"/>
                </a:solidFill>
                <a:latin typeface="Aptos"/>
              </a:defRPr>
            </a:pPr>
            <a:r>
              <a:t>•  Estimasi overhead pabrik: Rp360.000.000</a:t>
            </a:r>
          </a:p>
          <a:p>
            <a:pPr>
              <a:spcAft>
                <a:spcPts val="800"/>
              </a:spcAft>
              <a:defRPr sz="1600">
                <a:solidFill>
                  <a:srgbClr val="2A333F"/>
                </a:solidFill>
                <a:latin typeface="Aptos"/>
              </a:defRPr>
            </a:pPr>
            <a:r>
              <a:t>•  Estimasi jam mesin: 60.000 jam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172200" y="3154680"/>
            <a:ext cx="4754880" cy="32004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>
              <a:spcAft>
                <a:spcPts val="500"/>
              </a:spcAft>
              <a:defRPr sz="1700" b="1">
                <a:solidFill>
                  <a:srgbClr val="162B4B"/>
                </a:solidFill>
                <a:latin typeface="Aptos"/>
              </a:defRPr>
            </a:pPr>
            <a:r>
              <a:t>Perhitungan: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172200" y="3611880"/>
            <a:ext cx="4800600" cy="777240"/>
          </a:xfrm>
          <a:prstGeom prst="roundRect">
            <a:avLst/>
          </a:prstGeom>
          <a:solidFill>
            <a:srgbClr val="DEF3F0"/>
          </a:solidFill>
          <a:ln>
            <a:solidFill>
              <a:srgbClr val="0091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36576" bIns="27432"/>
          <a:lstStyle/>
          <a:p>
            <a:pPr algn="ctr">
              <a:defRPr sz="1800" b="1">
                <a:solidFill>
                  <a:srgbClr val="162B4B"/>
                </a:solidFill>
                <a:latin typeface="Aptos"/>
              </a:defRPr>
            </a:pPr>
            <a:r>
              <a:t>Rp360.000.000 ÷ 60.000 jam</a:t>
            </a:r>
            <a:br/>
            <a:r>
              <a:t>= Rp6.000 per jam mesin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14400" y="5349240"/>
            <a:ext cx="10241280" cy="50292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>
              <a:spcAft>
                <a:spcPts val="500"/>
              </a:spcAft>
              <a:defRPr sz="1400" b="0">
                <a:solidFill>
                  <a:srgbClr val="626F7E"/>
                </a:solidFill>
                <a:latin typeface="Aptos"/>
              </a:defRPr>
            </a:pPr>
            <a:r>
              <a:t>Dasar alokasi dapat berupa jam tenaga kerja langsung, biaya tenaga kerja langsung, jam mesin, atau dasar lain yang mencerminkan konsumsi overhead.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0091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1155680" cy="25603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>
              <a:spcAft>
                <a:spcPts val="500"/>
              </a:spcAft>
              <a:defRPr sz="900" b="1">
                <a:solidFill>
                  <a:srgbClr val="009191"/>
                </a:solidFill>
                <a:latin typeface="Aptos"/>
              </a:defRPr>
            </a:pPr>
            <a:r>
              <a:t>AKUNTANSI MANAJEMEN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30352"/>
            <a:ext cx="11155680" cy="53035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>
              <a:spcAft>
                <a:spcPts val="500"/>
              </a:spcAft>
              <a:defRPr sz="2700" b="1">
                <a:solidFill>
                  <a:srgbClr val="162B4B"/>
                </a:solidFill>
                <a:latin typeface="Aptos"/>
              </a:defRPr>
            </a:pPr>
            <a:r>
              <a:t>Aplikasi Overhead ke Setiap Pesanan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519672"/>
            <a:ext cx="9875520" cy="16459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>
              <a:spcAft>
                <a:spcPts val="500"/>
              </a:spcAft>
              <a:defRPr sz="900" b="0">
                <a:solidFill>
                  <a:srgbClr val="626F7E"/>
                </a:solidFill>
                <a:latin typeface="Aptos"/>
              </a:defRPr>
            </a:pPr>
            <a:r>
              <a:t>Materi kuliah • Job-Order Costing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64240" y="6492240"/>
            <a:ext cx="594360" cy="20116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r">
              <a:spcAft>
                <a:spcPts val="500"/>
              </a:spcAft>
              <a:defRPr sz="900" b="0">
                <a:solidFill>
                  <a:srgbClr val="626F7E"/>
                </a:solidFill>
                <a:latin typeface="Aptos"/>
              </a:defRPr>
            </a:pPr>
            <a:r>
              <a:t>13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234440"/>
            <a:ext cx="10515600" cy="45720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>
              <a:spcAft>
                <a:spcPts val="500"/>
              </a:spcAft>
              <a:defRPr sz="1800" b="0">
                <a:solidFill>
                  <a:srgbClr val="2A333F"/>
                </a:solidFill>
                <a:latin typeface="Aptos"/>
              </a:defRPr>
            </a:pPr>
            <a:r>
              <a:t>Overhead dibebankan dihitung dengan mengalikan tarif overhead dengan aktivitas aktual yang digunakan oleh job.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914400" y="1920240"/>
            <a:ext cx="10241280" cy="868680"/>
          </a:xfrm>
          <a:prstGeom prst="roundRect">
            <a:avLst/>
          </a:prstGeom>
          <a:solidFill>
            <a:srgbClr val="E1EDF8"/>
          </a:solidFill>
          <a:ln>
            <a:solidFill>
              <a:srgbClr val="2864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36576" bIns="27432"/>
          <a:lstStyle/>
          <a:p>
            <a:pPr algn="ctr">
              <a:defRPr sz="2000" b="1">
                <a:solidFill>
                  <a:srgbClr val="162B4B"/>
                </a:solidFill>
                <a:latin typeface="Aptos"/>
              </a:defRPr>
            </a:pPr>
            <a:r>
              <a:t>Overhead dibebankan = Tarif overhead × Aktivitas aktual pesanan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68680" y="3200400"/>
            <a:ext cx="4800600" cy="1508760"/>
          </a:xfrm>
          <a:prstGeom prst="roundRect">
            <a:avLst/>
          </a:prstGeom>
          <a:solidFill>
            <a:srgbClr val="F2F6FA"/>
          </a:solidFill>
          <a:ln>
            <a:solidFill>
              <a:srgbClr val="DC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868680" y="3200400"/>
            <a:ext cx="82296" cy="1508760"/>
          </a:xfrm>
          <a:prstGeom prst="rect">
            <a:avLst/>
          </a:prstGeom>
          <a:solidFill>
            <a:srgbClr val="0091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69848" y="3328416"/>
            <a:ext cx="4453128" cy="34747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>
              <a:spcAft>
                <a:spcPts val="500"/>
              </a:spcAft>
              <a:defRPr sz="1700" b="1">
                <a:solidFill>
                  <a:srgbClr val="162B4B"/>
                </a:solidFill>
                <a:latin typeface="Aptos"/>
              </a:defRPr>
            </a:pPr>
            <a:r>
              <a:t>Contoh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69848" y="3730752"/>
            <a:ext cx="4453128" cy="886967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>
              <a:spcAft>
                <a:spcPts val="500"/>
              </a:spcAft>
              <a:defRPr sz="1500" b="0">
                <a:solidFill>
                  <a:srgbClr val="2A333F"/>
                </a:solidFill>
                <a:latin typeface="Aptos"/>
              </a:defRPr>
            </a:pPr>
            <a:r>
              <a:t>Tarif overhead = Rp6.000 per jam mesin</a:t>
            </a:r>
          </a:p>
          <a:p>
            <a:pPr>
              <a:spcAft>
                <a:spcPts val="500"/>
              </a:spcAft>
              <a:defRPr sz="1500" b="0">
                <a:solidFill>
                  <a:srgbClr val="2A333F"/>
                </a:solidFill>
                <a:latin typeface="Aptos"/>
              </a:defRPr>
            </a:pPr>
            <a:r>
              <a:t>Pesanan #101 menggunakan 150 jam mesin.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172200" y="3200400"/>
            <a:ext cx="4800600" cy="1508760"/>
          </a:xfrm>
          <a:prstGeom prst="roundRect">
            <a:avLst/>
          </a:prstGeom>
          <a:solidFill>
            <a:srgbClr val="F2F6FA"/>
          </a:solidFill>
          <a:ln>
            <a:solidFill>
              <a:srgbClr val="DC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172200" y="3200400"/>
            <a:ext cx="82296" cy="1508760"/>
          </a:xfrm>
          <a:prstGeom prst="rect">
            <a:avLst/>
          </a:prstGeom>
          <a:solidFill>
            <a:srgbClr val="E8AE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373368" y="3328416"/>
            <a:ext cx="4453128" cy="34747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>
              <a:spcAft>
                <a:spcPts val="500"/>
              </a:spcAft>
              <a:defRPr sz="1700" b="1">
                <a:solidFill>
                  <a:srgbClr val="162B4B"/>
                </a:solidFill>
                <a:latin typeface="Aptos"/>
              </a:defRPr>
            </a:pPr>
            <a:r>
              <a:t>Hasil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73368" y="3730752"/>
            <a:ext cx="4453128" cy="886967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>
              <a:spcAft>
                <a:spcPts val="500"/>
              </a:spcAft>
              <a:defRPr sz="1700" b="0">
                <a:solidFill>
                  <a:srgbClr val="2A333F"/>
                </a:solidFill>
                <a:latin typeface="Aptos"/>
              </a:defRPr>
            </a:pPr>
            <a:r>
              <a:t>Overhead dibebankan = Rp6.000 × 150</a:t>
            </a:r>
          </a:p>
          <a:p>
            <a:pPr>
              <a:spcAft>
                <a:spcPts val="500"/>
              </a:spcAft>
              <a:defRPr sz="1700" b="0">
                <a:solidFill>
                  <a:srgbClr val="2A333F"/>
                </a:solidFill>
                <a:latin typeface="Aptos"/>
              </a:defRPr>
            </a:pPr>
            <a:r>
              <a:t>= Rp900.000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14400" y="5257800"/>
            <a:ext cx="10332720" cy="50292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ctr">
              <a:spcAft>
                <a:spcPts val="500"/>
              </a:spcAft>
              <a:defRPr sz="1500" b="1">
                <a:solidFill>
                  <a:srgbClr val="162B4B"/>
                </a:solidFill>
                <a:latin typeface="Aptos"/>
              </a:defRPr>
            </a:pPr>
            <a:r>
              <a:t>Pembebanan ini menggunakan tarif anggaran, bukan biaya overhead aktual yang baru diketahui pada akhir periode.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0091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1155680" cy="25603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>
              <a:spcAft>
                <a:spcPts val="500"/>
              </a:spcAft>
              <a:defRPr sz="900" b="1">
                <a:solidFill>
                  <a:srgbClr val="009191"/>
                </a:solidFill>
                <a:latin typeface="Aptos"/>
              </a:defRPr>
            </a:pPr>
            <a:r>
              <a:t>AKUNTANSI MANAJEMEN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30352"/>
            <a:ext cx="11155680" cy="53035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>
              <a:spcAft>
                <a:spcPts val="500"/>
              </a:spcAft>
              <a:defRPr sz="2700" b="1">
                <a:solidFill>
                  <a:srgbClr val="162B4B"/>
                </a:solidFill>
                <a:latin typeface="Aptos"/>
              </a:defRPr>
            </a:pPr>
            <a:r>
              <a:t>Overhead Aktual vs Overhead Dibebankan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519672"/>
            <a:ext cx="9875520" cy="16459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>
              <a:spcAft>
                <a:spcPts val="500"/>
              </a:spcAft>
              <a:defRPr sz="900" b="0">
                <a:solidFill>
                  <a:srgbClr val="626F7E"/>
                </a:solidFill>
                <a:latin typeface="Aptos"/>
              </a:defRPr>
            </a:pPr>
            <a:r>
              <a:t>Materi kuliah • Job-Order Costing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64240" y="6492240"/>
            <a:ext cx="594360" cy="20116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r">
              <a:spcAft>
                <a:spcPts val="500"/>
              </a:spcAft>
              <a:defRPr sz="900" b="0">
                <a:solidFill>
                  <a:srgbClr val="626F7E"/>
                </a:solidFill>
                <a:latin typeface="Aptos"/>
              </a:defRPr>
            </a:pPr>
            <a:r>
              <a:t>14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85800" y="1508760"/>
          <a:ext cx="10835640" cy="283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/>
                <a:gridCol w="4754880"/>
                <a:gridCol w="3794760"/>
              </a:tblGrid>
              <a:tr h="708660">
                <a:tc>
                  <a:txBody>
                    <a:bodyPr/>
                    <a:lstStyle/>
                    <a:p>
                      <a:pPr>
                        <a:defRPr sz="145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Komponen</a:t>
                      </a:r>
                    </a:p>
                  </a:txBody>
                  <a:tcPr marL="82296" marR="64008" marT="45720" marB="36576" anchor="ctr">
                    <a:solidFill>
                      <a:srgbClr val="162B4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5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Makna</a:t>
                      </a:r>
                    </a:p>
                  </a:txBody>
                  <a:tcPr marL="82296" marR="64008" marT="45720" marB="36576" anchor="ctr">
                    <a:solidFill>
                      <a:srgbClr val="162B4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5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Contoh</a:t>
                      </a:r>
                    </a:p>
                  </a:txBody>
                  <a:tcPr marL="82296" marR="64008" marT="45720" marB="36576" anchor="ctr">
                    <a:solidFill>
                      <a:srgbClr val="162B4B"/>
                    </a:solidFill>
                  </a:tcPr>
                </a:tc>
              </a:tr>
              <a:tr h="708660">
                <a:tc>
                  <a:txBody>
                    <a:bodyPr/>
                    <a:lstStyle/>
                    <a:p>
                      <a:pPr>
                        <a:defRPr sz="1500" b="0">
                          <a:solidFill>
                            <a:srgbClr val="2A333F"/>
                          </a:solidFill>
                          <a:latin typeface="Aptos"/>
                        </a:defRPr>
                      </a:pPr>
                      <a:r>
                        <a:t>Overhead aktual</a:t>
                      </a:r>
                    </a:p>
                  </a:txBody>
                  <a:tcPr marL="82296" marR="64008" marT="45720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500" b="0">
                          <a:solidFill>
                            <a:srgbClr val="2A333F"/>
                          </a:solidFill>
                          <a:latin typeface="Aptos"/>
                        </a:defRPr>
                      </a:pPr>
                      <a:r>
                        <a:t>Biaya overhead yang benar-benar terjadi</a:t>
                      </a:r>
                    </a:p>
                  </a:txBody>
                  <a:tcPr marL="82296" marR="64008" marT="45720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500" b="0">
                          <a:solidFill>
                            <a:srgbClr val="2A333F"/>
                          </a:solidFill>
                          <a:latin typeface="Aptos"/>
                        </a:defRPr>
                      </a:pPr>
                      <a:r>
                        <a:t>Rp930.000</a:t>
                      </a:r>
                    </a:p>
                  </a:txBody>
                  <a:tcPr marL="82296" marR="64008" marT="45720" marB="36576" anchor="ctr">
                    <a:solidFill>
                      <a:srgbClr val="FFFFFF"/>
                    </a:solidFill>
                  </a:tcPr>
                </a:tc>
              </a:tr>
              <a:tr h="708660">
                <a:tc>
                  <a:txBody>
                    <a:bodyPr/>
                    <a:lstStyle/>
                    <a:p>
                      <a:pPr>
                        <a:defRPr sz="1500" b="0">
                          <a:solidFill>
                            <a:srgbClr val="2A333F"/>
                          </a:solidFill>
                          <a:latin typeface="Aptos"/>
                        </a:defRPr>
                      </a:pPr>
                      <a:r>
                        <a:t>Overhead dibebankan</a:t>
                      </a:r>
                    </a:p>
                  </a:txBody>
                  <a:tcPr marL="82296" marR="64008" marT="45720" marB="36576" anchor="ctr">
                    <a:solidFill>
                      <a:srgbClr val="F2F6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500" b="0">
                          <a:solidFill>
                            <a:srgbClr val="2A333F"/>
                          </a:solidFill>
                          <a:latin typeface="Aptos"/>
                        </a:defRPr>
                      </a:pPr>
                      <a:r>
                        <a:t>Tarif POHR × aktivitas aktual job</a:t>
                      </a:r>
                    </a:p>
                  </a:txBody>
                  <a:tcPr marL="82296" marR="64008" marT="45720" marB="36576" anchor="ctr">
                    <a:solidFill>
                      <a:srgbClr val="F2F6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500" b="0">
                          <a:solidFill>
                            <a:srgbClr val="2A333F"/>
                          </a:solidFill>
                          <a:latin typeface="Aptos"/>
                        </a:defRPr>
                      </a:pPr>
                      <a:r>
                        <a:t>Rp900.000</a:t>
                      </a:r>
                    </a:p>
                  </a:txBody>
                  <a:tcPr marL="82296" marR="64008" marT="45720" marB="36576" anchor="ctr">
                    <a:solidFill>
                      <a:srgbClr val="F2F6FA"/>
                    </a:solidFill>
                  </a:tcPr>
                </a:tc>
              </a:tr>
              <a:tr h="708660">
                <a:tc>
                  <a:txBody>
                    <a:bodyPr/>
                    <a:lstStyle/>
                    <a:p>
                      <a:pPr>
                        <a:defRPr sz="1500" b="0">
                          <a:solidFill>
                            <a:srgbClr val="2A333F"/>
                          </a:solidFill>
                          <a:latin typeface="Aptos"/>
                        </a:defRPr>
                      </a:pPr>
                      <a:r>
                        <a:t>Selisih</a:t>
                      </a:r>
                    </a:p>
                  </a:txBody>
                  <a:tcPr marL="82296" marR="64008" marT="45720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500" b="0">
                          <a:solidFill>
                            <a:srgbClr val="2A333F"/>
                          </a:solidFill>
                          <a:latin typeface="Aptos"/>
                        </a:defRPr>
                      </a:pPr>
                      <a:r>
                        <a:t>Overhead aktual − overhead dibebankan</a:t>
                      </a:r>
                    </a:p>
                  </a:txBody>
                  <a:tcPr marL="82296" marR="64008" marT="45720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500" b="0">
                          <a:solidFill>
                            <a:srgbClr val="2A333F"/>
                          </a:solidFill>
                          <a:latin typeface="Aptos"/>
                        </a:defRPr>
                      </a:pPr>
                      <a:r>
                        <a:t>Rp30.000 kurang dibebankan</a:t>
                      </a:r>
                    </a:p>
                  </a:txBody>
                  <a:tcPr marL="82296" marR="64008" marT="45720" marB="36576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Rounded Rectangle 7"/>
          <p:cNvSpPr/>
          <p:nvPr/>
        </p:nvSpPr>
        <p:spPr>
          <a:xfrm>
            <a:off x="822960" y="4709160"/>
            <a:ext cx="4983480" cy="914400"/>
          </a:xfrm>
          <a:prstGeom prst="roundRect">
            <a:avLst/>
          </a:prstGeom>
          <a:solidFill>
            <a:srgbClr val="F2F6FA"/>
          </a:solidFill>
          <a:ln>
            <a:solidFill>
              <a:srgbClr val="DC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822960" y="4709160"/>
            <a:ext cx="82296" cy="914400"/>
          </a:xfrm>
          <a:prstGeom prst="rect">
            <a:avLst/>
          </a:prstGeom>
          <a:solidFill>
            <a:srgbClr val="B446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24128" y="4837176"/>
            <a:ext cx="4636008" cy="34747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>
              <a:spcAft>
                <a:spcPts val="500"/>
              </a:spcAft>
              <a:defRPr sz="1500" b="1">
                <a:solidFill>
                  <a:srgbClr val="162B4B"/>
                </a:solidFill>
                <a:latin typeface="Aptos"/>
              </a:defRPr>
            </a:pPr>
            <a:r>
              <a:t>Underapplied overhead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24128" y="5239512"/>
            <a:ext cx="4636008" cy="292607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>
              <a:spcAft>
                <a:spcPts val="500"/>
              </a:spcAft>
              <a:defRPr sz="1300" b="0">
                <a:solidFill>
                  <a:srgbClr val="2A333F"/>
                </a:solidFill>
                <a:latin typeface="Aptos"/>
              </a:defRPr>
            </a:pPr>
            <a:r>
              <a:t>Aktual lebih besar daripada dibebankan.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309360" y="4709160"/>
            <a:ext cx="4983480" cy="914400"/>
          </a:xfrm>
          <a:prstGeom prst="roundRect">
            <a:avLst/>
          </a:prstGeom>
          <a:solidFill>
            <a:srgbClr val="F2F6FA"/>
          </a:solidFill>
          <a:ln>
            <a:solidFill>
              <a:srgbClr val="DC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309360" y="4709160"/>
            <a:ext cx="82296" cy="914400"/>
          </a:xfrm>
          <a:prstGeom prst="rect">
            <a:avLst/>
          </a:prstGeom>
          <a:solidFill>
            <a:srgbClr val="3682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10528" y="4837176"/>
            <a:ext cx="4636008" cy="34747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>
              <a:spcAft>
                <a:spcPts val="500"/>
              </a:spcAft>
              <a:defRPr sz="1500" b="1">
                <a:solidFill>
                  <a:srgbClr val="162B4B"/>
                </a:solidFill>
                <a:latin typeface="Aptos"/>
              </a:defRPr>
            </a:pPr>
            <a:r>
              <a:t>Overapplied overhead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10528" y="5239512"/>
            <a:ext cx="4636008" cy="292607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>
              <a:spcAft>
                <a:spcPts val="500"/>
              </a:spcAft>
              <a:defRPr sz="1300" b="0">
                <a:solidFill>
                  <a:srgbClr val="2A333F"/>
                </a:solidFill>
                <a:latin typeface="Aptos"/>
              </a:defRPr>
            </a:pPr>
            <a:r>
              <a:t>Dibebankan lebih besar daripada aktual.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14400" y="5897880"/>
            <a:ext cx="10149840" cy="27432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>
              <a:spcAft>
                <a:spcPts val="500"/>
              </a:spcAft>
              <a:defRPr sz="1200" b="0">
                <a:solidFill>
                  <a:srgbClr val="626F7E"/>
                </a:solidFill>
                <a:latin typeface="Aptos"/>
              </a:defRPr>
            </a:pPr>
            <a:r>
              <a:t>Penyesuaian akhir periode bergantung pada materialitas selisih dan kebijakan akuntansi yang diterapkan.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0091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1155680" cy="25603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>
              <a:spcAft>
                <a:spcPts val="500"/>
              </a:spcAft>
              <a:defRPr sz="900" b="1">
                <a:solidFill>
                  <a:srgbClr val="009191"/>
                </a:solidFill>
                <a:latin typeface="Aptos"/>
              </a:defRPr>
            </a:pPr>
            <a:r>
              <a:t>AKUNTANSI MANAJEMEN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30352"/>
            <a:ext cx="11155680" cy="53035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>
              <a:spcAft>
                <a:spcPts val="500"/>
              </a:spcAft>
              <a:defRPr sz="2700" b="1">
                <a:solidFill>
                  <a:srgbClr val="162B4B"/>
                </a:solidFill>
                <a:latin typeface="Aptos"/>
              </a:defRPr>
            </a:pPr>
            <a:r>
              <a:t>Gambaran Jurnal Arus Biaya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519672"/>
            <a:ext cx="9875520" cy="16459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>
              <a:spcAft>
                <a:spcPts val="500"/>
              </a:spcAft>
              <a:defRPr sz="900" b="0">
                <a:solidFill>
                  <a:srgbClr val="626F7E"/>
                </a:solidFill>
                <a:latin typeface="Aptos"/>
              </a:defRPr>
            </a:pPr>
            <a:r>
              <a:t>Materi kuliah • Job-Order Costing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64240" y="6492240"/>
            <a:ext cx="594360" cy="20116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r">
              <a:spcAft>
                <a:spcPts val="500"/>
              </a:spcAft>
              <a:defRPr sz="900" b="0">
                <a:solidFill>
                  <a:srgbClr val="626F7E"/>
                </a:solidFill>
                <a:latin typeface="Aptos"/>
              </a:defRPr>
            </a:pPr>
            <a:r>
              <a:t>15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594360" y="1325880"/>
          <a:ext cx="10972800" cy="4526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00400"/>
                <a:gridCol w="3657600"/>
                <a:gridCol w="4114800"/>
              </a:tblGrid>
              <a:tr h="646611">
                <a:tc>
                  <a:txBody>
                    <a:bodyPr/>
                    <a:lstStyle/>
                    <a:p>
                      <a:pPr>
                        <a:defRPr sz="125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Transaksi</a:t>
                      </a:r>
                    </a:p>
                  </a:txBody>
                  <a:tcPr marL="82296" marR="64008" marT="45720" marB="36576" anchor="ctr">
                    <a:solidFill>
                      <a:srgbClr val="162B4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5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Debit</a:t>
                      </a:r>
                    </a:p>
                  </a:txBody>
                  <a:tcPr marL="82296" marR="64008" marT="45720" marB="36576" anchor="ctr">
                    <a:solidFill>
                      <a:srgbClr val="162B4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5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Kredit</a:t>
                      </a:r>
                    </a:p>
                  </a:txBody>
                  <a:tcPr marL="82296" marR="64008" marT="45720" marB="36576" anchor="ctr">
                    <a:solidFill>
                      <a:srgbClr val="162B4B"/>
                    </a:solidFill>
                  </a:tcPr>
                </a:tc>
              </a:tr>
              <a:tr h="646611"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2A333F"/>
                          </a:solidFill>
                          <a:latin typeface="Aptos"/>
                        </a:defRPr>
                      </a:pPr>
                      <a:r>
                        <a:t>Bahan langsung dipakai</a:t>
                      </a:r>
                    </a:p>
                  </a:txBody>
                  <a:tcPr marL="82296" marR="64008" marT="45720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2A333F"/>
                          </a:solidFill>
                          <a:latin typeface="Aptos"/>
                        </a:defRPr>
                      </a:pPr>
                      <a:r>
                        <a:t>WIP</a:t>
                      </a:r>
                    </a:p>
                  </a:txBody>
                  <a:tcPr marL="82296" marR="64008" marT="45720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2A333F"/>
                          </a:solidFill>
                          <a:latin typeface="Aptos"/>
                        </a:defRPr>
                      </a:pPr>
                      <a:r>
                        <a:t>Persediaan bahan baku</a:t>
                      </a:r>
                    </a:p>
                  </a:txBody>
                  <a:tcPr marL="82296" marR="64008" marT="45720" marB="36576" anchor="ctr">
                    <a:solidFill>
                      <a:srgbClr val="FFFFFF"/>
                    </a:solidFill>
                  </a:tcPr>
                </a:tc>
              </a:tr>
              <a:tr h="646611"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2A333F"/>
                          </a:solidFill>
                          <a:latin typeface="Aptos"/>
                        </a:defRPr>
                      </a:pPr>
                      <a:r>
                        <a:t>Tenaga kerja langsung</a:t>
                      </a:r>
                    </a:p>
                  </a:txBody>
                  <a:tcPr marL="82296" marR="64008" marT="45720" marB="36576" anchor="ctr">
                    <a:solidFill>
                      <a:srgbClr val="F2F6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2A333F"/>
                          </a:solidFill>
                          <a:latin typeface="Aptos"/>
                        </a:defRPr>
                      </a:pPr>
                      <a:r>
                        <a:t>WIP</a:t>
                      </a:r>
                    </a:p>
                  </a:txBody>
                  <a:tcPr marL="82296" marR="64008" marT="45720" marB="36576" anchor="ctr">
                    <a:solidFill>
                      <a:srgbClr val="F2F6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2A333F"/>
                          </a:solidFill>
                          <a:latin typeface="Aptos"/>
                        </a:defRPr>
                      </a:pPr>
                      <a:r>
                        <a:t>Utang gaji / biaya tenaga kerja</a:t>
                      </a:r>
                    </a:p>
                  </a:txBody>
                  <a:tcPr marL="82296" marR="64008" marT="45720" marB="36576" anchor="ctr">
                    <a:solidFill>
                      <a:srgbClr val="F2F6FA"/>
                    </a:solidFill>
                  </a:tcPr>
                </a:tc>
              </a:tr>
              <a:tr h="646611"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2A333F"/>
                          </a:solidFill>
                          <a:latin typeface="Aptos"/>
                        </a:defRPr>
                      </a:pPr>
                      <a:r>
                        <a:t>Overhead aktual terjadi</a:t>
                      </a:r>
                    </a:p>
                  </a:txBody>
                  <a:tcPr marL="82296" marR="64008" marT="45720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2A333F"/>
                          </a:solidFill>
                          <a:latin typeface="Aptos"/>
                        </a:defRPr>
                      </a:pPr>
                      <a:r>
                        <a:t>Overhead pabrik</a:t>
                      </a:r>
                    </a:p>
                  </a:txBody>
                  <a:tcPr marL="82296" marR="64008" marT="45720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2A333F"/>
                          </a:solidFill>
                          <a:latin typeface="Aptos"/>
                        </a:defRPr>
                      </a:pPr>
                      <a:r>
                        <a:t>Kas / utang / akumulasi penyusutan</a:t>
                      </a:r>
                    </a:p>
                  </a:txBody>
                  <a:tcPr marL="82296" marR="64008" marT="45720" marB="36576" anchor="ctr">
                    <a:solidFill>
                      <a:srgbClr val="FFFFFF"/>
                    </a:solidFill>
                  </a:tcPr>
                </a:tc>
              </a:tr>
              <a:tr h="646611"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2A333F"/>
                          </a:solidFill>
                          <a:latin typeface="Aptos"/>
                        </a:defRPr>
                      </a:pPr>
                      <a:r>
                        <a:t>Overhead dibebankan</a:t>
                      </a:r>
                    </a:p>
                  </a:txBody>
                  <a:tcPr marL="82296" marR="64008" marT="45720" marB="36576" anchor="ctr">
                    <a:solidFill>
                      <a:srgbClr val="F2F6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2A333F"/>
                          </a:solidFill>
                          <a:latin typeface="Aptos"/>
                        </a:defRPr>
                      </a:pPr>
                      <a:r>
                        <a:t>WIP</a:t>
                      </a:r>
                    </a:p>
                  </a:txBody>
                  <a:tcPr marL="82296" marR="64008" marT="45720" marB="36576" anchor="ctr">
                    <a:solidFill>
                      <a:srgbClr val="F2F6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2A333F"/>
                          </a:solidFill>
                          <a:latin typeface="Aptos"/>
                        </a:defRPr>
                      </a:pPr>
                      <a:r>
                        <a:t>Overhead pabrik dibebankan</a:t>
                      </a:r>
                    </a:p>
                  </a:txBody>
                  <a:tcPr marL="82296" marR="64008" marT="45720" marB="36576" anchor="ctr">
                    <a:solidFill>
                      <a:srgbClr val="F2F6FA"/>
                    </a:solidFill>
                  </a:tcPr>
                </a:tc>
              </a:tr>
              <a:tr h="646611"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2A333F"/>
                          </a:solidFill>
                          <a:latin typeface="Aptos"/>
                        </a:defRPr>
                      </a:pPr>
                      <a:r>
                        <a:t>Produk selesai</a:t>
                      </a:r>
                    </a:p>
                  </a:txBody>
                  <a:tcPr marL="82296" marR="64008" marT="45720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2A333F"/>
                          </a:solidFill>
                          <a:latin typeface="Aptos"/>
                        </a:defRPr>
                      </a:pPr>
                      <a:r>
                        <a:t>Persediaan barang jadi</a:t>
                      </a:r>
                    </a:p>
                  </a:txBody>
                  <a:tcPr marL="82296" marR="64008" marT="45720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2A333F"/>
                          </a:solidFill>
                          <a:latin typeface="Aptos"/>
                        </a:defRPr>
                      </a:pPr>
                      <a:r>
                        <a:t>WIP</a:t>
                      </a:r>
                    </a:p>
                  </a:txBody>
                  <a:tcPr marL="82296" marR="64008" marT="45720" marB="36576" anchor="ctr">
                    <a:solidFill>
                      <a:srgbClr val="FFFFFF"/>
                    </a:solidFill>
                  </a:tcPr>
                </a:tc>
              </a:tr>
              <a:tr h="646614"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2A333F"/>
                          </a:solidFill>
                          <a:latin typeface="Aptos"/>
                        </a:defRPr>
                      </a:pPr>
                      <a:r>
                        <a:t>Produk terjual</a:t>
                      </a:r>
                    </a:p>
                  </a:txBody>
                  <a:tcPr marL="82296" marR="64008" marT="45720" marB="36576" anchor="ctr">
                    <a:solidFill>
                      <a:srgbClr val="F2F6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2A333F"/>
                          </a:solidFill>
                          <a:latin typeface="Aptos"/>
                        </a:defRPr>
                      </a:pPr>
                      <a:r>
                        <a:t>Harga pokok penjualan</a:t>
                      </a:r>
                    </a:p>
                  </a:txBody>
                  <a:tcPr marL="82296" marR="64008" marT="45720" marB="36576" anchor="ctr">
                    <a:solidFill>
                      <a:srgbClr val="F2F6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2A333F"/>
                          </a:solidFill>
                          <a:latin typeface="Aptos"/>
                        </a:defRPr>
                      </a:pPr>
                      <a:r>
                        <a:t>Persediaan barang jadi</a:t>
                      </a:r>
                    </a:p>
                  </a:txBody>
                  <a:tcPr marL="82296" marR="64008" marT="45720" marB="36576" anchor="ctr">
                    <a:solidFill>
                      <a:srgbClr val="F2F6FA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822960" y="5989320"/>
            <a:ext cx="10424160" cy="22860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>
              <a:spcAft>
                <a:spcPts val="500"/>
              </a:spcAft>
              <a:defRPr sz="1100" b="0">
                <a:solidFill>
                  <a:srgbClr val="626F7E"/>
                </a:solidFill>
                <a:latin typeface="Aptos"/>
              </a:defRPr>
            </a:pPr>
            <a:r>
              <a:t>Nama akun dapat berbeda sesuai bagan akun perusahaan; overhead aktual dan overhead dibebankan sering dicatat dalam akun kontrol terpisah.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0091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1155680" cy="25603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>
              <a:spcAft>
                <a:spcPts val="500"/>
              </a:spcAft>
              <a:defRPr sz="900" b="1">
                <a:solidFill>
                  <a:srgbClr val="009191"/>
                </a:solidFill>
                <a:latin typeface="Aptos"/>
              </a:defRPr>
            </a:pPr>
            <a:r>
              <a:t>AKUNTANSI MANAJEMEN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30352"/>
            <a:ext cx="11155680" cy="53035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>
              <a:spcAft>
                <a:spcPts val="500"/>
              </a:spcAft>
              <a:defRPr sz="2700" b="1">
                <a:solidFill>
                  <a:srgbClr val="162B4B"/>
                </a:solidFill>
                <a:latin typeface="Aptos"/>
              </a:defRPr>
            </a:pPr>
            <a:r>
              <a:t>Contoh Terpadu: Pesanan #202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519672"/>
            <a:ext cx="9875520" cy="16459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>
              <a:spcAft>
                <a:spcPts val="500"/>
              </a:spcAft>
              <a:defRPr sz="900" b="0">
                <a:solidFill>
                  <a:srgbClr val="626F7E"/>
                </a:solidFill>
                <a:latin typeface="Aptos"/>
              </a:defRPr>
            </a:pPr>
            <a:r>
              <a:t>Materi kuliah • Job-Order Costing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64240" y="6492240"/>
            <a:ext cx="594360" cy="20116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r">
              <a:spcAft>
                <a:spcPts val="500"/>
              </a:spcAft>
              <a:defRPr sz="900" b="0">
                <a:solidFill>
                  <a:srgbClr val="626F7E"/>
                </a:solidFill>
                <a:latin typeface="Aptos"/>
              </a:defRPr>
            </a:pPr>
            <a:r>
              <a:t>16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234440"/>
            <a:ext cx="10607040" cy="36576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>
              <a:spcAft>
                <a:spcPts val="500"/>
              </a:spcAft>
              <a:defRPr sz="1700" b="0">
                <a:solidFill>
                  <a:srgbClr val="2A333F"/>
                </a:solidFill>
                <a:latin typeface="Aptos"/>
              </a:defRPr>
            </a:pPr>
            <a:r>
              <a:t>Perusahaan menerima pesanan 80 unit produk khusus. Data biaya pesanan sebagai berikut: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777240" y="1783080"/>
          <a:ext cx="5486400" cy="3108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7520"/>
                <a:gridCol w="2468880"/>
              </a:tblGrid>
              <a:tr h="621792">
                <a:tc>
                  <a:txBody>
                    <a:bodyPr/>
                    <a:lstStyle/>
                    <a:p>
                      <a:pPr>
                        <a:defRPr sz="135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Komponen</a:t>
                      </a:r>
                    </a:p>
                  </a:txBody>
                  <a:tcPr marL="82296" marR="64008" marT="45720" marB="36576" anchor="ctr">
                    <a:solidFill>
                      <a:srgbClr val="162B4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5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Data</a:t>
                      </a:r>
                    </a:p>
                  </a:txBody>
                  <a:tcPr marL="82296" marR="64008" marT="45720" marB="36576" anchor="ctr">
                    <a:solidFill>
                      <a:srgbClr val="162B4B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>
                        <a:defRPr sz="1400" b="0">
                          <a:solidFill>
                            <a:srgbClr val="2A333F"/>
                          </a:solidFill>
                          <a:latin typeface="Aptos"/>
                        </a:defRPr>
                      </a:pPr>
                      <a:r>
                        <a:t>Bahan langsung</a:t>
                      </a:r>
                    </a:p>
                  </a:txBody>
                  <a:tcPr marL="82296" marR="64008" marT="45720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 b="0">
                          <a:solidFill>
                            <a:srgbClr val="2A333F"/>
                          </a:solidFill>
                          <a:latin typeface="Aptos"/>
                        </a:defRPr>
                      </a:pPr>
                      <a:r>
                        <a:t>Rp3.200.000</a:t>
                      </a:r>
                    </a:p>
                  </a:txBody>
                  <a:tcPr marL="82296" marR="64008" marT="45720" marB="36576" anchor="ctr">
                    <a:solidFill>
                      <a:srgbClr val="FFFFFF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>
                        <a:defRPr sz="1400" b="0">
                          <a:solidFill>
                            <a:srgbClr val="2A333F"/>
                          </a:solidFill>
                          <a:latin typeface="Aptos"/>
                        </a:defRPr>
                      </a:pPr>
                      <a:r>
                        <a:t>Tenaga kerja langsung</a:t>
                      </a:r>
                    </a:p>
                  </a:txBody>
                  <a:tcPr marL="82296" marR="64008" marT="45720" marB="36576" anchor="ctr">
                    <a:solidFill>
                      <a:srgbClr val="F2F6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 b="0">
                          <a:solidFill>
                            <a:srgbClr val="2A333F"/>
                          </a:solidFill>
                          <a:latin typeface="Aptos"/>
                        </a:defRPr>
                      </a:pPr>
                      <a:r>
                        <a:t>Rp2.000.000</a:t>
                      </a:r>
                    </a:p>
                  </a:txBody>
                  <a:tcPr marL="82296" marR="64008" marT="45720" marB="36576" anchor="ctr">
                    <a:solidFill>
                      <a:srgbClr val="F2F6FA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>
                        <a:defRPr sz="1400" b="0">
                          <a:solidFill>
                            <a:srgbClr val="2A333F"/>
                          </a:solidFill>
                          <a:latin typeface="Aptos"/>
                        </a:defRPr>
                      </a:pPr>
                      <a:r>
                        <a:t>Jam mesin pesanan</a:t>
                      </a:r>
                    </a:p>
                  </a:txBody>
                  <a:tcPr marL="82296" marR="64008" marT="45720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 b="0">
                          <a:solidFill>
                            <a:srgbClr val="2A333F"/>
                          </a:solidFill>
                          <a:latin typeface="Aptos"/>
                        </a:defRPr>
                      </a:pPr>
                      <a:r>
                        <a:t>120 jam</a:t>
                      </a:r>
                    </a:p>
                  </a:txBody>
                  <a:tcPr marL="82296" marR="64008" marT="45720" marB="36576" anchor="ctr">
                    <a:solidFill>
                      <a:srgbClr val="FFFFFF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>
                        <a:defRPr sz="1400" b="0">
                          <a:solidFill>
                            <a:srgbClr val="2A333F"/>
                          </a:solidFill>
                          <a:latin typeface="Aptos"/>
                        </a:defRPr>
                      </a:pPr>
                      <a:r>
                        <a:t>Tarif overhead</a:t>
                      </a:r>
                    </a:p>
                  </a:txBody>
                  <a:tcPr marL="82296" marR="64008" marT="45720" marB="36576" anchor="ctr">
                    <a:solidFill>
                      <a:srgbClr val="F2F6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 b="0">
                          <a:solidFill>
                            <a:srgbClr val="2A333F"/>
                          </a:solidFill>
                          <a:latin typeface="Aptos"/>
                        </a:defRPr>
                      </a:pPr>
                      <a:r>
                        <a:t>Rp5.000 per jam mesin</a:t>
                      </a:r>
                    </a:p>
                  </a:txBody>
                  <a:tcPr marL="82296" marR="64008" marT="45720" marB="36576" anchor="ctr">
                    <a:solidFill>
                      <a:srgbClr val="F2F6FA"/>
                    </a:solidFill>
                  </a:tcPr>
                </a:tc>
              </a:tr>
            </a:tbl>
          </a:graphicData>
        </a:graphic>
      </p:graphicFrame>
      <p:sp>
        <p:nvSpPr>
          <p:cNvPr id="9" name="Rounded Rectangle 8"/>
          <p:cNvSpPr/>
          <p:nvPr/>
        </p:nvSpPr>
        <p:spPr>
          <a:xfrm>
            <a:off x="6766560" y="1874519"/>
            <a:ext cx="4389120" cy="822960"/>
          </a:xfrm>
          <a:prstGeom prst="roundRect">
            <a:avLst/>
          </a:prstGeom>
          <a:solidFill>
            <a:srgbClr val="DEF3F0"/>
          </a:solidFill>
          <a:ln>
            <a:solidFill>
              <a:srgbClr val="0091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36576" bIns="27432"/>
          <a:lstStyle/>
          <a:p>
            <a:pPr algn="ctr">
              <a:defRPr sz="1700" b="1">
                <a:solidFill>
                  <a:srgbClr val="162B4B"/>
                </a:solidFill>
                <a:latin typeface="Aptos"/>
              </a:defRPr>
            </a:pPr>
            <a:r>
              <a:t>1. Overhead = 120 × Rp5.000</a:t>
            </a:r>
            <a:br/>
            <a:r>
              <a:t>= Rp600.000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766560" y="2971800"/>
            <a:ext cx="4389120" cy="822960"/>
          </a:xfrm>
          <a:prstGeom prst="roundRect">
            <a:avLst/>
          </a:prstGeom>
          <a:solidFill>
            <a:srgbClr val="E1EDF8"/>
          </a:solidFill>
          <a:ln>
            <a:solidFill>
              <a:srgbClr val="2864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36576" bIns="27432"/>
          <a:lstStyle/>
          <a:p>
            <a:pPr algn="ctr">
              <a:defRPr sz="1600" b="1">
                <a:solidFill>
                  <a:srgbClr val="162B4B"/>
                </a:solidFill>
                <a:latin typeface="Aptos"/>
              </a:defRPr>
            </a:pPr>
            <a:r>
              <a:t>2. Total biaya = 3.200.000</a:t>
            </a:r>
            <a:br/>
            <a:r>
              <a:t>+ 2.000.000 + 600.000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766560" y="4069080"/>
            <a:ext cx="4389120" cy="822960"/>
          </a:xfrm>
          <a:prstGeom prst="roundRect">
            <a:avLst/>
          </a:prstGeom>
          <a:solidFill>
            <a:srgbClr val="FFF3DA"/>
          </a:solidFill>
          <a:ln>
            <a:solidFill>
              <a:srgbClr val="E8AE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36576" bIns="27432"/>
          <a:lstStyle/>
          <a:p>
            <a:pPr algn="ctr">
              <a:defRPr sz="1700" b="1">
                <a:solidFill>
                  <a:srgbClr val="162B4B"/>
                </a:solidFill>
                <a:latin typeface="Aptos"/>
              </a:defRPr>
            </a:pPr>
            <a:r>
              <a:t>3. Total = Rp5.800.000</a:t>
            </a:r>
            <a:br/>
            <a:r>
              <a:t>Biaya/unit = Rp72.500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68680" y="5349240"/>
            <a:ext cx="10241280" cy="45720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>
              <a:spcAft>
                <a:spcPts val="500"/>
              </a:spcAft>
              <a:defRPr sz="1400" b="0">
                <a:solidFill>
                  <a:srgbClr val="626F7E"/>
                </a:solidFill>
                <a:latin typeface="Aptos"/>
              </a:defRPr>
            </a:pPr>
            <a:r>
              <a:t>Interpretasi: biaya per unit membantu menyusun harga penawaran, tetapi keputusan harga juga mempertimbangkan permintaan, kapasitas, dan strategi.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0091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1155680" cy="25603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>
              <a:spcAft>
                <a:spcPts val="500"/>
              </a:spcAft>
              <a:defRPr sz="900" b="1">
                <a:solidFill>
                  <a:srgbClr val="009191"/>
                </a:solidFill>
                <a:latin typeface="Aptos"/>
              </a:defRPr>
            </a:pPr>
            <a:r>
              <a:t>AKUNTANSI MANAJEMEN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30352"/>
            <a:ext cx="11155680" cy="53035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>
              <a:spcAft>
                <a:spcPts val="500"/>
              </a:spcAft>
              <a:defRPr sz="2700" b="1">
                <a:solidFill>
                  <a:srgbClr val="162B4B"/>
                </a:solidFill>
                <a:latin typeface="Aptos"/>
              </a:defRPr>
            </a:pPr>
            <a:r>
              <a:t>Latihan Mahasiswa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519672"/>
            <a:ext cx="9875520" cy="16459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>
              <a:spcAft>
                <a:spcPts val="500"/>
              </a:spcAft>
              <a:defRPr sz="900" b="0">
                <a:solidFill>
                  <a:srgbClr val="626F7E"/>
                </a:solidFill>
                <a:latin typeface="Aptos"/>
              </a:defRPr>
            </a:pPr>
            <a:r>
              <a:t>Materi kuliah • Job-Order Costing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64240" y="6492240"/>
            <a:ext cx="594360" cy="20116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r">
              <a:spcAft>
                <a:spcPts val="500"/>
              </a:spcAft>
              <a:defRPr sz="900" b="0">
                <a:solidFill>
                  <a:srgbClr val="626F7E"/>
                </a:solidFill>
                <a:latin typeface="Aptos"/>
              </a:defRPr>
            </a:pPr>
            <a:r>
              <a:t>17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234440"/>
            <a:ext cx="10515600" cy="41148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>
              <a:spcAft>
                <a:spcPts val="500"/>
              </a:spcAft>
              <a:defRPr sz="1800" b="0">
                <a:solidFill>
                  <a:srgbClr val="2A333F"/>
                </a:solidFill>
                <a:latin typeface="Aptos"/>
              </a:defRPr>
            </a:pPr>
            <a:r>
              <a:t>Kasus: Percetakan menerima Job #303 untuk mencetak 500 buku.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777240" y="1783080"/>
          <a:ext cx="6400800" cy="3520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06240"/>
                <a:gridCol w="2194560"/>
              </a:tblGrid>
              <a:tr h="586740">
                <a:tc>
                  <a:txBody>
                    <a:bodyPr/>
                    <a:lstStyle/>
                    <a:p>
                      <a:pPr>
                        <a:defRPr sz="135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Informasi</a:t>
                      </a:r>
                    </a:p>
                  </a:txBody>
                  <a:tcPr marL="82296" marR="64008" marT="45720" marB="36576" anchor="ctr">
                    <a:solidFill>
                      <a:srgbClr val="162B4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5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Nilai</a:t>
                      </a:r>
                    </a:p>
                  </a:txBody>
                  <a:tcPr marL="82296" marR="64008" marT="45720" marB="36576" anchor="ctr">
                    <a:solidFill>
                      <a:srgbClr val="162B4B"/>
                    </a:solidFill>
                  </a:tcPr>
                </a:tc>
              </a:tr>
              <a:tr h="586740">
                <a:tc>
                  <a:txBody>
                    <a:bodyPr/>
                    <a:lstStyle/>
                    <a:p>
                      <a:pPr>
                        <a:defRPr sz="1400" b="0">
                          <a:solidFill>
                            <a:srgbClr val="2A333F"/>
                          </a:solidFill>
                          <a:latin typeface="Aptos"/>
                        </a:defRPr>
                      </a:pPr>
                      <a:r>
                        <a:t>Bahan langsung</a:t>
                      </a:r>
                    </a:p>
                  </a:txBody>
                  <a:tcPr marL="82296" marR="64008" marT="45720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 b="0">
                          <a:solidFill>
                            <a:srgbClr val="2A333F"/>
                          </a:solidFill>
                          <a:latin typeface="Aptos"/>
                        </a:defRPr>
                      </a:pPr>
                      <a:r>
                        <a:t>Rp4.500.000</a:t>
                      </a:r>
                    </a:p>
                  </a:txBody>
                  <a:tcPr marL="82296" marR="64008" marT="45720" marB="36576" anchor="ctr">
                    <a:solidFill>
                      <a:srgbClr val="FFFFFF"/>
                    </a:solidFill>
                  </a:tcPr>
                </a:tc>
              </a:tr>
              <a:tr h="586740">
                <a:tc>
                  <a:txBody>
                    <a:bodyPr/>
                    <a:lstStyle/>
                    <a:p>
                      <a:pPr>
                        <a:defRPr sz="1400" b="0">
                          <a:solidFill>
                            <a:srgbClr val="2A333F"/>
                          </a:solidFill>
                          <a:latin typeface="Aptos"/>
                        </a:defRPr>
                      </a:pPr>
                      <a:r>
                        <a:t>Tenaga kerja langsung</a:t>
                      </a:r>
                    </a:p>
                  </a:txBody>
                  <a:tcPr marL="82296" marR="64008" marT="45720" marB="36576" anchor="ctr">
                    <a:solidFill>
                      <a:srgbClr val="F2F6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 b="0">
                          <a:solidFill>
                            <a:srgbClr val="2A333F"/>
                          </a:solidFill>
                          <a:latin typeface="Aptos"/>
                        </a:defRPr>
                      </a:pPr>
                      <a:r>
                        <a:t>Rp2.250.000</a:t>
                      </a:r>
                    </a:p>
                  </a:txBody>
                  <a:tcPr marL="82296" marR="64008" marT="45720" marB="36576" anchor="ctr">
                    <a:solidFill>
                      <a:srgbClr val="F2F6FA"/>
                    </a:solidFill>
                  </a:tcPr>
                </a:tc>
              </a:tr>
              <a:tr h="586740">
                <a:tc>
                  <a:txBody>
                    <a:bodyPr/>
                    <a:lstStyle/>
                    <a:p>
                      <a:pPr>
                        <a:defRPr sz="1400" b="0">
                          <a:solidFill>
                            <a:srgbClr val="2A333F"/>
                          </a:solidFill>
                          <a:latin typeface="Aptos"/>
                        </a:defRPr>
                      </a:pPr>
                      <a:r>
                        <a:t>Estimasi overhead pabrik</a:t>
                      </a:r>
                    </a:p>
                  </a:txBody>
                  <a:tcPr marL="82296" marR="64008" marT="45720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 b="0">
                          <a:solidFill>
                            <a:srgbClr val="2A333F"/>
                          </a:solidFill>
                          <a:latin typeface="Aptos"/>
                        </a:defRPr>
                      </a:pPr>
                      <a:r>
                        <a:t>Rp240.000.000</a:t>
                      </a:r>
                    </a:p>
                  </a:txBody>
                  <a:tcPr marL="82296" marR="64008" marT="45720" marB="36576" anchor="ctr">
                    <a:solidFill>
                      <a:srgbClr val="FFFFFF"/>
                    </a:solidFill>
                  </a:tcPr>
                </a:tc>
              </a:tr>
              <a:tr h="586740">
                <a:tc>
                  <a:txBody>
                    <a:bodyPr/>
                    <a:lstStyle/>
                    <a:p>
                      <a:pPr>
                        <a:defRPr sz="1400" b="0">
                          <a:solidFill>
                            <a:srgbClr val="2A333F"/>
                          </a:solidFill>
                          <a:latin typeface="Aptos"/>
                        </a:defRPr>
                      </a:pPr>
                      <a:r>
                        <a:t>Estimasi jam tenaga kerja langsung</a:t>
                      </a:r>
                    </a:p>
                  </a:txBody>
                  <a:tcPr marL="82296" marR="64008" marT="45720" marB="36576" anchor="ctr">
                    <a:solidFill>
                      <a:srgbClr val="F2F6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 b="0">
                          <a:solidFill>
                            <a:srgbClr val="2A333F"/>
                          </a:solidFill>
                          <a:latin typeface="Aptos"/>
                        </a:defRPr>
                      </a:pPr>
                      <a:r>
                        <a:t>40.000 jam</a:t>
                      </a:r>
                    </a:p>
                  </a:txBody>
                  <a:tcPr marL="82296" marR="64008" marT="45720" marB="36576" anchor="ctr">
                    <a:solidFill>
                      <a:srgbClr val="F2F6FA"/>
                    </a:solidFill>
                  </a:tcPr>
                </a:tc>
              </a:tr>
              <a:tr h="586740">
                <a:tc>
                  <a:txBody>
                    <a:bodyPr/>
                    <a:lstStyle/>
                    <a:p>
                      <a:pPr>
                        <a:defRPr sz="1400" b="0">
                          <a:solidFill>
                            <a:srgbClr val="2A333F"/>
                          </a:solidFill>
                          <a:latin typeface="Aptos"/>
                        </a:defRPr>
                      </a:pPr>
                      <a:r>
                        <a:t>Jam tenaga kerja aktual Job #303</a:t>
                      </a:r>
                    </a:p>
                  </a:txBody>
                  <a:tcPr marL="82296" marR="64008" marT="45720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 b="0">
                          <a:solidFill>
                            <a:srgbClr val="2A333F"/>
                          </a:solidFill>
                          <a:latin typeface="Aptos"/>
                        </a:defRPr>
                      </a:pPr>
                      <a:r>
                        <a:t>300 jam</a:t>
                      </a:r>
                    </a:p>
                  </a:txBody>
                  <a:tcPr marL="82296" marR="64008" marT="45720" marB="36576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7635240" y="1828800"/>
            <a:ext cx="3657600" cy="32004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>
              <a:spcAft>
                <a:spcPts val="500"/>
              </a:spcAft>
              <a:defRPr sz="1800" b="1">
                <a:solidFill>
                  <a:srgbClr val="162B4B"/>
                </a:solidFill>
                <a:latin typeface="Aptos"/>
              </a:defRPr>
            </a:pPr>
            <a:r>
              <a:t>Pertanyaan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35240" y="2240280"/>
            <a:ext cx="3749039" cy="2377440"/>
          </a:xfrm>
          <a:prstGeom prst="rect">
            <a:avLst/>
          </a:prstGeom>
          <a:noFill/>
        </p:spPr>
        <p:txBody>
          <a:bodyPr wrap="square" lIns="73152" rIns="73152" tIns="54864" bIns="18288">
            <a:spAutoFit/>
          </a:bodyPr>
          <a:lstStyle/>
          <a:p>
            <a:pPr>
              <a:spcAft>
                <a:spcPts val="1000"/>
              </a:spcAft>
              <a:defRPr sz="1500">
                <a:solidFill>
                  <a:srgbClr val="2A333F"/>
                </a:solidFill>
                <a:latin typeface="Aptos"/>
              </a:defRPr>
            </a:pPr>
            <a:r>
              <a:t>•  Hitung tarif overhead per jam tenaga kerja.</a:t>
            </a:r>
          </a:p>
          <a:p>
            <a:pPr>
              <a:spcAft>
                <a:spcPts val="1000"/>
              </a:spcAft>
              <a:defRPr sz="1500">
                <a:solidFill>
                  <a:srgbClr val="2A333F"/>
                </a:solidFill>
                <a:latin typeface="Aptos"/>
              </a:defRPr>
            </a:pPr>
            <a:r>
              <a:t>•  Hitung overhead yang dibebankan ke Job #303.</a:t>
            </a:r>
          </a:p>
          <a:p>
            <a:pPr>
              <a:spcAft>
                <a:spcPts val="1000"/>
              </a:spcAft>
              <a:defRPr sz="1500">
                <a:solidFill>
                  <a:srgbClr val="2A333F"/>
                </a:solidFill>
                <a:latin typeface="Aptos"/>
              </a:defRPr>
            </a:pPr>
            <a:r>
              <a:t>•  Hitung total biaya pesanan.</a:t>
            </a:r>
          </a:p>
          <a:p>
            <a:pPr>
              <a:spcAft>
                <a:spcPts val="1000"/>
              </a:spcAft>
              <a:defRPr sz="1500">
                <a:solidFill>
                  <a:srgbClr val="2A333F"/>
                </a:solidFill>
                <a:latin typeface="Aptos"/>
              </a:defRPr>
            </a:pPr>
            <a:r>
              <a:t>•  Hitung biaya per buku.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8680" y="5669280"/>
            <a:ext cx="10424160" cy="32004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>
              <a:spcAft>
                <a:spcPts val="500"/>
              </a:spcAft>
              <a:defRPr sz="1400" b="1">
                <a:solidFill>
                  <a:srgbClr val="009191"/>
                </a:solidFill>
                <a:latin typeface="Aptos"/>
              </a:defRPr>
            </a:pPr>
            <a:r>
              <a:t>Diskusikan berpasangan. Tuliskan rumus, langkah perhitungan, dan interpretasi hasil.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0091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1155680" cy="25603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>
              <a:spcAft>
                <a:spcPts val="500"/>
              </a:spcAft>
              <a:defRPr sz="900" b="1">
                <a:solidFill>
                  <a:srgbClr val="009191"/>
                </a:solidFill>
                <a:latin typeface="Aptos"/>
              </a:defRPr>
            </a:pPr>
            <a:r>
              <a:t>AKUNTANSI MANAJEMEN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30352"/>
            <a:ext cx="11155680" cy="53035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>
              <a:spcAft>
                <a:spcPts val="500"/>
              </a:spcAft>
              <a:defRPr sz="2700" b="1">
                <a:solidFill>
                  <a:srgbClr val="162B4B"/>
                </a:solidFill>
                <a:latin typeface="Aptos"/>
              </a:defRPr>
            </a:pPr>
            <a:r>
              <a:t>Pembahasan Latihan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519672"/>
            <a:ext cx="9875520" cy="16459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>
              <a:spcAft>
                <a:spcPts val="500"/>
              </a:spcAft>
              <a:defRPr sz="900" b="0">
                <a:solidFill>
                  <a:srgbClr val="626F7E"/>
                </a:solidFill>
                <a:latin typeface="Aptos"/>
              </a:defRPr>
            </a:pPr>
            <a:r>
              <a:t>Materi kuliah • Job-Order Costing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64240" y="6492240"/>
            <a:ext cx="594360" cy="20116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r">
              <a:spcAft>
                <a:spcPts val="500"/>
              </a:spcAft>
              <a:defRPr sz="900" b="0">
                <a:solidFill>
                  <a:srgbClr val="626F7E"/>
                </a:solidFill>
                <a:latin typeface="Aptos"/>
              </a:defRPr>
            </a:pPr>
            <a:r>
              <a:t>18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85800" y="1508760"/>
          <a:ext cx="10835640" cy="3383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77440"/>
                <a:gridCol w="5577840"/>
                <a:gridCol w="2880360"/>
              </a:tblGrid>
              <a:tr h="676656">
                <a:tc>
                  <a:txBody>
                    <a:bodyPr/>
                    <a:lstStyle/>
                    <a:p>
                      <a:pPr>
                        <a:defRPr sz="135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Langkah</a:t>
                      </a:r>
                    </a:p>
                  </a:txBody>
                  <a:tcPr marL="82296" marR="64008" marT="45720" marB="36576" anchor="ctr">
                    <a:solidFill>
                      <a:srgbClr val="162B4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5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Perhitungan</a:t>
                      </a:r>
                    </a:p>
                  </a:txBody>
                  <a:tcPr marL="82296" marR="64008" marT="45720" marB="36576" anchor="ctr">
                    <a:solidFill>
                      <a:srgbClr val="162B4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5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Hasil</a:t>
                      </a:r>
                    </a:p>
                  </a:txBody>
                  <a:tcPr marL="82296" marR="64008" marT="45720" marB="36576" anchor="ctr">
                    <a:solidFill>
                      <a:srgbClr val="162B4B"/>
                    </a:solidFill>
                  </a:tcPr>
                </a:tc>
              </a:tr>
              <a:tr h="676656">
                <a:tc>
                  <a:txBody>
                    <a:bodyPr/>
                    <a:lstStyle/>
                    <a:p>
                      <a:pPr>
                        <a:defRPr sz="1400" b="0">
                          <a:solidFill>
                            <a:srgbClr val="2A333F"/>
                          </a:solidFill>
                          <a:latin typeface="Aptos"/>
                        </a:defRPr>
                      </a:pPr>
                      <a:r>
                        <a:t>1. Tarif overhead</a:t>
                      </a:r>
                    </a:p>
                  </a:txBody>
                  <a:tcPr marL="82296" marR="64008" marT="45720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 b="0">
                          <a:solidFill>
                            <a:srgbClr val="2A333F"/>
                          </a:solidFill>
                          <a:latin typeface="Aptos"/>
                        </a:defRPr>
                      </a:pPr>
                      <a:r>
                        <a:t>Rp240.000.000 ÷ 40.000 jam</a:t>
                      </a:r>
                    </a:p>
                  </a:txBody>
                  <a:tcPr marL="82296" marR="64008" marT="45720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 b="0">
                          <a:solidFill>
                            <a:srgbClr val="2A333F"/>
                          </a:solidFill>
                          <a:latin typeface="Aptos"/>
                        </a:defRPr>
                      </a:pPr>
                      <a:r>
                        <a:t>Rp6.000/jam</a:t>
                      </a:r>
                    </a:p>
                  </a:txBody>
                  <a:tcPr marL="82296" marR="64008" marT="45720" marB="36576" anchor="ctr">
                    <a:solidFill>
                      <a:srgbClr val="FFFFFF"/>
                    </a:solidFill>
                  </a:tcPr>
                </a:tc>
              </a:tr>
              <a:tr h="676656">
                <a:tc>
                  <a:txBody>
                    <a:bodyPr/>
                    <a:lstStyle/>
                    <a:p>
                      <a:pPr>
                        <a:defRPr sz="1400" b="0">
                          <a:solidFill>
                            <a:srgbClr val="2A333F"/>
                          </a:solidFill>
                          <a:latin typeface="Aptos"/>
                        </a:defRPr>
                      </a:pPr>
                      <a:r>
                        <a:t>2. Overhead Job #303</a:t>
                      </a:r>
                    </a:p>
                  </a:txBody>
                  <a:tcPr marL="82296" marR="64008" marT="45720" marB="36576" anchor="ctr">
                    <a:solidFill>
                      <a:srgbClr val="F2F6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 b="0">
                          <a:solidFill>
                            <a:srgbClr val="2A333F"/>
                          </a:solidFill>
                          <a:latin typeface="Aptos"/>
                        </a:defRPr>
                      </a:pPr>
                      <a:r>
                        <a:t>300 jam × Rp6.000</a:t>
                      </a:r>
                    </a:p>
                  </a:txBody>
                  <a:tcPr marL="82296" marR="64008" marT="45720" marB="36576" anchor="ctr">
                    <a:solidFill>
                      <a:srgbClr val="F2F6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 b="0">
                          <a:solidFill>
                            <a:srgbClr val="2A333F"/>
                          </a:solidFill>
                          <a:latin typeface="Aptos"/>
                        </a:defRPr>
                      </a:pPr>
                      <a:r>
                        <a:t>Rp1.800.000</a:t>
                      </a:r>
                    </a:p>
                  </a:txBody>
                  <a:tcPr marL="82296" marR="64008" marT="45720" marB="36576" anchor="ctr">
                    <a:solidFill>
                      <a:srgbClr val="F2F6FA"/>
                    </a:solidFill>
                  </a:tcPr>
                </a:tc>
              </a:tr>
              <a:tr h="676656">
                <a:tc>
                  <a:txBody>
                    <a:bodyPr/>
                    <a:lstStyle/>
                    <a:p>
                      <a:pPr>
                        <a:defRPr sz="1400" b="0">
                          <a:solidFill>
                            <a:srgbClr val="2A333F"/>
                          </a:solidFill>
                          <a:latin typeface="Aptos"/>
                        </a:defRPr>
                      </a:pPr>
                      <a:r>
                        <a:t>3. Total biaya job</a:t>
                      </a:r>
                    </a:p>
                  </a:txBody>
                  <a:tcPr marL="82296" marR="64008" marT="45720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 b="0">
                          <a:solidFill>
                            <a:srgbClr val="2A333F"/>
                          </a:solidFill>
                          <a:latin typeface="Aptos"/>
                        </a:defRPr>
                      </a:pPr>
                      <a:r>
                        <a:t>Rp4.500.000 + Rp2.250.000 + Rp1.800.000</a:t>
                      </a:r>
                    </a:p>
                  </a:txBody>
                  <a:tcPr marL="82296" marR="64008" marT="45720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 b="0">
                          <a:solidFill>
                            <a:srgbClr val="2A333F"/>
                          </a:solidFill>
                          <a:latin typeface="Aptos"/>
                        </a:defRPr>
                      </a:pPr>
                      <a:r>
                        <a:t>Rp8.550.000</a:t>
                      </a:r>
                    </a:p>
                  </a:txBody>
                  <a:tcPr marL="82296" marR="64008" marT="45720" marB="36576" anchor="ctr">
                    <a:solidFill>
                      <a:srgbClr val="FFFFFF"/>
                    </a:solidFill>
                  </a:tcPr>
                </a:tc>
              </a:tr>
              <a:tr h="676656">
                <a:tc>
                  <a:txBody>
                    <a:bodyPr/>
                    <a:lstStyle/>
                    <a:p>
                      <a:pPr>
                        <a:defRPr sz="1400" b="0">
                          <a:solidFill>
                            <a:srgbClr val="2A333F"/>
                          </a:solidFill>
                          <a:latin typeface="Aptos"/>
                        </a:defRPr>
                      </a:pPr>
                      <a:r>
                        <a:t>4. Biaya per buku</a:t>
                      </a:r>
                    </a:p>
                  </a:txBody>
                  <a:tcPr marL="82296" marR="64008" marT="45720" marB="36576" anchor="ctr">
                    <a:solidFill>
                      <a:srgbClr val="F2F6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 b="0">
                          <a:solidFill>
                            <a:srgbClr val="2A333F"/>
                          </a:solidFill>
                          <a:latin typeface="Aptos"/>
                        </a:defRPr>
                      </a:pPr>
                      <a:r>
                        <a:t>Rp8.550.000 ÷ 500 buku</a:t>
                      </a:r>
                    </a:p>
                  </a:txBody>
                  <a:tcPr marL="82296" marR="64008" marT="45720" marB="36576" anchor="ctr">
                    <a:solidFill>
                      <a:srgbClr val="F2F6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 b="0">
                          <a:solidFill>
                            <a:srgbClr val="2A333F"/>
                          </a:solidFill>
                          <a:latin typeface="Aptos"/>
                        </a:defRPr>
                      </a:pPr>
                      <a:r>
                        <a:t>Rp17.100/unit</a:t>
                      </a:r>
                    </a:p>
                  </a:txBody>
                  <a:tcPr marL="82296" marR="64008" marT="45720" marB="36576" anchor="ctr">
                    <a:solidFill>
                      <a:srgbClr val="F2F6FA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914400" y="5257800"/>
            <a:ext cx="10332720" cy="54864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ctr">
              <a:spcAft>
                <a:spcPts val="500"/>
              </a:spcAft>
              <a:defRPr sz="1600" b="1">
                <a:solidFill>
                  <a:srgbClr val="162B4B"/>
                </a:solidFill>
                <a:latin typeface="Aptos"/>
              </a:defRPr>
            </a:pPr>
            <a:r>
              <a:t>Poin pembelajaran: tarif overhead yang ditentukan di muka membuat biaya pesanan dapat dihitung selama periode berjalan, tanpa menunggu seluruh biaya aktual diketahui.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0091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1155680" cy="25603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>
              <a:spcAft>
                <a:spcPts val="500"/>
              </a:spcAft>
              <a:defRPr sz="900" b="1">
                <a:solidFill>
                  <a:srgbClr val="009191"/>
                </a:solidFill>
                <a:latin typeface="Aptos"/>
              </a:defRPr>
            </a:pPr>
            <a:r>
              <a:t>AKUNTANSI MANAJEMEN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30352"/>
            <a:ext cx="11155680" cy="53035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>
              <a:spcAft>
                <a:spcPts val="500"/>
              </a:spcAft>
              <a:defRPr sz="2700" b="1">
                <a:solidFill>
                  <a:srgbClr val="162B4B"/>
                </a:solidFill>
                <a:latin typeface="Aptos"/>
              </a:defRPr>
            </a:pPr>
            <a:r>
              <a:t>Kesalahan Umum yang Perlu Dihindari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519672"/>
            <a:ext cx="9875520" cy="16459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>
              <a:spcAft>
                <a:spcPts val="500"/>
              </a:spcAft>
              <a:defRPr sz="900" b="0">
                <a:solidFill>
                  <a:srgbClr val="626F7E"/>
                </a:solidFill>
                <a:latin typeface="Aptos"/>
              </a:defRPr>
            </a:pPr>
            <a:r>
              <a:t>Materi kuliah • Job-Order Costing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64240" y="6492240"/>
            <a:ext cx="594360" cy="20116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r">
              <a:spcAft>
                <a:spcPts val="500"/>
              </a:spcAft>
              <a:defRPr sz="900" b="0">
                <a:solidFill>
                  <a:srgbClr val="626F7E"/>
                </a:solidFill>
                <a:latin typeface="Aptos"/>
              </a:defRPr>
            </a:pPr>
            <a:r>
              <a:t>19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1417320"/>
            <a:ext cx="502920" cy="502920"/>
          </a:xfrm>
          <a:prstGeom prst="roundRect">
            <a:avLst/>
          </a:prstGeom>
          <a:solidFill>
            <a:srgbClr val="FFF3DA"/>
          </a:solidFill>
          <a:ln>
            <a:solidFill>
              <a:srgbClr val="E8AE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36576" bIns="27432"/>
          <a:lstStyle/>
          <a:p>
            <a:pPr algn="ctr">
              <a:defRPr sz="1500" b="1">
                <a:solidFill>
                  <a:srgbClr val="162B4B"/>
                </a:solidFill>
                <a:latin typeface="Aptos"/>
              </a:defRPr>
            </a:pPr>
            <a: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08760" y="1417320"/>
            <a:ext cx="3749039" cy="34747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>
              <a:spcAft>
                <a:spcPts val="500"/>
              </a:spcAft>
              <a:defRPr sz="1600" b="1">
                <a:solidFill>
                  <a:srgbClr val="162B4B"/>
                </a:solidFill>
                <a:latin typeface="Aptos"/>
              </a:defRPr>
            </a:pPr>
            <a:r>
              <a:t>Mencampur biaya langsung dan overhead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74920" y="1417320"/>
            <a:ext cx="6217920" cy="64008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>
              <a:spcAft>
                <a:spcPts val="500"/>
              </a:spcAft>
              <a:defRPr sz="1400" b="0">
                <a:solidFill>
                  <a:srgbClr val="2A333F"/>
                </a:solidFill>
                <a:latin typeface="Aptos"/>
              </a:defRPr>
            </a:pPr>
            <a:r>
              <a:t>Bahan langsung dan tenaga kerja langsung ditelusuri ke job; overhead dialokasikan.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77240" y="2514600"/>
            <a:ext cx="502920" cy="502920"/>
          </a:xfrm>
          <a:prstGeom prst="roundRect">
            <a:avLst/>
          </a:prstGeom>
          <a:solidFill>
            <a:srgbClr val="FFF3DA"/>
          </a:solidFill>
          <a:ln>
            <a:solidFill>
              <a:srgbClr val="E8AE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36576" bIns="27432"/>
          <a:lstStyle/>
          <a:p>
            <a:pPr algn="ctr">
              <a:defRPr sz="1500" b="1">
                <a:solidFill>
                  <a:srgbClr val="162B4B"/>
                </a:solidFill>
                <a:latin typeface="Aptos"/>
              </a:defRPr>
            </a:pPr>
            <a: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08760" y="2514600"/>
            <a:ext cx="3749039" cy="34747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>
              <a:spcAft>
                <a:spcPts val="500"/>
              </a:spcAft>
              <a:defRPr sz="1600" b="1">
                <a:solidFill>
                  <a:srgbClr val="162B4B"/>
                </a:solidFill>
                <a:latin typeface="Aptos"/>
              </a:defRPr>
            </a:pPr>
            <a:r>
              <a:t>Menggunakan biaya aktual untuk POHR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74920" y="2514600"/>
            <a:ext cx="6217920" cy="64008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>
              <a:spcAft>
                <a:spcPts val="500"/>
              </a:spcAft>
              <a:defRPr sz="1400" b="0">
                <a:solidFill>
                  <a:srgbClr val="2A333F"/>
                </a:solidFill>
                <a:latin typeface="Aptos"/>
              </a:defRPr>
            </a:pPr>
            <a:r>
              <a:t>POHR dihitung dari estimasi sebelum periode; overhead dibebankan memakai aktivitas aktual job.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77240" y="3611880"/>
            <a:ext cx="502920" cy="502920"/>
          </a:xfrm>
          <a:prstGeom prst="roundRect">
            <a:avLst/>
          </a:prstGeom>
          <a:solidFill>
            <a:srgbClr val="FFF3DA"/>
          </a:solidFill>
          <a:ln>
            <a:solidFill>
              <a:srgbClr val="E8AE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36576" bIns="27432"/>
          <a:lstStyle/>
          <a:p>
            <a:pPr algn="ctr">
              <a:defRPr sz="1500" b="1">
                <a:solidFill>
                  <a:srgbClr val="162B4B"/>
                </a:solidFill>
                <a:latin typeface="Aptos"/>
              </a:defRPr>
            </a:pPr>
            <a: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508760" y="3611880"/>
            <a:ext cx="3749039" cy="34747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>
              <a:spcAft>
                <a:spcPts val="500"/>
              </a:spcAft>
              <a:defRPr sz="1600" b="1">
                <a:solidFill>
                  <a:srgbClr val="162B4B"/>
                </a:solidFill>
                <a:latin typeface="Aptos"/>
              </a:defRPr>
            </a:pPr>
            <a:r>
              <a:t>Salah memilih dasar alokasi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74920" y="3611880"/>
            <a:ext cx="6217920" cy="64008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>
              <a:spcAft>
                <a:spcPts val="500"/>
              </a:spcAft>
              <a:defRPr sz="1400" b="0">
                <a:solidFill>
                  <a:srgbClr val="2A333F"/>
                </a:solidFill>
                <a:latin typeface="Aptos"/>
              </a:defRPr>
            </a:pPr>
            <a:r>
              <a:t>Pilih dasar yang masuk akal dan mencerminkan konsumsi overhead.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77240" y="4709159"/>
            <a:ext cx="502920" cy="502920"/>
          </a:xfrm>
          <a:prstGeom prst="roundRect">
            <a:avLst/>
          </a:prstGeom>
          <a:solidFill>
            <a:srgbClr val="FFF3DA"/>
          </a:solidFill>
          <a:ln>
            <a:solidFill>
              <a:srgbClr val="E8AE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36576" bIns="27432"/>
          <a:lstStyle/>
          <a:p>
            <a:pPr algn="ctr">
              <a:defRPr sz="1500" b="1">
                <a:solidFill>
                  <a:srgbClr val="162B4B"/>
                </a:solidFill>
                <a:latin typeface="Aptos"/>
              </a:defRPr>
            </a:pPr>
            <a: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4709159"/>
            <a:ext cx="3749039" cy="34747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>
              <a:spcAft>
                <a:spcPts val="500"/>
              </a:spcAft>
              <a:defRPr sz="1600" b="1">
                <a:solidFill>
                  <a:srgbClr val="162B4B"/>
                </a:solidFill>
                <a:latin typeface="Aptos"/>
              </a:defRPr>
            </a:pPr>
            <a:r>
              <a:t>Melupakan biaya per unit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074920" y="4709159"/>
            <a:ext cx="6217920" cy="64008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>
              <a:spcAft>
                <a:spcPts val="500"/>
              </a:spcAft>
              <a:defRPr sz="1400" b="0">
                <a:solidFill>
                  <a:srgbClr val="2A333F"/>
                </a:solidFill>
                <a:latin typeface="Aptos"/>
              </a:defRPr>
            </a:pPr>
            <a:r>
              <a:t>Total biaya job dibagi jumlah unit yang dihasilkan untuk memperoleh biaya rata-rata per unit.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0091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1155680" cy="25603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>
              <a:spcAft>
                <a:spcPts val="500"/>
              </a:spcAft>
              <a:defRPr sz="900" b="1">
                <a:solidFill>
                  <a:srgbClr val="009191"/>
                </a:solidFill>
                <a:latin typeface="Aptos"/>
              </a:defRPr>
            </a:pPr>
            <a:r>
              <a:t>AKUNTANSI MANAJEMEN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30352"/>
            <a:ext cx="11155680" cy="53035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>
              <a:spcAft>
                <a:spcPts val="500"/>
              </a:spcAft>
              <a:defRPr sz="2700" b="1">
                <a:solidFill>
                  <a:srgbClr val="162B4B"/>
                </a:solidFill>
                <a:latin typeface="Aptos"/>
              </a:defRPr>
            </a:pPr>
            <a:r>
              <a:t>Rangkuman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519672"/>
            <a:ext cx="9875520" cy="16459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>
              <a:spcAft>
                <a:spcPts val="500"/>
              </a:spcAft>
              <a:defRPr sz="900" b="0">
                <a:solidFill>
                  <a:srgbClr val="626F7E"/>
                </a:solidFill>
                <a:latin typeface="Aptos"/>
              </a:defRPr>
            </a:pPr>
            <a:r>
              <a:t>Materi kuliah • Job-Order Costing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64240" y="6492240"/>
            <a:ext cx="594360" cy="20116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r">
              <a:spcAft>
                <a:spcPts val="500"/>
              </a:spcAft>
              <a:defRPr sz="900" b="0">
                <a:solidFill>
                  <a:srgbClr val="626F7E"/>
                </a:solidFill>
                <a:latin typeface="Aptos"/>
              </a:defRPr>
            </a:pPr>
            <a:r>
              <a:t>20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1371600"/>
            <a:ext cx="5166360" cy="1234440"/>
          </a:xfrm>
          <a:prstGeom prst="roundRect">
            <a:avLst/>
          </a:prstGeom>
          <a:solidFill>
            <a:srgbClr val="F2F6FA"/>
          </a:solidFill>
          <a:ln>
            <a:solidFill>
              <a:srgbClr val="DC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31520" y="1371600"/>
            <a:ext cx="82296" cy="1234440"/>
          </a:xfrm>
          <a:prstGeom prst="rect">
            <a:avLst/>
          </a:prstGeom>
          <a:solidFill>
            <a:srgbClr val="0091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32688" y="1499616"/>
            <a:ext cx="4818888" cy="34747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>
              <a:spcAft>
                <a:spcPts val="500"/>
              </a:spcAft>
              <a:defRPr sz="1700" b="1">
                <a:solidFill>
                  <a:srgbClr val="162B4B"/>
                </a:solidFill>
                <a:latin typeface="Aptos"/>
              </a:defRPr>
            </a:pPr>
            <a:r>
              <a:t>1. Job-order costing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32688" y="1901952"/>
            <a:ext cx="4818888" cy="61264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>
              <a:spcAft>
                <a:spcPts val="500"/>
              </a:spcAft>
              <a:defRPr sz="1400" b="0">
                <a:solidFill>
                  <a:srgbClr val="2A333F"/>
                </a:solidFill>
                <a:latin typeface="Aptos"/>
              </a:defRPr>
            </a:pPr>
            <a:r>
              <a:t>Mengumpulkan biaya untuk setiap pekerjaan atau pesanan yang dapat diidentifikasi.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63640" y="1371600"/>
            <a:ext cx="5166360" cy="1234440"/>
          </a:xfrm>
          <a:prstGeom prst="roundRect">
            <a:avLst/>
          </a:prstGeom>
          <a:solidFill>
            <a:srgbClr val="F2F6FA"/>
          </a:solidFill>
          <a:ln>
            <a:solidFill>
              <a:srgbClr val="DC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263640" y="1371600"/>
            <a:ext cx="82296" cy="1234440"/>
          </a:xfrm>
          <a:prstGeom prst="rect">
            <a:avLst/>
          </a:prstGeom>
          <a:solidFill>
            <a:srgbClr val="2864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64807" y="1499616"/>
            <a:ext cx="4818888" cy="34747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>
              <a:spcAft>
                <a:spcPts val="500"/>
              </a:spcAft>
              <a:defRPr sz="1700" b="1">
                <a:solidFill>
                  <a:srgbClr val="162B4B"/>
                </a:solidFill>
                <a:latin typeface="Aptos"/>
              </a:defRPr>
            </a:pPr>
            <a:r>
              <a:t>2. Tiga komponen biaya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64807" y="1901952"/>
            <a:ext cx="4818888" cy="61264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>
              <a:spcAft>
                <a:spcPts val="500"/>
              </a:spcAft>
              <a:defRPr sz="1400" b="0">
                <a:solidFill>
                  <a:srgbClr val="2A333F"/>
                </a:solidFill>
                <a:latin typeface="Aptos"/>
              </a:defRPr>
            </a:pPr>
            <a:r>
              <a:t>Bahan langsung + tenaga kerja langsung + overhead pabrik dibebankan.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2971800"/>
            <a:ext cx="5166360" cy="1234440"/>
          </a:xfrm>
          <a:prstGeom prst="roundRect">
            <a:avLst/>
          </a:prstGeom>
          <a:solidFill>
            <a:srgbClr val="F2F6FA"/>
          </a:solidFill>
          <a:ln>
            <a:solidFill>
              <a:srgbClr val="DC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731520" y="2971800"/>
            <a:ext cx="82296" cy="1234440"/>
          </a:xfrm>
          <a:prstGeom prst="rect">
            <a:avLst/>
          </a:prstGeom>
          <a:solidFill>
            <a:srgbClr val="E8AE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32688" y="3099816"/>
            <a:ext cx="4818888" cy="34747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>
              <a:spcAft>
                <a:spcPts val="500"/>
              </a:spcAft>
              <a:defRPr sz="1700" b="1">
                <a:solidFill>
                  <a:srgbClr val="162B4B"/>
                </a:solidFill>
                <a:latin typeface="Aptos"/>
              </a:defRPr>
            </a:pPr>
            <a:r>
              <a:t>3. Arus biaya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32688" y="3502152"/>
            <a:ext cx="4818888" cy="61264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>
              <a:spcAft>
                <a:spcPts val="500"/>
              </a:spcAft>
              <a:defRPr sz="1400" b="0">
                <a:solidFill>
                  <a:srgbClr val="2A333F"/>
                </a:solidFill>
                <a:latin typeface="Aptos"/>
              </a:defRPr>
            </a:pPr>
            <a:r>
              <a:t>Bahan baku → WIP → barang jadi → harga pokok penjualan.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263640" y="2971800"/>
            <a:ext cx="5166360" cy="1234440"/>
          </a:xfrm>
          <a:prstGeom prst="roundRect">
            <a:avLst/>
          </a:prstGeom>
          <a:solidFill>
            <a:srgbClr val="F2F6FA"/>
          </a:solidFill>
          <a:ln>
            <a:solidFill>
              <a:srgbClr val="DC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6263640" y="2971800"/>
            <a:ext cx="82296" cy="1234440"/>
          </a:xfrm>
          <a:prstGeom prst="rect">
            <a:avLst/>
          </a:prstGeom>
          <a:solidFill>
            <a:srgbClr val="B446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64807" y="3099816"/>
            <a:ext cx="4818888" cy="34747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>
              <a:spcAft>
                <a:spcPts val="500"/>
              </a:spcAft>
              <a:defRPr sz="1700" b="1">
                <a:solidFill>
                  <a:srgbClr val="162B4B"/>
                </a:solidFill>
                <a:latin typeface="Aptos"/>
              </a:defRPr>
            </a:pPr>
            <a:r>
              <a:t>4. Aplikasi overhead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64807" y="3502152"/>
            <a:ext cx="4818888" cy="61264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>
              <a:spcAft>
                <a:spcPts val="500"/>
              </a:spcAft>
              <a:defRPr sz="1400" b="0">
                <a:solidFill>
                  <a:srgbClr val="2A333F"/>
                </a:solidFill>
                <a:latin typeface="Aptos"/>
              </a:defRPr>
            </a:pPr>
            <a:r>
              <a:t>Tarif ditentukan di muka × aktivitas aktual pesanan.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68680" y="4983480"/>
            <a:ext cx="10424160" cy="64008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ctr">
              <a:spcAft>
                <a:spcPts val="500"/>
              </a:spcAft>
              <a:defRPr sz="1800" b="1">
                <a:solidFill>
                  <a:srgbClr val="162B4B"/>
                </a:solidFill>
                <a:latin typeface="Aptos"/>
              </a:defRPr>
            </a:pPr>
            <a:r>
              <a:t>Pertanyaan refleksi: apa risiko bagi keputusan harga jual jika tarif overhead atau dasar alokasi yang digunakan tidak tepat?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0091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1155680" cy="25603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>
              <a:spcAft>
                <a:spcPts val="500"/>
              </a:spcAft>
              <a:defRPr sz="900" b="1">
                <a:solidFill>
                  <a:srgbClr val="009191"/>
                </a:solidFill>
                <a:latin typeface="Aptos"/>
              </a:defRPr>
            </a:pPr>
            <a:r>
              <a:t>AKUNTANSI MANAJEMEN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30352"/>
            <a:ext cx="11155680" cy="53035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>
              <a:spcAft>
                <a:spcPts val="500"/>
              </a:spcAft>
              <a:defRPr sz="2700" b="1">
                <a:solidFill>
                  <a:srgbClr val="162B4B"/>
                </a:solidFill>
                <a:latin typeface="Aptos"/>
              </a:defRPr>
            </a:pPr>
            <a:r>
              <a:t>Referensi dan Catatan Penggunaan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519672"/>
            <a:ext cx="9875520" cy="164592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>
              <a:spcAft>
                <a:spcPts val="500"/>
              </a:spcAft>
              <a:defRPr sz="900" b="0">
                <a:solidFill>
                  <a:srgbClr val="626F7E"/>
                </a:solidFill>
                <a:latin typeface="Aptos"/>
              </a:defRPr>
            </a:pPr>
            <a:r>
              <a:t>Materi kuliah • Job-Order Costing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64240" y="6492240"/>
            <a:ext cx="594360" cy="201168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r">
              <a:spcAft>
                <a:spcPts val="500"/>
              </a:spcAft>
              <a:defRPr sz="900" b="0">
                <a:solidFill>
                  <a:srgbClr val="626F7E"/>
                </a:solidFill>
                <a:latin typeface="Aptos"/>
              </a:defRPr>
            </a:pPr>
            <a:r>
              <a:t>21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1417320"/>
            <a:ext cx="10607040" cy="2560320"/>
          </a:xfrm>
          <a:prstGeom prst="rect">
            <a:avLst/>
          </a:prstGeom>
          <a:noFill/>
        </p:spPr>
        <p:txBody>
          <a:bodyPr wrap="square" lIns="73152" rIns="73152" tIns="54864" bIns="18288">
            <a:spAutoFit/>
          </a:bodyPr>
          <a:lstStyle/>
          <a:p>
            <a:pPr>
              <a:spcAft>
                <a:spcPts val="1200"/>
              </a:spcAft>
              <a:defRPr sz="1600">
                <a:solidFill>
                  <a:srgbClr val="2A333F"/>
                </a:solidFill>
                <a:latin typeface="Aptos"/>
              </a:defRPr>
            </a:pPr>
            <a:r>
              <a:t>•  Garrison, R. H., Noreen, E. W., &amp; Brewer, P. C. Managerial Accounting. McGraw-Hill.</a:t>
            </a:r>
          </a:p>
          <a:p>
            <a:pPr>
              <a:spcAft>
                <a:spcPts val="1200"/>
              </a:spcAft>
              <a:defRPr sz="1600">
                <a:solidFill>
                  <a:srgbClr val="2A333F"/>
                </a:solidFill>
                <a:latin typeface="Aptos"/>
              </a:defRPr>
            </a:pPr>
            <a:r>
              <a:t>•  Horngren, C. T., Datar, S. M., &amp; Rajan, M. Cost Accounting: A Managerial Emphasis. Pearson.</a:t>
            </a:r>
          </a:p>
          <a:p>
            <a:pPr>
              <a:spcAft>
                <a:spcPts val="1200"/>
              </a:spcAft>
              <a:defRPr sz="1600">
                <a:solidFill>
                  <a:srgbClr val="2A333F"/>
                </a:solidFill>
                <a:latin typeface="Aptos"/>
              </a:defRPr>
            </a:pPr>
            <a:r>
              <a:t>•  Drury, C. Management and Cost Accounting. Cengage.</a:t>
            </a:r>
          </a:p>
          <a:p>
            <a:pPr>
              <a:spcAft>
                <a:spcPts val="1200"/>
              </a:spcAft>
              <a:defRPr sz="1600">
                <a:solidFill>
                  <a:srgbClr val="2A333F"/>
                </a:solidFill>
                <a:latin typeface="Aptos"/>
              </a:defRPr>
            </a:pPr>
            <a:r>
              <a:t>•  Materi konsep disusun sebagai bahan ajar pengantar; sesuaikan contoh akun dan kebijakan overhead dengan praktik perusahaan serta kurikulum yang digunakan.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097280" y="4663440"/>
            <a:ext cx="9966960" cy="822960"/>
          </a:xfrm>
          <a:prstGeom prst="roundRect">
            <a:avLst/>
          </a:prstGeom>
          <a:solidFill>
            <a:srgbClr val="162B4B"/>
          </a:solidFill>
          <a:ln>
            <a:solidFill>
              <a:srgbClr val="162B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36576" bIns="27432"/>
          <a:lstStyle/>
          <a:p>
            <a:pPr algn="ctr">
              <a:defRPr sz="2200" b="1">
                <a:solidFill>
                  <a:srgbClr val="FFFFFF"/>
                </a:solidFill>
                <a:latin typeface="Aptos"/>
              </a:defRPr>
            </a:pPr>
            <a:r>
              <a:t>Terima kasih • Diskusi dan tanya jawab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97280" y="5715000"/>
            <a:ext cx="9966960" cy="320040"/>
          </a:xfrm>
          <a:prstGeom prst="rect">
            <a:avLst/>
          </a:prstGeom>
          <a:noFill/>
        </p:spPr>
        <p:txBody>
          <a:bodyPr wrap="square" lIns="54864" rIns="54864" tIns="54864" bIns="54864" anchor="t">
            <a:spAutoFit/>
          </a:bodyPr>
          <a:lstStyle/>
          <a:p>
            <a:pPr algn="ctr">
              <a:spcAft>
                <a:spcPts val="500"/>
              </a:spcAft>
              <a:defRPr sz="1200" b="0">
                <a:solidFill>
                  <a:srgbClr val="626F7E"/>
                </a:solidFill>
                <a:latin typeface="Aptos"/>
              </a:defRPr>
            </a:pPr>
            <a:r>
              <a:t>Dosen dapat menambahkan identitas program studi, nama pengajar, dan contoh perusahaan lokal.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