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37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17320"/>
            <a:ext cx="10515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PERSPEKTIF AKUNTANSI MANAJEMEN</a:t>
            </a:r>
          </a:p>
          <a:p>
            <a:pPr>
              <a:defRPr sz="2100">
                <a:solidFill>
                  <a:srgbClr val="DCE6F2"/>
                </a:solidFill>
              </a:defRPr>
            </a:pPr>
            <a:r>
              <a:t>Konsep, Informasi, Orientasi Waktu, dan Penciptaan Nilai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4114800"/>
            <a:ext cx="98755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FFFFF"/>
                </a:solidFill>
              </a:defRPr>
            </a:pPr>
            <a:r>
              <a:t>Mata Kuliah: Akuntansi Manajemen</a:t>
            </a:r>
          </a:p>
          <a:p>
            <a:pPr>
              <a:defRPr sz="1500">
                <a:solidFill>
                  <a:srgbClr val="DCE6F2"/>
                </a:solidFill>
              </a:defRPr>
            </a:pPr>
            <a:r>
              <a:t>Bahan kuliah — 12 slide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Tujuan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Menjelaskan pengertian dan karakteristik akuntansi manajemen.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Membedakan akuntansi manajemen dengan akuntansi keuangan.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Memahami akuntansi manajemen sebagai sistem informasi bagi manajemen.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Menjelaskan orientasi informasi masa lalu, masa kini, dan masa depan.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Menganalisis peran informasi akuntansi manajemen dalam penciptaan nilai.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Pengertian Akuntansi Manajemen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Akuntansi manajemen adalah proses mengidentifikasi, mengukur, menganalisis, menginterpretasikan, dan mengomunikasikan informasi kepada manajemen.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Informasi digunakan untuk perencanaan, pengendalian, evaluasi kinerja, dan pengambilan keputusan.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Fokus utama: membantu manajer menggunakan sumber daya secara efektif dan efisien.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Pengguna utama adalah pihak internal: manajer operasional, manajer keuangan, manajemen puncak, dan pimpinan unit.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Karakteristik Akuntansi Manajemen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34747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4671" y="1435607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Berorientasi Internal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1" y="1892807"/>
            <a:ext cx="31455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Dirancang untuk memenuhi kebutuhan informasi manajemen pada berbagai tingkat organisasi.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1325880"/>
            <a:ext cx="34747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07992" y="1435607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Fleksibel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7992" y="1892807"/>
            <a:ext cx="31455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Format, periode, dan tingkat detail informasi disesuaikan dengan kebutuhan keputusan.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325880"/>
            <a:ext cx="34747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11312" y="1435607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Decision-Oriented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1312" y="1892807"/>
            <a:ext cx="31455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Menekankan informasi yang relevan untuk memilih alternatif tindakan.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474720"/>
            <a:ext cx="34747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1" y="3584448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Finansial &amp; Nonfinansial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1" y="4041648"/>
            <a:ext cx="31455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Menggabungkan biaya, pendapatan, kualitas, waktu, produktivitas, pelanggan, dan indikator operasional.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3400" y="3474720"/>
            <a:ext cx="34747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7992" y="3584448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Masa Depan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07992" y="4041648"/>
            <a:ext cx="31455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Menggunakan anggaran, forecast, dan analisis skenario untuk mendukung keputusan.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3474720"/>
            <a:ext cx="34747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11312" y="3584448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Strategis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1312" y="4041648"/>
            <a:ext cx="31455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Mendukung keunggulan kompetitif dan penciptaan nilai jangka panjang.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Akuntansi Manajemen vs Akuntansi Keuangan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40080" y="1280160"/>
          <a:ext cx="109728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297680"/>
                <a:gridCol w="4389120"/>
              </a:tblGrid>
              <a:tr h="746760"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Aspek</a:t>
                      </a:r>
                    </a:p>
                  </a:txBody>
                  <a:tcPr>
                    <a:solidFill>
                      <a:srgbClr val="1F375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Akuntansi Manajemen</a:t>
                      </a:r>
                    </a:p>
                  </a:txBody>
                  <a:tcPr>
                    <a:solidFill>
                      <a:srgbClr val="1F375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Akuntansi Keuangan</a:t>
                      </a:r>
                    </a:p>
                  </a:txBody>
                  <a:tcPr>
                    <a:solidFill>
                      <a:srgbClr val="1F375B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Pengguna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Internal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Eksternal dan internal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Tujuan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Perencanaan, pengendalian, keputusan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Pelaporan posisi dan kinerja keuangan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Orientasi waktu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Historis dan prospektif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Terutama historis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Format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Fleksibel sesuai kebutuhan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Lebih terstandar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Detail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Dapat sangat rinci per produk/unit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32323"/>
                          </a:solidFill>
                        </a:defRPr>
                      </a:pPr>
                      <a:r>
                        <a:t>Agregat pada tingkat entitas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Akuntansi Manajemen sebagai Management Information 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Akuntansi manajemen dapat dipandang sebagai bagian dari sistem informasi manajemen yang mengubah data menjadi informasi yang berguna.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Input: data biaya, penjualan, produksi, persediaan, pelanggan, tenaga kerja, dan aktivitas bisnis.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Process: klasifikasi, pengukuran, analisis, perbandingan, forecasting, dan evaluasi.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Output: laporan biaya, anggaran, dashboard kinerja, analisis varians, dan informasi untuk keputusan.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Alur Informasi Akuntansi Manajemen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2103120"/>
            <a:ext cx="16459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6072" y="2212848"/>
            <a:ext cx="13167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DATA BISNIS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72" y="2670048"/>
            <a:ext cx="13167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Transaksi &amp; aktivitas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075688" y="2743200"/>
            <a:ext cx="256032" cy="320040"/>
          </a:xfrm>
          <a:prstGeom prst="rightArrow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359152" y="2103120"/>
            <a:ext cx="16459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23744" y="2212848"/>
            <a:ext cx="13167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PENGOLAHAN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23744" y="2670048"/>
            <a:ext cx="13167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Klasifikasi &amp; analisis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023360" y="2743200"/>
            <a:ext cx="256032" cy="320040"/>
          </a:xfrm>
          <a:prstGeom prst="rightArrow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6824" y="2103120"/>
            <a:ext cx="16459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1416" y="2212848"/>
            <a:ext cx="13167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INFORMASI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1416" y="2670048"/>
            <a:ext cx="13167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Laporan &amp; indikator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971032" y="2743200"/>
            <a:ext cx="256032" cy="320040"/>
          </a:xfrm>
          <a:prstGeom prst="rightArrow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254496" y="2103120"/>
            <a:ext cx="16459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19088" y="2212848"/>
            <a:ext cx="13167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KEPUTUSAN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2670048"/>
            <a:ext cx="13167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Pilihan alternatif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7918704" y="2743200"/>
            <a:ext cx="256032" cy="320040"/>
          </a:xfrm>
          <a:prstGeom prst="rightArrow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202167" y="2103120"/>
            <a:ext cx="16459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59" y="2212848"/>
            <a:ext cx="13167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TINDAKAN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59" y="2670048"/>
            <a:ext cx="13167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Implementasi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9866376" y="2743200"/>
            <a:ext cx="256032" cy="320040"/>
          </a:xfrm>
          <a:prstGeom prst="rightArrow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0149839" y="2103120"/>
            <a:ext cx="1645920" cy="182880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314431" y="2212848"/>
            <a:ext cx="13167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UMPAN BALIK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14431" y="2670048"/>
            <a:ext cx="131673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Evaluasi &amp; perbaikan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80060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F375B"/>
                </a:solidFill>
              </a:defRPr>
            </a:pPr>
            <a:r>
              <a:t>Inti perspektif: informasi bukan tujuan akhir — informasi digunakan untuk menghasilkan tindakan dan perbaikan kinerja.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Orientasi Masa Lalu, Masa Kini, dan Masa Depan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3474720" cy="347472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4671" y="1527048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Masa Lalu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1" y="1984248"/>
            <a:ext cx="3145536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• Actual cost</a:t>
            </a:r>
            <a:br/>
            <a:r>
              <a:t>• Laporan kinerja</a:t>
            </a:r>
            <a:br/>
            <a:r>
              <a:t>• Analisis varians</a:t>
            </a:r>
            <a:br/>
            <a:r>
              <a:t>• Evaluasi hasil</a:t>
            </a:r>
            <a:br/>
            <a:br/>
            <a:r>
              <a:t>Pertanyaan: Apa yang telah terjadi?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1417320"/>
            <a:ext cx="3474720" cy="347472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07992" y="1527048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Masa Kini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7992" y="1984248"/>
            <a:ext cx="3145536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• Monitoring biaya</a:t>
            </a:r>
            <a:br/>
            <a:r>
              <a:t>• Dashboard kinerja</a:t>
            </a:r>
            <a:br/>
            <a:r>
              <a:t>• Kapasitas &amp; produktivitas</a:t>
            </a:r>
            <a:br/>
            <a:r>
              <a:t>• Pengendalian operasional</a:t>
            </a:r>
            <a:br/>
            <a:br/>
            <a:r>
              <a:t>Pertanyaan: Apa yang sedang terjadi?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417320"/>
            <a:ext cx="3474720" cy="347472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11312" y="1527048"/>
            <a:ext cx="314553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Masa Depan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1312" y="1984248"/>
            <a:ext cx="3145536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• Budget &amp; forecast</a:t>
            </a:r>
            <a:br/>
            <a:r>
              <a:t>• Analisis skenario</a:t>
            </a:r>
            <a:br/>
            <a:r>
              <a:t>• Investasi</a:t>
            </a:r>
            <a:br/>
            <a:r>
              <a:t>• Keputusan strategis</a:t>
            </a:r>
            <a:br/>
            <a:br/>
            <a:r>
              <a:t>Pertanyaan: Apa yang mungkin terjadi?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Peran Akuntansi Manajemen dalam Perencanaan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Menetapkan target biaya, pendapatan, laba, dan penggunaan sumber daya.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Menyusun anggaran sebagai rencana kuantitatif periode mendatang.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Menyediakan informasi untuk forecasting dan analisis skenario.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Mengidentifikasi kebutuhan kapasitas, sumber daya, dan prioritas investasi.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Menghubungkan tujuan strategis dengan rencana operasional.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Peran dalam Pengendalian dan Pengambilan Keputusan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3383280" cy="356616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6112" y="1481328"/>
            <a:ext cx="305409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Pengendalian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112" y="1938528"/>
            <a:ext cx="3054096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Membandingkan actual dengan budget/standar, menganalisis varians, dan mengidentifikasi tindakan korektif.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371600"/>
            <a:ext cx="3383280" cy="356616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53712" y="1481328"/>
            <a:ext cx="305409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Pengambilan Keputusan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3712" y="1938528"/>
            <a:ext cx="3054096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Menyediakan informasi relevan untuk memilih alternatif: make-or-buy, pricing, product mix, special order, dan lainnya.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371600"/>
            <a:ext cx="3383280" cy="3566160"/>
          </a:xfrm>
          <a:prstGeom prst="roundRect">
            <a:avLst/>
          </a:prstGeom>
          <a:solidFill>
            <a:srgbClr val="EBF2FA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11312" y="1481328"/>
            <a:ext cx="3054096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375B"/>
                </a:solidFill>
              </a:defRPr>
            </a:pPr>
            <a:r>
              <a:t>Evaluasi Kinerja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1312" y="1938528"/>
            <a:ext cx="3054096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323"/>
                </a:solidFill>
              </a:defRPr>
            </a:pPr>
            <a:r>
              <a:t>Menilai pencapaian unit/manajer melalui indikator finansial dan nonfinansial.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Akuntansi Manajemen dan Penciptaan Nilai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Nilai tercipta ketika sumber daya perusahaan digunakan untuk menghasilkan manfaat yang melebihi biaya yang dikeluarkan.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Akuntansi manajemen membantu mengidentifikasi cost driver, aktivitas bernilai tambah, pemborosan, dan peluang efisiensi.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Informasi pelanggan, kualitas, waktu, inovasi, dan proses melengkapi informasi keuangan.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Perspektif strategis mengarahkan perhatian pada profitabilitas dan keberlanjutan jangka panjang.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Contoh: ABC costing → memahami cost driver → memperbaiki proses → meningkatkan efisiensi → mendukung penciptaan nilai.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B"/>
                </a:solidFill>
              </a:defRPr>
            </a:pPr>
            <a:r>
              <a:t>Kesimpulan &amp; Pertanyaan Diskusi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Akuntansi manajemen berfungsi menyediakan informasi untuk membantu manajemen merencanakan, mengendalikan, mengevaluasi, dan mengambil keputusan.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Informasi manajemen bersifat fleksibel, relevan, tepat waktu, dan dapat mencakup data finansial maupun nonfinansial.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Akuntansi manajemen tidak hanya menjelaskan apa yang telah terjadi, tetapi juga membantu menjawab apa yang sedang dan mungkin terjadi.</a:t>
            </a:r>
          </a:p>
          <a:p>
            <a:pPr>
              <a:spcAft>
                <a:spcPts val="1000"/>
              </a:spcAft>
              <a:defRPr sz="2000" b="0">
                <a:solidFill>
                  <a:srgbClr val="232323"/>
                </a:solidFill>
              </a:defRPr>
            </a:pPr>
            <a:r>
              <a:t>Pada akhirnya, informasi akuntansi manajemen diarahkan untuk mendukung penggunaan sumber daya dan penciptaan nilai.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303520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467D5A"/>
                </a:solidFill>
              </a:defRPr>
            </a:pPr>
            <a:r>
              <a:t>Diskusi: Mengapa informasi akuntansi yang akurat belum tentu menjadi informasi yang relevan bagi keputusan manajer?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1F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81360" y="6665976"/>
            <a:ext cx="731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