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18600" cy="6832600"/>
  <p:notesSz cx="9118600" cy="6832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96900" y="1206500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800" y="0"/>
                </a:lnTo>
              </a:path>
            </a:pathLst>
          </a:custGeom>
          <a:ln w="25400">
            <a:solidFill>
              <a:srgbClr val="CC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968500" y="3949700"/>
            <a:ext cx="6512559" cy="0"/>
          </a:xfrm>
          <a:custGeom>
            <a:avLst/>
            <a:gdLst/>
            <a:ahLst/>
            <a:cxnLst/>
            <a:rect l="l" t="t" r="r" b="b"/>
            <a:pathLst>
              <a:path w="6512559" h="0">
                <a:moveTo>
                  <a:pt x="0" y="0"/>
                </a:moveTo>
                <a:lnTo>
                  <a:pt x="6512052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81202" y="1496313"/>
            <a:ext cx="7156195" cy="2131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006533"/>
                </a:solidFill>
                <a:latin typeface="Garamond"/>
                <a:cs typeface="Garamon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06533"/>
                </a:solidFill>
                <a:latin typeface="Garamond"/>
                <a:cs typeface="Garamon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06533"/>
                </a:solidFill>
                <a:latin typeface="Garamond"/>
                <a:cs typeface="Garamon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006533"/>
                </a:solidFill>
                <a:latin typeface="Garamond"/>
                <a:cs typeface="Garamon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8300" y="2159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44500" y="61595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 h="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001" y="261874"/>
            <a:ext cx="8070596" cy="10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006533"/>
                </a:solidFill>
                <a:latin typeface="Garamond"/>
                <a:cs typeface="Garamon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1301" y="1480603"/>
            <a:ext cx="7430770" cy="17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ANALISIS</a:t>
            </a:r>
            <a:r>
              <a:rPr dirty="0" spc="-75"/>
              <a:t> </a:t>
            </a:r>
            <a:r>
              <a:rPr dirty="0"/>
              <a:t>PENDAPATAN </a:t>
            </a:r>
            <a:r>
              <a:rPr dirty="0" spc="-1135"/>
              <a:t> </a:t>
            </a:r>
            <a:r>
              <a:rPr dirty="0"/>
              <a:t>NASIONAL </a:t>
            </a:r>
            <a:r>
              <a:rPr dirty="0" spc="-5"/>
              <a:t>EMPAT </a:t>
            </a:r>
            <a:r>
              <a:rPr dirty="0"/>
              <a:t> </a:t>
            </a:r>
            <a:r>
              <a:rPr dirty="0" spc="-5"/>
              <a:t>SEKTOR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8001" y="3973576"/>
            <a:ext cx="149225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>
                <a:latin typeface="Arial"/>
                <a:cs typeface="Arial"/>
              </a:rPr>
              <a:t>Minggu</a:t>
            </a:r>
            <a:r>
              <a:rPr dirty="0" sz="2800" spc="-8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7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1874"/>
            <a:ext cx="7452359" cy="1061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Angka </a:t>
            </a:r>
            <a:r>
              <a:rPr dirty="0"/>
              <a:t>Pengganda </a:t>
            </a:r>
            <a:r>
              <a:rPr dirty="0" spc="-5"/>
              <a:t>Model </a:t>
            </a:r>
            <a:r>
              <a:rPr dirty="0"/>
              <a:t>Perekonomian </a:t>
            </a:r>
            <a:r>
              <a:rPr dirty="0" spc="-840"/>
              <a:t> </a:t>
            </a:r>
            <a:r>
              <a:rPr dirty="0"/>
              <a:t>4 Sektor</a:t>
            </a:r>
          </a:p>
        </p:txBody>
      </p:sp>
      <p:sp>
        <p:nvSpPr>
          <p:cNvPr id="3" name="object 3"/>
          <p:cNvSpPr/>
          <p:nvPr/>
        </p:nvSpPr>
        <p:spPr>
          <a:xfrm>
            <a:off x="2245105" y="5523229"/>
            <a:ext cx="4278630" cy="0"/>
          </a:xfrm>
          <a:custGeom>
            <a:avLst/>
            <a:gdLst/>
            <a:ahLst/>
            <a:cxnLst/>
            <a:rect l="l" t="t" r="r" b="b"/>
            <a:pathLst>
              <a:path w="4278630" h="0">
                <a:moveTo>
                  <a:pt x="0" y="0"/>
                </a:moveTo>
                <a:lnTo>
                  <a:pt x="4278629" y="0"/>
                </a:lnTo>
              </a:path>
            </a:pathLst>
          </a:custGeom>
          <a:ln w="103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580274" y="4343668"/>
            <a:ext cx="6396355" cy="150114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62865">
              <a:lnSpc>
                <a:spcPct val="100000"/>
              </a:lnSpc>
              <a:spcBef>
                <a:spcPts val="695"/>
              </a:spcBef>
            </a:pP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i="1">
                <a:latin typeface="Times New Roman"/>
                <a:cs typeface="Times New Roman"/>
              </a:rPr>
              <a:t> </a:t>
            </a:r>
            <a:r>
              <a:rPr dirty="0" sz="1950" spc="-19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13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Tx</a:t>
            </a:r>
            <a:r>
              <a:rPr dirty="0" sz="1950" spc="-6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13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20">
                <a:latin typeface="Times New Roman"/>
                <a:cs typeface="Times New Roman"/>
              </a:rPr>
              <a:t> </a:t>
            </a:r>
            <a:r>
              <a:rPr dirty="0" sz="1950" spc="-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Tr</a:t>
            </a:r>
            <a:r>
              <a:rPr dirty="0" sz="1950" spc="1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I</a:t>
            </a:r>
            <a:r>
              <a:rPr dirty="0" sz="1950" spc="11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G</a:t>
            </a:r>
            <a:r>
              <a:rPr dirty="0" sz="1950" spc="-4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204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r>
              <a:rPr dirty="0" sz="1950" spc="204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m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endParaRPr sz="19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  <a:spcBef>
                <a:spcPts val="600"/>
              </a:spcBef>
            </a:pPr>
            <a:r>
              <a:rPr dirty="0" sz="1950" spc="-165">
                <a:latin typeface="Times New Roman"/>
                <a:cs typeface="Times New Roman"/>
              </a:rPr>
              <a:t>(</a:t>
            </a:r>
            <a:r>
              <a:rPr dirty="0" sz="1950">
                <a:latin typeface="Times New Roman"/>
                <a:cs typeface="Times New Roman"/>
              </a:rPr>
              <a:t>1</a:t>
            </a:r>
            <a:r>
              <a:rPr dirty="0" sz="1950" spc="-280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</a:t>
            </a:r>
            <a:r>
              <a:rPr dirty="0" sz="1950" spc="-9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</a:t>
            </a:r>
            <a:r>
              <a:rPr dirty="0" sz="1950" spc="1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70">
                <a:latin typeface="Times New Roman"/>
                <a:cs typeface="Times New Roman"/>
              </a:rPr>
              <a:t> </a:t>
            </a:r>
            <a:r>
              <a:rPr dirty="0" sz="1950" spc="35" i="1">
                <a:latin typeface="Times New Roman"/>
                <a:cs typeface="Times New Roman"/>
              </a:rPr>
              <a:t>m</a:t>
            </a:r>
            <a:r>
              <a:rPr dirty="0" sz="1950" spc="45">
                <a:latin typeface="Times New Roman"/>
                <a:cs typeface="Times New Roman"/>
              </a:rPr>
              <a:t>)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i="1">
                <a:latin typeface="Times New Roman"/>
                <a:cs typeface="Times New Roman"/>
              </a:rPr>
              <a:t> </a:t>
            </a:r>
            <a:r>
              <a:rPr dirty="0" sz="1950" spc="-19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 spc="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13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0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Tx</a:t>
            </a:r>
            <a:r>
              <a:rPr dirty="0" sz="1950" spc="-6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-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Tr</a:t>
            </a:r>
            <a:r>
              <a:rPr dirty="0" sz="1950" spc="1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I</a:t>
            </a:r>
            <a:r>
              <a:rPr dirty="0" sz="1950" spc="11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G</a:t>
            </a:r>
            <a:r>
              <a:rPr dirty="0" sz="1950" spc="-3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204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-5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00"/>
              </a:spcBef>
            </a:pPr>
            <a:r>
              <a:rPr dirty="0" baseline="-35612" sz="2925">
                <a:latin typeface="Symbol"/>
                <a:cs typeface="Symbol"/>
              </a:rPr>
              <a:t></a:t>
            </a:r>
            <a:r>
              <a:rPr dirty="0" baseline="-35612" sz="2925" spc="7" i="1">
                <a:latin typeface="Times New Roman"/>
                <a:cs typeface="Times New Roman"/>
              </a:rPr>
              <a:t>Y</a:t>
            </a:r>
            <a:r>
              <a:rPr dirty="0" baseline="-35612" sz="2925" i="1">
                <a:latin typeface="Times New Roman"/>
                <a:cs typeface="Times New Roman"/>
              </a:rPr>
              <a:t> </a:t>
            </a:r>
            <a:r>
              <a:rPr dirty="0" baseline="-35612" sz="2925" spc="-284" i="1">
                <a:latin typeface="Times New Roman"/>
                <a:cs typeface="Times New Roman"/>
              </a:rPr>
              <a:t> </a:t>
            </a:r>
            <a:r>
              <a:rPr dirty="0" baseline="-35612" sz="2925" spc="7">
                <a:latin typeface="Symbol"/>
                <a:cs typeface="Symbol"/>
              </a:rPr>
              <a:t></a:t>
            </a:r>
            <a:r>
              <a:rPr dirty="0" baseline="-35612" sz="2925" spc="247">
                <a:latin typeface="Times New Roman"/>
                <a:cs typeface="Times New Roman"/>
              </a:rPr>
              <a:t> </a:t>
            </a:r>
            <a:r>
              <a:rPr dirty="0" sz="1950" spc="-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13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-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Tx</a:t>
            </a:r>
            <a:r>
              <a:rPr dirty="0" sz="1950" spc="-6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20">
                <a:latin typeface="Times New Roman"/>
                <a:cs typeface="Times New Roman"/>
              </a:rPr>
              <a:t> </a:t>
            </a:r>
            <a:r>
              <a:rPr dirty="0" sz="1950" spc="-5" i="1">
                <a:latin typeface="Times New Roman"/>
                <a:cs typeface="Times New Roman"/>
              </a:rPr>
              <a:t>b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Tr</a:t>
            </a:r>
            <a:r>
              <a:rPr dirty="0" sz="1950" spc="1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i="1">
                <a:latin typeface="Times New Roman"/>
                <a:cs typeface="Times New Roman"/>
              </a:rPr>
              <a:t>I</a:t>
            </a:r>
            <a:r>
              <a:rPr dirty="0" sz="1950" spc="11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G</a:t>
            </a:r>
            <a:r>
              <a:rPr dirty="0" sz="1950" spc="-4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204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>
                <a:latin typeface="Symbol"/>
                <a:cs typeface="Symbol"/>
              </a:rPr>
              <a:t>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  <a:p>
            <a:pPr marL="2072639">
              <a:lnSpc>
                <a:spcPct val="100000"/>
              </a:lnSpc>
              <a:spcBef>
                <a:spcPts val="459"/>
              </a:spcBef>
            </a:pPr>
            <a:r>
              <a:rPr dirty="0" sz="1950" spc="-165">
                <a:latin typeface="Times New Roman"/>
                <a:cs typeface="Times New Roman"/>
              </a:rPr>
              <a:t>(</a:t>
            </a:r>
            <a:r>
              <a:rPr dirty="0" sz="1950">
                <a:latin typeface="Times New Roman"/>
                <a:cs typeface="Times New Roman"/>
              </a:rPr>
              <a:t>1</a:t>
            </a:r>
            <a:r>
              <a:rPr dirty="0" sz="1950" spc="-27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</a:t>
            </a:r>
            <a:r>
              <a:rPr dirty="0" sz="1950" spc="-9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</a:t>
            </a:r>
            <a:r>
              <a:rPr dirty="0" sz="1950" spc="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r>
              <a:rPr dirty="0" sz="1950">
                <a:latin typeface="Times New Roman"/>
                <a:cs typeface="Times New Roman"/>
              </a:rPr>
              <a:t>)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37806" y="3199680"/>
            <a:ext cx="4947285" cy="116332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220345" indent="-182880">
              <a:lnSpc>
                <a:spcPct val="100000"/>
              </a:lnSpc>
              <a:spcBef>
                <a:spcPts val="745"/>
              </a:spcBef>
              <a:buFont typeface="Symbol"/>
              <a:buChar char=""/>
              <a:tabLst>
                <a:tab pos="220979" algn="l"/>
              </a:tabLst>
            </a:pPr>
            <a:r>
              <a:rPr dirty="0" sz="1950" i="1">
                <a:latin typeface="Times New Roman"/>
                <a:cs typeface="Times New Roman"/>
              </a:rPr>
              <a:t>b</a:t>
            </a:r>
            <a:r>
              <a:rPr dirty="0" sz="1950" spc="-95" i="1">
                <a:latin typeface="Times New Roman"/>
                <a:cs typeface="Times New Roman"/>
              </a:rPr>
              <a:t>Y</a:t>
            </a:r>
            <a:r>
              <a:rPr dirty="0" baseline="-24154" sz="1725" spc="-7" i="1">
                <a:latin typeface="Times New Roman"/>
                <a:cs typeface="Times New Roman"/>
              </a:rPr>
              <a:t>d</a:t>
            </a:r>
            <a:r>
              <a:rPr dirty="0" baseline="-24154" sz="1725" i="1">
                <a:latin typeface="Times New Roman"/>
                <a:cs typeface="Times New Roman"/>
              </a:rPr>
              <a:t> </a:t>
            </a:r>
            <a:r>
              <a:rPr dirty="0" baseline="-24154" sz="1725" spc="172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5">
                <a:latin typeface="Times New Roman"/>
                <a:cs typeface="Times New Roman"/>
              </a:rPr>
              <a:t> </a:t>
            </a:r>
            <a:r>
              <a:rPr dirty="0" sz="1950" spc="105" i="1">
                <a:latin typeface="Times New Roman"/>
                <a:cs typeface="Times New Roman"/>
              </a:rPr>
              <a:t>I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spc="-40" i="1">
                <a:latin typeface="Times New Roman"/>
                <a:cs typeface="Times New Roman"/>
              </a:rPr>
              <a:t>G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8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mY</a:t>
            </a:r>
            <a:endParaRPr sz="1950">
              <a:latin typeface="Times New Roman"/>
              <a:cs typeface="Times New Roman"/>
            </a:endParaRPr>
          </a:p>
          <a:p>
            <a:pPr marL="220345" indent="-182880">
              <a:lnSpc>
                <a:spcPct val="100000"/>
              </a:lnSpc>
              <a:spcBef>
                <a:spcPts val="650"/>
              </a:spcBef>
              <a:buFont typeface="Symbol"/>
              <a:buChar char=""/>
              <a:tabLst>
                <a:tab pos="220979" algn="l"/>
              </a:tabLst>
            </a:pPr>
            <a:r>
              <a:rPr dirty="0" sz="1950" spc="35" i="1">
                <a:latin typeface="Times New Roman"/>
                <a:cs typeface="Times New Roman"/>
              </a:rPr>
              <a:t>b</a:t>
            </a:r>
            <a:r>
              <a:rPr dirty="0" sz="1950" spc="-75">
                <a:latin typeface="Times New Roman"/>
                <a:cs typeface="Times New Roman"/>
              </a:rPr>
              <a:t>(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13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22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Tx</a:t>
            </a:r>
            <a:r>
              <a:rPr dirty="0" sz="1950" spc="-6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tY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9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T</a:t>
            </a:r>
            <a:r>
              <a:rPr dirty="0" sz="1950" spc="140" i="1">
                <a:latin typeface="Times New Roman"/>
                <a:cs typeface="Times New Roman"/>
              </a:rPr>
              <a:t>r</a:t>
            </a:r>
            <a:r>
              <a:rPr dirty="0" sz="1950">
                <a:latin typeface="Times New Roman"/>
                <a:cs typeface="Times New Roman"/>
              </a:rPr>
              <a:t>)</a:t>
            </a:r>
            <a:r>
              <a:rPr dirty="0" sz="1950" spc="-100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5">
                <a:latin typeface="Times New Roman"/>
                <a:cs typeface="Times New Roman"/>
              </a:rPr>
              <a:t> </a:t>
            </a:r>
            <a:r>
              <a:rPr dirty="0" sz="1950" spc="105" i="1">
                <a:latin typeface="Times New Roman"/>
                <a:cs typeface="Times New Roman"/>
              </a:rPr>
              <a:t>I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spc="-40" i="1">
                <a:latin typeface="Times New Roman"/>
                <a:cs typeface="Times New Roman"/>
              </a:rPr>
              <a:t>G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80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-285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mY</a:t>
            </a:r>
            <a:endParaRPr sz="1950">
              <a:latin typeface="Times New Roman"/>
              <a:cs typeface="Times New Roman"/>
            </a:endParaRPr>
          </a:p>
          <a:p>
            <a:pPr marL="220979" indent="-183515">
              <a:lnSpc>
                <a:spcPct val="100000"/>
              </a:lnSpc>
              <a:spcBef>
                <a:spcPts val="640"/>
              </a:spcBef>
              <a:buFont typeface="Symbol"/>
              <a:buChar char=""/>
              <a:tabLst>
                <a:tab pos="221615" algn="l"/>
              </a:tabLst>
            </a:pPr>
            <a:r>
              <a:rPr dirty="0" sz="1950" i="1">
                <a:latin typeface="Times New Roman"/>
                <a:cs typeface="Times New Roman"/>
              </a:rPr>
              <a:t>bY</a:t>
            </a:r>
            <a:r>
              <a:rPr dirty="0" sz="1950" spc="13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bTx</a:t>
            </a:r>
            <a:r>
              <a:rPr dirty="0" sz="1950" spc="-5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16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bTr</a:t>
            </a:r>
            <a:r>
              <a:rPr dirty="0" sz="1950" spc="2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5">
                <a:latin typeface="Times New Roman"/>
                <a:cs typeface="Times New Roman"/>
              </a:rPr>
              <a:t> </a:t>
            </a:r>
            <a:r>
              <a:rPr dirty="0" sz="1950" spc="105" i="1">
                <a:latin typeface="Times New Roman"/>
                <a:cs typeface="Times New Roman"/>
              </a:rPr>
              <a:t>I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spc="-40" i="1">
                <a:latin typeface="Times New Roman"/>
                <a:cs typeface="Times New Roman"/>
              </a:rPr>
              <a:t>G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80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-285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814" y="3199680"/>
            <a:ext cx="753110" cy="1163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 marR="30480">
              <a:lnSpc>
                <a:spcPct val="127600"/>
              </a:lnSpc>
              <a:spcBef>
                <a:spcPts val="100"/>
              </a:spcBef>
            </a:pPr>
            <a:r>
              <a:rPr dirty="0" sz="1950" spc="5" i="1">
                <a:latin typeface="Times New Roman"/>
                <a:cs typeface="Times New Roman"/>
              </a:rPr>
              <a:t>Y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 spc="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C</a:t>
            </a:r>
            <a:r>
              <a:rPr dirty="0" baseline="-24154" sz="1725">
                <a:latin typeface="Times New Roman"/>
                <a:cs typeface="Times New Roman"/>
              </a:rPr>
              <a:t>0 </a:t>
            </a:r>
            <a:r>
              <a:rPr dirty="0" baseline="-24154" sz="1725" spc="-412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Y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 spc="5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C</a:t>
            </a:r>
            <a:r>
              <a:rPr dirty="0" baseline="-24154" sz="1725">
                <a:latin typeface="Times New Roman"/>
                <a:cs typeface="Times New Roman"/>
              </a:rPr>
              <a:t>0 </a:t>
            </a:r>
            <a:r>
              <a:rPr dirty="0" baseline="-24154" sz="1725" spc="-412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229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 spc="-30">
                <a:latin typeface="Times New Roman"/>
                <a:cs typeface="Times New Roman"/>
              </a:rPr>
              <a:t> </a:t>
            </a:r>
            <a:r>
              <a:rPr dirty="0" sz="1950" i="1">
                <a:latin typeface="Times New Roman"/>
                <a:cs typeface="Times New Roman"/>
              </a:rPr>
              <a:t>C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67665" marR="17780" indent="-342900">
              <a:lnSpc>
                <a:spcPct val="146300"/>
              </a:lnSpc>
              <a:spcBef>
                <a:spcPts val="100"/>
              </a:spcBef>
              <a:buClr>
                <a:srgbClr val="CC9A00"/>
              </a:buClr>
              <a:buSzPct val="63157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dirty="0"/>
              <a:t>Apabila fungsi pajak dan </a:t>
            </a:r>
            <a:r>
              <a:rPr dirty="0" spc="-5"/>
              <a:t>fungsi </a:t>
            </a:r>
            <a:r>
              <a:rPr dirty="0"/>
              <a:t>impor </a:t>
            </a:r>
            <a:r>
              <a:rPr dirty="0" spc="-5"/>
              <a:t>tidak </a:t>
            </a:r>
            <a:r>
              <a:rPr dirty="0"/>
              <a:t>eksogen, maka angka </a:t>
            </a:r>
            <a:r>
              <a:rPr dirty="0" spc="-515"/>
              <a:t> </a:t>
            </a:r>
            <a:r>
              <a:rPr dirty="0"/>
              <a:t>pengganda</a:t>
            </a:r>
            <a:r>
              <a:rPr dirty="0" spc="-5"/>
              <a:t> </a:t>
            </a:r>
            <a:r>
              <a:rPr dirty="0"/>
              <a:t>juga</a:t>
            </a:r>
            <a:r>
              <a:rPr dirty="0" spc="-5"/>
              <a:t> </a:t>
            </a:r>
            <a:r>
              <a:rPr dirty="0"/>
              <a:t>mengalami perbedaan.</a:t>
            </a:r>
          </a:p>
          <a:p>
            <a:pPr>
              <a:lnSpc>
                <a:spcPct val="100000"/>
              </a:lnSpc>
            </a:pPr>
            <a:endParaRPr sz="2100"/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/>
          </a:p>
          <a:p>
            <a:pPr marL="1116330">
              <a:lnSpc>
                <a:spcPct val="100000"/>
              </a:lnSpc>
            </a:pPr>
            <a:r>
              <a:rPr dirty="0" sz="1950" spc="5" i="1">
                <a:latin typeface="Times New Roman"/>
                <a:cs typeface="Times New Roman"/>
              </a:rPr>
              <a:t>Y</a:t>
            </a:r>
            <a:r>
              <a:rPr dirty="0" sz="1950" spc="5" i="1">
                <a:latin typeface="Times New Roman"/>
                <a:cs typeface="Times New Roman"/>
              </a:rPr>
              <a:t> </a:t>
            </a:r>
            <a:r>
              <a:rPr dirty="0" sz="1950" spc="-190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</a:t>
            </a:r>
            <a:r>
              <a:rPr dirty="0" sz="1950" spc="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C</a:t>
            </a:r>
            <a:r>
              <a:rPr dirty="0" sz="1950" spc="15" i="1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0">
                <a:latin typeface="Times New Roman"/>
                <a:cs typeface="Times New Roman"/>
              </a:rPr>
              <a:t> </a:t>
            </a:r>
            <a:r>
              <a:rPr dirty="0" sz="1950" spc="105" i="1">
                <a:latin typeface="Times New Roman"/>
                <a:cs typeface="Times New Roman"/>
              </a:rPr>
              <a:t>I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-130">
                <a:latin typeface="Times New Roman"/>
                <a:cs typeface="Times New Roman"/>
              </a:rPr>
              <a:t> </a:t>
            </a:r>
            <a:r>
              <a:rPr dirty="0" sz="1950" spc="-40" i="1">
                <a:latin typeface="Times New Roman"/>
                <a:cs typeface="Times New Roman"/>
              </a:rPr>
              <a:t>G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22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</a:t>
            </a:r>
            <a:r>
              <a:rPr dirty="0" sz="1950" spc="8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X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1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5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1874"/>
            <a:ext cx="7452359" cy="1061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Angka </a:t>
            </a:r>
            <a:r>
              <a:rPr dirty="0"/>
              <a:t>Pengganda </a:t>
            </a:r>
            <a:r>
              <a:rPr dirty="0" spc="-5"/>
              <a:t>Model </a:t>
            </a:r>
            <a:r>
              <a:rPr dirty="0"/>
              <a:t>Perekonomian </a:t>
            </a:r>
            <a:r>
              <a:rPr dirty="0" spc="-840"/>
              <a:t> </a:t>
            </a:r>
            <a:r>
              <a:rPr dirty="0"/>
              <a:t>4 Sektor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001" y="1612900"/>
            <a:ext cx="7881620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CC9A00"/>
              </a:buClr>
              <a:buSzPct val="66666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100" spc="-5">
                <a:latin typeface="Arial"/>
                <a:cs typeface="Arial"/>
              </a:rPr>
              <a:t>Dari persamaan tersebut, maka dapat diperoleh </a:t>
            </a:r>
            <a:r>
              <a:rPr dirty="0" sz="2100" spc="-10">
                <a:latin typeface="Arial"/>
                <a:cs typeface="Arial"/>
              </a:rPr>
              <a:t>masing-masing </a:t>
            </a:r>
            <a:r>
              <a:rPr dirty="0" sz="2100" spc="-570">
                <a:latin typeface="Arial"/>
                <a:cs typeface="Arial"/>
              </a:rPr>
              <a:t> </a:t>
            </a:r>
            <a:r>
              <a:rPr dirty="0" sz="2100" spc="-5">
                <a:latin typeface="Arial"/>
                <a:cs typeface="Arial"/>
              </a:rPr>
              <a:t>angka</a:t>
            </a:r>
            <a:r>
              <a:rPr dirty="0" sz="2100" spc="-15">
                <a:latin typeface="Arial"/>
                <a:cs typeface="Arial"/>
              </a:rPr>
              <a:t> </a:t>
            </a:r>
            <a:r>
              <a:rPr dirty="0" sz="2100" spc="-5">
                <a:latin typeface="Arial"/>
                <a:cs typeface="Arial"/>
              </a:rPr>
              <a:t>pengganda</a:t>
            </a:r>
            <a:r>
              <a:rPr dirty="0" sz="2100" spc="-10">
                <a:latin typeface="Arial"/>
                <a:cs typeface="Arial"/>
              </a:rPr>
              <a:t> adalah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64767" y="2893567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 h="0">
                <a:moveTo>
                  <a:pt x="0" y="0"/>
                </a:moveTo>
                <a:lnTo>
                  <a:pt x="284988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987550" y="2893567"/>
            <a:ext cx="1218565" cy="0"/>
          </a:xfrm>
          <a:custGeom>
            <a:avLst/>
            <a:gdLst/>
            <a:ahLst/>
            <a:cxnLst/>
            <a:rect l="l" t="t" r="r" b="b"/>
            <a:pathLst>
              <a:path w="1218564" h="0">
                <a:moveTo>
                  <a:pt x="0" y="0"/>
                </a:moveTo>
                <a:lnTo>
                  <a:pt x="1218437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64767" y="3487928"/>
            <a:ext cx="300990" cy="0"/>
          </a:xfrm>
          <a:custGeom>
            <a:avLst/>
            <a:gdLst/>
            <a:ahLst/>
            <a:cxnLst/>
            <a:rect l="l" t="t" r="r" b="b"/>
            <a:pathLst>
              <a:path w="300990" h="0">
                <a:moveTo>
                  <a:pt x="0" y="0"/>
                </a:moveTo>
                <a:lnTo>
                  <a:pt x="30099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033270" y="3487928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 h="0">
                <a:moveTo>
                  <a:pt x="0" y="0"/>
                </a:moveTo>
                <a:lnTo>
                  <a:pt x="121920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64767" y="4081526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092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115566" y="4081526"/>
            <a:ext cx="1218565" cy="0"/>
          </a:xfrm>
          <a:custGeom>
            <a:avLst/>
            <a:gdLst/>
            <a:ahLst/>
            <a:cxnLst/>
            <a:rect l="l" t="t" r="r" b="b"/>
            <a:pathLst>
              <a:path w="1218564" h="0">
                <a:moveTo>
                  <a:pt x="0" y="0"/>
                </a:moveTo>
                <a:lnTo>
                  <a:pt x="1218437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053844" y="4675123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 h="0">
                <a:moveTo>
                  <a:pt x="0" y="0"/>
                </a:moveTo>
                <a:lnTo>
                  <a:pt x="121920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64767" y="526872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050795" y="5268721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 h="0">
                <a:moveTo>
                  <a:pt x="0" y="0"/>
                </a:moveTo>
                <a:lnTo>
                  <a:pt x="121920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64767" y="5863082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 h="0">
                <a:moveTo>
                  <a:pt x="0" y="0"/>
                </a:moveTo>
                <a:lnTo>
                  <a:pt x="348995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114042" y="5863082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 h="0">
                <a:moveTo>
                  <a:pt x="0" y="0"/>
                </a:moveTo>
                <a:lnTo>
                  <a:pt x="1219200" y="0"/>
                </a:lnTo>
              </a:path>
            </a:pathLst>
          </a:custGeom>
          <a:ln w="84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2111904" y="5859040"/>
            <a:ext cx="122428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7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31081" y="3484223"/>
            <a:ext cx="122428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3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6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1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65904" y="5859040"/>
            <a:ext cx="31940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65904" y="4672140"/>
            <a:ext cx="34226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Tr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66107" y="4077877"/>
            <a:ext cx="3530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Tx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89520" y="2890773"/>
            <a:ext cx="21717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33295" y="5832971"/>
            <a:ext cx="124460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25" i="1">
                <a:latin typeface="Times New Roman"/>
                <a:cs typeface="Times New Roman"/>
              </a:rPr>
              <a:t>M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65948" y="5698208"/>
            <a:ext cx="60007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980" algn="l"/>
              </a:tabLst>
            </a:pPr>
            <a:r>
              <a:rPr dirty="0" sz="1600">
                <a:latin typeface="Symbol"/>
                <a:cs typeface="Symbol"/>
              </a:rPr>
              <a:t>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k</a:t>
            </a:r>
            <a:r>
              <a:rPr dirty="0" sz="1600" i="1">
                <a:latin typeface="Times New Roman"/>
                <a:cs typeface="Times New Roman"/>
              </a:rPr>
              <a:t>	</a:t>
            </a: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48589" y="5208586"/>
            <a:ext cx="1224280" cy="62801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7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algn="ctr" marL="147955">
              <a:lnSpc>
                <a:spcPct val="100000"/>
              </a:lnSpc>
              <a:spcBef>
                <a:spcPts val="455"/>
              </a:spcBef>
            </a:pP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25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51643" y="4615136"/>
            <a:ext cx="1224915" cy="6280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56895" marR="5080" indent="-544830">
              <a:lnSpc>
                <a:spcPct val="123600"/>
              </a:lnSpc>
              <a:spcBef>
                <a:spcPts val="9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7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20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  </a:t>
            </a:r>
            <a:r>
              <a:rPr dirty="0" sz="160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12718" y="4019651"/>
            <a:ext cx="1224915" cy="630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97840" marR="5080" indent="-485775">
              <a:lnSpc>
                <a:spcPct val="124100"/>
              </a:lnSpc>
              <a:spcBef>
                <a:spcPts val="9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7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20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 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90143" y="3786750"/>
            <a:ext cx="27368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115" indent="-146050">
              <a:lnSpc>
                <a:spcPct val="100000"/>
              </a:lnSpc>
              <a:spcBef>
                <a:spcPts val="100"/>
              </a:spcBef>
              <a:buFont typeface="Symbol"/>
              <a:buChar char=""/>
              <a:tabLst>
                <a:tab pos="158750" algn="l"/>
              </a:tabLst>
            </a:pPr>
            <a:r>
              <a:rPr dirty="0" sz="1600" i="1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96719" y="5239427"/>
            <a:ext cx="9842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20" i="1">
                <a:latin typeface="Times New Roman"/>
                <a:cs typeface="Times New Roman"/>
              </a:rPr>
              <a:t>X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65904" y="5208179"/>
            <a:ext cx="294640" cy="6292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spc="-5" i="1">
                <a:latin typeface="Times New Roman"/>
                <a:cs typeface="Times New Roman"/>
              </a:rPr>
              <a:t>X</a:t>
            </a:r>
            <a:endParaRPr sz="1600">
              <a:latin typeface="Times New Roman"/>
              <a:cs typeface="Times New Roman"/>
            </a:endParaRPr>
          </a:p>
          <a:p>
            <a:pPr marL="44450">
              <a:lnSpc>
                <a:spcPct val="100000"/>
              </a:lnSpc>
              <a:spcBef>
                <a:spcPts val="455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49665" y="4973853"/>
            <a:ext cx="6832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spc="-5" i="1">
                <a:latin typeface="Times New Roman"/>
                <a:cs typeface="Times New Roman"/>
              </a:rPr>
              <a:t>Y</a:t>
            </a:r>
            <a:r>
              <a:rPr dirty="0" sz="1600" spc="409" i="1">
                <a:latin typeface="Times New Roman"/>
                <a:cs typeface="Times New Roman"/>
              </a:rPr>
              <a:t> </a:t>
            </a:r>
            <a:r>
              <a:rPr dirty="0" baseline="-34722" sz="2400">
                <a:latin typeface="Symbol"/>
                <a:cs typeface="Symbol"/>
              </a:rPr>
              <a:t></a:t>
            </a:r>
            <a:r>
              <a:rPr dirty="0" baseline="-34722" sz="2400" spc="44">
                <a:latin typeface="Times New Roman"/>
                <a:cs typeface="Times New Roman"/>
              </a:rPr>
              <a:t> </a:t>
            </a:r>
            <a:r>
              <a:rPr dirty="0" baseline="-36458" sz="2400" i="1">
                <a:latin typeface="Times New Roman"/>
                <a:cs typeface="Times New Roman"/>
              </a:rPr>
              <a:t>k</a:t>
            </a:r>
            <a:endParaRPr baseline="-36458"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738639" y="4645882"/>
            <a:ext cx="6540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10" i="1">
                <a:latin typeface="Times New Roman"/>
                <a:cs typeface="Times New Roman"/>
              </a:rPr>
              <a:t>I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74095" y="4380403"/>
            <a:ext cx="70612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dirty="0" u="sng" sz="1600" spc="-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sz="1600" spc="585" i="1">
                <a:latin typeface="Times New Roman"/>
                <a:cs typeface="Times New Roman"/>
              </a:rPr>
              <a:t> </a:t>
            </a:r>
            <a:r>
              <a:rPr dirty="0" baseline="-34722" sz="2400">
                <a:latin typeface="Symbol"/>
                <a:cs typeface="Symbol"/>
              </a:rPr>
              <a:t></a:t>
            </a:r>
            <a:r>
              <a:rPr dirty="0" baseline="-34722" sz="2400" spc="52">
                <a:latin typeface="Times New Roman"/>
                <a:cs typeface="Times New Roman"/>
              </a:rPr>
              <a:t> </a:t>
            </a:r>
            <a:r>
              <a:rPr dirty="0" baseline="-36458" sz="2400" i="1">
                <a:latin typeface="Times New Roman"/>
                <a:cs typeface="Times New Roman"/>
              </a:rPr>
              <a:t>k</a:t>
            </a:r>
            <a:endParaRPr baseline="-36458"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731039" y="4052337"/>
            <a:ext cx="14414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15" i="1">
                <a:latin typeface="Times New Roman"/>
                <a:cs typeface="Times New Roman"/>
              </a:rPr>
              <a:t>Tx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72259" y="3917045"/>
            <a:ext cx="5949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265" algn="l"/>
              </a:tabLst>
            </a:pPr>
            <a:r>
              <a:rPr dirty="0" sz="1600">
                <a:latin typeface="Symbol"/>
                <a:cs typeface="Symbol"/>
              </a:rPr>
              <a:t>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k</a:t>
            </a:r>
            <a:r>
              <a:rPr dirty="0" sz="1600" i="1">
                <a:latin typeface="Times New Roman"/>
                <a:cs typeface="Times New Roman"/>
              </a:rPr>
              <a:t>	</a:t>
            </a: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80686" y="3457961"/>
            <a:ext cx="111760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25" i="1">
                <a:latin typeface="Times New Roman"/>
                <a:cs typeface="Times New Roman"/>
              </a:rPr>
              <a:t>G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66107" y="3425998"/>
            <a:ext cx="297815" cy="63055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1600" spc="-10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G</a:t>
            </a:r>
            <a:endParaRPr sz="160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  <a:spcBef>
                <a:spcPts val="459"/>
              </a:spcBef>
            </a:pPr>
            <a:r>
              <a:rPr dirty="0" sz="1600" spc="-10">
                <a:latin typeface="Symbol"/>
                <a:cs typeface="Symbol"/>
              </a:rPr>
              <a:t></a:t>
            </a:r>
            <a:r>
              <a:rPr dirty="0" sz="1600" i="1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48240" y="3192486"/>
            <a:ext cx="68072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spc="-5" i="1">
                <a:latin typeface="Times New Roman"/>
                <a:cs typeface="Times New Roman"/>
              </a:rPr>
              <a:t>Y</a:t>
            </a:r>
            <a:r>
              <a:rPr dirty="0" sz="1600" spc="395" i="1">
                <a:latin typeface="Times New Roman"/>
                <a:cs typeface="Times New Roman"/>
              </a:rPr>
              <a:t> </a:t>
            </a:r>
            <a:r>
              <a:rPr dirty="0" baseline="-36458" sz="2400">
                <a:latin typeface="Symbol"/>
                <a:cs typeface="Symbol"/>
              </a:rPr>
              <a:t></a:t>
            </a:r>
            <a:r>
              <a:rPr dirty="0" baseline="-36458" sz="2400" spc="37">
                <a:latin typeface="Times New Roman"/>
                <a:cs typeface="Times New Roman"/>
              </a:rPr>
              <a:t> </a:t>
            </a:r>
            <a:r>
              <a:rPr dirty="0" baseline="-36458" sz="2400" i="1">
                <a:latin typeface="Times New Roman"/>
                <a:cs typeface="Times New Roman"/>
              </a:rPr>
              <a:t>k</a:t>
            </a:r>
            <a:endParaRPr baseline="-36458"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671542" y="2864416"/>
            <a:ext cx="6540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10" i="1">
                <a:latin typeface="Times New Roman"/>
                <a:cs typeface="Times New Roman"/>
              </a:rPr>
              <a:t>I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85478" y="2833973"/>
            <a:ext cx="1224280" cy="628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5790" marR="5080" indent="-593725">
              <a:lnSpc>
                <a:spcPct val="123500"/>
              </a:lnSpc>
              <a:spcBef>
                <a:spcPts val="100"/>
              </a:spcBef>
            </a:pPr>
            <a:r>
              <a:rPr dirty="0" sz="1600" spc="-140">
                <a:latin typeface="Times New Roman"/>
                <a:cs typeface="Times New Roman"/>
              </a:rPr>
              <a:t>(</a:t>
            </a:r>
            <a:r>
              <a:rPr dirty="0" sz="1600">
                <a:latin typeface="Times New Roman"/>
                <a:cs typeface="Times New Roman"/>
              </a:rPr>
              <a:t>1</a:t>
            </a:r>
            <a:r>
              <a:rPr dirty="0" sz="1600" spc="-220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</a:t>
            </a:r>
            <a:r>
              <a:rPr dirty="0" sz="1600" spc="-135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</a:t>
            </a:r>
            <a:r>
              <a:rPr dirty="0" sz="1600" spc="-75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11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bt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>
                <a:latin typeface="Symbol"/>
                <a:cs typeface="Symbol"/>
              </a:rPr>
              <a:t>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25" i="1">
                <a:latin typeface="Times New Roman"/>
                <a:cs typeface="Times New Roman"/>
              </a:rPr>
              <a:t>m</a:t>
            </a:r>
            <a:r>
              <a:rPr dirty="0" sz="1600">
                <a:latin typeface="Times New Roman"/>
                <a:cs typeface="Times New Roman"/>
              </a:rPr>
              <a:t>)  </a:t>
            </a:r>
            <a:r>
              <a:rPr dirty="0" sz="160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865178" y="5103944"/>
            <a:ext cx="1371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868232" y="4510494"/>
            <a:ext cx="1371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847873" y="3323187"/>
            <a:ext cx="1371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01252" y="2729127"/>
            <a:ext cx="13716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27804" y="2599036"/>
            <a:ext cx="165862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517650" algn="l"/>
              </a:tabLst>
            </a:pPr>
            <a:r>
              <a:rPr dirty="0" sz="1600" spc="-5">
                <a:latin typeface="Symbol"/>
                <a:cs typeface="Symbol"/>
              </a:rPr>
              <a:t></a:t>
            </a:r>
            <a:r>
              <a:rPr dirty="0" sz="1600" spc="-5" i="1">
                <a:latin typeface="Times New Roman"/>
                <a:cs typeface="Times New Roman"/>
              </a:rPr>
              <a:t>Y</a:t>
            </a:r>
            <a:r>
              <a:rPr dirty="0" sz="1600" spc="380" i="1">
                <a:latin typeface="Times New Roman"/>
                <a:cs typeface="Times New Roman"/>
              </a:rPr>
              <a:t> </a:t>
            </a:r>
            <a:r>
              <a:rPr dirty="0" baseline="-34722" sz="2400">
                <a:latin typeface="Symbol"/>
                <a:cs typeface="Symbol"/>
              </a:rPr>
              <a:t></a:t>
            </a:r>
            <a:r>
              <a:rPr dirty="0" baseline="-34722" sz="2400" spc="82">
                <a:latin typeface="Times New Roman"/>
                <a:cs typeface="Times New Roman"/>
              </a:rPr>
              <a:t> </a:t>
            </a:r>
            <a:r>
              <a:rPr dirty="0" baseline="-36458" sz="2400" i="1">
                <a:latin typeface="Times New Roman"/>
                <a:cs typeface="Times New Roman"/>
              </a:rPr>
              <a:t>k	</a:t>
            </a:r>
            <a:r>
              <a:rPr dirty="0" sz="160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20921" y="2938017"/>
            <a:ext cx="927735" cy="849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Dimana: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I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k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60721" y="3213100"/>
            <a:ext cx="3892550" cy="167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peng.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transfer</a:t>
            </a:r>
            <a:r>
              <a:rPr dirty="0" sz="1800" spc="-1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ekspor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impor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20921" y="3616197"/>
            <a:ext cx="361315" cy="12700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2400">
              <a:lnSpc>
                <a:spcPct val="100000"/>
              </a:lnSpc>
              <a:spcBef>
                <a:spcPts val="185"/>
              </a:spcBef>
            </a:pPr>
            <a:r>
              <a:rPr dirty="0" sz="1200">
                <a:latin typeface="Arial"/>
                <a:cs typeface="Arial"/>
              </a:rPr>
              <a:t>G</a:t>
            </a:r>
            <a:endParaRPr sz="12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>
                <a:latin typeface="Arial"/>
                <a:cs typeface="Arial"/>
              </a:rPr>
              <a:t>Tx</a:t>
            </a:r>
            <a:endParaRPr sz="1200">
              <a:latin typeface="Arial"/>
              <a:cs typeface="Arial"/>
            </a:endParaRPr>
          </a:p>
          <a:p>
            <a:pPr marL="38100" marR="57150">
              <a:lnSpc>
                <a:spcPct val="76900"/>
              </a:lnSpc>
              <a:spcBef>
                <a:spcPts val="49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 spc="-5">
                <a:latin typeface="Arial"/>
                <a:cs typeface="Arial"/>
              </a:rPr>
              <a:t>Tr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x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m</a:t>
            </a:r>
            <a:endParaRPr baseline="-23148"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55778"/>
            <a:ext cx="2712720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b="0">
                <a:latin typeface="Garamond"/>
                <a:cs typeface="Garamond"/>
              </a:rPr>
              <a:t>Pendahuluan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001" y="1612900"/>
            <a:ext cx="8058150" cy="36760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CC9A00"/>
              </a:buClr>
              <a:buSzPct val="65384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600" spc="-5">
                <a:latin typeface="Arial"/>
                <a:cs typeface="Arial"/>
              </a:rPr>
              <a:t>Pada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bab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ini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akan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dibahas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mengenai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keseimbangan </a:t>
            </a:r>
            <a:r>
              <a:rPr dirty="0" sz="2600" spc="-7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pendapatan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nasional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4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sektor,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yaitu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dengan 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menambah</a:t>
            </a:r>
            <a:r>
              <a:rPr dirty="0" sz="2600" spc="15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satu</a:t>
            </a:r>
            <a:r>
              <a:rPr dirty="0" sz="2600" spc="15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lagi</a:t>
            </a:r>
            <a:r>
              <a:rPr dirty="0" sz="2600" spc="15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pelaku</a:t>
            </a:r>
            <a:r>
              <a:rPr dirty="0" sz="2600" spc="15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kegiatan</a:t>
            </a:r>
            <a:r>
              <a:rPr dirty="0" sz="2600" spc="15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ekonomi 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sektor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luar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negeri.</a:t>
            </a:r>
            <a:endParaRPr sz="2600">
              <a:latin typeface="Arial"/>
              <a:cs typeface="Arial"/>
            </a:endParaRPr>
          </a:p>
          <a:p>
            <a:pPr marL="355600" marR="229235" indent="-342900">
              <a:lnSpc>
                <a:spcPct val="100000"/>
              </a:lnSpc>
              <a:spcBef>
                <a:spcPts val="650"/>
              </a:spcBef>
              <a:buClr>
                <a:srgbClr val="CC9A00"/>
              </a:buClr>
              <a:buSzPct val="65384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600" spc="-5">
                <a:latin typeface="Arial"/>
                <a:cs typeface="Arial"/>
              </a:rPr>
              <a:t>Analisis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pendapatan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nasional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4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sektor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sering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juga 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disebut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sebagai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analisis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pendapatan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nasional 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dengan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perekonomian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terbuka.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Pada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bagian </a:t>
            </a:r>
            <a:r>
              <a:rPr dirty="0" sz="260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terdahulu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perkenomian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masih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tertutup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karena</a:t>
            </a:r>
            <a:r>
              <a:rPr dirty="0" sz="2600" spc="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tidak </a:t>
            </a:r>
            <a:r>
              <a:rPr dirty="0" sz="2600" spc="-70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ada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sektor </a:t>
            </a:r>
            <a:r>
              <a:rPr dirty="0" sz="2600">
                <a:latin typeface="Arial"/>
                <a:cs typeface="Arial"/>
              </a:rPr>
              <a:t>luar </a:t>
            </a:r>
            <a:r>
              <a:rPr dirty="0" sz="2600" spc="-5">
                <a:latin typeface="Arial"/>
                <a:cs typeface="Arial"/>
              </a:rPr>
              <a:t>negeri.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8732"/>
            <a:ext cx="6174740" cy="46735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900" spc="-5"/>
              <a:t>Arus</a:t>
            </a:r>
            <a:r>
              <a:rPr dirty="0" sz="2900" spc="10"/>
              <a:t> </a:t>
            </a:r>
            <a:r>
              <a:rPr dirty="0" sz="2900" spc="-5"/>
              <a:t>Melingkar</a:t>
            </a:r>
            <a:r>
              <a:rPr dirty="0" sz="2900" spc="15"/>
              <a:t> </a:t>
            </a:r>
            <a:r>
              <a:rPr dirty="0" sz="2900" spc="-5"/>
              <a:t>Perekonomian</a:t>
            </a:r>
            <a:r>
              <a:rPr dirty="0" sz="2900" spc="5"/>
              <a:t> </a:t>
            </a:r>
            <a:r>
              <a:rPr dirty="0" sz="2900" spc="-5"/>
              <a:t>4</a:t>
            </a:r>
            <a:r>
              <a:rPr dirty="0" sz="2900" spc="10"/>
              <a:t> </a:t>
            </a:r>
            <a:r>
              <a:rPr dirty="0" sz="2900" spc="-5"/>
              <a:t>Sektor</a:t>
            </a:r>
            <a:endParaRPr sz="29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4055" y="1823719"/>
            <a:ext cx="6480047" cy="42115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4975" y="4913439"/>
            <a:ext cx="8248650" cy="1548130"/>
            <a:chOff x="434975" y="4913439"/>
            <a:chExt cx="8248650" cy="1548130"/>
          </a:xfrm>
        </p:grpSpPr>
        <p:sp>
          <p:nvSpPr>
            <p:cNvPr id="3" name="object 3"/>
            <p:cNvSpPr/>
            <p:nvPr/>
          </p:nvSpPr>
          <p:spPr>
            <a:xfrm>
              <a:off x="2636773" y="4918202"/>
              <a:ext cx="3086100" cy="1538605"/>
            </a:xfrm>
            <a:custGeom>
              <a:avLst/>
              <a:gdLst/>
              <a:ahLst/>
              <a:cxnLst/>
              <a:rect l="l" t="t" r="r" b="b"/>
              <a:pathLst>
                <a:path w="3086100" h="1538604">
                  <a:moveTo>
                    <a:pt x="0" y="0"/>
                  </a:moveTo>
                  <a:lnTo>
                    <a:pt x="0" y="1538477"/>
                  </a:lnTo>
                </a:path>
                <a:path w="3086100" h="1538604">
                  <a:moveTo>
                    <a:pt x="0" y="912876"/>
                  </a:moveTo>
                  <a:lnTo>
                    <a:pt x="3086100" y="9128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636773" y="5489702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 h="0">
                  <a:moveTo>
                    <a:pt x="0" y="0"/>
                  </a:moveTo>
                  <a:lnTo>
                    <a:pt x="29718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979673" y="5165852"/>
              <a:ext cx="2019300" cy="1008380"/>
            </a:xfrm>
            <a:custGeom>
              <a:avLst/>
              <a:gdLst/>
              <a:ahLst/>
              <a:cxnLst/>
              <a:rect l="l" t="t" r="r" b="b"/>
              <a:pathLst>
                <a:path w="2019300" h="1008379">
                  <a:moveTo>
                    <a:pt x="0" y="1008126"/>
                  </a:moveTo>
                  <a:lnTo>
                    <a:pt x="20192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4001" y="268732"/>
            <a:ext cx="4377690" cy="90868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900" spc="-5"/>
              <a:t>Perhitungan Keseimbangan </a:t>
            </a:r>
            <a:r>
              <a:rPr dirty="0" sz="2900" spc="-710"/>
              <a:t> </a:t>
            </a:r>
            <a:r>
              <a:rPr dirty="0" sz="2900" spc="-5"/>
              <a:t>Pendapatan</a:t>
            </a:r>
            <a:r>
              <a:rPr dirty="0" sz="2900"/>
              <a:t> </a:t>
            </a:r>
            <a:r>
              <a:rPr dirty="0" sz="2900" spc="-5"/>
              <a:t>Nasional</a:t>
            </a:r>
            <a:endParaRPr sz="2900"/>
          </a:p>
        </p:txBody>
      </p:sp>
      <p:grpSp>
        <p:nvGrpSpPr>
          <p:cNvPr id="7" name="object 7"/>
          <p:cNvGrpSpPr/>
          <p:nvPr/>
        </p:nvGrpSpPr>
        <p:grpSpPr>
          <a:xfrm>
            <a:off x="2589148" y="1822576"/>
            <a:ext cx="3138805" cy="2787650"/>
            <a:chOff x="2589148" y="1822576"/>
            <a:chExt cx="3138805" cy="2787650"/>
          </a:xfrm>
        </p:grpSpPr>
        <p:sp>
          <p:nvSpPr>
            <p:cNvPr id="8" name="object 8"/>
            <p:cNvSpPr/>
            <p:nvPr/>
          </p:nvSpPr>
          <p:spPr>
            <a:xfrm>
              <a:off x="2636773" y="1857247"/>
              <a:ext cx="3086100" cy="2743200"/>
            </a:xfrm>
            <a:custGeom>
              <a:avLst/>
              <a:gdLst/>
              <a:ahLst/>
              <a:cxnLst/>
              <a:rect l="l" t="t" r="r" b="b"/>
              <a:pathLst>
                <a:path w="3086100" h="2743200">
                  <a:moveTo>
                    <a:pt x="0" y="0"/>
                  </a:moveTo>
                  <a:lnTo>
                    <a:pt x="0" y="2743200"/>
                  </a:lnTo>
                </a:path>
                <a:path w="3086100" h="2743200">
                  <a:moveTo>
                    <a:pt x="0" y="2489454"/>
                  </a:moveTo>
                  <a:lnTo>
                    <a:pt x="3086100" y="248945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636773" y="1832101"/>
              <a:ext cx="2857500" cy="2768600"/>
            </a:xfrm>
            <a:custGeom>
              <a:avLst/>
              <a:gdLst/>
              <a:ahLst/>
              <a:cxnLst/>
              <a:rect l="l" t="t" r="r" b="b"/>
              <a:pathLst>
                <a:path w="2857500" h="2768600">
                  <a:moveTo>
                    <a:pt x="0" y="1943100"/>
                  </a:moveTo>
                  <a:lnTo>
                    <a:pt x="2857499" y="457199"/>
                  </a:lnTo>
                </a:path>
                <a:path w="2857500" h="2768600">
                  <a:moveTo>
                    <a:pt x="0" y="2768346"/>
                  </a:moveTo>
                  <a:lnTo>
                    <a:pt x="264794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598673" y="2119375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497576" y="4375150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16576" y="4946650"/>
            <a:ext cx="115379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S+T+M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698500">
              <a:lnSpc>
                <a:spcPct val="100000"/>
              </a:lnSpc>
            </a:pPr>
            <a:r>
              <a:rPr dirty="0" sz="1200" spc="-5">
                <a:latin typeface="Times New Roman"/>
                <a:cs typeface="Times New Roman"/>
              </a:rPr>
              <a:t>I+</a:t>
            </a:r>
            <a:r>
              <a:rPr dirty="0" sz="1200" spc="-15">
                <a:latin typeface="Times New Roman"/>
                <a:cs typeface="Times New Roman"/>
              </a:rPr>
              <a:t>G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5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21376" y="2033523"/>
            <a:ext cx="845185" cy="37846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65100" marR="5080" indent="-152400">
              <a:lnSpc>
                <a:spcPts val="1340"/>
              </a:lnSpc>
              <a:spcBef>
                <a:spcPts val="225"/>
              </a:spcBef>
            </a:pPr>
            <a:r>
              <a:rPr dirty="0" sz="1200" spc="-5">
                <a:latin typeface="Times New Roman"/>
                <a:cs typeface="Times New Roman"/>
              </a:rPr>
              <a:t>Y=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87676" y="5859526"/>
            <a:ext cx="1012190" cy="390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3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ts val="1435"/>
              </a:lnSpc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49576" y="1885696"/>
            <a:ext cx="1187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87676" y="4375150"/>
            <a:ext cx="101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609532" y="1817814"/>
            <a:ext cx="2657475" cy="2501900"/>
            <a:chOff x="2609532" y="1817814"/>
            <a:chExt cx="2657475" cy="2501900"/>
          </a:xfrm>
        </p:grpSpPr>
        <p:sp>
          <p:nvSpPr>
            <p:cNvPr id="18" name="object 18"/>
            <p:cNvSpPr/>
            <p:nvPr/>
          </p:nvSpPr>
          <p:spPr>
            <a:xfrm>
              <a:off x="2623820" y="1832101"/>
              <a:ext cx="2628900" cy="1371600"/>
            </a:xfrm>
            <a:custGeom>
              <a:avLst/>
              <a:gdLst/>
              <a:ahLst/>
              <a:cxnLst/>
              <a:rect l="l" t="t" r="r" b="b"/>
              <a:pathLst>
                <a:path w="2628900" h="1371600">
                  <a:moveTo>
                    <a:pt x="0" y="1371600"/>
                  </a:moveTo>
                  <a:lnTo>
                    <a:pt x="26289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808474" y="2034793"/>
              <a:ext cx="0" cy="2284730"/>
            </a:xfrm>
            <a:custGeom>
              <a:avLst/>
              <a:gdLst/>
              <a:ahLst/>
              <a:cxnLst/>
              <a:rect l="l" t="t" r="r" b="b"/>
              <a:pathLst>
                <a:path w="0" h="2284729">
                  <a:moveTo>
                    <a:pt x="0" y="0"/>
                  </a:moveTo>
                  <a:lnTo>
                    <a:pt x="0" y="2284476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5319776" y="1936750"/>
            <a:ext cx="12776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 spc="-275">
                <a:latin typeface="Times New Roman"/>
                <a:cs typeface="Times New Roman"/>
              </a:rPr>
              <a:t>Y</a:t>
            </a:r>
            <a:r>
              <a:rPr dirty="0" baseline="18518" sz="1800" spc="-914">
                <a:latin typeface="Times New Roman"/>
                <a:cs typeface="Times New Roman"/>
              </a:rPr>
              <a:t>Y</a:t>
            </a:r>
            <a:r>
              <a:rPr dirty="0" sz="1200" spc="-80">
                <a:latin typeface="Times New Roman"/>
                <a:cs typeface="Times New Roman"/>
              </a:rPr>
              <a:t>=</a:t>
            </a:r>
            <a:r>
              <a:rPr dirty="0" baseline="18518" sz="1800" spc="-457">
                <a:latin typeface="Times New Roman"/>
                <a:cs typeface="Times New Roman"/>
              </a:rPr>
              <a:t>=</a:t>
            </a:r>
            <a:r>
              <a:rPr dirty="0" sz="1200" spc="-200">
                <a:latin typeface="Times New Roman"/>
                <a:cs typeface="Times New Roman"/>
              </a:rPr>
              <a:t>C</a:t>
            </a:r>
            <a:r>
              <a:rPr dirty="0" baseline="18518" sz="1800" spc="-359">
                <a:latin typeface="Times New Roman"/>
                <a:cs typeface="Times New Roman"/>
              </a:rPr>
              <a:t>E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G+X-M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598673" y="4662170"/>
            <a:ext cx="2743200" cy="1143000"/>
            <a:chOff x="2598673" y="4662170"/>
            <a:chExt cx="2743200" cy="1143000"/>
          </a:xfrm>
        </p:grpSpPr>
        <p:sp>
          <p:nvSpPr>
            <p:cNvPr id="22" name="object 22"/>
            <p:cNvSpPr/>
            <p:nvPr/>
          </p:nvSpPr>
          <p:spPr>
            <a:xfrm>
              <a:off x="2598673" y="5233670"/>
              <a:ext cx="2743200" cy="0"/>
            </a:xfrm>
            <a:custGeom>
              <a:avLst/>
              <a:gdLst/>
              <a:ahLst/>
              <a:cxnLst/>
              <a:rect l="l" t="t" r="r" b="b"/>
              <a:pathLst>
                <a:path w="2743200" h="0">
                  <a:moveTo>
                    <a:pt x="0" y="0"/>
                  </a:moveTo>
                  <a:lnTo>
                    <a:pt x="274319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846573" y="4662170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w="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8732"/>
            <a:ext cx="4377690" cy="90868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900" spc="-5"/>
              <a:t>Perhitungan Keseimbangan </a:t>
            </a:r>
            <a:r>
              <a:rPr dirty="0" sz="2900" spc="-710"/>
              <a:t> </a:t>
            </a:r>
            <a:r>
              <a:rPr dirty="0" sz="2900" spc="-5"/>
              <a:t>Pendapatan</a:t>
            </a:r>
            <a:r>
              <a:rPr dirty="0" sz="2900"/>
              <a:t> </a:t>
            </a:r>
            <a:r>
              <a:rPr dirty="0" sz="2900" spc="-5"/>
              <a:t>Nasional</a:t>
            </a:r>
            <a:endParaRPr sz="2900"/>
          </a:p>
        </p:txBody>
      </p:sp>
      <p:sp>
        <p:nvSpPr>
          <p:cNvPr id="3" name="object 3"/>
          <p:cNvSpPr/>
          <p:nvPr/>
        </p:nvSpPr>
        <p:spPr>
          <a:xfrm>
            <a:off x="3148076" y="4863338"/>
            <a:ext cx="2915920" cy="0"/>
          </a:xfrm>
          <a:custGeom>
            <a:avLst/>
            <a:gdLst/>
            <a:ahLst/>
            <a:cxnLst/>
            <a:rect l="l" t="t" r="r" b="b"/>
            <a:pathLst>
              <a:path w="2915920" h="0">
                <a:moveTo>
                  <a:pt x="0" y="0"/>
                </a:moveTo>
                <a:lnTo>
                  <a:pt x="2915412" y="0"/>
                </a:lnTo>
              </a:path>
            </a:pathLst>
          </a:custGeom>
          <a:ln w="85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85901" y="1614424"/>
            <a:ext cx="7567295" cy="3517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0" marR="43180" indent="-342900">
              <a:lnSpc>
                <a:spcPct val="100000"/>
              </a:lnSpc>
              <a:spcBef>
                <a:spcPts val="100"/>
              </a:spcBef>
              <a:buClr>
                <a:srgbClr val="CC9A00"/>
              </a:buClr>
              <a:buSzPct val="63157"/>
              <a:buFont typeface="Wingdings"/>
              <a:buChar char=""/>
              <a:tabLst>
                <a:tab pos="393065" algn="l"/>
                <a:tab pos="393700" algn="l"/>
              </a:tabLst>
            </a:pPr>
            <a:r>
              <a:rPr dirty="0" sz="1900">
                <a:latin typeface="Arial"/>
                <a:cs typeface="Arial"/>
              </a:rPr>
              <a:t>Keseimbangan pendapatan nasional untuk perekonomian 4 sektor </a:t>
            </a:r>
            <a:r>
              <a:rPr dirty="0" sz="1900" spc="-51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dengan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pajak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lumpsum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dan</a:t>
            </a:r>
            <a:r>
              <a:rPr dirty="0" sz="1900" spc="-1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fungsi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impor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eksogen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adalah: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>
              <a:latin typeface="Arial"/>
              <a:cs typeface="Arial"/>
            </a:endParaRPr>
          </a:p>
          <a:p>
            <a:pPr marL="2291715">
              <a:lnSpc>
                <a:spcPct val="100000"/>
              </a:lnSpc>
              <a:spcBef>
                <a:spcPts val="1475"/>
              </a:spcBef>
            </a:pP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-16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C</a:t>
            </a:r>
            <a:r>
              <a:rPr dirty="0" sz="1600" spc="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90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0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marL="2291715">
              <a:lnSpc>
                <a:spcPct val="100000"/>
              </a:lnSpc>
              <a:spcBef>
                <a:spcPts val="545"/>
              </a:spcBef>
            </a:pP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-16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</a:t>
            </a:r>
            <a:r>
              <a:rPr dirty="0" sz="1600" spc="-85" i="1">
                <a:latin typeface="Times New Roman"/>
                <a:cs typeface="Times New Roman"/>
              </a:rPr>
              <a:t>Y</a:t>
            </a:r>
            <a:r>
              <a:rPr dirty="0" baseline="-23391" sz="1425" spc="-7" i="1">
                <a:latin typeface="Times New Roman"/>
                <a:cs typeface="Times New Roman"/>
              </a:rPr>
              <a:t>d</a:t>
            </a:r>
            <a:r>
              <a:rPr dirty="0" baseline="-23391" sz="1425" i="1">
                <a:latin typeface="Times New Roman"/>
                <a:cs typeface="Times New Roman"/>
              </a:rPr>
              <a:t> </a:t>
            </a:r>
            <a:r>
              <a:rPr dirty="0" baseline="-23391" sz="1425" spc="142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90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0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5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marL="2291715" marR="1593850">
              <a:lnSpc>
                <a:spcPct val="128400"/>
              </a:lnSpc>
              <a:spcBef>
                <a:spcPts val="5"/>
              </a:spcBef>
            </a:pP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-16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spc="30" i="1">
                <a:latin typeface="Times New Roman"/>
                <a:cs typeface="Times New Roman"/>
              </a:rPr>
              <a:t>b</a:t>
            </a:r>
            <a:r>
              <a:rPr dirty="0" sz="1600" spc="-60">
                <a:latin typeface="Times New Roman"/>
                <a:cs typeface="Times New Roman"/>
              </a:rPr>
              <a:t>(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0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8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Tx</a:t>
            </a:r>
            <a:r>
              <a:rPr dirty="0" sz="1600" spc="-5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50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T</a:t>
            </a:r>
            <a:r>
              <a:rPr dirty="0" sz="1600" spc="114" i="1">
                <a:latin typeface="Times New Roman"/>
                <a:cs typeface="Times New Roman"/>
              </a:rPr>
              <a:t>r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r>
              <a:rPr dirty="0" sz="1600" spc="-8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80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5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80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5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5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  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16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1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bY</a:t>
            </a:r>
            <a:r>
              <a:rPr dirty="0" sz="1600" spc="11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3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bTx</a:t>
            </a:r>
            <a:r>
              <a:rPr dirty="0" sz="1600" spc="-5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bTr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90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0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5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  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0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bY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16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bTx</a:t>
            </a:r>
            <a:r>
              <a:rPr dirty="0" sz="1600" spc="-5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bTr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85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5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50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marL="2301240">
              <a:lnSpc>
                <a:spcPct val="100000"/>
              </a:lnSpc>
              <a:spcBef>
                <a:spcPts val="54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5">
                <a:latin typeface="Times New Roman"/>
                <a:cs typeface="Times New Roman"/>
              </a:rPr>
              <a:t>1</a:t>
            </a:r>
            <a:r>
              <a:rPr dirty="0" sz="1600" spc="-229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spc="25" i="1">
                <a:latin typeface="Times New Roman"/>
                <a:cs typeface="Times New Roman"/>
              </a:rPr>
              <a:t>b</a:t>
            </a:r>
            <a:r>
              <a:rPr dirty="0" sz="1600" spc="-55">
                <a:latin typeface="Times New Roman"/>
                <a:cs typeface="Times New Roman"/>
              </a:rPr>
              <a:t>)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16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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bTx</a:t>
            </a:r>
            <a:r>
              <a:rPr dirty="0" sz="1600" spc="-5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bTr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85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spc="-35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4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5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marL="2291715">
              <a:lnSpc>
                <a:spcPct val="100000"/>
              </a:lnSpc>
              <a:spcBef>
                <a:spcPts val="550"/>
              </a:spcBef>
            </a:pPr>
            <a:r>
              <a:rPr dirty="0" baseline="-36458" sz="2400" spc="15" i="1">
                <a:latin typeface="Times New Roman"/>
                <a:cs typeface="Times New Roman"/>
              </a:rPr>
              <a:t>Y</a:t>
            </a:r>
            <a:r>
              <a:rPr dirty="0" baseline="-36458" sz="2400" spc="15" i="1">
                <a:latin typeface="Times New Roman"/>
                <a:cs typeface="Times New Roman"/>
              </a:rPr>
              <a:t> </a:t>
            </a:r>
            <a:r>
              <a:rPr dirty="0" baseline="-36458" sz="2400" spc="-240" i="1">
                <a:latin typeface="Times New Roman"/>
                <a:cs typeface="Times New Roman"/>
              </a:rPr>
              <a:t> </a:t>
            </a:r>
            <a:r>
              <a:rPr dirty="0" baseline="-36458" sz="2400" spc="15">
                <a:latin typeface="Symbol"/>
                <a:cs typeface="Symbol"/>
              </a:rPr>
              <a:t></a:t>
            </a:r>
            <a:r>
              <a:rPr dirty="0" baseline="-36458" sz="2400" spc="217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C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25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bTx</a:t>
            </a:r>
            <a:r>
              <a:rPr dirty="0" sz="1600" spc="-55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5" i="1">
                <a:latin typeface="Times New Roman"/>
                <a:cs typeface="Times New Roman"/>
              </a:rPr>
              <a:t>bTr</a:t>
            </a:r>
            <a:r>
              <a:rPr dirty="0" sz="1600" spc="10" i="1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85" i="1">
                <a:latin typeface="Times New Roman"/>
                <a:cs typeface="Times New Roman"/>
              </a:rPr>
              <a:t>I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-100">
                <a:latin typeface="Times New Roman"/>
                <a:cs typeface="Times New Roman"/>
              </a:rPr>
              <a:t> </a:t>
            </a:r>
            <a:r>
              <a:rPr dirty="0" sz="1600" spc="-35" i="1">
                <a:latin typeface="Times New Roman"/>
                <a:cs typeface="Times New Roman"/>
              </a:rPr>
              <a:t>G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1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</a:t>
            </a:r>
            <a:r>
              <a:rPr dirty="0" sz="1600" spc="7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X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r>
              <a:rPr dirty="0" baseline="-23391" sz="1425">
                <a:latin typeface="Times New Roman"/>
                <a:cs typeface="Times New Roman"/>
              </a:rPr>
              <a:t> </a:t>
            </a:r>
            <a:r>
              <a:rPr dirty="0" baseline="-23391" sz="1425" spc="-22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55">
                <a:latin typeface="Times New Roman"/>
                <a:cs typeface="Times New Roman"/>
              </a:rPr>
              <a:t> </a:t>
            </a:r>
            <a:r>
              <a:rPr dirty="0" sz="1600" spc="15" i="1">
                <a:latin typeface="Times New Roman"/>
                <a:cs typeface="Times New Roman"/>
              </a:rPr>
              <a:t>M</a:t>
            </a:r>
            <a:r>
              <a:rPr dirty="0" sz="1600" spc="-240" i="1">
                <a:latin typeface="Times New Roman"/>
                <a:cs typeface="Times New Roman"/>
              </a:rPr>
              <a:t> </a:t>
            </a:r>
            <a:r>
              <a:rPr dirty="0" baseline="-23391" sz="1425" spc="-7">
                <a:latin typeface="Times New Roman"/>
                <a:cs typeface="Times New Roman"/>
              </a:rPr>
              <a:t>0</a:t>
            </a:r>
            <a:endParaRPr baseline="-23391" sz="1425">
              <a:latin typeface="Times New Roman"/>
              <a:cs typeface="Times New Roman"/>
            </a:endParaRPr>
          </a:p>
          <a:p>
            <a:pPr algn="ctr" marL="673735">
              <a:lnSpc>
                <a:spcPct val="100000"/>
              </a:lnSpc>
              <a:spcBef>
                <a:spcPts val="39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5">
                <a:latin typeface="Times New Roman"/>
                <a:cs typeface="Times New Roman"/>
              </a:rPr>
              <a:t>1</a:t>
            </a:r>
            <a:r>
              <a:rPr dirty="0" sz="1600" spc="-220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</a:t>
            </a:r>
            <a:r>
              <a:rPr dirty="0" sz="1600" spc="-135">
                <a:latin typeface="Times New Roman"/>
                <a:cs typeface="Times New Roman"/>
              </a:rPr>
              <a:t> </a:t>
            </a:r>
            <a:r>
              <a:rPr dirty="0" sz="1600" spc="25" i="1">
                <a:latin typeface="Times New Roman"/>
                <a:cs typeface="Times New Roman"/>
              </a:rPr>
              <a:t>b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1874"/>
            <a:ext cx="3450590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 b="0">
                <a:latin typeface="Garamond"/>
                <a:cs typeface="Garamond"/>
              </a:rPr>
              <a:t>Contoh</a:t>
            </a:r>
            <a:r>
              <a:rPr dirty="0" spc="-75" b="0">
                <a:latin typeface="Garamond"/>
                <a:cs typeface="Garamond"/>
              </a:rPr>
              <a:t> </a:t>
            </a:r>
            <a:r>
              <a:rPr dirty="0" b="0">
                <a:latin typeface="Garamond"/>
                <a:cs typeface="Garamond"/>
              </a:rPr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991" y="1590039"/>
            <a:ext cx="8020050" cy="397446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355600" marR="5080" indent="-342900">
              <a:lnSpc>
                <a:spcPct val="89900"/>
              </a:lnSpc>
              <a:spcBef>
                <a:spcPts val="330"/>
              </a:spcBef>
              <a:buClr>
                <a:srgbClr val="CC9A00"/>
              </a:buClr>
              <a:buSzPct val="63157"/>
              <a:buFont typeface="Wingdings"/>
              <a:buChar char=""/>
              <a:tabLst>
                <a:tab pos="354965" algn="l"/>
                <a:tab pos="356235" algn="l"/>
              </a:tabLst>
            </a:pPr>
            <a:r>
              <a:rPr dirty="0" sz="1900">
                <a:latin typeface="Arial"/>
                <a:cs typeface="Arial"/>
              </a:rPr>
              <a:t>Fungsi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konsumsi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masyarakat</a:t>
            </a:r>
            <a:r>
              <a:rPr dirty="0" sz="1900" spc="2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suatu</a:t>
            </a:r>
            <a:r>
              <a:rPr dirty="0" sz="1900" spc="3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negara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adalah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C</a:t>
            </a:r>
            <a:r>
              <a:rPr dirty="0" sz="1900" spc="3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=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100</a:t>
            </a:r>
            <a:r>
              <a:rPr dirty="0" sz="1900" spc="3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+</a:t>
            </a:r>
            <a:r>
              <a:rPr dirty="0" sz="1900" spc="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0,8Yd 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dan investasi sebesar 100. Pengeluaran pemerintah (G) = 250 dan 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pajak yang dipungut adalah 250. Pemerintah memberikan subsidi 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(transfer) sebesar Tr = 50. Sedangkan eskpor berjumlah 300 dan impor </a:t>
            </a:r>
            <a:r>
              <a:rPr dirty="0" sz="1900" spc="-51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berjumlah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200.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Maka</a:t>
            </a:r>
            <a:r>
              <a:rPr dirty="0" sz="1900" spc="-1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keseimbangan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pendapatan</a:t>
            </a:r>
            <a:r>
              <a:rPr dirty="0" sz="1900" spc="-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nasional</a:t>
            </a:r>
            <a:r>
              <a:rPr dirty="0" sz="1900" spc="-1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menjadi: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900">
                <a:latin typeface="Arial"/>
                <a:cs typeface="Arial"/>
              </a:rPr>
              <a:t>(i)</a:t>
            </a:r>
            <a:r>
              <a:rPr dirty="0" sz="1900" spc="-3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Pendekatan</a:t>
            </a:r>
            <a:r>
              <a:rPr dirty="0" sz="1900" spc="-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pengeluaran: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>
              <a:latin typeface="Arial"/>
              <a:cs typeface="Arial"/>
            </a:endParaRPr>
          </a:p>
          <a:p>
            <a:pPr marL="1250315">
              <a:lnSpc>
                <a:spcPct val="100000"/>
              </a:lnSpc>
              <a:spcBef>
                <a:spcPts val="1350"/>
              </a:spcBef>
            </a:pPr>
            <a:r>
              <a:rPr dirty="0" sz="2050" spc="15" i="1">
                <a:latin typeface="Times New Roman"/>
                <a:cs typeface="Times New Roman"/>
              </a:rPr>
              <a:t>Y</a:t>
            </a:r>
            <a:r>
              <a:rPr dirty="0" sz="2050" spc="315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</a:t>
            </a:r>
            <a:r>
              <a:rPr dirty="0" sz="2050" spc="-15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100</a:t>
            </a:r>
            <a:r>
              <a:rPr dirty="0" sz="2050" spc="-114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100">
                <a:latin typeface="Times New Roman"/>
                <a:cs typeface="Times New Roman"/>
              </a:rPr>
              <a:t> </a:t>
            </a:r>
            <a:r>
              <a:rPr dirty="0" sz="2050" spc="-30">
                <a:latin typeface="Times New Roman"/>
                <a:cs typeface="Times New Roman"/>
              </a:rPr>
              <a:t>0,8(</a:t>
            </a:r>
            <a:r>
              <a:rPr dirty="0" sz="2050" spc="-30" i="1">
                <a:latin typeface="Times New Roman"/>
                <a:cs typeface="Times New Roman"/>
              </a:rPr>
              <a:t>Y</a:t>
            </a:r>
            <a:r>
              <a:rPr dirty="0" sz="2050" spc="145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</a:t>
            </a:r>
            <a:r>
              <a:rPr dirty="0" sz="2050" spc="-9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250</a:t>
            </a:r>
            <a:r>
              <a:rPr dirty="0" sz="2050" spc="-114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50)</a:t>
            </a:r>
            <a:r>
              <a:rPr dirty="0" sz="2050" spc="-10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28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100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6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250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12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300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</a:t>
            </a:r>
            <a:r>
              <a:rPr dirty="0" sz="2050" spc="-9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200</a:t>
            </a:r>
            <a:endParaRPr sz="2050">
              <a:latin typeface="Times New Roman"/>
              <a:cs typeface="Times New Roman"/>
            </a:endParaRPr>
          </a:p>
          <a:p>
            <a:pPr marL="1250315">
              <a:lnSpc>
                <a:spcPct val="100000"/>
              </a:lnSpc>
              <a:spcBef>
                <a:spcPts val="670"/>
              </a:spcBef>
            </a:pPr>
            <a:r>
              <a:rPr dirty="0" sz="2050" spc="15" i="1">
                <a:latin typeface="Times New Roman"/>
                <a:cs typeface="Times New Roman"/>
              </a:rPr>
              <a:t>Y</a:t>
            </a:r>
            <a:r>
              <a:rPr dirty="0" sz="2050" spc="310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</a:t>
            </a:r>
            <a:r>
              <a:rPr dirty="0" sz="2050" spc="-14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100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90">
                <a:latin typeface="Times New Roman"/>
                <a:cs typeface="Times New Roman"/>
              </a:rPr>
              <a:t> </a:t>
            </a:r>
            <a:r>
              <a:rPr dirty="0" sz="2050" spc="-45">
                <a:latin typeface="Times New Roman"/>
                <a:cs typeface="Times New Roman"/>
              </a:rPr>
              <a:t>0,8</a:t>
            </a:r>
            <a:r>
              <a:rPr dirty="0" sz="2050" spc="-45" i="1">
                <a:latin typeface="Times New Roman"/>
                <a:cs typeface="Times New Roman"/>
              </a:rPr>
              <a:t>Y</a:t>
            </a:r>
            <a:r>
              <a:rPr dirty="0" sz="2050" spc="150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</a:t>
            </a:r>
            <a:r>
              <a:rPr dirty="0" sz="2050" spc="-10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200</a:t>
            </a:r>
            <a:r>
              <a:rPr dirty="0" sz="2050" spc="-114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6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40</a:t>
            </a:r>
            <a:r>
              <a:rPr dirty="0" sz="2050" spc="-12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29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100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5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250</a:t>
            </a:r>
            <a:r>
              <a:rPr dirty="0" sz="2050" spc="-12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</a:t>
            </a:r>
            <a:r>
              <a:rPr dirty="0" sz="2050" spc="-13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300</a:t>
            </a:r>
            <a:r>
              <a:rPr dirty="0" sz="2050" spc="-114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</a:t>
            </a:r>
            <a:r>
              <a:rPr dirty="0" sz="2050" spc="-100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200</a:t>
            </a:r>
            <a:endParaRPr sz="2050">
              <a:latin typeface="Times New Roman"/>
              <a:cs typeface="Times New Roman"/>
            </a:endParaRPr>
          </a:p>
          <a:p>
            <a:pPr marL="1263015" marR="5169535" indent="-12700">
              <a:lnSpc>
                <a:spcPct val="127000"/>
              </a:lnSpc>
            </a:pPr>
            <a:r>
              <a:rPr dirty="0" sz="2050" spc="15" i="1">
                <a:latin typeface="Times New Roman"/>
                <a:cs typeface="Times New Roman"/>
              </a:rPr>
              <a:t>Y</a:t>
            </a:r>
            <a:r>
              <a:rPr dirty="0" sz="2050" spc="140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</a:t>
            </a:r>
            <a:r>
              <a:rPr dirty="0" sz="2050" spc="-125">
                <a:latin typeface="Times New Roman"/>
                <a:cs typeface="Times New Roman"/>
              </a:rPr>
              <a:t> </a:t>
            </a:r>
            <a:r>
              <a:rPr dirty="0" sz="2050" spc="-20">
                <a:latin typeface="Times New Roman"/>
                <a:cs typeface="Times New Roman"/>
              </a:rPr>
              <a:t>0</a:t>
            </a:r>
            <a:r>
              <a:rPr dirty="0" sz="2050" spc="-60">
                <a:latin typeface="Times New Roman"/>
                <a:cs typeface="Times New Roman"/>
              </a:rPr>
              <a:t>,</a:t>
            </a:r>
            <a:r>
              <a:rPr dirty="0" sz="2050" spc="-110">
                <a:latin typeface="Times New Roman"/>
                <a:cs typeface="Times New Roman"/>
              </a:rPr>
              <a:t>8</a:t>
            </a:r>
            <a:r>
              <a:rPr dirty="0" sz="2050" spc="15" i="1">
                <a:latin typeface="Times New Roman"/>
                <a:cs typeface="Times New Roman"/>
              </a:rPr>
              <a:t>Y</a:t>
            </a:r>
            <a:r>
              <a:rPr dirty="0" sz="2050" i="1">
                <a:latin typeface="Times New Roman"/>
                <a:cs typeface="Times New Roman"/>
              </a:rPr>
              <a:t> </a:t>
            </a:r>
            <a:r>
              <a:rPr dirty="0" sz="2050" spc="-195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</a:t>
            </a:r>
            <a:r>
              <a:rPr dirty="0" sz="2050" spc="15">
                <a:latin typeface="Times New Roman"/>
                <a:cs typeface="Times New Roman"/>
              </a:rPr>
              <a:t> </a:t>
            </a:r>
            <a:r>
              <a:rPr dirty="0" sz="2050" spc="10">
                <a:latin typeface="Times New Roman"/>
                <a:cs typeface="Times New Roman"/>
              </a:rPr>
              <a:t>390  </a:t>
            </a:r>
            <a:r>
              <a:rPr dirty="0" sz="2050" spc="-10">
                <a:latin typeface="Times New Roman"/>
                <a:cs typeface="Times New Roman"/>
              </a:rPr>
              <a:t>0,2</a:t>
            </a:r>
            <a:r>
              <a:rPr dirty="0" sz="2050" spc="-10" i="1">
                <a:latin typeface="Times New Roman"/>
                <a:cs typeface="Times New Roman"/>
              </a:rPr>
              <a:t>Y</a:t>
            </a:r>
            <a:r>
              <a:rPr dirty="0" sz="2050" spc="300" i="1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Symbol"/>
                <a:cs typeface="Symbol"/>
              </a:rPr>
              <a:t></a:t>
            </a:r>
            <a:r>
              <a:rPr dirty="0" sz="2050" spc="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390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0809" y="5618145"/>
            <a:ext cx="814069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15">
                <a:latin typeface="Symbol"/>
                <a:cs typeface="Symbol"/>
              </a:rPr>
              <a:t></a:t>
            </a:r>
            <a:r>
              <a:rPr dirty="0" sz="2050" spc="-145">
                <a:latin typeface="Times New Roman"/>
                <a:cs typeface="Times New Roman"/>
              </a:rPr>
              <a:t> </a:t>
            </a:r>
            <a:r>
              <a:rPr dirty="0" sz="2050" spc="15">
                <a:latin typeface="Times New Roman"/>
                <a:cs typeface="Times New Roman"/>
              </a:rPr>
              <a:t>1.950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36851" y="5683911"/>
            <a:ext cx="352425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13550" sz="3075" spc="-52" i="1">
                <a:latin typeface="Times New Roman"/>
                <a:cs typeface="Times New Roman"/>
              </a:rPr>
              <a:t>Y</a:t>
            </a:r>
            <a:r>
              <a:rPr dirty="0" sz="1200" spc="-35" i="1">
                <a:latin typeface="Times New Roman"/>
                <a:cs typeface="Times New Roman"/>
              </a:rPr>
              <a:t>eq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0350"/>
            <a:ext cx="3853815" cy="604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800" spc="-5" b="0">
                <a:latin typeface="Garamond"/>
                <a:cs typeface="Garamond"/>
              </a:rPr>
              <a:t>Contoh</a:t>
            </a:r>
            <a:r>
              <a:rPr dirty="0" sz="3800" spc="-35" b="0">
                <a:latin typeface="Garamond"/>
                <a:cs typeface="Garamond"/>
              </a:rPr>
              <a:t> </a:t>
            </a:r>
            <a:r>
              <a:rPr dirty="0" sz="3800" spc="-5" b="0">
                <a:latin typeface="Garamond"/>
                <a:cs typeface="Garamond"/>
              </a:rPr>
              <a:t>Perhitungan</a:t>
            </a:r>
            <a:endParaRPr sz="38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001" y="1614424"/>
            <a:ext cx="5596255" cy="3996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latin typeface="Arial"/>
                <a:cs typeface="Arial"/>
              </a:rPr>
              <a:t>(ii)</a:t>
            </a:r>
            <a:r>
              <a:rPr dirty="0" sz="1900" spc="-2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Pendekatan</a:t>
            </a:r>
            <a:r>
              <a:rPr dirty="0" sz="1900" spc="-30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injeksi-kebocoran: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Arial"/>
              <a:cs typeface="Arial"/>
            </a:endParaRPr>
          </a:p>
          <a:p>
            <a:pPr marL="1906270">
              <a:lnSpc>
                <a:spcPct val="100000"/>
              </a:lnSpc>
            </a:pP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8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-15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3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5">
                <a:latin typeface="Times New Roman"/>
                <a:cs typeface="Times New Roman"/>
              </a:rPr>
              <a:t>,</a:t>
            </a:r>
            <a:r>
              <a:rPr dirty="0" sz="2100" spc="-135">
                <a:latin typeface="Times New Roman"/>
                <a:cs typeface="Times New Roman"/>
              </a:rPr>
              <a:t>8</a:t>
            </a:r>
            <a:r>
              <a:rPr dirty="0" sz="2100" spc="-5" i="1">
                <a:latin typeface="Times New Roman"/>
                <a:cs typeface="Times New Roman"/>
              </a:rPr>
              <a:t>Yd</a:t>
            </a:r>
            <a:endParaRPr sz="2100">
              <a:latin typeface="Times New Roman"/>
              <a:cs typeface="Times New Roman"/>
            </a:endParaRPr>
          </a:p>
          <a:p>
            <a:pPr marL="1906270">
              <a:lnSpc>
                <a:spcPct val="100000"/>
              </a:lnSpc>
              <a:spcBef>
                <a:spcPts val="625"/>
              </a:spcBef>
            </a:pP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8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-16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10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5">
                <a:latin typeface="Times New Roman"/>
                <a:cs typeface="Times New Roman"/>
              </a:rPr>
              <a:t>,</a:t>
            </a:r>
            <a:r>
              <a:rPr dirty="0" sz="2100" spc="-35">
                <a:latin typeface="Times New Roman"/>
                <a:cs typeface="Times New Roman"/>
              </a:rPr>
              <a:t>8</a:t>
            </a:r>
            <a:r>
              <a:rPr dirty="0" sz="2100" spc="-80">
                <a:latin typeface="Times New Roman"/>
                <a:cs typeface="Times New Roman"/>
              </a:rPr>
              <a:t>(</a:t>
            </a:r>
            <a:r>
              <a:rPr dirty="0" sz="2100" spc="-5" i="1">
                <a:latin typeface="Times New Roman"/>
                <a:cs typeface="Times New Roman"/>
              </a:rPr>
              <a:t>Y</a:t>
            </a:r>
            <a:r>
              <a:rPr dirty="0" sz="2100" spc="14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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250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4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50)</a:t>
            </a:r>
            <a:endParaRPr sz="2100">
              <a:latin typeface="Times New Roman"/>
              <a:cs typeface="Times New Roman"/>
            </a:endParaRPr>
          </a:p>
          <a:p>
            <a:pPr marL="1906270">
              <a:lnSpc>
                <a:spcPct val="100000"/>
              </a:lnSpc>
              <a:spcBef>
                <a:spcPts val="630"/>
              </a:spcBef>
            </a:pP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8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-15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3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5">
                <a:latin typeface="Times New Roman"/>
                <a:cs typeface="Times New Roman"/>
              </a:rPr>
              <a:t>,</a:t>
            </a:r>
            <a:r>
              <a:rPr dirty="0" sz="2100" spc="-135">
                <a:latin typeface="Times New Roman"/>
                <a:cs typeface="Times New Roman"/>
              </a:rPr>
              <a:t>8</a:t>
            </a:r>
            <a:r>
              <a:rPr dirty="0" sz="2100" spc="-5" i="1">
                <a:latin typeface="Times New Roman"/>
                <a:cs typeface="Times New Roman"/>
              </a:rPr>
              <a:t>Y</a:t>
            </a:r>
            <a:r>
              <a:rPr dirty="0" sz="2100" spc="14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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200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7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40</a:t>
            </a:r>
            <a:endParaRPr sz="2100">
              <a:latin typeface="Times New Roman"/>
              <a:cs typeface="Times New Roman"/>
            </a:endParaRPr>
          </a:p>
          <a:p>
            <a:pPr marL="1918335" marR="2075814" indent="-12065">
              <a:lnSpc>
                <a:spcPct val="124800"/>
              </a:lnSpc>
              <a:spcBef>
                <a:spcPts val="5"/>
              </a:spcBef>
            </a:pP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90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75">
                <a:latin typeface="Times New Roman"/>
                <a:cs typeface="Times New Roman"/>
              </a:rPr>
              <a:t> </a:t>
            </a:r>
            <a:r>
              <a:rPr dirty="0" sz="2100" spc="-15">
                <a:latin typeface="Symbol"/>
                <a:cs typeface="Symbol"/>
              </a:rPr>
              <a:t></a:t>
            </a:r>
            <a:r>
              <a:rPr dirty="0" sz="2100" spc="-5">
                <a:latin typeface="Times New Roman"/>
                <a:cs typeface="Times New Roman"/>
              </a:rPr>
              <a:t>60</a:t>
            </a:r>
            <a:r>
              <a:rPr dirty="0" sz="2100" spc="-13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5">
                <a:latin typeface="Times New Roman"/>
                <a:cs typeface="Times New Roman"/>
              </a:rPr>
              <a:t>,</a:t>
            </a:r>
            <a:r>
              <a:rPr dirty="0" sz="2100" spc="-140">
                <a:latin typeface="Times New Roman"/>
                <a:cs typeface="Times New Roman"/>
              </a:rPr>
              <a:t>8</a:t>
            </a:r>
            <a:r>
              <a:rPr dirty="0" sz="2100" spc="-5" i="1">
                <a:latin typeface="Times New Roman"/>
                <a:cs typeface="Times New Roman"/>
              </a:rPr>
              <a:t>Y </a:t>
            </a:r>
            <a:r>
              <a:rPr dirty="0" sz="2100" spc="-5" i="1">
                <a:latin typeface="Times New Roman"/>
                <a:cs typeface="Times New Roman"/>
              </a:rPr>
              <a:t> </a:t>
            </a:r>
            <a:r>
              <a:rPr dirty="0" sz="2100" spc="-5" i="1">
                <a:latin typeface="Times New Roman"/>
                <a:cs typeface="Times New Roman"/>
              </a:rPr>
              <a:t>S</a:t>
            </a:r>
            <a:r>
              <a:rPr dirty="0" sz="2100" spc="24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4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60</a:t>
            </a:r>
            <a:r>
              <a:rPr dirty="0" sz="2100" spc="-13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25">
                <a:latin typeface="Times New Roman"/>
                <a:cs typeface="Times New Roman"/>
              </a:rPr>
              <a:t>,</a:t>
            </a:r>
            <a:r>
              <a:rPr dirty="0" sz="2100" spc="-110">
                <a:latin typeface="Times New Roman"/>
                <a:cs typeface="Times New Roman"/>
              </a:rPr>
              <a:t>2</a:t>
            </a:r>
            <a:r>
              <a:rPr dirty="0" sz="2100" spc="-5" i="1">
                <a:latin typeface="Times New Roman"/>
                <a:cs typeface="Times New Roman"/>
              </a:rPr>
              <a:t>Y</a:t>
            </a: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marL="1918335">
              <a:lnSpc>
                <a:spcPct val="100000"/>
              </a:lnSpc>
              <a:spcBef>
                <a:spcPts val="5"/>
              </a:spcBef>
            </a:pPr>
            <a:r>
              <a:rPr dirty="0" sz="2100" spc="5" i="1">
                <a:latin typeface="Times New Roman"/>
                <a:cs typeface="Times New Roman"/>
              </a:rPr>
              <a:t>S</a:t>
            </a:r>
            <a:r>
              <a:rPr dirty="0" sz="2100" spc="75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204">
                <a:latin typeface="Times New Roman"/>
                <a:cs typeface="Times New Roman"/>
              </a:rPr>
              <a:t> </a:t>
            </a:r>
            <a:r>
              <a:rPr dirty="0" sz="2100" spc="5" i="1">
                <a:latin typeface="Times New Roman"/>
                <a:cs typeface="Times New Roman"/>
              </a:rPr>
              <a:t>T</a:t>
            </a:r>
            <a:r>
              <a:rPr dirty="0" sz="2100" spc="155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35">
                <a:latin typeface="Times New Roman"/>
                <a:cs typeface="Times New Roman"/>
              </a:rPr>
              <a:t> </a:t>
            </a:r>
            <a:r>
              <a:rPr dirty="0" sz="2100" spc="10" i="1">
                <a:latin typeface="Times New Roman"/>
                <a:cs typeface="Times New Roman"/>
              </a:rPr>
              <a:t>M</a:t>
            </a:r>
            <a:r>
              <a:rPr dirty="0" sz="2100" i="1">
                <a:latin typeface="Times New Roman"/>
                <a:cs typeface="Times New Roman"/>
              </a:rPr>
              <a:t> </a:t>
            </a:r>
            <a:r>
              <a:rPr dirty="0" sz="2100" spc="-114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</a:t>
            </a:r>
            <a:r>
              <a:rPr dirty="0" sz="2100" spc="140">
                <a:latin typeface="Times New Roman"/>
                <a:cs typeface="Times New Roman"/>
              </a:rPr>
              <a:t> </a:t>
            </a:r>
            <a:r>
              <a:rPr dirty="0" sz="2100" spc="5" i="1">
                <a:latin typeface="Times New Roman"/>
                <a:cs typeface="Times New Roman"/>
              </a:rPr>
              <a:t>I</a:t>
            </a:r>
            <a:r>
              <a:rPr dirty="0" sz="2100" spc="135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135">
                <a:latin typeface="Times New Roman"/>
                <a:cs typeface="Times New Roman"/>
              </a:rPr>
              <a:t> </a:t>
            </a:r>
            <a:r>
              <a:rPr dirty="0" sz="2100" spc="10" i="1">
                <a:latin typeface="Times New Roman"/>
                <a:cs typeface="Times New Roman"/>
              </a:rPr>
              <a:t>G</a:t>
            </a:r>
            <a:r>
              <a:rPr dirty="0" sz="2100" spc="-35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100">
                <a:latin typeface="Times New Roman"/>
                <a:cs typeface="Times New Roman"/>
              </a:rPr>
              <a:t> </a:t>
            </a:r>
            <a:r>
              <a:rPr dirty="0" sz="2100" spc="5" i="1">
                <a:latin typeface="Times New Roman"/>
                <a:cs typeface="Times New Roman"/>
              </a:rPr>
              <a:t>X</a:t>
            </a:r>
            <a:endParaRPr sz="2100">
              <a:latin typeface="Times New Roman"/>
              <a:cs typeface="Times New Roman"/>
            </a:endParaRPr>
          </a:p>
          <a:p>
            <a:pPr marL="1910080">
              <a:lnSpc>
                <a:spcPct val="100000"/>
              </a:lnSpc>
              <a:spcBef>
                <a:spcPts val="650"/>
              </a:spcBef>
            </a:pPr>
            <a:r>
              <a:rPr dirty="0" sz="2100" spc="5">
                <a:latin typeface="Times New Roman"/>
                <a:cs typeface="Times New Roman"/>
              </a:rPr>
              <a:t>60</a:t>
            </a:r>
            <a:r>
              <a:rPr dirty="0" sz="2100" spc="-130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100">
                <a:latin typeface="Times New Roman"/>
                <a:cs typeface="Times New Roman"/>
              </a:rPr>
              <a:t> </a:t>
            </a:r>
            <a:r>
              <a:rPr dirty="0" sz="2100" spc="-30">
                <a:latin typeface="Times New Roman"/>
                <a:cs typeface="Times New Roman"/>
              </a:rPr>
              <a:t>0</a:t>
            </a:r>
            <a:r>
              <a:rPr dirty="0" sz="2100" spc="35">
                <a:latin typeface="Times New Roman"/>
                <a:cs typeface="Times New Roman"/>
              </a:rPr>
              <a:t>,</a:t>
            </a:r>
            <a:r>
              <a:rPr dirty="0" sz="2100" spc="-95">
                <a:latin typeface="Times New Roman"/>
                <a:cs typeface="Times New Roman"/>
              </a:rPr>
              <a:t>2</a:t>
            </a:r>
            <a:r>
              <a:rPr dirty="0" sz="2100" spc="5" i="1">
                <a:latin typeface="Times New Roman"/>
                <a:cs typeface="Times New Roman"/>
              </a:rPr>
              <a:t>Y</a:t>
            </a:r>
            <a:r>
              <a:rPr dirty="0" sz="2100" spc="150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70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Times New Roman"/>
                <a:cs typeface="Times New Roman"/>
              </a:rPr>
              <a:t>200</a:t>
            </a:r>
            <a:r>
              <a:rPr dirty="0" sz="2100" spc="5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</a:t>
            </a:r>
            <a:r>
              <a:rPr dirty="0" sz="2100" spc="-15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Times New Roman"/>
                <a:cs typeface="Times New Roman"/>
              </a:rPr>
              <a:t>100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70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Times New Roman"/>
                <a:cs typeface="Times New Roman"/>
              </a:rPr>
              <a:t>250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</a:t>
            </a:r>
            <a:r>
              <a:rPr dirty="0" sz="2100" spc="-13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Times New Roman"/>
                <a:cs typeface="Times New Roman"/>
              </a:rPr>
              <a:t>300</a:t>
            </a:r>
            <a:endParaRPr sz="2100">
              <a:latin typeface="Times New Roman"/>
              <a:cs typeface="Times New Roman"/>
            </a:endParaRPr>
          </a:p>
          <a:p>
            <a:pPr marL="1910714">
              <a:lnSpc>
                <a:spcPct val="100000"/>
              </a:lnSpc>
              <a:spcBef>
                <a:spcPts val="655"/>
              </a:spcBef>
            </a:pPr>
            <a:r>
              <a:rPr dirty="0" sz="2100" spc="-20">
                <a:latin typeface="Times New Roman"/>
                <a:cs typeface="Times New Roman"/>
              </a:rPr>
              <a:t>0,2</a:t>
            </a:r>
            <a:r>
              <a:rPr dirty="0" sz="2100" spc="-20" i="1">
                <a:latin typeface="Times New Roman"/>
                <a:cs typeface="Times New Roman"/>
              </a:rPr>
              <a:t>Y</a:t>
            </a:r>
            <a:r>
              <a:rPr dirty="0" sz="2100" spc="290" i="1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Symbol"/>
                <a:cs typeface="Symbol"/>
              </a:rPr>
              <a:t>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 spc="5">
                <a:latin typeface="Times New Roman"/>
                <a:cs typeface="Times New Roman"/>
              </a:rPr>
              <a:t>390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94765" y="5666357"/>
            <a:ext cx="825500" cy="3479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2100" spc="5">
                <a:latin typeface="Symbol"/>
                <a:cs typeface="Symbol"/>
              </a:rPr>
              <a:t></a:t>
            </a:r>
            <a:r>
              <a:rPr dirty="0" sz="2100" spc="-15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1</a:t>
            </a:r>
            <a:r>
              <a:rPr dirty="0" sz="2100" spc="5">
                <a:latin typeface="Times New Roman"/>
                <a:cs typeface="Times New Roman"/>
              </a:rPr>
              <a:t>.</a:t>
            </a:r>
            <a:r>
              <a:rPr dirty="0" sz="2100" spc="5">
                <a:latin typeface="Times New Roman"/>
                <a:cs typeface="Times New Roman"/>
              </a:rPr>
              <a:t>950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83789" y="5733413"/>
            <a:ext cx="357505" cy="3479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dirty="0" baseline="14550" sz="3150" spc="-44" i="1">
                <a:latin typeface="Times New Roman"/>
                <a:cs typeface="Times New Roman"/>
              </a:rPr>
              <a:t>Y</a:t>
            </a:r>
            <a:r>
              <a:rPr dirty="0" sz="1200" spc="-30" i="1">
                <a:latin typeface="Times New Roman"/>
                <a:cs typeface="Times New Roman"/>
              </a:rPr>
              <a:t>eq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1874"/>
            <a:ext cx="7452359" cy="1061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Angka </a:t>
            </a:r>
            <a:r>
              <a:rPr dirty="0"/>
              <a:t>Pengganda </a:t>
            </a:r>
            <a:r>
              <a:rPr dirty="0" spc="-5"/>
              <a:t>Model </a:t>
            </a:r>
            <a:r>
              <a:rPr dirty="0"/>
              <a:t>Perekonomian </a:t>
            </a:r>
            <a:r>
              <a:rPr dirty="0" spc="-840"/>
              <a:t> </a:t>
            </a:r>
            <a:r>
              <a:rPr dirty="0"/>
              <a:t>4 Sektor</a:t>
            </a:r>
          </a:p>
        </p:txBody>
      </p:sp>
      <p:sp>
        <p:nvSpPr>
          <p:cNvPr id="3" name="object 3"/>
          <p:cNvSpPr/>
          <p:nvPr/>
        </p:nvSpPr>
        <p:spPr>
          <a:xfrm>
            <a:off x="2758694" y="5489702"/>
            <a:ext cx="4339590" cy="0"/>
          </a:xfrm>
          <a:custGeom>
            <a:avLst/>
            <a:gdLst/>
            <a:ahLst/>
            <a:cxnLst/>
            <a:rect l="l" t="t" r="r" b="b"/>
            <a:pathLst>
              <a:path w="4339590" h="0">
                <a:moveTo>
                  <a:pt x="0" y="0"/>
                </a:moveTo>
                <a:lnTo>
                  <a:pt x="4339589" y="0"/>
                </a:lnTo>
              </a:path>
            </a:pathLst>
          </a:custGeom>
          <a:ln w="104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085751" y="4293315"/>
            <a:ext cx="5594350" cy="1522730"/>
          </a:xfrm>
          <a:prstGeom prst="rect">
            <a:avLst/>
          </a:prstGeom>
        </p:spPr>
        <p:txBody>
          <a:bodyPr wrap="square" lIns="0" tIns="92710" rIns="0" bIns="0" rtlCol="0" vert="horz">
            <a:spAutoFit/>
          </a:bodyPr>
          <a:lstStyle/>
          <a:p>
            <a:pPr marL="62865">
              <a:lnSpc>
                <a:spcPct val="100000"/>
              </a:lnSpc>
              <a:spcBef>
                <a:spcPts val="730"/>
              </a:spcBef>
            </a:pP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i="1">
                <a:latin typeface="Times New Roman"/>
                <a:cs typeface="Times New Roman"/>
              </a:rPr>
              <a:t> </a:t>
            </a:r>
            <a:r>
              <a:rPr dirty="0" sz="1950" spc="-18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10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Tx</a:t>
            </a:r>
            <a:r>
              <a:rPr dirty="0" sz="1950" spc="-5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Tr</a:t>
            </a:r>
            <a:r>
              <a:rPr dirty="0" sz="1950" spc="2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r>
              <a:rPr dirty="0" sz="1950" spc="12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25" i="1">
                <a:latin typeface="Times New Roman"/>
                <a:cs typeface="Times New Roman"/>
              </a:rPr>
              <a:t>G</a:t>
            </a:r>
            <a:r>
              <a:rPr dirty="0" sz="1950" spc="-3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21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8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  <a:p>
            <a:pPr algn="ctr" marL="20955">
              <a:lnSpc>
                <a:spcPct val="100000"/>
              </a:lnSpc>
              <a:spcBef>
                <a:spcPts val="645"/>
              </a:spcBef>
            </a:pPr>
            <a:r>
              <a:rPr dirty="0" sz="1950" spc="-155">
                <a:latin typeface="Times New Roman"/>
                <a:cs typeface="Times New Roman"/>
              </a:rPr>
              <a:t>(</a:t>
            </a:r>
            <a:r>
              <a:rPr dirty="0" sz="1950" spc="15">
                <a:latin typeface="Times New Roman"/>
                <a:cs typeface="Times New Roman"/>
              </a:rPr>
              <a:t>1</a:t>
            </a:r>
            <a:r>
              <a:rPr dirty="0" sz="1950" spc="-275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45" i="1">
                <a:latin typeface="Times New Roman"/>
                <a:cs typeface="Times New Roman"/>
              </a:rPr>
              <a:t>b</a:t>
            </a:r>
            <a:r>
              <a:rPr dirty="0" sz="1950" spc="60">
                <a:latin typeface="Times New Roman"/>
                <a:cs typeface="Times New Roman"/>
              </a:rPr>
              <a:t>)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i="1">
                <a:latin typeface="Times New Roman"/>
                <a:cs typeface="Times New Roman"/>
              </a:rPr>
              <a:t> </a:t>
            </a:r>
            <a:r>
              <a:rPr dirty="0" sz="1950" spc="-18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15">
                <a:latin typeface="Times New Roman"/>
                <a:cs typeface="Times New Roman"/>
              </a:rPr>
              <a:t> </a:t>
            </a:r>
            <a:r>
              <a:rPr dirty="0" sz="1950" spc="10" i="1">
                <a:latin typeface="Times New Roman"/>
                <a:cs typeface="Times New Roman"/>
              </a:rPr>
              <a:t>b</a:t>
            </a:r>
            <a:r>
              <a:rPr dirty="0" sz="1950" spc="10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Tx</a:t>
            </a:r>
            <a:r>
              <a:rPr dirty="0" sz="1950" spc="-5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Tr</a:t>
            </a:r>
            <a:r>
              <a:rPr dirty="0" sz="1950" spc="2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r>
              <a:rPr dirty="0" sz="1950" spc="12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6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25" i="1">
                <a:latin typeface="Times New Roman"/>
                <a:cs typeface="Times New Roman"/>
              </a:rPr>
              <a:t>G</a:t>
            </a:r>
            <a:r>
              <a:rPr dirty="0" sz="1950" spc="-3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21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9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40"/>
              </a:spcBef>
            </a:pPr>
            <a:r>
              <a:rPr dirty="0" baseline="-35612" sz="2925" spc="22">
                <a:latin typeface="Symbol"/>
                <a:cs typeface="Symbol"/>
              </a:rPr>
              <a:t></a:t>
            </a:r>
            <a:r>
              <a:rPr dirty="0" baseline="-35612" sz="2925" spc="30" i="1">
                <a:latin typeface="Times New Roman"/>
                <a:cs typeface="Times New Roman"/>
              </a:rPr>
              <a:t>Y</a:t>
            </a:r>
            <a:r>
              <a:rPr dirty="0" baseline="-35612" sz="2925" i="1">
                <a:latin typeface="Times New Roman"/>
                <a:cs typeface="Times New Roman"/>
              </a:rPr>
              <a:t> </a:t>
            </a:r>
            <a:r>
              <a:rPr dirty="0" baseline="-35612" sz="2925" spc="-270" i="1">
                <a:latin typeface="Times New Roman"/>
                <a:cs typeface="Times New Roman"/>
              </a:rPr>
              <a:t> </a:t>
            </a:r>
            <a:r>
              <a:rPr dirty="0" baseline="-35612" sz="2925" spc="30">
                <a:latin typeface="Symbol"/>
                <a:cs typeface="Symbol"/>
              </a:rPr>
              <a:t></a:t>
            </a:r>
            <a:r>
              <a:rPr dirty="0" baseline="-35612" sz="2925" spc="262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45">
                <a:latin typeface="Times New Roman"/>
                <a:cs typeface="Times New Roman"/>
              </a:rPr>
              <a:t> </a:t>
            </a:r>
            <a:r>
              <a:rPr dirty="0" sz="1950" spc="10" i="1">
                <a:latin typeface="Times New Roman"/>
                <a:cs typeface="Times New Roman"/>
              </a:rPr>
              <a:t>b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Tx</a:t>
            </a:r>
            <a:r>
              <a:rPr dirty="0" sz="1950" spc="-5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5" i="1">
                <a:latin typeface="Times New Roman"/>
                <a:cs typeface="Times New Roman"/>
              </a:rPr>
              <a:t>Tr</a:t>
            </a:r>
            <a:r>
              <a:rPr dirty="0" sz="1950" spc="2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10" i="1">
                <a:latin typeface="Times New Roman"/>
                <a:cs typeface="Times New Roman"/>
              </a:rPr>
              <a:t>I</a:t>
            </a:r>
            <a:r>
              <a:rPr dirty="0" sz="1950" spc="12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5">
                <a:latin typeface="Symbol"/>
                <a:cs typeface="Symbol"/>
              </a:rPr>
              <a:t></a:t>
            </a:r>
            <a:r>
              <a:rPr dirty="0" sz="1950" spc="25" i="1">
                <a:latin typeface="Times New Roman"/>
                <a:cs typeface="Times New Roman"/>
              </a:rPr>
              <a:t>G</a:t>
            </a:r>
            <a:r>
              <a:rPr dirty="0" sz="1950" spc="-3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21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9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Symbol"/>
                <a:cs typeface="Symbol"/>
              </a:rPr>
              <a:t>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endParaRPr sz="1950">
              <a:latin typeface="Times New Roman"/>
              <a:cs typeface="Times New Roman"/>
            </a:endParaRPr>
          </a:p>
          <a:p>
            <a:pPr algn="ctr" marL="92075">
              <a:lnSpc>
                <a:spcPct val="100000"/>
              </a:lnSpc>
              <a:spcBef>
                <a:spcPts val="505"/>
              </a:spcBef>
            </a:pPr>
            <a:r>
              <a:rPr dirty="0" sz="1950" spc="-155">
                <a:latin typeface="Times New Roman"/>
                <a:cs typeface="Times New Roman"/>
              </a:rPr>
              <a:t>(</a:t>
            </a:r>
            <a:r>
              <a:rPr dirty="0" sz="1950" spc="15">
                <a:latin typeface="Times New Roman"/>
                <a:cs typeface="Times New Roman"/>
              </a:rPr>
              <a:t>1</a:t>
            </a:r>
            <a:r>
              <a:rPr dirty="0" sz="1950" spc="-270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45" i="1">
                <a:latin typeface="Times New Roman"/>
                <a:cs typeface="Times New Roman"/>
              </a:rPr>
              <a:t>b</a:t>
            </a:r>
            <a:r>
              <a:rPr dirty="0" sz="1950" spc="10">
                <a:latin typeface="Times New Roman"/>
                <a:cs typeface="Times New Roman"/>
              </a:rPr>
              <a:t>)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54253" y="3133732"/>
            <a:ext cx="3833495" cy="1179830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80"/>
              </a:spcBef>
            </a:pP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</a:t>
            </a:r>
            <a:r>
              <a:rPr dirty="0" sz="1950" spc="-90" i="1">
                <a:latin typeface="Times New Roman"/>
                <a:cs typeface="Times New Roman"/>
              </a:rPr>
              <a:t>Y</a:t>
            </a:r>
            <a:r>
              <a:rPr dirty="0" baseline="-24154" sz="1725" i="1">
                <a:latin typeface="Times New Roman"/>
                <a:cs typeface="Times New Roman"/>
              </a:rPr>
              <a:t>d</a:t>
            </a:r>
            <a:r>
              <a:rPr dirty="0" baseline="-24154" sz="1725" i="1">
                <a:latin typeface="Times New Roman"/>
                <a:cs typeface="Times New Roman"/>
              </a:rPr>
              <a:t> </a:t>
            </a:r>
            <a:r>
              <a:rPr dirty="0" baseline="-24154" sz="1725" spc="19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>
                <a:latin typeface="Times New Roman"/>
                <a:cs typeface="Times New Roman"/>
              </a:rPr>
              <a:t> </a:t>
            </a:r>
            <a:r>
              <a:rPr dirty="0" sz="1950" spc="110" i="1">
                <a:latin typeface="Times New Roman"/>
                <a:cs typeface="Times New Roman"/>
              </a:rPr>
              <a:t>I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14">
                <a:latin typeface="Times New Roman"/>
                <a:cs typeface="Times New Roman"/>
              </a:rPr>
              <a:t> </a:t>
            </a:r>
            <a:r>
              <a:rPr dirty="0" sz="1950" spc="-30" i="1">
                <a:latin typeface="Times New Roman"/>
                <a:cs typeface="Times New Roman"/>
              </a:rPr>
              <a:t>G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100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690"/>
              </a:spcBef>
            </a:pP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45" i="1">
                <a:latin typeface="Times New Roman"/>
                <a:cs typeface="Times New Roman"/>
              </a:rPr>
              <a:t>b</a:t>
            </a:r>
            <a:r>
              <a:rPr dirty="0" sz="1950" spc="-65">
                <a:latin typeface="Times New Roman"/>
                <a:cs typeface="Times New Roman"/>
              </a:rPr>
              <a:t>(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21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Tx</a:t>
            </a:r>
            <a:r>
              <a:rPr dirty="0" sz="1950" spc="-5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85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T</a:t>
            </a:r>
            <a:r>
              <a:rPr dirty="0" sz="1950" spc="145" i="1">
                <a:latin typeface="Times New Roman"/>
                <a:cs typeface="Times New Roman"/>
              </a:rPr>
              <a:t>r</a:t>
            </a:r>
            <a:r>
              <a:rPr dirty="0" sz="1950" spc="10">
                <a:latin typeface="Times New Roman"/>
                <a:cs typeface="Times New Roman"/>
              </a:rPr>
              <a:t>)</a:t>
            </a:r>
            <a:r>
              <a:rPr dirty="0" sz="1950" spc="-95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>
                <a:latin typeface="Times New Roman"/>
                <a:cs typeface="Times New Roman"/>
              </a:rPr>
              <a:t> </a:t>
            </a:r>
            <a:r>
              <a:rPr dirty="0" sz="1950" spc="110" i="1">
                <a:latin typeface="Times New Roman"/>
                <a:cs typeface="Times New Roman"/>
              </a:rPr>
              <a:t>I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14">
                <a:latin typeface="Times New Roman"/>
                <a:cs typeface="Times New Roman"/>
              </a:rPr>
              <a:t> </a:t>
            </a:r>
            <a:r>
              <a:rPr dirty="0" sz="1950" spc="-30" i="1">
                <a:latin typeface="Times New Roman"/>
                <a:cs typeface="Times New Roman"/>
              </a:rPr>
              <a:t>G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100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65">
                <a:latin typeface="Times New Roman"/>
                <a:cs typeface="Times New Roman"/>
              </a:rPr>
              <a:t> 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  <a:p>
            <a:pPr marL="222885" indent="-185420">
              <a:lnSpc>
                <a:spcPct val="100000"/>
              </a:lnSpc>
              <a:spcBef>
                <a:spcPts val="690"/>
              </a:spcBef>
              <a:buFont typeface="Symbol"/>
              <a:buChar char=""/>
              <a:tabLst>
                <a:tab pos="223520" algn="l"/>
              </a:tabLst>
            </a:pPr>
            <a:r>
              <a:rPr dirty="0" sz="1950" spc="15" i="1">
                <a:latin typeface="Times New Roman"/>
                <a:cs typeface="Times New Roman"/>
              </a:rPr>
              <a:t>bY</a:t>
            </a:r>
            <a:r>
              <a:rPr dirty="0" sz="1950" spc="14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155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bTx</a:t>
            </a:r>
            <a:r>
              <a:rPr dirty="0" sz="1950" spc="-5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14">
                <a:latin typeface="Times New Roman"/>
                <a:cs typeface="Times New Roman"/>
              </a:rPr>
              <a:t> </a:t>
            </a:r>
            <a:r>
              <a:rPr dirty="0" sz="1950" spc="15" i="1">
                <a:latin typeface="Times New Roman"/>
                <a:cs typeface="Times New Roman"/>
              </a:rPr>
              <a:t>bTr</a:t>
            </a:r>
            <a:r>
              <a:rPr dirty="0" sz="1950" spc="2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5">
                <a:latin typeface="Times New Roman"/>
                <a:cs typeface="Times New Roman"/>
              </a:rPr>
              <a:t> </a:t>
            </a:r>
            <a:r>
              <a:rPr dirty="0" sz="1950" spc="110" i="1">
                <a:latin typeface="Times New Roman"/>
                <a:cs typeface="Times New Roman"/>
              </a:rPr>
              <a:t>I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0">
                <a:latin typeface="Times New Roman"/>
                <a:cs typeface="Times New Roman"/>
              </a:rPr>
              <a:t> </a:t>
            </a:r>
            <a:r>
              <a:rPr dirty="0" sz="1950" spc="-30" i="1">
                <a:latin typeface="Times New Roman"/>
                <a:cs typeface="Times New Roman"/>
              </a:rPr>
              <a:t>G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95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-290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95061" y="3133732"/>
            <a:ext cx="762635" cy="11798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38100" marR="30480">
              <a:lnSpc>
                <a:spcPct val="129400"/>
              </a:lnSpc>
              <a:spcBef>
                <a:spcPts val="90"/>
              </a:spcBef>
            </a:pPr>
            <a:r>
              <a:rPr dirty="0" sz="1950" spc="20" i="1">
                <a:latin typeface="Times New Roman"/>
                <a:cs typeface="Times New Roman"/>
              </a:rPr>
              <a:t>Y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20">
                <a:latin typeface="Times New Roman"/>
                <a:cs typeface="Times New Roman"/>
              </a:rPr>
              <a:t> </a:t>
            </a:r>
            <a:r>
              <a:rPr dirty="0" sz="1950" spc="10" i="1">
                <a:latin typeface="Times New Roman"/>
                <a:cs typeface="Times New Roman"/>
              </a:rPr>
              <a:t>C</a:t>
            </a:r>
            <a:r>
              <a:rPr dirty="0" baseline="-24154" sz="1725" spc="15">
                <a:latin typeface="Times New Roman"/>
                <a:cs typeface="Times New Roman"/>
              </a:rPr>
              <a:t>0 </a:t>
            </a:r>
            <a:r>
              <a:rPr dirty="0" baseline="-24154" sz="1725" spc="-412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Y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20">
                <a:latin typeface="Times New Roman"/>
                <a:cs typeface="Times New Roman"/>
              </a:rPr>
              <a:t> </a:t>
            </a:r>
            <a:r>
              <a:rPr dirty="0" sz="1950" spc="10" i="1">
                <a:latin typeface="Times New Roman"/>
                <a:cs typeface="Times New Roman"/>
              </a:rPr>
              <a:t>C</a:t>
            </a:r>
            <a:r>
              <a:rPr dirty="0" baseline="-24154" sz="1725" spc="15">
                <a:latin typeface="Times New Roman"/>
                <a:cs typeface="Times New Roman"/>
              </a:rPr>
              <a:t>0 </a:t>
            </a:r>
            <a:r>
              <a:rPr dirty="0" baseline="-24154" sz="1725" spc="-412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25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-25">
                <a:latin typeface="Times New Roman"/>
                <a:cs typeface="Times New Roman"/>
              </a:rPr>
              <a:t> </a:t>
            </a:r>
            <a:r>
              <a:rPr dirty="0" sz="1950" spc="10" i="1">
                <a:latin typeface="Times New Roman"/>
                <a:cs typeface="Times New Roman"/>
              </a:rPr>
              <a:t>C</a:t>
            </a:r>
            <a:r>
              <a:rPr dirty="0" baseline="-24154" sz="1725" spc="1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301" y="1612900"/>
            <a:ext cx="7446645" cy="154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780" indent="-342900">
              <a:lnSpc>
                <a:spcPct val="100000"/>
              </a:lnSpc>
              <a:spcBef>
                <a:spcPts val="100"/>
              </a:spcBef>
              <a:buClr>
                <a:srgbClr val="CC9A00"/>
              </a:buClr>
              <a:buSzPct val="66666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dirty="0" sz="2100" spc="-5">
                <a:latin typeface="Arial"/>
                <a:cs typeface="Arial"/>
              </a:rPr>
              <a:t>Angka pengganda pada model perekonomian 4sektor </a:t>
            </a:r>
            <a:r>
              <a:rPr dirty="0" sz="2100" spc="-10">
                <a:latin typeface="Arial"/>
                <a:cs typeface="Arial"/>
              </a:rPr>
              <a:t>untuk </a:t>
            </a:r>
            <a:r>
              <a:rPr dirty="0" sz="2100" spc="-570">
                <a:latin typeface="Arial"/>
                <a:cs typeface="Arial"/>
              </a:rPr>
              <a:t> </a:t>
            </a:r>
            <a:r>
              <a:rPr dirty="0" sz="2100" spc="-5">
                <a:latin typeface="Arial"/>
                <a:cs typeface="Arial"/>
              </a:rPr>
              <a:t>pajak</a:t>
            </a:r>
            <a:r>
              <a:rPr dirty="0" sz="2100" spc="-10">
                <a:latin typeface="Arial"/>
                <a:cs typeface="Arial"/>
              </a:rPr>
              <a:t> lumpsum: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300">
              <a:latin typeface="Arial"/>
              <a:cs typeface="Arial"/>
            </a:endParaRPr>
          </a:p>
          <a:p>
            <a:pPr marL="1621790">
              <a:lnSpc>
                <a:spcPct val="100000"/>
              </a:lnSpc>
              <a:spcBef>
                <a:spcPts val="1945"/>
              </a:spcBef>
            </a:pPr>
            <a:r>
              <a:rPr dirty="0" sz="1950" spc="20" i="1">
                <a:latin typeface="Times New Roman"/>
                <a:cs typeface="Times New Roman"/>
              </a:rPr>
              <a:t>Y</a:t>
            </a:r>
            <a:r>
              <a:rPr dirty="0" sz="1950" spc="20" i="1">
                <a:latin typeface="Times New Roman"/>
                <a:cs typeface="Times New Roman"/>
              </a:rPr>
              <a:t> </a:t>
            </a:r>
            <a:r>
              <a:rPr dirty="0" sz="1950" spc="-180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15">
                <a:latin typeface="Times New Roman"/>
                <a:cs typeface="Times New Roman"/>
              </a:rPr>
              <a:t> </a:t>
            </a:r>
            <a:r>
              <a:rPr dirty="0" sz="1950" spc="25" i="1">
                <a:latin typeface="Times New Roman"/>
                <a:cs typeface="Times New Roman"/>
              </a:rPr>
              <a:t>C</a:t>
            </a:r>
            <a:r>
              <a:rPr dirty="0" sz="1950" spc="15" i="1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>
                <a:latin typeface="Times New Roman"/>
                <a:cs typeface="Times New Roman"/>
              </a:rPr>
              <a:t> </a:t>
            </a:r>
            <a:r>
              <a:rPr dirty="0" sz="1950" spc="114" i="1">
                <a:latin typeface="Times New Roman"/>
                <a:cs typeface="Times New Roman"/>
              </a:rPr>
              <a:t>I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125">
                <a:latin typeface="Times New Roman"/>
                <a:cs typeface="Times New Roman"/>
              </a:rPr>
              <a:t> </a:t>
            </a:r>
            <a:r>
              <a:rPr dirty="0" sz="1950" spc="-20" i="1">
                <a:latin typeface="Times New Roman"/>
                <a:cs typeface="Times New Roman"/>
              </a:rPr>
              <a:t>G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100">
                <a:latin typeface="Times New Roman"/>
                <a:cs typeface="Times New Roman"/>
              </a:rPr>
              <a:t> </a:t>
            </a:r>
            <a:r>
              <a:rPr dirty="0" sz="1950" spc="20" i="1">
                <a:latin typeface="Times New Roman"/>
                <a:cs typeface="Times New Roman"/>
              </a:rPr>
              <a:t>X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r>
              <a:rPr dirty="0" baseline="-24154" sz="1725">
                <a:latin typeface="Times New Roman"/>
                <a:cs typeface="Times New Roman"/>
              </a:rPr>
              <a:t> </a:t>
            </a:r>
            <a:r>
              <a:rPr dirty="0" baseline="-24154" sz="1725" spc="-7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Symbol"/>
                <a:cs typeface="Symbol"/>
              </a:rPr>
              <a:t></a:t>
            </a:r>
            <a:r>
              <a:rPr dirty="0" sz="1950" spc="-55">
                <a:latin typeface="Times New Roman"/>
                <a:cs typeface="Times New Roman"/>
              </a:rPr>
              <a:t> </a:t>
            </a:r>
            <a:r>
              <a:rPr dirty="0" sz="1950" spc="30" i="1">
                <a:latin typeface="Times New Roman"/>
                <a:cs typeface="Times New Roman"/>
              </a:rPr>
              <a:t>M</a:t>
            </a:r>
            <a:r>
              <a:rPr dirty="0" sz="1950" spc="-295" i="1">
                <a:latin typeface="Times New Roman"/>
                <a:cs typeface="Times New Roman"/>
              </a:rPr>
              <a:t> </a:t>
            </a:r>
            <a:r>
              <a:rPr dirty="0" baseline="-24154" sz="1725">
                <a:latin typeface="Times New Roman"/>
                <a:cs typeface="Times New Roman"/>
              </a:rPr>
              <a:t>0</a:t>
            </a:r>
            <a:endParaRPr baseline="-24154" sz="172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261874"/>
            <a:ext cx="7452359" cy="1061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Angka </a:t>
            </a:r>
            <a:r>
              <a:rPr dirty="0"/>
              <a:t>Pengganda </a:t>
            </a:r>
            <a:r>
              <a:rPr dirty="0" spc="-5"/>
              <a:t>Model </a:t>
            </a:r>
            <a:r>
              <a:rPr dirty="0"/>
              <a:t>Perekonomian </a:t>
            </a:r>
            <a:r>
              <a:rPr dirty="0" spc="-840"/>
              <a:t> </a:t>
            </a:r>
            <a:r>
              <a:rPr dirty="0"/>
              <a:t>4 Sektor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4001" y="1614424"/>
            <a:ext cx="7932420" cy="60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CC9A00"/>
              </a:buClr>
              <a:buSzPct val="63157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1900">
                <a:latin typeface="Arial"/>
                <a:cs typeface="Arial"/>
              </a:rPr>
              <a:t>Dari persamaan tersebut, maka </a:t>
            </a:r>
            <a:r>
              <a:rPr dirty="0" sz="1900" spc="-5">
                <a:latin typeface="Arial"/>
                <a:cs typeface="Arial"/>
              </a:rPr>
              <a:t>dapat </a:t>
            </a:r>
            <a:r>
              <a:rPr dirty="0" sz="1900">
                <a:latin typeface="Arial"/>
                <a:cs typeface="Arial"/>
              </a:rPr>
              <a:t>diperoleh masing-masing angka </a:t>
            </a:r>
            <a:r>
              <a:rPr dirty="0" sz="1900" spc="-51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pengganda</a:t>
            </a:r>
            <a:r>
              <a:rPr dirty="0" sz="1900" spc="5">
                <a:latin typeface="Arial"/>
                <a:cs typeface="Arial"/>
              </a:rPr>
              <a:t> </a:t>
            </a:r>
            <a:r>
              <a:rPr dirty="0" sz="1900">
                <a:latin typeface="Arial"/>
                <a:cs typeface="Arial"/>
              </a:rPr>
              <a:t>adalah</a:t>
            </a:r>
            <a:endParaRPr sz="19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78889" y="2811272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 h="0">
                <a:moveTo>
                  <a:pt x="0" y="0"/>
                </a:moveTo>
                <a:lnTo>
                  <a:pt x="272796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161285" y="2811272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 h="0">
                <a:moveTo>
                  <a:pt x="0" y="0"/>
                </a:moveTo>
                <a:lnTo>
                  <a:pt x="493013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278889" y="3381247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 h="0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05482" y="3381247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 h="0">
                <a:moveTo>
                  <a:pt x="0" y="0"/>
                </a:moveTo>
                <a:lnTo>
                  <a:pt x="493013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78889" y="3950461"/>
            <a:ext cx="340360" cy="0"/>
          </a:xfrm>
          <a:custGeom>
            <a:avLst/>
            <a:gdLst/>
            <a:ahLst/>
            <a:cxnLst/>
            <a:rect l="l" t="t" r="r" b="b"/>
            <a:pathLst>
              <a:path w="340359" h="0">
                <a:moveTo>
                  <a:pt x="0" y="0"/>
                </a:moveTo>
                <a:lnTo>
                  <a:pt x="339852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283967" y="3950461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 h="0">
                <a:moveTo>
                  <a:pt x="0" y="0"/>
                </a:moveTo>
                <a:lnTo>
                  <a:pt x="492251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278889" y="4519676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4" h="0">
                <a:moveTo>
                  <a:pt x="0" y="0"/>
                </a:moveTo>
                <a:lnTo>
                  <a:pt x="336804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225294" y="4519676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 h="0">
                <a:moveTo>
                  <a:pt x="0" y="0"/>
                </a:moveTo>
                <a:lnTo>
                  <a:pt x="493013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278889" y="5089652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5" h="0">
                <a:moveTo>
                  <a:pt x="0" y="0"/>
                </a:moveTo>
                <a:lnTo>
                  <a:pt x="291084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222245" y="5089652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 h="0">
                <a:moveTo>
                  <a:pt x="0" y="0"/>
                </a:moveTo>
                <a:lnTo>
                  <a:pt x="493014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278889" y="5658865"/>
            <a:ext cx="334010" cy="0"/>
          </a:xfrm>
          <a:custGeom>
            <a:avLst/>
            <a:gdLst/>
            <a:ahLst/>
            <a:cxnLst/>
            <a:rect l="l" t="t" r="r" b="b"/>
            <a:pathLst>
              <a:path w="334009" h="0">
                <a:moveTo>
                  <a:pt x="0" y="0"/>
                </a:moveTo>
                <a:lnTo>
                  <a:pt x="333756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282444" y="5658865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 h="0">
                <a:moveTo>
                  <a:pt x="0" y="0"/>
                </a:moveTo>
                <a:lnTo>
                  <a:pt x="493013" y="0"/>
                </a:lnTo>
              </a:path>
            </a:pathLst>
          </a:custGeom>
          <a:ln w="80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241034" y="5654343"/>
            <a:ext cx="156400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30" i="1">
                <a:latin typeface="Times New Roman"/>
                <a:cs typeface="Times New Roman"/>
              </a:rPr>
              <a:t>M</a:t>
            </a:r>
            <a:r>
              <a:rPr dirty="0" sz="1500" i="1">
                <a:latin typeface="Times New Roman"/>
                <a:cs typeface="Times New Roman"/>
              </a:rPr>
              <a:t> </a:t>
            </a:r>
            <a:r>
              <a:rPr dirty="0" sz="1500" spc="50" i="1">
                <a:latin typeface="Times New Roman"/>
                <a:cs typeface="Times New Roman"/>
              </a:rPr>
              <a:t> </a:t>
            </a:r>
            <a:r>
              <a:rPr dirty="0" baseline="44444" sz="2250" spc="30">
                <a:latin typeface="Symbol"/>
                <a:cs typeface="Symbol"/>
              </a:rPr>
              <a:t></a:t>
            </a:r>
            <a:r>
              <a:rPr dirty="0" baseline="44444" sz="2250" spc="82">
                <a:latin typeface="Times New Roman"/>
                <a:cs typeface="Times New Roman"/>
              </a:rPr>
              <a:t> </a:t>
            </a:r>
            <a:r>
              <a:rPr dirty="0" baseline="44444" sz="2250" spc="104" i="1">
                <a:latin typeface="Times New Roman"/>
                <a:cs typeface="Times New Roman"/>
              </a:rPr>
              <a:t>k</a:t>
            </a:r>
            <a:r>
              <a:rPr dirty="0" baseline="52469" sz="1350" spc="-7" i="1">
                <a:latin typeface="Times New Roman"/>
                <a:cs typeface="Times New Roman"/>
              </a:rPr>
              <a:t>M</a:t>
            </a:r>
            <a:r>
              <a:rPr dirty="0" baseline="52469" sz="1350" i="1">
                <a:latin typeface="Times New Roman"/>
                <a:cs typeface="Times New Roman"/>
              </a:rPr>
              <a:t>  </a:t>
            </a:r>
            <a:r>
              <a:rPr dirty="0" baseline="52469" sz="1350" spc="60" i="1">
                <a:latin typeface="Times New Roman"/>
                <a:cs typeface="Times New Roman"/>
              </a:rPr>
              <a:t> </a:t>
            </a:r>
            <a:r>
              <a:rPr dirty="0" baseline="44444" sz="2250" spc="30">
                <a:latin typeface="Symbol"/>
                <a:cs typeface="Symbol"/>
              </a:rPr>
              <a:t></a:t>
            </a:r>
            <a:r>
              <a:rPr dirty="0" baseline="44444" sz="2250" spc="247">
                <a:latin typeface="Times New Roman"/>
                <a:cs typeface="Times New Roman"/>
              </a:rPr>
              <a:t> </a:t>
            </a:r>
            <a:r>
              <a:rPr dirty="0" sz="1500" spc="-120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10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40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16026" y="5374709"/>
            <a:ext cx="24828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235">
                <a:latin typeface="Times New Roman"/>
                <a:cs typeface="Times New Roman"/>
              </a:rPr>
              <a:t> 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41034" y="5085116"/>
            <a:ext cx="150304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20" i="1">
                <a:latin typeface="Times New Roman"/>
                <a:cs typeface="Times New Roman"/>
              </a:rPr>
              <a:t>X</a:t>
            </a:r>
            <a:r>
              <a:rPr dirty="0" sz="1500" i="1">
                <a:latin typeface="Times New Roman"/>
                <a:cs typeface="Times New Roman"/>
              </a:rPr>
              <a:t> </a:t>
            </a:r>
            <a:r>
              <a:rPr dirty="0" sz="1500" spc="55" i="1">
                <a:latin typeface="Times New Roman"/>
                <a:cs typeface="Times New Roman"/>
              </a:rPr>
              <a:t> </a:t>
            </a:r>
            <a:r>
              <a:rPr dirty="0" baseline="44444" sz="2250" spc="30">
                <a:latin typeface="Symbol"/>
                <a:cs typeface="Symbol"/>
              </a:rPr>
              <a:t></a:t>
            </a:r>
            <a:r>
              <a:rPr dirty="0" baseline="44444" sz="2250" spc="82">
                <a:latin typeface="Times New Roman"/>
                <a:cs typeface="Times New Roman"/>
              </a:rPr>
              <a:t> </a:t>
            </a:r>
            <a:r>
              <a:rPr dirty="0" baseline="44444" sz="2250" spc="187" i="1">
                <a:latin typeface="Times New Roman"/>
                <a:cs typeface="Times New Roman"/>
              </a:rPr>
              <a:t>k</a:t>
            </a:r>
            <a:r>
              <a:rPr dirty="0" baseline="52469" sz="1350" spc="-7" i="1">
                <a:latin typeface="Times New Roman"/>
                <a:cs typeface="Times New Roman"/>
              </a:rPr>
              <a:t>X</a:t>
            </a:r>
            <a:r>
              <a:rPr dirty="0" baseline="52469" sz="1350" i="1">
                <a:latin typeface="Times New Roman"/>
                <a:cs typeface="Times New Roman"/>
              </a:rPr>
              <a:t>  </a:t>
            </a:r>
            <a:r>
              <a:rPr dirty="0" baseline="52469" sz="1350" spc="67" i="1">
                <a:latin typeface="Times New Roman"/>
                <a:cs typeface="Times New Roman"/>
              </a:rPr>
              <a:t> </a:t>
            </a:r>
            <a:r>
              <a:rPr dirty="0" baseline="44444" sz="2250" spc="30">
                <a:latin typeface="Symbol"/>
                <a:cs typeface="Symbol"/>
              </a:rPr>
              <a:t></a:t>
            </a:r>
            <a:r>
              <a:rPr dirty="0" baseline="44444" sz="2250" spc="240">
                <a:latin typeface="Times New Roman"/>
                <a:cs typeface="Times New Roman"/>
              </a:rPr>
              <a:t> </a:t>
            </a:r>
            <a:r>
              <a:rPr dirty="0" sz="1500" spc="-120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10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40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88312" y="4805482"/>
            <a:ext cx="1242060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130935" algn="l"/>
              </a:tabLst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20" i="1">
                <a:latin typeface="Times New Roman"/>
                <a:cs typeface="Times New Roman"/>
              </a:rPr>
              <a:t>Y</a:t>
            </a:r>
            <a:r>
              <a:rPr dirty="0" sz="1500" i="1">
                <a:latin typeface="Times New Roman"/>
                <a:cs typeface="Times New Roman"/>
              </a:rPr>
              <a:t>	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41229" y="4190170"/>
            <a:ext cx="1518285" cy="58483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82550">
              <a:lnSpc>
                <a:spcPct val="100000"/>
              </a:lnSpc>
              <a:spcBef>
                <a:spcPts val="495"/>
              </a:spcBef>
              <a:tabLst>
                <a:tab pos="436880" algn="l"/>
                <a:tab pos="818515" algn="l"/>
                <a:tab pos="1179195" algn="l"/>
              </a:tabLst>
            </a:pPr>
            <a:r>
              <a:rPr dirty="0" sz="1500" spc="15">
                <a:latin typeface="Symbol"/>
                <a:cs typeface="Symbol"/>
              </a:rPr>
              <a:t></a:t>
            </a:r>
            <a:r>
              <a:rPr dirty="0" sz="1500" spc="15" i="1">
                <a:latin typeface="Times New Roman"/>
                <a:cs typeface="Times New Roman"/>
              </a:rPr>
              <a:t>Y	</a:t>
            </a:r>
            <a:r>
              <a:rPr dirty="0" baseline="-37037" sz="2250" spc="30">
                <a:latin typeface="Symbol"/>
                <a:cs typeface="Symbol"/>
              </a:rPr>
              <a:t></a:t>
            </a:r>
            <a:r>
              <a:rPr dirty="0" baseline="-37037" sz="2250" spc="82">
                <a:latin typeface="Times New Roman"/>
                <a:cs typeface="Times New Roman"/>
              </a:rPr>
              <a:t> </a:t>
            </a:r>
            <a:r>
              <a:rPr dirty="0" baseline="-37037" sz="2250" spc="22" i="1">
                <a:latin typeface="Times New Roman"/>
                <a:cs typeface="Times New Roman"/>
              </a:rPr>
              <a:t>k	</a:t>
            </a:r>
            <a:r>
              <a:rPr dirty="0" baseline="-37037" sz="2250" spc="30">
                <a:latin typeface="Symbol"/>
                <a:cs typeface="Symbol"/>
              </a:rPr>
              <a:t></a:t>
            </a:r>
            <a:r>
              <a:rPr dirty="0" baseline="-37037" sz="2250" spc="30">
                <a:latin typeface="Times New Roman"/>
                <a:cs typeface="Times New Roman"/>
              </a:rPr>
              <a:t>	</a:t>
            </a:r>
            <a:r>
              <a:rPr dirty="0" sz="1500" spc="15" i="1">
                <a:latin typeface="Times New Roman"/>
                <a:cs typeface="Times New Roman"/>
              </a:rPr>
              <a:t>b</a:t>
            </a:r>
            <a:endParaRPr sz="15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400"/>
              </a:spcBef>
              <a:tabLst>
                <a:tab pos="694055" algn="l"/>
                <a:tab pos="993140" algn="l"/>
              </a:tabLst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15" i="1">
                <a:latin typeface="Times New Roman"/>
                <a:cs typeface="Times New Roman"/>
              </a:rPr>
              <a:t>Tr</a:t>
            </a:r>
            <a:r>
              <a:rPr dirty="0" sz="1500" i="1">
                <a:latin typeface="Times New Roman"/>
                <a:cs typeface="Times New Roman"/>
              </a:rPr>
              <a:t>	</a:t>
            </a:r>
            <a:r>
              <a:rPr dirty="0" baseline="52469" sz="1350" spc="-7" i="1">
                <a:latin typeface="Times New Roman"/>
                <a:cs typeface="Times New Roman"/>
              </a:rPr>
              <a:t>I</a:t>
            </a:r>
            <a:r>
              <a:rPr dirty="0" baseline="52469" sz="1350" i="1">
                <a:latin typeface="Times New Roman"/>
                <a:cs typeface="Times New Roman"/>
              </a:rPr>
              <a:t>	</a:t>
            </a:r>
            <a:r>
              <a:rPr dirty="0" sz="1500" spc="-120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10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35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80914" y="3945880"/>
            <a:ext cx="499109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-120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04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35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02413" y="3375872"/>
            <a:ext cx="499109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-120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04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35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09597" y="5374709"/>
            <a:ext cx="252729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20" i="1">
                <a:latin typeface="Times New Roman"/>
                <a:cs typeface="Times New Roman"/>
              </a:rPr>
              <a:t>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00209" y="3666246"/>
            <a:ext cx="262890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51765" indent="-139700">
              <a:lnSpc>
                <a:spcPct val="100000"/>
              </a:lnSpc>
              <a:spcBef>
                <a:spcPts val="135"/>
              </a:spcBef>
              <a:buFont typeface="Symbol"/>
              <a:buChar char=""/>
              <a:tabLst>
                <a:tab pos="152400" algn="l"/>
              </a:tabLst>
            </a:pPr>
            <a:r>
              <a:rPr dirty="0" sz="1500" spc="15" i="1">
                <a:latin typeface="Times New Roman"/>
                <a:cs typeface="Times New Roman"/>
              </a:rPr>
              <a:t>b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79329" y="3945880"/>
            <a:ext cx="339090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15" i="1">
                <a:latin typeface="Times New Roman"/>
                <a:cs typeface="Times New Roman"/>
              </a:rPr>
              <a:t>Tx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02177" y="2806645"/>
            <a:ext cx="20891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10" i="1">
                <a:latin typeface="Times New Roman"/>
                <a:cs typeface="Times New Roman"/>
              </a:rPr>
              <a:t>I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15386" y="3921368"/>
            <a:ext cx="139700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-5" i="1">
                <a:latin typeface="Times New Roman"/>
                <a:cs typeface="Times New Roman"/>
              </a:rPr>
              <a:t>Tx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68708" y="3791222"/>
            <a:ext cx="570230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49580" algn="l"/>
              </a:tabLst>
            </a:pPr>
            <a:r>
              <a:rPr dirty="0" sz="1500" spc="20">
                <a:latin typeface="Symbol"/>
                <a:cs typeface="Symbol"/>
              </a:rPr>
              <a:t></a:t>
            </a:r>
            <a:r>
              <a:rPr dirty="0" sz="1500" spc="50">
                <a:latin typeface="Times New Roman"/>
                <a:cs typeface="Times New Roman"/>
              </a:rPr>
              <a:t> </a:t>
            </a:r>
            <a:r>
              <a:rPr dirty="0" sz="1500" spc="15" i="1">
                <a:latin typeface="Times New Roman"/>
                <a:cs typeface="Times New Roman"/>
              </a:rPr>
              <a:t>k</a:t>
            </a:r>
            <a:r>
              <a:rPr dirty="0" sz="1500" i="1">
                <a:latin typeface="Times New Roman"/>
                <a:cs typeface="Times New Roman"/>
              </a:rPr>
              <a:t>	</a:t>
            </a:r>
            <a:r>
              <a:rPr dirty="0" sz="1500" spc="20">
                <a:latin typeface="Symbol"/>
                <a:cs typeface="Symbol"/>
              </a:rPr>
              <a:t>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67430" y="3352159"/>
            <a:ext cx="107950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-5" i="1">
                <a:latin typeface="Times New Roman"/>
                <a:cs typeface="Times New Roman"/>
              </a:rPr>
              <a:t>G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79329" y="3319828"/>
            <a:ext cx="286385" cy="60642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25" i="1">
                <a:latin typeface="Times New Roman"/>
                <a:cs typeface="Times New Roman"/>
              </a:rPr>
              <a:t>G</a:t>
            </a:r>
            <a:endParaRPr sz="1500">
              <a:latin typeface="Times New Roman"/>
              <a:cs typeface="Times New Roman"/>
            </a:endParaRPr>
          </a:p>
          <a:p>
            <a:pPr marL="45720">
              <a:lnSpc>
                <a:spcPct val="100000"/>
              </a:lnSpc>
              <a:spcBef>
                <a:spcPts val="490"/>
              </a:spcBef>
            </a:pPr>
            <a:r>
              <a:rPr dirty="0" sz="1500" spc="10">
                <a:latin typeface="Symbol"/>
                <a:cs typeface="Symbol"/>
              </a:rPr>
              <a:t></a:t>
            </a:r>
            <a:r>
              <a:rPr dirty="0" sz="1500" spc="20" i="1">
                <a:latin typeface="Times New Roman"/>
                <a:cs typeface="Times New Roman"/>
              </a:rPr>
              <a:t>Y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61545" y="3096238"/>
            <a:ext cx="65468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sz="1500" spc="15">
                <a:latin typeface="Symbol"/>
                <a:cs typeface="Symbol"/>
              </a:rPr>
              <a:t></a:t>
            </a:r>
            <a:r>
              <a:rPr dirty="0" sz="1500" spc="15" i="1">
                <a:latin typeface="Times New Roman"/>
                <a:cs typeface="Times New Roman"/>
              </a:rPr>
              <a:t>Y</a:t>
            </a:r>
            <a:r>
              <a:rPr dirty="0" sz="1500" spc="385" i="1">
                <a:latin typeface="Times New Roman"/>
                <a:cs typeface="Times New Roman"/>
              </a:rPr>
              <a:t> </a:t>
            </a:r>
            <a:r>
              <a:rPr dirty="0" baseline="-37037" sz="2250" spc="30">
                <a:latin typeface="Symbol"/>
                <a:cs typeface="Symbol"/>
              </a:rPr>
              <a:t></a:t>
            </a:r>
            <a:r>
              <a:rPr dirty="0" baseline="-37037" sz="2250" spc="30">
                <a:latin typeface="Times New Roman"/>
                <a:cs typeface="Times New Roman"/>
              </a:rPr>
              <a:t> </a:t>
            </a:r>
            <a:r>
              <a:rPr dirty="0" baseline="-37037" sz="2250" spc="22" i="1">
                <a:latin typeface="Times New Roman"/>
                <a:cs typeface="Times New Roman"/>
              </a:rPr>
              <a:t>k</a:t>
            </a:r>
            <a:endParaRPr baseline="-37037" sz="22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59000" y="2782153"/>
            <a:ext cx="63500" cy="162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-5" i="1">
                <a:latin typeface="Times New Roman"/>
                <a:cs typeface="Times New Roman"/>
              </a:rPr>
              <a:t>I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027624" y="3221995"/>
            <a:ext cx="13271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20">
                <a:latin typeface="Symbol"/>
                <a:cs typeface="Symbol"/>
              </a:rPr>
              <a:t>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158867" y="2751382"/>
            <a:ext cx="498475" cy="6051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43204" marR="5080" indent="-231140">
              <a:lnSpc>
                <a:spcPct val="126699"/>
              </a:lnSpc>
              <a:spcBef>
                <a:spcPts val="90"/>
              </a:spcBef>
            </a:pPr>
            <a:r>
              <a:rPr dirty="0" sz="1500" spc="-125">
                <a:latin typeface="Times New Roman"/>
                <a:cs typeface="Times New Roman"/>
              </a:rPr>
              <a:t>(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r>
              <a:rPr dirty="0" sz="1500" spc="-204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Symbol"/>
                <a:cs typeface="Symbol"/>
              </a:rPr>
              <a:t></a:t>
            </a:r>
            <a:r>
              <a:rPr dirty="0" sz="1500" spc="-120">
                <a:latin typeface="Times New Roman"/>
                <a:cs typeface="Times New Roman"/>
              </a:rPr>
              <a:t> </a:t>
            </a:r>
            <a:r>
              <a:rPr dirty="0" sz="1500" spc="35" i="1">
                <a:latin typeface="Times New Roman"/>
                <a:cs typeface="Times New Roman"/>
              </a:rPr>
              <a:t>b</a:t>
            </a:r>
            <a:r>
              <a:rPr dirty="0" sz="1500" spc="10">
                <a:latin typeface="Times New Roman"/>
                <a:cs typeface="Times New Roman"/>
              </a:rPr>
              <a:t>)  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983492" y="2651987"/>
            <a:ext cx="13271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20">
                <a:latin typeface="Symbol"/>
                <a:cs typeface="Symbol"/>
              </a:rPr>
              <a:t>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41229" y="2527011"/>
            <a:ext cx="1252855" cy="260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1116330" algn="l"/>
              </a:tabLst>
            </a:pPr>
            <a:r>
              <a:rPr dirty="0" sz="1500" spc="15">
                <a:latin typeface="Symbol"/>
                <a:cs typeface="Symbol"/>
              </a:rPr>
              <a:t></a:t>
            </a:r>
            <a:r>
              <a:rPr dirty="0" sz="1500" spc="15" i="1">
                <a:latin typeface="Times New Roman"/>
                <a:cs typeface="Times New Roman"/>
              </a:rPr>
              <a:t>Y</a:t>
            </a:r>
            <a:r>
              <a:rPr dirty="0" sz="1500" spc="375" i="1">
                <a:latin typeface="Times New Roman"/>
                <a:cs typeface="Times New Roman"/>
              </a:rPr>
              <a:t> </a:t>
            </a:r>
            <a:r>
              <a:rPr dirty="0" baseline="-37037" sz="2250" spc="30">
                <a:latin typeface="Symbol"/>
                <a:cs typeface="Symbol"/>
              </a:rPr>
              <a:t></a:t>
            </a:r>
            <a:r>
              <a:rPr dirty="0" baseline="-37037" sz="2250" spc="75">
                <a:latin typeface="Times New Roman"/>
                <a:cs typeface="Times New Roman"/>
              </a:rPr>
              <a:t> </a:t>
            </a:r>
            <a:r>
              <a:rPr dirty="0" baseline="-37037" sz="2250" spc="22" i="1">
                <a:latin typeface="Times New Roman"/>
                <a:cs typeface="Times New Roman"/>
              </a:rPr>
              <a:t>k	</a:t>
            </a:r>
            <a:r>
              <a:rPr dirty="0" sz="1500" spc="1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389629" y="3803650"/>
            <a:ext cx="927735" cy="194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Dimana: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I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G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9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>
                <a:latin typeface="Arial"/>
                <a:cs typeface="Arial"/>
              </a:rPr>
              <a:t>Tx</a:t>
            </a:r>
            <a:endParaRPr sz="1200">
              <a:latin typeface="Arial"/>
              <a:cs typeface="Arial"/>
            </a:endParaRPr>
          </a:p>
          <a:p>
            <a:pPr marL="38100" marR="623570">
              <a:lnSpc>
                <a:spcPct val="77200"/>
              </a:lnSpc>
              <a:spcBef>
                <a:spcPts val="49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 spc="-5">
                <a:latin typeface="Arial"/>
                <a:cs typeface="Arial"/>
              </a:rPr>
              <a:t>Tr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x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m</a:t>
            </a:r>
            <a:endParaRPr baseline="-23148"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329429" y="4077970"/>
            <a:ext cx="3892550" cy="167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peng.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transfer</a:t>
            </a:r>
            <a:r>
              <a:rPr dirty="0" sz="1800" spc="-1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ekspor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impor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2021-03-05T01:59:11Z</dcterms:created>
  <dcterms:modified xsi:type="dcterms:W3CDTF">2021-03-05T01:59:11Z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