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18600" cy="6832600"/>
  <p:notesSz cx="9118600" cy="68326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12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73100" y="2057654"/>
            <a:ext cx="7391400" cy="3352800"/>
          </a:xfrm>
          <a:custGeom>
            <a:avLst/>
            <a:gdLst/>
            <a:ahLst/>
            <a:cxnLst/>
            <a:rect l="l" t="t" r="r" b="b"/>
            <a:pathLst>
              <a:path w="7391400" h="3352800">
                <a:moveTo>
                  <a:pt x="558545" y="0"/>
                </a:moveTo>
                <a:lnTo>
                  <a:pt x="510333" y="2049"/>
                </a:lnTo>
                <a:lnTo>
                  <a:pt x="463263" y="8085"/>
                </a:lnTo>
                <a:lnTo>
                  <a:pt x="417503" y="17940"/>
                </a:lnTo>
                <a:lnTo>
                  <a:pt x="373220" y="31447"/>
                </a:lnTo>
                <a:lnTo>
                  <a:pt x="330582" y="48440"/>
                </a:lnTo>
                <a:lnTo>
                  <a:pt x="289755" y="68749"/>
                </a:lnTo>
                <a:lnTo>
                  <a:pt x="250907" y="92209"/>
                </a:lnTo>
                <a:lnTo>
                  <a:pt x="214205" y="118652"/>
                </a:lnTo>
                <a:lnTo>
                  <a:pt x="179818" y="147911"/>
                </a:lnTo>
                <a:lnTo>
                  <a:pt x="147911" y="179818"/>
                </a:lnTo>
                <a:lnTo>
                  <a:pt x="118652" y="214205"/>
                </a:lnTo>
                <a:lnTo>
                  <a:pt x="92209" y="250907"/>
                </a:lnTo>
                <a:lnTo>
                  <a:pt x="68749" y="289755"/>
                </a:lnTo>
                <a:lnTo>
                  <a:pt x="48440" y="330582"/>
                </a:lnTo>
                <a:lnTo>
                  <a:pt x="31447" y="373220"/>
                </a:lnTo>
                <a:lnTo>
                  <a:pt x="17940" y="417503"/>
                </a:lnTo>
                <a:lnTo>
                  <a:pt x="8085" y="463263"/>
                </a:lnTo>
                <a:lnTo>
                  <a:pt x="2049" y="510333"/>
                </a:lnTo>
                <a:lnTo>
                  <a:pt x="0" y="558546"/>
                </a:lnTo>
                <a:lnTo>
                  <a:pt x="0" y="2793492"/>
                </a:lnTo>
                <a:lnTo>
                  <a:pt x="2049" y="2841710"/>
                </a:lnTo>
                <a:lnTo>
                  <a:pt x="8085" y="2888797"/>
                </a:lnTo>
                <a:lnTo>
                  <a:pt x="17940" y="2934585"/>
                </a:lnTo>
                <a:lnTo>
                  <a:pt x="31447" y="2978904"/>
                </a:lnTo>
                <a:lnTo>
                  <a:pt x="48440" y="3021586"/>
                </a:lnTo>
                <a:lnTo>
                  <a:pt x="68749" y="3062462"/>
                </a:lnTo>
                <a:lnTo>
                  <a:pt x="92209" y="3101364"/>
                </a:lnTo>
                <a:lnTo>
                  <a:pt x="118652" y="3138123"/>
                </a:lnTo>
                <a:lnTo>
                  <a:pt x="147911" y="3172570"/>
                </a:lnTo>
                <a:lnTo>
                  <a:pt x="179818" y="3204537"/>
                </a:lnTo>
                <a:lnTo>
                  <a:pt x="214205" y="3233855"/>
                </a:lnTo>
                <a:lnTo>
                  <a:pt x="250907" y="3260355"/>
                </a:lnTo>
                <a:lnTo>
                  <a:pt x="289755" y="3283870"/>
                </a:lnTo>
                <a:lnTo>
                  <a:pt x="330582" y="3304229"/>
                </a:lnTo>
                <a:lnTo>
                  <a:pt x="373220" y="3321265"/>
                </a:lnTo>
                <a:lnTo>
                  <a:pt x="417503" y="3334808"/>
                </a:lnTo>
                <a:lnTo>
                  <a:pt x="463263" y="3344691"/>
                </a:lnTo>
                <a:lnTo>
                  <a:pt x="510333" y="3350744"/>
                </a:lnTo>
                <a:lnTo>
                  <a:pt x="558546" y="3352800"/>
                </a:lnTo>
                <a:lnTo>
                  <a:pt x="6832854" y="3352799"/>
                </a:lnTo>
                <a:lnTo>
                  <a:pt x="6881066" y="3350744"/>
                </a:lnTo>
                <a:lnTo>
                  <a:pt x="6928136" y="3344691"/>
                </a:lnTo>
                <a:lnTo>
                  <a:pt x="6973896" y="3334808"/>
                </a:lnTo>
                <a:lnTo>
                  <a:pt x="7018179" y="3321265"/>
                </a:lnTo>
                <a:lnTo>
                  <a:pt x="7060817" y="3304229"/>
                </a:lnTo>
                <a:lnTo>
                  <a:pt x="7101644" y="3283870"/>
                </a:lnTo>
                <a:lnTo>
                  <a:pt x="7140492" y="3260355"/>
                </a:lnTo>
                <a:lnTo>
                  <a:pt x="7177194" y="3233855"/>
                </a:lnTo>
                <a:lnTo>
                  <a:pt x="7211581" y="3204537"/>
                </a:lnTo>
                <a:lnTo>
                  <a:pt x="7243488" y="3172570"/>
                </a:lnTo>
                <a:lnTo>
                  <a:pt x="7272747" y="3138123"/>
                </a:lnTo>
                <a:lnTo>
                  <a:pt x="7299190" y="3101364"/>
                </a:lnTo>
                <a:lnTo>
                  <a:pt x="7322650" y="3062462"/>
                </a:lnTo>
                <a:lnTo>
                  <a:pt x="7342959" y="3021586"/>
                </a:lnTo>
                <a:lnTo>
                  <a:pt x="7359952" y="2978904"/>
                </a:lnTo>
                <a:lnTo>
                  <a:pt x="7373459" y="2934585"/>
                </a:lnTo>
                <a:lnTo>
                  <a:pt x="7383314" y="2888797"/>
                </a:lnTo>
                <a:lnTo>
                  <a:pt x="7389350" y="2841710"/>
                </a:lnTo>
                <a:lnTo>
                  <a:pt x="7391400" y="2793491"/>
                </a:lnTo>
                <a:lnTo>
                  <a:pt x="7391400" y="558545"/>
                </a:lnTo>
                <a:lnTo>
                  <a:pt x="7389350" y="510333"/>
                </a:lnTo>
                <a:lnTo>
                  <a:pt x="7383314" y="463263"/>
                </a:lnTo>
                <a:lnTo>
                  <a:pt x="7373459" y="417503"/>
                </a:lnTo>
                <a:lnTo>
                  <a:pt x="7359952" y="373220"/>
                </a:lnTo>
                <a:lnTo>
                  <a:pt x="7342959" y="330582"/>
                </a:lnTo>
                <a:lnTo>
                  <a:pt x="7322650" y="289755"/>
                </a:lnTo>
                <a:lnTo>
                  <a:pt x="7299190" y="250907"/>
                </a:lnTo>
                <a:lnTo>
                  <a:pt x="7272747" y="214205"/>
                </a:lnTo>
                <a:lnTo>
                  <a:pt x="7243488" y="179818"/>
                </a:lnTo>
                <a:lnTo>
                  <a:pt x="7211581" y="147911"/>
                </a:lnTo>
                <a:lnTo>
                  <a:pt x="7177194" y="118652"/>
                </a:lnTo>
                <a:lnTo>
                  <a:pt x="7140492" y="92209"/>
                </a:lnTo>
                <a:lnTo>
                  <a:pt x="7101644" y="68749"/>
                </a:lnTo>
                <a:lnTo>
                  <a:pt x="7060817" y="48440"/>
                </a:lnTo>
                <a:lnTo>
                  <a:pt x="7018179" y="31447"/>
                </a:lnTo>
                <a:lnTo>
                  <a:pt x="6973896" y="17940"/>
                </a:lnTo>
                <a:lnTo>
                  <a:pt x="6928136" y="8085"/>
                </a:lnTo>
                <a:lnTo>
                  <a:pt x="6881066" y="2049"/>
                </a:lnTo>
                <a:lnTo>
                  <a:pt x="6832854" y="0"/>
                </a:lnTo>
                <a:lnTo>
                  <a:pt x="558545" y="0"/>
                </a:lnTo>
                <a:close/>
              </a:path>
            </a:pathLst>
          </a:custGeom>
          <a:ln w="50800">
            <a:solidFill>
              <a:srgbClr val="66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15900" y="914653"/>
            <a:ext cx="7162800" cy="990600"/>
          </a:xfrm>
          <a:custGeom>
            <a:avLst/>
            <a:gdLst/>
            <a:ahLst/>
            <a:cxnLst/>
            <a:rect l="l" t="t" r="r" b="b"/>
            <a:pathLst>
              <a:path w="7162800" h="990600">
                <a:moveTo>
                  <a:pt x="0" y="0"/>
                </a:moveTo>
                <a:lnTo>
                  <a:pt x="0" y="990600"/>
                </a:lnTo>
                <a:lnTo>
                  <a:pt x="7162800" y="990599"/>
                </a:lnTo>
                <a:lnTo>
                  <a:pt x="7162800" y="0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66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371853"/>
            <a:ext cx="8978900" cy="1828800"/>
          </a:xfrm>
          <a:custGeom>
            <a:avLst/>
            <a:gdLst/>
            <a:ahLst/>
            <a:cxnLst/>
            <a:rect l="l" t="t" r="r" b="b"/>
            <a:pathLst>
              <a:path w="8978900" h="1828800">
                <a:moveTo>
                  <a:pt x="8978900" y="914399"/>
                </a:moveTo>
                <a:lnTo>
                  <a:pt x="8977630" y="865681"/>
                </a:lnTo>
                <a:lnTo>
                  <a:pt x="8973865" y="817643"/>
                </a:lnTo>
                <a:lnTo>
                  <a:pt x="8967666" y="770347"/>
                </a:lnTo>
                <a:lnTo>
                  <a:pt x="8959097" y="723857"/>
                </a:lnTo>
                <a:lnTo>
                  <a:pt x="8948222" y="678233"/>
                </a:lnTo>
                <a:lnTo>
                  <a:pt x="8935104" y="633539"/>
                </a:lnTo>
                <a:lnTo>
                  <a:pt x="8919805" y="589837"/>
                </a:lnTo>
                <a:lnTo>
                  <a:pt x="8902389" y="547188"/>
                </a:lnTo>
                <a:lnTo>
                  <a:pt x="8882920" y="505654"/>
                </a:lnTo>
                <a:lnTo>
                  <a:pt x="8861460" y="465299"/>
                </a:lnTo>
                <a:lnTo>
                  <a:pt x="8838073" y="426183"/>
                </a:lnTo>
                <a:lnTo>
                  <a:pt x="8812821" y="388370"/>
                </a:lnTo>
                <a:lnTo>
                  <a:pt x="8785769" y="351921"/>
                </a:lnTo>
                <a:lnTo>
                  <a:pt x="8756980" y="316899"/>
                </a:lnTo>
                <a:lnTo>
                  <a:pt x="8726516" y="283365"/>
                </a:lnTo>
                <a:lnTo>
                  <a:pt x="8694441" y="251382"/>
                </a:lnTo>
                <a:lnTo>
                  <a:pt x="8660818" y="221012"/>
                </a:lnTo>
                <a:lnTo>
                  <a:pt x="8625710" y="192317"/>
                </a:lnTo>
                <a:lnTo>
                  <a:pt x="8589181" y="165359"/>
                </a:lnTo>
                <a:lnTo>
                  <a:pt x="8551293" y="140201"/>
                </a:lnTo>
                <a:lnTo>
                  <a:pt x="8512111" y="116905"/>
                </a:lnTo>
                <a:lnTo>
                  <a:pt x="8471697" y="95532"/>
                </a:lnTo>
                <a:lnTo>
                  <a:pt x="8430115" y="76145"/>
                </a:lnTo>
                <a:lnTo>
                  <a:pt x="8387427" y="58806"/>
                </a:lnTo>
                <a:lnTo>
                  <a:pt x="8343697" y="43577"/>
                </a:lnTo>
                <a:lnTo>
                  <a:pt x="8298988" y="30521"/>
                </a:lnTo>
                <a:lnTo>
                  <a:pt x="8253364" y="19699"/>
                </a:lnTo>
                <a:lnTo>
                  <a:pt x="8206887" y="11174"/>
                </a:lnTo>
                <a:lnTo>
                  <a:pt x="8159622" y="5007"/>
                </a:lnTo>
                <a:lnTo>
                  <a:pt x="8111630" y="1262"/>
                </a:lnTo>
                <a:lnTo>
                  <a:pt x="8064500" y="39"/>
                </a:lnTo>
                <a:lnTo>
                  <a:pt x="0" y="0"/>
                </a:lnTo>
                <a:lnTo>
                  <a:pt x="0" y="1828796"/>
                </a:lnTo>
                <a:lnTo>
                  <a:pt x="8064500" y="1826513"/>
                </a:lnTo>
                <a:lnTo>
                  <a:pt x="8113011" y="1825251"/>
                </a:lnTo>
                <a:lnTo>
                  <a:pt x="8160869" y="1821506"/>
                </a:lnTo>
                <a:lnTo>
                  <a:pt x="8208010" y="1815341"/>
                </a:lnTo>
                <a:lnTo>
                  <a:pt x="8254371" y="1806819"/>
                </a:lnTo>
                <a:lnTo>
                  <a:pt x="8299887" y="1796002"/>
                </a:lnTo>
                <a:lnTo>
                  <a:pt x="8344496" y="1782953"/>
                </a:lnTo>
                <a:lnTo>
                  <a:pt x="8388134" y="1767734"/>
                </a:lnTo>
                <a:lnTo>
                  <a:pt x="8430737" y="1750408"/>
                </a:lnTo>
                <a:lnTo>
                  <a:pt x="8472242" y="1731037"/>
                </a:lnTo>
                <a:lnTo>
                  <a:pt x="8512585" y="1709685"/>
                </a:lnTo>
                <a:lnTo>
                  <a:pt x="8551703" y="1686414"/>
                </a:lnTo>
                <a:lnTo>
                  <a:pt x="8589532" y="1661286"/>
                </a:lnTo>
                <a:lnTo>
                  <a:pt x="8626008" y="1634364"/>
                </a:lnTo>
                <a:lnTo>
                  <a:pt x="8661069" y="1605712"/>
                </a:lnTo>
                <a:lnTo>
                  <a:pt x="8694650" y="1575390"/>
                </a:lnTo>
                <a:lnTo>
                  <a:pt x="8726688" y="1543462"/>
                </a:lnTo>
                <a:lnTo>
                  <a:pt x="8757120" y="1509991"/>
                </a:lnTo>
                <a:lnTo>
                  <a:pt x="8785882" y="1475039"/>
                </a:lnTo>
                <a:lnTo>
                  <a:pt x="8812910" y="1438669"/>
                </a:lnTo>
                <a:lnTo>
                  <a:pt x="8838141" y="1400943"/>
                </a:lnTo>
                <a:lnTo>
                  <a:pt x="8861511" y="1361925"/>
                </a:lnTo>
                <a:lnTo>
                  <a:pt x="8882957" y="1321676"/>
                </a:lnTo>
                <a:lnTo>
                  <a:pt x="8902415" y="1280259"/>
                </a:lnTo>
                <a:lnTo>
                  <a:pt x="8919822" y="1237737"/>
                </a:lnTo>
                <a:lnTo>
                  <a:pt x="8935115" y="1194173"/>
                </a:lnTo>
                <a:lnTo>
                  <a:pt x="8948229" y="1149628"/>
                </a:lnTo>
                <a:lnTo>
                  <a:pt x="8959101" y="1104167"/>
                </a:lnTo>
                <a:lnTo>
                  <a:pt x="8967667" y="1057850"/>
                </a:lnTo>
                <a:lnTo>
                  <a:pt x="8973865" y="1010742"/>
                </a:lnTo>
                <a:lnTo>
                  <a:pt x="8977630" y="962904"/>
                </a:lnTo>
                <a:lnTo>
                  <a:pt x="8978900" y="914399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3022853"/>
            <a:ext cx="8293100" cy="50800"/>
          </a:xfrm>
          <a:custGeom>
            <a:avLst/>
            <a:gdLst/>
            <a:ahLst/>
            <a:cxnLst/>
            <a:rect l="l" t="t" r="r" b="b"/>
            <a:pathLst>
              <a:path w="8293100" h="50800">
                <a:moveTo>
                  <a:pt x="8293100" y="50800"/>
                </a:moveTo>
                <a:lnTo>
                  <a:pt x="8293100" y="0"/>
                </a:lnTo>
                <a:lnTo>
                  <a:pt x="0" y="0"/>
                </a:lnTo>
                <a:lnTo>
                  <a:pt x="0" y="50800"/>
                </a:lnTo>
                <a:lnTo>
                  <a:pt x="8293100" y="50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5402" y="1488693"/>
            <a:ext cx="6969125" cy="727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26256"/>
            <a:ext cx="6383020" cy="170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5930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96079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8300" y="520700"/>
            <a:ext cx="8305800" cy="5715000"/>
          </a:xfrm>
          <a:custGeom>
            <a:avLst/>
            <a:gdLst/>
            <a:ahLst/>
            <a:cxnLst/>
            <a:rect l="l" t="t" r="r" b="b"/>
            <a:pathLst>
              <a:path w="8305800" h="5715000">
                <a:moveTo>
                  <a:pt x="784097" y="0"/>
                </a:moveTo>
                <a:lnTo>
                  <a:pt x="736356" y="1431"/>
                </a:lnTo>
                <a:lnTo>
                  <a:pt x="689368" y="5672"/>
                </a:lnTo>
                <a:lnTo>
                  <a:pt x="643215" y="12640"/>
                </a:lnTo>
                <a:lnTo>
                  <a:pt x="597980" y="22252"/>
                </a:lnTo>
                <a:lnTo>
                  <a:pt x="553746" y="34427"/>
                </a:lnTo>
                <a:lnTo>
                  <a:pt x="510593" y="49081"/>
                </a:lnTo>
                <a:lnTo>
                  <a:pt x="468605" y="66133"/>
                </a:lnTo>
                <a:lnTo>
                  <a:pt x="427863" y="85501"/>
                </a:lnTo>
                <a:lnTo>
                  <a:pt x="388450" y="107103"/>
                </a:lnTo>
                <a:lnTo>
                  <a:pt x="350449" y="130855"/>
                </a:lnTo>
                <a:lnTo>
                  <a:pt x="313940" y="156677"/>
                </a:lnTo>
                <a:lnTo>
                  <a:pt x="279008" y="184485"/>
                </a:lnTo>
                <a:lnTo>
                  <a:pt x="245733" y="214198"/>
                </a:lnTo>
                <a:lnTo>
                  <a:pt x="214198" y="245733"/>
                </a:lnTo>
                <a:lnTo>
                  <a:pt x="184485" y="279008"/>
                </a:lnTo>
                <a:lnTo>
                  <a:pt x="156677" y="313940"/>
                </a:lnTo>
                <a:lnTo>
                  <a:pt x="130855" y="350449"/>
                </a:lnTo>
                <a:lnTo>
                  <a:pt x="107103" y="388450"/>
                </a:lnTo>
                <a:lnTo>
                  <a:pt x="85501" y="427863"/>
                </a:lnTo>
                <a:lnTo>
                  <a:pt x="66133" y="468605"/>
                </a:lnTo>
                <a:lnTo>
                  <a:pt x="49081" y="510593"/>
                </a:lnTo>
                <a:lnTo>
                  <a:pt x="34427" y="553746"/>
                </a:lnTo>
                <a:lnTo>
                  <a:pt x="22252" y="597980"/>
                </a:lnTo>
                <a:lnTo>
                  <a:pt x="12640" y="643215"/>
                </a:lnTo>
                <a:lnTo>
                  <a:pt x="5672" y="689368"/>
                </a:lnTo>
                <a:lnTo>
                  <a:pt x="1431" y="736356"/>
                </a:lnTo>
                <a:lnTo>
                  <a:pt x="0" y="784098"/>
                </a:lnTo>
                <a:lnTo>
                  <a:pt x="0" y="4930140"/>
                </a:lnTo>
                <a:lnTo>
                  <a:pt x="1431" y="4977963"/>
                </a:lnTo>
                <a:lnTo>
                  <a:pt x="5672" y="5025026"/>
                </a:lnTo>
                <a:lnTo>
                  <a:pt x="12640" y="5071249"/>
                </a:lnTo>
                <a:lnTo>
                  <a:pt x="22252" y="5116548"/>
                </a:lnTo>
                <a:lnTo>
                  <a:pt x="34427" y="5160841"/>
                </a:lnTo>
                <a:lnTo>
                  <a:pt x="49081" y="5204048"/>
                </a:lnTo>
                <a:lnTo>
                  <a:pt x="66133" y="5246085"/>
                </a:lnTo>
                <a:lnTo>
                  <a:pt x="85501" y="5286871"/>
                </a:lnTo>
                <a:lnTo>
                  <a:pt x="107103" y="5326323"/>
                </a:lnTo>
                <a:lnTo>
                  <a:pt x="130855" y="5364360"/>
                </a:lnTo>
                <a:lnTo>
                  <a:pt x="156677" y="5400900"/>
                </a:lnTo>
                <a:lnTo>
                  <a:pt x="184485" y="5435861"/>
                </a:lnTo>
                <a:lnTo>
                  <a:pt x="214198" y="5469160"/>
                </a:lnTo>
                <a:lnTo>
                  <a:pt x="245733" y="5500716"/>
                </a:lnTo>
                <a:lnTo>
                  <a:pt x="279008" y="5530447"/>
                </a:lnTo>
                <a:lnTo>
                  <a:pt x="313940" y="5558271"/>
                </a:lnTo>
                <a:lnTo>
                  <a:pt x="350449" y="5584105"/>
                </a:lnTo>
                <a:lnTo>
                  <a:pt x="388450" y="5607868"/>
                </a:lnTo>
                <a:lnTo>
                  <a:pt x="427863" y="5629478"/>
                </a:lnTo>
                <a:lnTo>
                  <a:pt x="468605" y="5648852"/>
                </a:lnTo>
                <a:lnTo>
                  <a:pt x="510593" y="5665910"/>
                </a:lnTo>
                <a:lnTo>
                  <a:pt x="553746" y="5680568"/>
                </a:lnTo>
                <a:lnTo>
                  <a:pt x="597980" y="5692744"/>
                </a:lnTo>
                <a:lnTo>
                  <a:pt x="643215" y="5702358"/>
                </a:lnTo>
                <a:lnTo>
                  <a:pt x="689368" y="5709326"/>
                </a:lnTo>
                <a:lnTo>
                  <a:pt x="736356" y="5713568"/>
                </a:lnTo>
                <a:lnTo>
                  <a:pt x="784098" y="5715000"/>
                </a:lnTo>
                <a:lnTo>
                  <a:pt x="7520940" y="5715000"/>
                </a:lnTo>
                <a:lnTo>
                  <a:pt x="7568763" y="5713568"/>
                </a:lnTo>
                <a:lnTo>
                  <a:pt x="7615826" y="5709326"/>
                </a:lnTo>
                <a:lnTo>
                  <a:pt x="7662049" y="5702358"/>
                </a:lnTo>
                <a:lnTo>
                  <a:pt x="7707348" y="5692744"/>
                </a:lnTo>
                <a:lnTo>
                  <a:pt x="7751641" y="5680568"/>
                </a:lnTo>
                <a:lnTo>
                  <a:pt x="7794848" y="5665910"/>
                </a:lnTo>
                <a:lnTo>
                  <a:pt x="7836885" y="5648852"/>
                </a:lnTo>
                <a:lnTo>
                  <a:pt x="7877671" y="5629478"/>
                </a:lnTo>
                <a:lnTo>
                  <a:pt x="7917123" y="5607868"/>
                </a:lnTo>
                <a:lnTo>
                  <a:pt x="7955160" y="5584105"/>
                </a:lnTo>
                <a:lnTo>
                  <a:pt x="7991700" y="5558271"/>
                </a:lnTo>
                <a:lnTo>
                  <a:pt x="8026661" y="5530447"/>
                </a:lnTo>
                <a:lnTo>
                  <a:pt x="8059960" y="5500716"/>
                </a:lnTo>
                <a:lnTo>
                  <a:pt x="8091516" y="5469160"/>
                </a:lnTo>
                <a:lnTo>
                  <a:pt x="8121247" y="5435861"/>
                </a:lnTo>
                <a:lnTo>
                  <a:pt x="8149071" y="5400900"/>
                </a:lnTo>
                <a:lnTo>
                  <a:pt x="8174905" y="5364360"/>
                </a:lnTo>
                <a:lnTo>
                  <a:pt x="8198668" y="5326323"/>
                </a:lnTo>
                <a:lnTo>
                  <a:pt x="8220278" y="5286871"/>
                </a:lnTo>
                <a:lnTo>
                  <a:pt x="8239652" y="5246085"/>
                </a:lnTo>
                <a:lnTo>
                  <a:pt x="8256710" y="5204048"/>
                </a:lnTo>
                <a:lnTo>
                  <a:pt x="8271368" y="5160841"/>
                </a:lnTo>
                <a:lnTo>
                  <a:pt x="8283544" y="5116548"/>
                </a:lnTo>
                <a:lnTo>
                  <a:pt x="8293158" y="5071249"/>
                </a:lnTo>
                <a:lnTo>
                  <a:pt x="8300126" y="5025026"/>
                </a:lnTo>
                <a:lnTo>
                  <a:pt x="8304368" y="4977963"/>
                </a:lnTo>
                <a:lnTo>
                  <a:pt x="8305800" y="4930140"/>
                </a:lnTo>
                <a:lnTo>
                  <a:pt x="8305800" y="784098"/>
                </a:lnTo>
                <a:lnTo>
                  <a:pt x="8304368" y="736356"/>
                </a:lnTo>
                <a:lnTo>
                  <a:pt x="8300126" y="689368"/>
                </a:lnTo>
                <a:lnTo>
                  <a:pt x="8293158" y="643215"/>
                </a:lnTo>
                <a:lnTo>
                  <a:pt x="8283544" y="597980"/>
                </a:lnTo>
                <a:lnTo>
                  <a:pt x="8271368" y="553746"/>
                </a:lnTo>
                <a:lnTo>
                  <a:pt x="8256710" y="510593"/>
                </a:lnTo>
                <a:lnTo>
                  <a:pt x="8239652" y="468605"/>
                </a:lnTo>
                <a:lnTo>
                  <a:pt x="8220278" y="427863"/>
                </a:lnTo>
                <a:lnTo>
                  <a:pt x="8198668" y="388450"/>
                </a:lnTo>
                <a:lnTo>
                  <a:pt x="8174905" y="350449"/>
                </a:lnTo>
                <a:lnTo>
                  <a:pt x="8149071" y="313940"/>
                </a:lnTo>
                <a:lnTo>
                  <a:pt x="8121247" y="279008"/>
                </a:lnTo>
                <a:lnTo>
                  <a:pt x="8091516" y="245733"/>
                </a:lnTo>
                <a:lnTo>
                  <a:pt x="8059960" y="214198"/>
                </a:lnTo>
                <a:lnTo>
                  <a:pt x="8026661" y="184485"/>
                </a:lnTo>
                <a:lnTo>
                  <a:pt x="7991700" y="156677"/>
                </a:lnTo>
                <a:lnTo>
                  <a:pt x="7955160" y="130855"/>
                </a:lnTo>
                <a:lnTo>
                  <a:pt x="7917123" y="107103"/>
                </a:lnTo>
                <a:lnTo>
                  <a:pt x="7877671" y="85501"/>
                </a:lnTo>
                <a:lnTo>
                  <a:pt x="7836885" y="66133"/>
                </a:lnTo>
                <a:lnTo>
                  <a:pt x="7794848" y="49081"/>
                </a:lnTo>
                <a:lnTo>
                  <a:pt x="7751641" y="34427"/>
                </a:lnTo>
                <a:lnTo>
                  <a:pt x="7707348" y="22252"/>
                </a:lnTo>
                <a:lnTo>
                  <a:pt x="7662049" y="12640"/>
                </a:lnTo>
                <a:lnTo>
                  <a:pt x="7615826" y="5672"/>
                </a:lnTo>
                <a:lnTo>
                  <a:pt x="7568763" y="1431"/>
                </a:lnTo>
                <a:lnTo>
                  <a:pt x="7520940" y="0"/>
                </a:lnTo>
                <a:lnTo>
                  <a:pt x="784097" y="0"/>
                </a:lnTo>
                <a:close/>
              </a:path>
            </a:pathLst>
          </a:custGeom>
          <a:ln w="50800">
            <a:solidFill>
              <a:srgbClr val="66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39700"/>
            <a:ext cx="8521700" cy="1219200"/>
          </a:xfrm>
          <a:custGeom>
            <a:avLst/>
            <a:gdLst/>
            <a:ahLst/>
            <a:cxnLst/>
            <a:rect l="l" t="t" r="r" b="b"/>
            <a:pathLst>
              <a:path w="8521700" h="1219200">
                <a:moveTo>
                  <a:pt x="8521700" y="609599"/>
                </a:moveTo>
                <a:lnTo>
                  <a:pt x="8519866" y="561844"/>
                </a:lnTo>
                <a:lnTo>
                  <a:pt x="8514456" y="515114"/>
                </a:lnTo>
                <a:lnTo>
                  <a:pt x="8505602" y="469543"/>
                </a:lnTo>
                <a:lnTo>
                  <a:pt x="8493440" y="425264"/>
                </a:lnTo>
                <a:lnTo>
                  <a:pt x="8478103" y="382413"/>
                </a:lnTo>
                <a:lnTo>
                  <a:pt x="8459726" y="341122"/>
                </a:lnTo>
                <a:lnTo>
                  <a:pt x="8438444" y="301526"/>
                </a:lnTo>
                <a:lnTo>
                  <a:pt x="8414390" y="263757"/>
                </a:lnTo>
                <a:lnTo>
                  <a:pt x="8387699" y="227951"/>
                </a:lnTo>
                <a:lnTo>
                  <a:pt x="8358504" y="194240"/>
                </a:lnTo>
                <a:lnTo>
                  <a:pt x="8326941" y="162759"/>
                </a:lnTo>
                <a:lnTo>
                  <a:pt x="8293144" y="133641"/>
                </a:lnTo>
                <a:lnTo>
                  <a:pt x="8257246" y="107019"/>
                </a:lnTo>
                <a:lnTo>
                  <a:pt x="8219383" y="83029"/>
                </a:lnTo>
                <a:lnTo>
                  <a:pt x="8179688" y="61804"/>
                </a:lnTo>
                <a:lnTo>
                  <a:pt x="8138296" y="43477"/>
                </a:lnTo>
                <a:lnTo>
                  <a:pt x="8095341" y="28182"/>
                </a:lnTo>
                <a:lnTo>
                  <a:pt x="8050957" y="16053"/>
                </a:lnTo>
                <a:lnTo>
                  <a:pt x="8005278" y="7223"/>
                </a:lnTo>
                <a:lnTo>
                  <a:pt x="7958440" y="1828"/>
                </a:lnTo>
                <a:lnTo>
                  <a:pt x="7912100" y="58"/>
                </a:lnTo>
                <a:lnTo>
                  <a:pt x="0" y="0"/>
                </a:lnTo>
                <a:lnTo>
                  <a:pt x="0" y="1219197"/>
                </a:lnTo>
                <a:lnTo>
                  <a:pt x="7912100" y="1217675"/>
                </a:lnTo>
                <a:lnTo>
                  <a:pt x="7959756" y="1215852"/>
                </a:lnTo>
                <a:lnTo>
                  <a:pt x="8006407" y="1210472"/>
                </a:lnTo>
                <a:lnTo>
                  <a:pt x="8051917" y="1201667"/>
                </a:lnTo>
                <a:lnTo>
                  <a:pt x="8096149" y="1189571"/>
                </a:lnTo>
                <a:lnTo>
                  <a:pt x="8138970" y="1174318"/>
                </a:lnTo>
                <a:lnTo>
                  <a:pt x="8180244" y="1156040"/>
                </a:lnTo>
                <a:lnTo>
                  <a:pt x="8219835" y="1134871"/>
                </a:lnTo>
                <a:lnTo>
                  <a:pt x="8257608" y="1110945"/>
                </a:lnTo>
                <a:lnTo>
                  <a:pt x="8293428" y="1084394"/>
                </a:lnTo>
                <a:lnTo>
                  <a:pt x="8327160" y="1055352"/>
                </a:lnTo>
                <a:lnTo>
                  <a:pt x="8358669" y="1023953"/>
                </a:lnTo>
                <a:lnTo>
                  <a:pt x="8387819" y="990328"/>
                </a:lnTo>
                <a:lnTo>
                  <a:pt x="8414474" y="954613"/>
                </a:lnTo>
                <a:lnTo>
                  <a:pt x="8438500" y="916939"/>
                </a:lnTo>
                <a:lnTo>
                  <a:pt x="8459762" y="877441"/>
                </a:lnTo>
                <a:lnTo>
                  <a:pt x="8478124" y="836252"/>
                </a:lnTo>
                <a:lnTo>
                  <a:pt x="8493450" y="793504"/>
                </a:lnTo>
                <a:lnTo>
                  <a:pt x="8505606" y="749332"/>
                </a:lnTo>
                <a:lnTo>
                  <a:pt x="8514457" y="703868"/>
                </a:lnTo>
                <a:lnTo>
                  <a:pt x="8519866" y="657246"/>
                </a:lnTo>
                <a:lnTo>
                  <a:pt x="8521700" y="609599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187450"/>
            <a:ext cx="8064500" cy="38100"/>
          </a:xfrm>
          <a:custGeom>
            <a:avLst/>
            <a:gdLst/>
            <a:ahLst/>
            <a:cxnLst/>
            <a:rect l="l" t="t" r="r" b="b"/>
            <a:pathLst>
              <a:path w="8064500" h="38100">
                <a:moveTo>
                  <a:pt x="8064500" y="38099"/>
                </a:moveTo>
                <a:lnTo>
                  <a:pt x="8064500" y="0"/>
                </a:lnTo>
                <a:lnTo>
                  <a:pt x="0" y="0"/>
                </a:lnTo>
                <a:lnTo>
                  <a:pt x="0" y="38100"/>
                </a:lnTo>
                <a:lnTo>
                  <a:pt x="8064500" y="380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874" y="389128"/>
            <a:ext cx="8594851" cy="5441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0898" y="1515773"/>
            <a:ext cx="7355205" cy="2281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0324" y="6354318"/>
            <a:ext cx="2917952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5930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65392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ANALISIS</a:t>
            </a:r>
            <a:r>
              <a:rPr spc="-80" dirty="0"/>
              <a:t> </a:t>
            </a:r>
            <a:r>
              <a:rPr spc="-5" dirty="0"/>
              <a:t>PENDAPATAN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5402" y="2190623"/>
            <a:ext cx="7230109" cy="720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600" b="1" spc="-5" dirty="0">
                <a:solidFill>
                  <a:srgbClr val="FFFFFF"/>
                </a:solidFill>
                <a:latin typeface="Arial"/>
                <a:cs typeface="Arial"/>
              </a:rPr>
              <a:t>NASIONAL</a:t>
            </a:r>
            <a:r>
              <a:rPr sz="46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600" b="1" spc="-5" dirty="0">
                <a:solidFill>
                  <a:srgbClr val="FFFFFF"/>
                </a:solidFill>
                <a:latin typeface="Arial"/>
                <a:cs typeface="Arial"/>
              </a:rPr>
              <a:t>TIGA</a:t>
            </a:r>
            <a:r>
              <a:rPr sz="46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600" b="1" spc="-5" dirty="0">
                <a:solidFill>
                  <a:srgbClr val="FFFFFF"/>
                </a:solidFill>
                <a:latin typeface="Arial"/>
                <a:cs typeface="Arial"/>
              </a:rPr>
              <a:t>SEKTOR</a:t>
            </a:r>
            <a:endParaRPr sz="4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2370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Pengganda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pada Perekonomian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dirty="0">
                <a:latin typeface="Arial"/>
                <a:cs typeface="Arial"/>
              </a:rPr>
              <a:t>3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Sektor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576324"/>
            <a:ext cx="7579359" cy="83693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5080" indent="-342900">
              <a:lnSpc>
                <a:spcPts val="3020"/>
              </a:lnSpc>
              <a:spcBef>
                <a:spcPts val="484"/>
              </a:spcBef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Angka pengganda pada model perekonomian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3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sektor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untuk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pajak lumpsum: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44088" y="5344921"/>
            <a:ext cx="3017520" cy="0"/>
          </a:xfrm>
          <a:custGeom>
            <a:avLst/>
            <a:gdLst/>
            <a:ahLst/>
            <a:cxnLst/>
            <a:rect l="l" t="t" r="r" b="b"/>
            <a:pathLst>
              <a:path w="3017520">
                <a:moveTo>
                  <a:pt x="0" y="0"/>
                </a:moveTo>
                <a:lnTo>
                  <a:pt x="3017519" y="0"/>
                </a:lnTo>
              </a:path>
            </a:pathLst>
          </a:custGeom>
          <a:ln w="101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88538" y="4181225"/>
            <a:ext cx="4269105" cy="148209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710"/>
              </a:spcBef>
            </a:pP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dirty="0">
                <a:latin typeface="Times New Roman"/>
                <a:cs typeface="Times New Roman"/>
              </a:rPr>
              <a:t> </a:t>
            </a:r>
            <a:r>
              <a:rPr sz="1900" i="1" spc="-18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Tx</a:t>
            </a:r>
            <a:r>
              <a:rPr sz="1900" i="1" spc="-6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5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0" dirty="0">
                <a:latin typeface="Times New Roman"/>
                <a:cs typeface="Times New Roman"/>
              </a:rPr>
              <a:t>I</a:t>
            </a:r>
            <a:r>
              <a:rPr sz="1900" i="1" spc="114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2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21590" algn="ctr">
              <a:lnSpc>
                <a:spcPct val="100000"/>
              </a:lnSpc>
              <a:spcBef>
                <a:spcPts val="620"/>
              </a:spcBef>
            </a:pPr>
            <a:r>
              <a:rPr sz="1900" spc="-155" dirty="0">
                <a:latin typeface="Times New Roman"/>
                <a:cs typeface="Times New Roman"/>
              </a:rPr>
              <a:t>(</a:t>
            </a:r>
            <a:r>
              <a:rPr sz="1900" spc="15" dirty="0">
                <a:latin typeface="Times New Roman"/>
                <a:cs typeface="Times New Roman"/>
              </a:rPr>
              <a:t>1</a:t>
            </a:r>
            <a:r>
              <a:rPr sz="1900" spc="-27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40" dirty="0">
                <a:latin typeface="Times New Roman"/>
                <a:cs typeface="Times New Roman"/>
              </a:rPr>
              <a:t>b</a:t>
            </a:r>
            <a:r>
              <a:rPr sz="1900" spc="60" dirty="0">
                <a:latin typeface="Times New Roman"/>
                <a:cs typeface="Times New Roman"/>
              </a:rPr>
              <a:t>)</a:t>
            </a: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dirty="0">
                <a:latin typeface="Times New Roman"/>
                <a:cs typeface="Times New Roman"/>
              </a:rPr>
              <a:t> </a:t>
            </a:r>
            <a:r>
              <a:rPr sz="1900" i="1" spc="-18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Tx</a:t>
            </a:r>
            <a:r>
              <a:rPr sz="1900" i="1" spc="-6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Tr</a:t>
            </a:r>
            <a:r>
              <a:rPr sz="1900" i="1" spc="2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0" dirty="0">
                <a:latin typeface="Times New Roman"/>
                <a:cs typeface="Times New Roman"/>
              </a:rPr>
              <a:t>I</a:t>
            </a:r>
            <a:r>
              <a:rPr sz="1900" i="1" spc="114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2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615"/>
              </a:spcBef>
            </a:pPr>
            <a:r>
              <a:rPr sz="2850" spc="7" baseline="-36549" dirty="0">
                <a:latin typeface="Symbol"/>
                <a:cs typeface="Symbol"/>
              </a:rPr>
              <a:t></a:t>
            </a:r>
            <a:r>
              <a:rPr sz="2850" i="1" spc="22" baseline="-36549" dirty="0">
                <a:latin typeface="Times New Roman"/>
                <a:cs typeface="Times New Roman"/>
              </a:rPr>
              <a:t>Y</a:t>
            </a:r>
            <a:r>
              <a:rPr sz="2850" i="1" baseline="-36549" dirty="0">
                <a:latin typeface="Times New Roman"/>
                <a:cs typeface="Times New Roman"/>
              </a:rPr>
              <a:t> </a:t>
            </a:r>
            <a:r>
              <a:rPr sz="2850" i="1" spc="-270" baseline="-36549" dirty="0">
                <a:latin typeface="Times New Roman"/>
                <a:cs typeface="Times New Roman"/>
              </a:rPr>
              <a:t> </a:t>
            </a:r>
            <a:r>
              <a:rPr sz="2850" spc="22" baseline="-36549" dirty="0">
                <a:latin typeface="Symbol"/>
                <a:cs typeface="Symbol"/>
              </a:rPr>
              <a:t></a:t>
            </a:r>
            <a:r>
              <a:rPr sz="2850" spc="254" baseline="-36549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13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45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Tx</a:t>
            </a:r>
            <a:r>
              <a:rPr sz="1900" i="1" spc="-6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0" dirty="0">
                <a:latin typeface="Times New Roman"/>
                <a:cs typeface="Times New Roman"/>
              </a:rPr>
              <a:t>I</a:t>
            </a:r>
            <a:r>
              <a:rPr sz="1900" i="1" spc="12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2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61594" algn="ctr">
              <a:lnSpc>
                <a:spcPct val="100000"/>
              </a:lnSpc>
              <a:spcBef>
                <a:spcPts val="490"/>
              </a:spcBef>
            </a:pPr>
            <a:r>
              <a:rPr sz="1900" spc="-155" dirty="0">
                <a:latin typeface="Times New Roman"/>
                <a:cs typeface="Times New Roman"/>
              </a:rPr>
              <a:t>(</a:t>
            </a:r>
            <a:r>
              <a:rPr sz="1900" spc="15" dirty="0">
                <a:latin typeface="Times New Roman"/>
                <a:cs typeface="Times New Roman"/>
              </a:rPr>
              <a:t>1</a:t>
            </a:r>
            <a:r>
              <a:rPr sz="1900" spc="-27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40" dirty="0">
                <a:latin typeface="Times New Roman"/>
                <a:cs typeface="Times New Roman"/>
              </a:rPr>
              <a:t>b</a:t>
            </a:r>
            <a:r>
              <a:rPr sz="1900" spc="10" dirty="0">
                <a:latin typeface="Times New Roman"/>
                <a:cs typeface="Times New Roman"/>
              </a:rPr>
              <a:t>)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35491" y="3053982"/>
            <a:ext cx="2644140" cy="114681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218440" indent="-180975">
              <a:lnSpc>
                <a:spcPct val="100000"/>
              </a:lnSpc>
              <a:spcBef>
                <a:spcPts val="755"/>
              </a:spcBef>
              <a:buFont typeface="Symbol"/>
              <a:buChar char=""/>
              <a:tabLst>
                <a:tab pos="219075" algn="l"/>
              </a:tabLst>
            </a:pPr>
            <a:r>
              <a:rPr sz="1900" i="1" spc="15" dirty="0">
                <a:latin typeface="Times New Roman"/>
                <a:cs typeface="Times New Roman"/>
              </a:rPr>
              <a:t>b</a:t>
            </a:r>
            <a:r>
              <a:rPr sz="1900" i="1" spc="-90" dirty="0">
                <a:latin typeface="Times New Roman"/>
                <a:cs typeface="Times New Roman"/>
              </a:rPr>
              <a:t>Y</a:t>
            </a:r>
            <a:r>
              <a:rPr sz="1650" i="1" spc="15" baseline="-25252" dirty="0">
                <a:latin typeface="Times New Roman"/>
                <a:cs typeface="Times New Roman"/>
              </a:rPr>
              <a:t>d</a:t>
            </a:r>
            <a:r>
              <a:rPr sz="1650" i="1" baseline="-25252" dirty="0">
                <a:latin typeface="Times New Roman"/>
                <a:cs typeface="Times New Roman"/>
              </a:rPr>
              <a:t> </a:t>
            </a:r>
            <a:r>
              <a:rPr sz="1650" i="1" spc="202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i="1" spc="11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218440" indent="-180975">
              <a:lnSpc>
                <a:spcPct val="100000"/>
              </a:lnSpc>
              <a:spcBef>
                <a:spcPts val="665"/>
              </a:spcBef>
              <a:buFont typeface="Symbol"/>
              <a:buChar char=""/>
              <a:tabLst>
                <a:tab pos="219075" algn="l"/>
              </a:tabLst>
            </a:pPr>
            <a:r>
              <a:rPr sz="1900" i="1" spc="35" dirty="0">
                <a:latin typeface="Times New Roman"/>
                <a:cs typeface="Times New Roman"/>
              </a:rPr>
              <a:t>b</a:t>
            </a:r>
            <a:r>
              <a:rPr sz="1900" spc="-60" dirty="0">
                <a:latin typeface="Times New Roman"/>
                <a:cs typeface="Times New Roman"/>
              </a:rPr>
              <a:t>(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14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2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Tx</a:t>
            </a:r>
            <a:r>
              <a:rPr sz="1900" i="1" spc="-5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8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T</a:t>
            </a:r>
            <a:r>
              <a:rPr sz="1900" i="1" spc="145" dirty="0">
                <a:latin typeface="Times New Roman"/>
                <a:cs typeface="Times New Roman"/>
              </a:rPr>
              <a:t>r</a:t>
            </a:r>
            <a:r>
              <a:rPr sz="1900" spc="10" dirty="0">
                <a:latin typeface="Times New Roman"/>
                <a:cs typeface="Times New Roman"/>
              </a:rPr>
              <a:t>)</a:t>
            </a:r>
            <a:r>
              <a:rPr sz="1900" spc="-9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i="1" spc="11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218440" indent="-180975">
              <a:lnSpc>
                <a:spcPct val="100000"/>
              </a:lnSpc>
              <a:spcBef>
                <a:spcPts val="660"/>
              </a:spcBef>
              <a:buFont typeface="Symbol"/>
              <a:buChar char=""/>
              <a:tabLst>
                <a:tab pos="219075" algn="l"/>
              </a:tabLst>
            </a:pPr>
            <a:r>
              <a:rPr sz="1900" i="1" spc="15" dirty="0">
                <a:latin typeface="Times New Roman"/>
                <a:cs typeface="Times New Roman"/>
              </a:rPr>
              <a:t>bY</a:t>
            </a:r>
            <a:r>
              <a:rPr sz="1900" i="1" spc="13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bTx</a:t>
            </a:r>
            <a:r>
              <a:rPr sz="1900" i="1" spc="-5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bTr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i="1" spc="11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98489" y="3053982"/>
            <a:ext cx="742950" cy="1146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algn="just">
              <a:lnSpc>
                <a:spcPct val="129000"/>
              </a:lnSpc>
              <a:spcBef>
                <a:spcPts val="95"/>
              </a:spcBef>
            </a:pPr>
            <a:r>
              <a:rPr sz="1900" i="1" spc="15" dirty="0">
                <a:latin typeface="Times New Roman"/>
                <a:cs typeface="Times New Roman"/>
              </a:rPr>
              <a:t>Y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22" baseline="-25252" dirty="0">
                <a:latin typeface="Times New Roman"/>
                <a:cs typeface="Times New Roman"/>
              </a:rPr>
              <a:t>0 </a:t>
            </a:r>
            <a:r>
              <a:rPr sz="1650" spc="-390" baseline="-25252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Y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22" baseline="-25252" dirty="0">
                <a:latin typeface="Times New Roman"/>
                <a:cs typeface="Times New Roman"/>
              </a:rPr>
              <a:t>0 </a:t>
            </a:r>
            <a:r>
              <a:rPr sz="1650" spc="-390" baseline="-25252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24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22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8772" y="2759471"/>
            <a:ext cx="1588770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900" i="1" spc="15" dirty="0">
                <a:latin typeface="Times New Roman"/>
                <a:cs typeface="Times New Roman"/>
              </a:rPr>
              <a:t>Y </a:t>
            </a:r>
            <a:r>
              <a:rPr sz="1900" i="1" spc="-18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20" dirty="0">
                <a:latin typeface="Times New Roman"/>
                <a:cs typeface="Times New Roman"/>
              </a:rPr>
              <a:t>C</a:t>
            </a:r>
            <a:r>
              <a:rPr sz="1900" i="1" spc="1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i="1" spc="11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i="1" spc="-30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2370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Pengganda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pada Perekonomian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dirty="0">
                <a:latin typeface="Arial"/>
                <a:cs typeface="Arial"/>
              </a:rPr>
              <a:t>3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Sektor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581658"/>
            <a:ext cx="6827520" cy="71945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5600" marR="5080" indent="-342900">
              <a:lnSpc>
                <a:spcPts val="2580"/>
              </a:lnSpc>
              <a:spcBef>
                <a:spcPts val="434"/>
              </a:spcBef>
              <a:buClr>
                <a:srgbClr val="9A6565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Dari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persamaan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tersebut,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maka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dapat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diperoleh </a:t>
            </a:r>
            <a:r>
              <a:rPr sz="2400" spc="-6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masing-masing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angka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pengganda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adalah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85464" y="2681732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798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18152" y="2681732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>
                <a:moveTo>
                  <a:pt x="0" y="0"/>
                </a:moveTo>
                <a:lnTo>
                  <a:pt x="519684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85464" y="3284473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64634" y="3284473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>
                <a:moveTo>
                  <a:pt x="0" y="0"/>
                </a:moveTo>
                <a:lnTo>
                  <a:pt x="520445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85464" y="3887215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59663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46929" y="3887215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>
                <a:moveTo>
                  <a:pt x="0" y="0"/>
                </a:moveTo>
                <a:lnTo>
                  <a:pt x="520446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85464" y="4489958"/>
            <a:ext cx="356235" cy="0"/>
          </a:xfrm>
          <a:custGeom>
            <a:avLst/>
            <a:gdLst/>
            <a:ahLst/>
            <a:cxnLst/>
            <a:rect l="l" t="t" r="r" b="b"/>
            <a:pathLst>
              <a:path w="356235">
                <a:moveTo>
                  <a:pt x="0" y="0"/>
                </a:moveTo>
                <a:lnTo>
                  <a:pt x="355853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85208" y="4489958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>
                <a:moveTo>
                  <a:pt x="0" y="0"/>
                </a:moveTo>
                <a:lnTo>
                  <a:pt x="520445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266184" y="4460336"/>
            <a:ext cx="66040" cy="17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i="1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58589" y="3857569"/>
            <a:ext cx="146050" cy="17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i="1" spc="-5" dirty="0">
                <a:latin typeface="Times New Roman"/>
                <a:cs typeface="Times New Roman"/>
              </a:rPr>
              <a:t>Tx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08318" y="3254078"/>
            <a:ext cx="113030" cy="17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i="1" spc="-5" dirty="0">
                <a:latin typeface="Times New Roman"/>
                <a:cs typeface="Times New Roman"/>
              </a:rPr>
              <a:t>G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99156" y="2651311"/>
            <a:ext cx="66040" cy="17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i="1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83156" y="4485476"/>
            <a:ext cx="52578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-130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i="1" spc="25" dirty="0">
                <a:latin typeface="Times New Roman"/>
                <a:cs typeface="Times New Roman"/>
              </a:rPr>
              <a:t>b</a:t>
            </a:r>
            <a:r>
              <a:rPr sz="1600" spc="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94198" y="4322416"/>
            <a:ext cx="54292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15925" algn="l"/>
              </a:tabLst>
            </a:pPr>
            <a:r>
              <a:rPr sz="1600" spc="15" dirty="0">
                <a:latin typeface="Symbol"/>
                <a:cs typeface="Symbol"/>
              </a:rPr>
              <a:t>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i="1" spc="10" dirty="0">
                <a:latin typeface="Times New Roman"/>
                <a:cs typeface="Times New Roman"/>
              </a:rPr>
              <a:t>k</a:t>
            </a:r>
            <a:r>
              <a:rPr sz="1600" i="1" dirty="0">
                <a:latin typeface="Times New Roman"/>
                <a:cs typeface="Times New Roman"/>
              </a:rPr>
              <a:t>	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86446" y="4485476"/>
            <a:ext cx="34734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Tr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44949" y="3823938"/>
            <a:ext cx="525780" cy="638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7320" marR="5080" indent="-135255">
              <a:lnSpc>
                <a:spcPct val="125800"/>
              </a:lnSpc>
              <a:spcBef>
                <a:spcPts val="95"/>
              </a:spcBef>
            </a:pPr>
            <a:r>
              <a:rPr sz="1600" spc="-130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i="1" spc="25" dirty="0">
                <a:latin typeface="Times New Roman"/>
                <a:cs typeface="Times New Roman"/>
              </a:rPr>
              <a:t>b</a:t>
            </a:r>
            <a:r>
              <a:rPr sz="1600" spc="5" dirty="0">
                <a:latin typeface="Times New Roman"/>
                <a:cs typeface="Times New Roman"/>
              </a:rPr>
              <a:t>)  </a:t>
            </a:r>
            <a:r>
              <a:rPr sz="1600" i="1" spc="10" dirty="0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70642" y="3586893"/>
            <a:ext cx="27686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0020" indent="-147955">
              <a:lnSpc>
                <a:spcPct val="100000"/>
              </a:lnSpc>
              <a:spcBef>
                <a:spcPts val="125"/>
              </a:spcBef>
              <a:buFont typeface="Symbol"/>
              <a:buChar char=""/>
              <a:tabLst>
                <a:tab pos="160655" algn="l"/>
              </a:tabLst>
            </a:pPr>
            <a:r>
              <a:rPr sz="1600" i="1" spc="10" dirty="0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98124" y="3719572"/>
            <a:ext cx="60071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73709" algn="l"/>
              </a:tabLst>
            </a:pPr>
            <a:r>
              <a:rPr sz="1600" spc="15" dirty="0">
                <a:latin typeface="Symbol"/>
                <a:cs typeface="Symbol"/>
              </a:rPr>
              <a:t>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i="1" spc="10" dirty="0">
                <a:latin typeface="Times New Roman"/>
                <a:cs typeface="Times New Roman"/>
              </a:rPr>
              <a:t>k</a:t>
            </a:r>
            <a:r>
              <a:rPr sz="1600" i="1" dirty="0">
                <a:latin typeface="Times New Roman"/>
                <a:cs typeface="Times New Roman"/>
              </a:rPr>
              <a:t>	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586653" y="3823525"/>
            <a:ext cx="358140" cy="64008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Tx</a:t>
            </a:r>
            <a:endParaRPr sz="1600">
              <a:latin typeface="Times New Roman"/>
              <a:cs typeface="Times New Roman"/>
            </a:endParaRPr>
          </a:p>
          <a:p>
            <a:pPr marL="46355">
              <a:lnSpc>
                <a:spcPct val="100000"/>
              </a:lnSpc>
              <a:spcBef>
                <a:spcPts val="50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62696" y="3279787"/>
            <a:ext cx="52578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-135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i="1" spc="35" dirty="0">
                <a:latin typeface="Times New Roman"/>
                <a:cs typeface="Times New Roman"/>
              </a:rPr>
              <a:t>b</a:t>
            </a:r>
            <a:r>
              <a:rPr sz="1600" spc="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76736" y="3116728"/>
            <a:ext cx="13906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586446" y="3220681"/>
            <a:ext cx="302260" cy="64008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5" dirty="0">
                <a:latin typeface="Times New Roman"/>
                <a:cs typeface="Times New Roman"/>
              </a:rPr>
              <a:t>G</a:t>
            </a:r>
            <a:endParaRPr sz="1600">
              <a:latin typeface="Times New Roman"/>
              <a:cs typeface="Times New Roman"/>
            </a:endParaRPr>
          </a:p>
          <a:p>
            <a:pPr marL="48260">
              <a:lnSpc>
                <a:spcPct val="100000"/>
              </a:lnSpc>
              <a:spcBef>
                <a:spcPts val="50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69520" y="2984049"/>
            <a:ext cx="68770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r>
              <a:rPr sz="1600" i="1" spc="395" dirty="0">
                <a:latin typeface="Times New Roman"/>
                <a:cs typeface="Times New Roman"/>
              </a:rPr>
              <a:t> </a:t>
            </a:r>
            <a:r>
              <a:rPr sz="2400" spc="22" baseline="-36458" dirty="0">
                <a:latin typeface="Symbol"/>
                <a:cs typeface="Symbol"/>
              </a:rPr>
              <a:t></a:t>
            </a:r>
            <a:r>
              <a:rPr sz="2400" spc="44" baseline="-36458" dirty="0">
                <a:latin typeface="Times New Roman"/>
                <a:cs typeface="Times New Roman"/>
              </a:rPr>
              <a:t> </a:t>
            </a:r>
            <a:r>
              <a:rPr sz="2400" i="1" spc="15" baseline="-36458" dirty="0">
                <a:latin typeface="Times New Roman"/>
                <a:cs typeface="Times New Roman"/>
              </a:rPr>
              <a:t>k</a:t>
            </a:r>
            <a:endParaRPr sz="2400" baseline="-36458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16196" y="2617836"/>
            <a:ext cx="525780" cy="640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7175" marR="5080" indent="-245110">
              <a:lnSpc>
                <a:spcPct val="125899"/>
              </a:lnSpc>
              <a:spcBef>
                <a:spcPts val="95"/>
              </a:spcBef>
            </a:pPr>
            <a:r>
              <a:rPr sz="1600" spc="-135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i="1" spc="35" dirty="0">
                <a:latin typeface="Times New Roman"/>
                <a:cs typeface="Times New Roman"/>
              </a:rPr>
              <a:t>b</a:t>
            </a:r>
            <a:r>
              <a:rPr sz="1600" spc="5" dirty="0">
                <a:latin typeface="Times New Roman"/>
                <a:cs typeface="Times New Roman"/>
              </a:rPr>
              <a:t>)  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330237" y="2513883"/>
            <a:ext cx="13906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610833" y="2676943"/>
            <a:ext cx="22034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5" dirty="0">
                <a:latin typeface="Times New Roman"/>
                <a:cs typeface="Times New Roman"/>
              </a:rPr>
              <a:t>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548379" y="2381593"/>
            <a:ext cx="131953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1177290" algn="l"/>
              </a:tabLst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r>
              <a:rPr sz="1600" i="1" spc="380" dirty="0">
                <a:latin typeface="Times New Roman"/>
                <a:cs typeface="Times New Roman"/>
              </a:rPr>
              <a:t> </a:t>
            </a:r>
            <a:r>
              <a:rPr sz="2400" spc="22" baseline="-36458" dirty="0">
                <a:latin typeface="Symbol"/>
                <a:cs typeface="Symbol"/>
              </a:rPr>
              <a:t></a:t>
            </a:r>
            <a:r>
              <a:rPr sz="2400" spc="82" baseline="-36458" dirty="0">
                <a:latin typeface="Times New Roman"/>
                <a:cs typeface="Times New Roman"/>
              </a:rPr>
              <a:t> </a:t>
            </a:r>
            <a:r>
              <a:rPr sz="2400" i="1" spc="15" baseline="-36458" dirty="0">
                <a:latin typeface="Times New Roman"/>
                <a:cs typeface="Times New Roman"/>
              </a:rPr>
              <a:t>k	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41324" y="4955794"/>
            <a:ext cx="927735" cy="146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Dimana:  </a:t>
            </a:r>
            <a:r>
              <a:rPr sz="1800" dirty="0">
                <a:latin typeface="Arial"/>
                <a:cs typeface="Arial"/>
              </a:rPr>
              <a:t>k</a:t>
            </a:r>
            <a:r>
              <a:rPr sz="1800" baseline="-23148" dirty="0">
                <a:latin typeface="Arial"/>
                <a:cs typeface="Arial"/>
              </a:rPr>
              <a:t>I</a:t>
            </a:r>
            <a:endParaRPr sz="1800" baseline="-23148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k</a:t>
            </a:r>
            <a:r>
              <a:rPr sz="1800" baseline="-23148" dirty="0">
                <a:latin typeface="Arial"/>
                <a:cs typeface="Arial"/>
              </a:rPr>
              <a:t>G</a:t>
            </a:r>
            <a:endParaRPr sz="1800" baseline="-23148">
              <a:latin typeface="Arial"/>
              <a:cs typeface="Arial"/>
            </a:endParaRPr>
          </a:p>
          <a:p>
            <a:pPr marL="38100" marR="596900">
              <a:lnSpc>
                <a:spcPct val="100000"/>
              </a:lnSpc>
              <a:spcBef>
                <a:spcPts val="505"/>
              </a:spcBef>
            </a:pPr>
            <a:r>
              <a:rPr sz="2700" baseline="15432" dirty="0">
                <a:latin typeface="Arial"/>
                <a:cs typeface="Arial"/>
              </a:rPr>
              <a:t>k</a:t>
            </a:r>
            <a:r>
              <a:rPr sz="1200" spc="5" dirty="0">
                <a:latin typeface="Arial"/>
                <a:cs typeface="Arial"/>
              </a:rPr>
              <a:t>Tx  </a:t>
            </a:r>
            <a:r>
              <a:rPr sz="2700" spc="-7" baseline="15432" dirty="0">
                <a:latin typeface="Arial"/>
                <a:cs typeface="Arial"/>
              </a:rPr>
              <a:t>k</a:t>
            </a:r>
            <a:r>
              <a:rPr sz="1200" spc="-5" dirty="0">
                <a:latin typeface="Arial"/>
                <a:cs typeface="Arial"/>
              </a:rPr>
              <a:t>Tr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81123" y="5230876"/>
            <a:ext cx="459105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investasi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pengeluaran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pemerintah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pajak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transfer</a:t>
            </a:r>
            <a:r>
              <a:rPr sz="1800" spc="-10" dirty="0">
                <a:latin typeface="Arial"/>
                <a:cs typeface="Arial"/>
              </a:rPr>
              <a:t> (subsidi)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85800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latin typeface="Arial"/>
                <a:cs typeface="Arial"/>
              </a:rPr>
              <a:t>Angka Pengganda</a:t>
            </a:r>
            <a:r>
              <a:rPr sz="2100" b="1" dirty="0">
                <a:latin typeface="Arial"/>
                <a:cs typeface="Arial"/>
              </a:rPr>
              <a:t> pada Anggaran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Belanja</a:t>
            </a:r>
            <a:r>
              <a:rPr sz="2100" b="1" dirty="0">
                <a:latin typeface="Arial"/>
                <a:cs typeface="Arial"/>
              </a:rPr>
              <a:t> Berimbang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611375"/>
            <a:ext cx="7684770" cy="4039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87020" indent="-342900">
              <a:lnSpc>
                <a:spcPct val="100000"/>
              </a:lnSpc>
              <a:spcBef>
                <a:spcPts val="100"/>
              </a:spcBef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Anggaran belanja berimbang artinya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penerimaan pemerintah </a:t>
            </a:r>
            <a:r>
              <a:rPr sz="2800" spc="-5" dirty="0">
                <a:latin typeface="Arial"/>
                <a:cs typeface="Arial"/>
              </a:rPr>
              <a:t>sama </a:t>
            </a:r>
            <a:r>
              <a:rPr sz="2800" dirty="0">
                <a:latin typeface="Arial"/>
                <a:cs typeface="Arial"/>
              </a:rPr>
              <a:t>dengan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pengeluarannya. Penerimaan pemerintah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berasal dari pajak. Oleh karena itu anggaran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belanja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berimbang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terjadi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pada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saat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Tx </a:t>
            </a:r>
            <a:r>
              <a:rPr sz="2800" dirty="0">
                <a:latin typeface="Arial"/>
                <a:cs typeface="Arial"/>
              </a:rPr>
              <a:t>=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9A6565"/>
              </a:buClr>
              <a:buFont typeface="Wingdings"/>
              <a:buChar char=""/>
            </a:pPr>
            <a:endParaRPr sz="4100">
              <a:latin typeface="Arial"/>
              <a:cs typeface="Arial"/>
            </a:endParaRPr>
          </a:p>
          <a:p>
            <a:pPr marL="355600" marR="5080" indent="-342900">
              <a:lnSpc>
                <a:spcPct val="100099"/>
              </a:lnSpc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Apabila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Tx=G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maka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pertambahan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pendapatan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nasional (</a:t>
            </a:r>
            <a:r>
              <a:rPr sz="2800" dirty="0">
                <a:latin typeface="Symbol"/>
                <a:cs typeface="Symbol"/>
              </a:rPr>
              <a:t></a:t>
            </a:r>
            <a:r>
              <a:rPr sz="2800" dirty="0">
                <a:latin typeface="Arial"/>
                <a:cs typeface="Arial"/>
              </a:rPr>
              <a:t>Y) juga sama dengan nilai </a:t>
            </a:r>
            <a:r>
              <a:rPr sz="2800" spc="-5" dirty="0">
                <a:latin typeface="Arial"/>
                <a:cs typeface="Arial"/>
              </a:rPr>
              <a:t>Tx </a:t>
            </a:r>
            <a:r>
              <a:rPr sz="2800" dirty="0">
                <a:latin typeface="Arial"/>
                <a:cs typeface="Arial"/>
              </a:rPr>
              <a:t>dan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tadi.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271017"/>
            <a:ext cx="6405245" cy="788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 Pengganda pada Anggaran Belanja </a:t>
            </a:r>
            <a:r>
              <a:rPr sz="2500" b="1" spc="-68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Berimbang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45434" y="3287521"/>
            <a:ext cx="647065" cy="0"/>
          </a:xfrm>
          <a:custGeom>
            <a:avLst/>
            <a:gdLst/>
            <a:ahLst/>
            <a:cxnLst/>
            <a:rect l="l" t="t" r="r" b="b"/>
            <a:pathLst>
              <a:path w="647064">
                <a:moveTo>
                  <a:pt x="0" y="0"/>
                </a:moveTo>
                <a:lnTo>
                  <a:pt x="646938" y="0"/>
                </a:lnTo>
              </a:path>
            </a:pathLst>
          </a:custGeom>
          <a:ln w="106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99508" y="3287521"/>
            <a:ext cx="647065" cy="0"/>
          </a:xfrm>
          <a:custGeom>
            <a:avLst/>
            <a:gdLst/>
            <a:ahLst/>
            <a:cxnLst/>
            <a:rect l="l" t="t" r="r" b="b"/>
            <a:pathLst>
              <a:path w="647064">
                <a:moveTo>
                  <a:pt x="0" y="0"/>
                </a:moveTo>
                <a:lnTo>
                  <a:pt x="646938" y="0"/>
                </a:lnTo>
              </a:path>
            </a:pathLst>
          </a:custGeom>
          <a:ln w="106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18614" y="3083504"/>
            <a:ext cx="1720214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366520" algn="l"/>
              </a:tabLst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Tx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13899" y="3083504"/>
            <a:ext cx="56769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Y</a:t>
            </a:r>
            <a:r>
              <a:rPr sz="2000" i="1" spc="22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1001" y="1611376"/>
            <a:ext cx="6268085" cy="1251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30480" indent="-342900">
              <a:lnSpc>
                <a:spcPct val="100000"/>
              </a:lnSpc>
              <a:spcBef>
                <a:spcPts val="100"/>
              </a:spcBef>
              <a:buClr>
                <a:srgbClr val="9A6565"/>
              </a:buClr>
              <a:buSzPct val="79166"/>
              <a:buFont typeface="Wingdings"/>
              <a:buChar char=""/>
              <a:tabLst>
                <a:tab pos="380365" algn="l"/>
                <a:tab pos="381000" algn="l"/>
              </a:tabLst>
            </a:pPr>
            <a:r>
              <a:rPr sz="2400" spc="-5" dirty="0">
                <a:latin typeface="Arial"/>
                <a:cs typeface="Arial"/>
              </a:rPr>
              <a:t>Pembuktian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secara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matematis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untuk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angka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pengganda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anggaran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belanja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berimbang</a:t>
            </a:r>
            <a:endParaRPr sz="2400">
              <a:latin typeface="Arial"/>
              <a:cs typeface="Arial"/>
            </a:endParaRPr>
          </a:p>
          <a:p>
            <a:pPr marL="19685" algn="ctr">
              <a:lnSpc>
                <a:spcPct val="100000"/>
              </a:lnSpc>
              <a:spcBef>
                <a:spcPts val="1490"/>
              </a:spcBef>
            </a:pPr>
            <a:r>
              <a:rPr sz="2000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Y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18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i="1" spc="-20" dirty="0">
                <a:latin typeface="Times New Roman"/>
                <a:cs typeface="Times New Roman"/>
              </a:rPr>
              <a:t>k</a:t>
            </a:r>
            <a:r>
              <a:rPr sz="1725" i="1" spc="15" baseline="-24154" dirty="0">
                <a:latin typeface="Times New Roman"/>
                <a:cs typeface="Times New Roman"/>
              </a:rPr>
              <a:t>Tx</a:t>
            </a:r>
            <a:r>
              <a:rPr sz="1725" i="1" spc="-247" baseline="-2415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Tx</a:t>
            </a:r>
            <a:r>
              <a:rPr sz="2000" i="1" spc="-5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i="1" spc="25" dirty="0">
                <a:latin typeface="Times New Roman"/>
                <a:cs typeface="Times New Roman"/>
              </a:rPr>
              <a:t>k</a:t>
            </a:r>
            <a:r>
              <a:rPr sz="1725" i="1" spc="22" baseline="-24154" dirty="0">
                <a:latin typeface="Times New Roman"/>
                <a:cs typeface="Times New Roman"/>
              </a:rPr>
              <a:t>G</a:t>
            </a:r>
            <a:r>
              <a:rPr sz="1725" i="1" spc="-240" baseline="-24154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02601" y="2919584"/>
            <a:ext cx="15976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96215" indent="-184150">
              <a:lnSpc>
                <a:spcPct val="100000"/>
              </a:lnSpc>
              <a:spcBef>
                <a:spcPts val="110"/>
              </a:spcBef>
              <a:buFont typeface="Symbol"/>
              <a:buChar char=""/>
              <a:tabLst>
                <a:tab pos="196850" algn="l"/>
                <a:tab pos="1456690" algn="l"/>
              </a:tabLst>
            </a:pPr>
            <a:r>
              <a:rPr sz="2000" i="1" spc="5" dirty="0">
                <a:latin typeface="Times New Roman"/>
                <a:cs typeface="Times New Roman"/>
              </a:rPr>
              <a:t>b</a:t>
            </a:r>
            <a:r>
              <a:rPr sz="2000" i="1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46539" y="3285433"/>
            <a:ext cx="200088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366520" algn="l"/>
              </a:tabLst>
            </a:pPr>
            <a:r>
              <a:rPr sz="2000" spc="-165" dirty="0">
                <a:latin typeface="Times New Roman"/>
                <a:cs typeface="Times New Roman"/>
              </a:rPr>
              <a:t>(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spc="-28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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i="1" spc="40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)	</a:t>
            </a:r>
            <a:r>
              <a:rPr sz="2000" spc="-165" dirty="0">
                <a:latin typeface="Times New Roman"/>
                <a:cs typeface="Times New Roman"/>
              </a:rPr>
              <a:t>(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spc="-28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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i="1" spc="40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1077" y="3878326"/>
            <a:ext cx="275399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Karena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Symbol"/>
                <a:cs typeface="Symbol"/>
              </a:rPr>
              <a:t></a:t>
            </a:r>
            <a:r>
              <a:rPr sz="2000" spc="-5" dirty="0">
                <a:latin typeface="Arial"/>
                <a:cs typeface="Arial"/>
              </a:rPr>
              <a:t>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Symbol"/>
                <a:cs typeface="Symbol"/>
              </a:rPr>
              <a:t>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Arial"/>
                <a:cs typeface="Arial"/>
              </a:rPr>
              <a:t>Tx </a:t>
            </a:r>
            <a:r>
              <a:rPr sz="2000" spc="-10" dirty="0">
                <a:latin typeface="Arial"/>
                <a:cs typeface="Arial"/>
              </a:rPr>
              <a:t>maka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478021" y="4798567"/>
            <a:ext cx="707390" cy="0"/>
          </a:xfrm>
          <a:custGeom>
            <a:avLst/>
            <a:gdLst/>
            <a:ahLst/>
            <a:cxnLst/>
            <a:rect l="l" t="t" r="r" b="b"/>
            <a:pathLst>
              <a:path w="707389">
                <a:moveTo>
                  <a:pt x="0" y="0"/>
                </a:moveTo>
                <a:lnTo>
                  <a:pt x="707136" y="0"/>
                </a:lnTo>
              </a:path>
            </a:pathLst>
          </a:custGeom>
          <a:ln w="116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883150" y="4798567"/>
            <a:ext cx="707390" cy="0"/>
          </a:xfrm>
          <a:custGeom>
            <a:avLst/>
            <a:gdLst/>
            <a:ahLst/>
            <a:cxnLst/>
            <a:rect l="l" t="t" r="r" b="b"/>
            <a:pathLst>
              <a:path w="707389">
                <a:moveTo>
                  <a:pt x="0" y="0"/>
                </a:moveTo>
                <a:lnTo>
                  <a:pt x="707136" y="0"/>
                </a:lnTo>
              </a:path>
            </a:pathLst>
          </a:custGeom>
          <a:ln w="116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78021" y="5616955"/>
            <a:ext cx="707390" cy="0"/>
          </a:xfrm>
          <a:custGeom>
            <a:avLst/>
            <a:gdLst/>
            <a:ahLst/>
            <a:cxnLst/>
            <a:rect l="l" t="t" r="r" b="b"/>
            <a:pathLst>
              <a:path w="707389">
                <a:moveTo>
                  <a:pt x="0" y="0"/>
                </a:moveTo>
                <a:lnTo>
                  <a:pt x="707136" y="0"/>
                </a:lnTo>
              </a:path>
            </a:pathLst>
          </a:custGeom>
          <a:ln w="116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620518" y="4575911"/>
            <a:ext cx="39878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5" dirty="0">
                <a:latin typeface="Times New Roman"/>
                <a:cs typeface="Times New Roman"/>
              </a:rPr>
              <a:t>G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14532" y="4575911"/>
            <a:ext cx="61722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dirty="0">
                <a:latin typeface="Symbol"/>
                <a:cs typeface="Symbol"/>
              </a:rPr>
              <a:t></a:t>
            </a:r>
            <a:r>
              <a:rPr sz="2200" i="1" dirty="0">
                <a:latin typeface="Times New Roman"/>
                <a:cs typeface="Times New Roman"/>
              </a:rPr>
              <a:t>G</a:t>
            </a:r>
            <a:r>
              <a:rPr sz="2200" i="1" spc="-1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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50488" y="4395815"/>
            <a:ext cx="367665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3995" indent="-201930">
              <a:lnSpc>
                <a:spcPct val="100000"/>
              </a:lnSpc>
              <a:spcBef>
                <a:spcPts val="105"/>
              </a:spcBef>
              <a:buFont typeface="Symbol"/>
              <a:buChar char=""/>
              <a:tabLst>
                <a:tab pos="214629" algn="l"/>
              </a:tabLst>
            </a:pPr>
            <a:r>
              <a:rPr sz="2200" i="1" dirty="0">
                <a:latin typeface="Times New Roman"/>
                <a:cs typeface="Times New Roman"/>
              </a:rPr>
              <a:t>b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88558" y="4575631"/>
            <a:ext cx="61849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-5" dirty="0">
                <a:latin typeface="Times New Roman"/>
                <a:cs typeface="Times New Roman"/>
              </a:rPr>
              <a:t>Y</a:t>
            </a:r>
            <a:r>
              <a:rPr sz="2200" i="1" spc="2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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88909" y="5535584"/>
            <a:ext cx="1842770" cy="85915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702945">
              <a:lnSpc>
                <a:spcPct val="100000"/>
              </a:lnSpc>
              <a:spcBef>
                <a:spcPts val="740"/>
              </a:spcBef>
            </a:pPr>
            <a:r>
              <a:rPr sz="2200" spc="-190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1</a:t>
            </a:r>
            <a:r>
              <a:rPr sz="2200" spc="-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</a:t>
            </a:r>
            <a:r>
              <a:rPr sz="2200" spc="-185" dirty="0">
                <a:latin typeface="Times New Roman"/>
                <a:cs typeface="Times New Roman"/>
              </a:rPr>
              <a:t> </a:t>
            </a:r>
            <a:r>
              <a:rPr sz="2200" i="1" spc="30" dirty="0">
                <a:latin typeface="Times New Roman"/>
                <a:cs typeface="Times New Roman"/>
              </a:rPr>
              <a:t>b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-5" dirty="0">
                <a:latin typeface="Times New Roman"/>
                <a:cs typeface="Times New Roman"/>
              </a:rPr>
              <a:t>Y</a:t>
            </a:r>
            <a:r>
              <a:rPr sz="2200" i="1" spc="3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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-5" dirty="0">
                <a:latin typeface="Times New Roman"/>
                <a:cs typeface="Times New Roman"/>
              </a:rPr>
              <a:t>G</a:t>
            </a:r>
            <a:r>
              <a:rPr sz="2200" i="1" spc="1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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-5" dirty="0">
                <a:latin typeface="Times New Roman"/>
                <a:cs typeface="Times New Roman"/>
              </a:rPr>
              <a:t>Tx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63509" y="5394200"/>
            <a:ext cx="1875155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200" spc="-15" dirty="0">
                <a:latin typeface="Symbol"/>
                <a:cs typeface="Symbol"/>
              </a:rPr>
              <a:t></a:t>
            </a:r>
            <a:r>
              <a:rPr sz="2200" i="1" dirty="0">
                <a:latin typeface="Times New Roman"/>
                <a:cs typeface="Times New Roman"/>
              </a:rPr>
              <a:t>Y </a:t>
            </a:r>
            <a:r>
              <a:rPr sz="2200" i="1" spc="-2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</a:t>
            </a:r>
            <a:r>
              <a:rPr sz="2200" spc="220" dirty="0">
                <a:latin typeface="Times New Roman"/>
                <a:cs typeface="Times New Roman"/>
              </a:rPr>
              <a:t> </a:t>
            </a:r>
            <a:r>
              <a:rPr sz="3300" spc="-284" baseline="35353" dirty="0">
                <a:latin typeface="Times New Roman"/>
                <a:cs typeface="Times New Roman"/>
              </a:rPr>
              <a:t>(</a:t>
            </a:r>
            <a:r>
              <a:rPr sz="3300" baseline="35353" dirty="0">
                <a:latin typeface="Times New Roman"/>
                <a:cs typeface="Times New Roman"/>
              </a:rPr>
              <a:t>1</a:t>
            </a:r>
            <a:r>
              <a:rPr sz="3300" spc="-465" baseline="35353" dirty="0">
                <a:latin typeface="Times New Roman"/>
                <a:cs typeface="Times New Roman"/>
              </a:rPr>
              <a:t> </a:t>
            </a:r>
            <a:r>
              <a:rPr sz="3300" baseline="35353" dirty="0">
                <a:latin typeface="Symbol"/>
                <a:cs typeface="Symbol"/>
              </a:rPr>
              <a:t></a:t>
            </a:r>
            <a:r>
              <a:rPr sz="3300" spc="-277" baseline="35353" dirty="0">
                <a:latin typeface="Times New Roman"/>
                <a:cs typeface="Times New Roman"/>
              </a:rPr>
              <a:t> </a:t>
            </a:r>
            <a:r>
              <a:rPr sz="3300" i="1" spc="44" baseline="35353" dirty="0">
                <a:latin typeface="Times New Roman"/>
                <a:cs typeface="Times New Roman"/>
              </a:rPr>
              <a:t>b</a:t>
            </a:r>
            <a:r>
              <a:rPr sz="3300" baseline="35353" dirty="0">
                <a:latin typeface="Times New Roman"/>
                <a:cs typeface="Times New Roman"/>
              </a:rPr>
              <a:t>)</a:t>
            </a:r>
            <a:r>
              <a:rPr sz="3300" spc="-172" baseline="35353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Symbol"/>
                <a:cs typeface="Symbol"/>
              </a:rPr>
              <a:t></a:t>
            </a:r>
            <a:r>
              <a:rPr sz="2200" i="1" spc="5" dirty="0">
                <a:latin typeface="Times New Roman"/>
                <a:cs typeface="Times New Roman"/>
              </a:rPr>
              <a:t>G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84913" y="4797525"/>
            <a:ext cx="70612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185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1</a:t>
            </a:r>
            <a:r>
              <a:rPr sz="2200" spc="-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</a:t>
            </a:r>
            <a:r>
              <a:rPr sz="2200" spc="-180" dirty="0">
                <a:latin typeface="Times New Roman"/>
                <a:cs typeface="Times New Roman"/>
              </a:rPr>
              <a:t> </a:t>
            </a:r>
            <a:r>
              <a:rPr sz="2200" i="1" spc="30" dirty="0">
                <a:latin typeface="Times New Roman"/>
                <a:cs typeface="Times New Roman"/>
              </a:rPr>
              <a:t>b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54777" y="4395912"/>
            <a:ext cx="165735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dirty="0">
                <a:latin typeface="Times New Roman"/>
                <a:cs typeface="Times New Roman"/>
              </a:rPr>
              <a:t>1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79768" y="4797525"/>
            <a:ext cx="70485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190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1</a:t>
            </a:r>
            <a:r>
              <a:rPr sz="2200" spc="-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</a:t>
            </a:r>
            <a:r>
              <a:rPr sz="2200" spc="-180" dirty="0">
                <a:latin typeface="Times New Roman"/>
                <a:cs typeface="Times New Roman"/>
              </a:rPr>
              <a:t> </a:t>
            </a:r>
            <a:r>
              <a:rPr sz="2200" i="1" spc="30" dirty="0">
                <a:latin typeface="Times New Roman"/>
                <a:cs typeface="Times New Roman"/>
              </a:rPr>
              <a:t>b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4928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latin typeface="Arial"/>
                <a:cs typeface="Arial"/>
              </a:rPr>
              <a:t>Angka</a:t>
            </a:r>
            <a:r>
              <a:rPr sz="2100" b="1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Pengganda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untuk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Model</a:t>
            </a:r>
            <a:r>
              <a:rPr sz="2100" b="1" spc="10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Pajak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Proporsional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22751" y="6068059"/>
            <a:ext cx="2397760" cy="0"/>
          </a:xfrm>
          <a:custGeom>
            <a:avLst/>
            <a:gdLst/>
            <a:ahLst/>
            <a:cxnLst/>
            <a:rect l="l" t="t" r="r" b="b"/>
            <a:pathLst>
              <a:path w="2397760">
                <a:moveTo>
                  <a:pt x="0" y="0"/>
                </a:moveTo>
                <a:lnTo>
                  <a:pt x="2397252" y="0"/>
                </a:lnTo>
              </a:path>
            </a:pathLst>
          </a:custGeom>
          <a:ln w="101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95109" y="6065903"/>
            <a:ext cx="1052830" cy="3194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00" spc="-160" dirty="0">
                <a:latin typeface="Times New Roman"/>
                <a:cs typeface="Times New Roman"/>
              </a:rPr>
              <a:t>(</a:t>
            </a:r>
            <a:r>
              <a:rPr sz="1900" spc="10" dirty="0">
                <a:latin typeface="Times New Roman"/>
                <a:cs typeface="Times New Roman"/>
              </a:rPr>
              <a:t>1</a:t>
            </a:r>
            <a:r>
              <a:rPr sz="1900" spc="-26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-8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130" dirty="0">
                <a:latin typeface="Times New Roman"/>
                <a:cs typeface="Times New Roman"/>
              </a:rPr>
              <a:t>t</a:t>
            </a:r>
            <a:r>
              <a:rPr sz="1900" spc="5" dirty="0">
                <a:latin typeface="Times New Roman"/>
                <a:cs typeface="Times New Roman"/>
              </a:rPr>
              <a:t>)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41811" y="5872324"/>
            <a:ext cx="763270" cy="3194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spc="26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35" dirty="0">
                <a:latin typeface="Times New Roman"/>
                <a:cs typeface="Times New Roman"/>
              </a:rPr>
              <a:t> </a:t>
            </a:r>
            <a:r>
              <a:rPr sz="2850" i="1" spc="22" baseline="36549" dirty="0">
                <a:latin typeface="Times New Roman"/>
                <a:cs typeface="Times New Roman"/>
              </a:rPr>
              <a:t>C</a:t>
            </a:r>
            <a:r>
              <a:rPr sz="1650" spc="22" baseline="37878" dirty="0">
                <a:latin typeface="Times New Roman"/>
                <a:cs typeface="Times New Roman"/>
              </a:rPr>
              <a:t>0</a:t>
            </a:r>
            <a:endParaRPr sz="1650" baseline="37878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41732" y="4889503"/>
            <a:ext cx="3959860" cy="114554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55"/>
              </a:spcBef>
            </a:pP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bY</a:t>
            </a:r>
            <a:r>
              <a:rPr sz="1900" i="1" spc="13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btY</a:t>
            </a:r>
            <a:r>
              <a:rPr sz="1900" i="1" dirty="0">
                <a:latin typeface="Times New Roman"/>
                <a:cs typeface="Times New Roman"/>
              </a:rPr>
              <a:t> </a:t>
            </a:r>
            <a:r>
              <a:rPr sz="1900" i="1" spc="-17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bTx</a:t>
            </a:r>
            <a:r>
              <a:rPr sz="1900" i="1" spc="-5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50165">
              <a:lnSpc>
                <a:spcPct val="100000"/>
              </a:lnSpc>
              <a:spcBef>
                <a:spcPts val="660"/>
              </a:spcBef>
            </a:pPr>
            <a:r>
              <a:rPr sz="1900" spc="-160" dirty="0">
                <a:latin typeface="Times New Roman"/>
                <a:cs typeface="Times New Roman"/>
              </a:rPr>
              <a:t>(</a:t>
            </a:r>
            <a:r>
              <a:rPr sz="1900" spc="10" dirty="0">
                <a:latin typeface="Times New Roman"/>
                <a:cs typeface="Times New Roman"/>
              </a:rPr>
              <a:t>1</a:t>
            </a:r>
            <a:r>
              <a:rPr sz="1900" spc="-26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-8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130" dirty="0">
                <a:latin typeface="Times New Roman"/>
                <a:cs typeface="Times New Roman"/>
              </a:rPr>
              <a:t>t</a:t>
            </a:r>
            <a:r>
              <a:rPr sz="1900" spc="-65" dirty="0">
                <a:latin typeface="Times New Roman"/>
                <a:cs typeface="Times New Roman"/>
              </a:rPr>
              <a:t>)</a:t>
            </a: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dirty="0">
                <a:latin typeface="Times New Roman"/>
                <a:cs typeface="Times New Roman"/>
              </a:rPr>
              <a:t> </a:t>
            </a:r>
            <a:r>
              <a:rPr sz="1900" i="1" spc="-18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15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bTx</a:t>
            </a:r>
            <a:r>
              <a:rPr sz="1900" i="1" spc="-5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bTr</a:t>
            </a:r>
            <a:r>
              <a:rPr sz="1900" i="1" spc="2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-3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971550" indent="-177165">
              <a:lnSpc>
                <a:spcPct val="100000"/>
              </a:lnSpc>
              <a:spcBef>
                <a:spcPts val="655"/>
              </a:spcBef>
              <a:buFont typeface="Symbol"/>
              <a:buChar char=""/>
              <a:tabLst>
                <a:tab pos="972185" algn="l"/>
              </a:tabLst>
            </a:pPr>
            <a:r>
              <a:rPr sz="1900" i="1" spc="10" dirty="0">
                <a:latin typeface="Times New Roman"/>
                <a:cs typeface="Times New Roman"/>
              </a:rPr>
              <a:t>bTx</a:t>
            </a:r>
            <a:r>
              <a:rPr sz="1900" i="1" spc="-5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bTr</a:t>
            </a:r>
            <a:r>
              <a:rPr sz="1900" i="1" spc="2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15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3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78480" y="3771837"/>
            <a:ext cx="3222625" cy="114427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17804" indent="-180340">
              <a:lnSpc>
                <a:spcPct val="100000"/>
              </a:lnSpc>
              <a:spcBef>
                <a:spcPts val="750"/>
              </a:spcBef>
              <a:buFont typeface="Symbol"/>
              <a:buChar char=""/>
              <a:tabLst>
                <a:tab pos="218440" algn="l"/>
              </a:tabLst>
            </a:pP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-95" dirty="0">
                <a:latin typeface="Times New Roman"/>
                <a:cs typeface="Times New Roman"/>
              </a:rPr>
              <a:t>Y</a:t>
            </a:r>
            <a:r>
              <a:rPr sz="1650" i="1" spc="15" baseline="-25252" dirty="0">
                <a:latin typeface="Times New Roman"/>
                <a:cs typeface="Times New Roman"/>
              </a:rPr>
              <a:t>d</a:t>
            </a:r>
            <a:r>
              <a:rPr sz="1650" i="1" baseline="-25252" dirty="0">
                <a:latin typeface="Times New Roman"/>
                <a:cs typeface="Times New Roman"/>
              </a:rPr>
              <a:t> </a:t>
            </a:r>
            <a:r>
              <a:rPr sz="1650" i="1" spc="195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30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217804" indent="-180340">
              <a:lnSpc>
                <a:spcPct val="100000"/>
              </a:lnSpc>
              <a:spcBef>
                <a:spcPts val="655"/>
              </a:spcBef>
              <a:buFont typeface="Symbol"/>
              <a:buChar char=""/>
              <a:tabLst>
                <a:tab pos="218440" algn="l"/>
              </a:tabLst>
            </a:pPr>
            <a:r>
              <a:rPr sz="1900" i="1" spc="40" dirty="0">
                <a:latin typeface="Times New Roman"/>
                <a:cs typeface="Times New Roman"/>
              </a:rPr>
              <a:t>b</a:t>
            </a:r>
            <a:r>
              <a:rPr sz="1900" spc="-70" dirty="0">
                <a:latin typeface="Times New Roman"/>
                <a:cs typeface="Times New Roman"/>
              </a:rPr>
              <a:t>(</a:t>
            </a: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21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Tx</a:t>
            </a:r>
            <a:r>
              <a:rPr sz="1900" i="1" spc="-5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tY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8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T</a:t>
            </a:r>
            <a:r>
              <a:rPr sz="1900" i="1" spc="140" dirty="0">
                <a:latin typeface="Times New Roman"/>
                <a:cs typeface="Times New Roman"/>
              </a:rPr>
              <a:t>r</a:t>
            </a:r>
            <a:r>
              <a:rPr sz="1900" spc="5" dirty="0">
                <a:latin typeface="Times New Roman"/>
                <a:cs typeface="Times New Roman"/>
              </a:rPr>
              <a:t>)</a:t>
            </a:r>
            <a:r>
              <a:rPr sz="1900" spc="-9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3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217804" indent="-180340">
              <a:lnSpc>
                <a:spcPct val="100000"/>
              </a:lnSpc>
              <a:spcBef>
                <a:spcPts val="655"/>
              </a:spcBef>
              <a:buFont typeface="Symbol"/>
              <a:buChar char=""/>
              <a:tabLst>
                <a:tab pos="218440" algn="l"/>
              </a:tabLst>
            </a:pPr>
            <a:r>
              <a:rPr sz="1900" i="1" spc="10" dirty="0">
                <a:latin typeface="Times New Roman"/>
                <a:cs typeface="Times New Roman"/>
              </a:rPr>
              <a:t>bY</a:t>
            </a:r>
            <a:r>
              <a:rPr sz="1900" i="1" spc="13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45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bTx</a:t>
            </a:r>
            <a:r>
              <a:rPr sz="1900" i="1" spc="-5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45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41773" y="3772082"/>
            <a:ext cx="742315" cy="1143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algn="just">
              <a:lnSpc>
                <a:spcPct val="128699"/>
              </a:lnSpc>
              <a:spcBef>
                <a:spcPts val="95"/>
              </a:spcBef>
            </a:pPr>
            <a:r>
              <a:rPr sz="1900" i="1" spc="10" dirty="0">
                <a:latin typeface="Times New Roman"/>
                <a:cs typeface="Times New Roman"/>
              </a:rPr>
              <a:t>Y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C</a:t>
            </a:r>
            <a:r>
              <a:rPr sz="1650" spc="15" baseline="-25252" dirty="0">
                <a:latin typeface="Times New Roman"/>
                <a:cs typeface="Times New Roman"/>
              </a:rPr>
              <a:t>0 </a:t>
            </a:r>
            <a:r>
              <a:rPr sz="1650" spc="-390" baseline="-25252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Y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22" baseline="-25252" dirty="0">
                <a:latin typeface="Times New Roman"/>
                <a:cs typeface="Times New Roman"/>
              </a:rPr>
              <a:t>0 </a:t>
            </a:r>
            <a:r>
              <a:rPr sz="1650" spc="-390" baseline="-25252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spc="2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C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450850" indent="-343535">
              <a:lnSpc>
                <a:spcPct val="100000"/>
              </a:lnSpc>
              <a:spcBef>
                <a:spcPts val="87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450850" algn="l"/>
                <a:tab pos="451484" algn="l"/>
              </a:tabLst>
            </a:pPr>
            <a:r>
              <a:rPr spc="-5" dirty="0"/>
              <a:t>Fungsi</a:t>
            </a:r>
            <a:r>
              <a:rPr spc="5" dirty="0"/>
              <a:t> </a:t>
            </a:r>
            <a:r>
              <a:rPr spc="-5" dirty="0"/>
              <a:t>pajak</a:t>
            </a:r>
            <a:r>
              <a:rPr dirty="0"/>
              <a:t> </a:t>
            </a:r>
            <a:r>
              <a:rPr spc="-5" dirty="0"/>
              <a:t>proporsional</a:t>
            </a:r>
            <a:r>
              <a:rPr spc="5" dirty="0"/>
              <a:t> </a:t>
            </a:r>
            <a:r>
              <a:rPr spc="-5" dirty="0"/>
              <a:t>adalah:</a:t>
            </a:r>
          </a:p>
          <a:p>
            <a:pPr marL="2348865">
              <a:lnSpc>
                <a:spcPct val="100000"/>
              </a:lnSpc>
              <a:spcBef>
                <a:spcPts val="915"/>
              </a:spcBef>
            </a:pPr>
            <a:r>
              <a:rPr sz="2350" i="1" dirty="0">
                <a:latin typeface="Times New Roman"/>
                <a:cs typeface="Times New Roman"/>
              </a:rPr>
              <a:t>Tx</a:t>
            </a:r>
            <a:r>
              <a:rPr sz="2350" i="1" spc="105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80" dirty="0">
                <a:latin typeface="Times New Roman"/>
                <a:cs typeface="Times New Roman"/>
              </a:rPr>
              <a:t> </a:t>
            </a:r>
            <a:r>
              <a:rPr sz="2350" i="1" spc="-150" dirty="0">
                <a:latin typeface="Times New Roman"/>
                <a:cs typeface="Times New Roman"/>
              </a:rPr>
              <a:t>T</a:t>
            </a:r>
            <a:r>
              <a:rPr sz="2025" spc="15" baseline="-24691" dirty="0">
                <a:latin typeface="Times New Roman"/>
                <a:cs typeface="Times New Roman"/>
              </a:rPr>
              <a:t>0</a:t>
            </a:r>
            <a:r>
              <a:rPr sz="2025" baseline="-24691" dirty="0">
                <a:latin typeface="Times New Roman"/>
                <a:cs typeface="Times New Roman"/>
              </a:rPr>
              <a:t>  </a:t>
            </a:r>
            <a:r>
              <a:rPr sz="2350" dirty="0">
                <a:latin typeface="Symbol"/>
                <a:cs typeface="Symbol"/>
              </a:rPr>
              <a:t></a:t>
            </a:r>
            <a:r>
              <a:rPr sz="2350" spc="-165" dirty="0">
                <a:latin typeface="Times New Roman"/>
                <a:cs typeface="Times New Roman"/>
              </a:rPr>
              <a:t> </a:t>
            </a:r>
            <a:r>
              <a:rPr sz="2350" i="1" dirty="0">
                <a:latin typeface="Times New Roman"/>
                <a:cs typeface="Times New Roman"/>
              </a:rPr>
              <a:t>tY</a:t>
            </a:r>
            <a:endParaRPr sz="2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sz="1800" spc="-5" dirty="0"/>
              <a:t>Keseimbangan pendapatan</a:t>
            </a:r>
            <a:r>
              <a:rPr sz="1800" dirty="0"/>
              <a:t> </a:t>
            </a:r>
            <a:r>
              <a:rPr sz="1800" spc="-5" dirty="0"/>
              <a:t>nasional</a:t>
            </a:r>
            <a:r>
              <a:rPr sz="1800" spc="5" dirty="0"/>
              <a:t> </a:t>
            </a:r>
            <a:r>
              <a:rPr sz="1800" spc="-5" dirty="0"/>
              <a:t>dengan</a:t>
            </a:r>
            <a:r>
              <a:rPr sz="1800" dirty="0"/>
              <a:t> </a:t>
            </a:r>
            <a:r>
              <a:rPr sz="1800" spc="-5" dirty="0"/>
              <a:t>pajak</a:t>
            </a:r>
            <a:r>
              <a:rPr sz="1800" dirty="0"/>
              <a:t> </a:t>
            </a:r>
            <a:r>
              <a:rPr sz="1800" spc="-5" dirty="0"/>
              <a:t>proporsional</a:t>
            </a:r>
            <a:r>
              <a:rPr sz="1800" spc="5" dirty="0"/>
              <a:t> </a:t>
            </a:r>
            <a:r>
              <a:rPr sz="1800" spc="-5" dirty="0"/>
              <a:t>adalah:</a:t>
            </a:r>
            <a:endParaRPr sz="1800"/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/>
          </a:p>
          <a:p>
            <a:pPr marL="2199005">
              <a:lnSpc>
                <a:spcPct val="100000"/>
              </a:lnSpc>
            </a:pPr>
            <a:r>
              <a:rPr sz="1900" i="1" spc="10" dirty="0">
                <a:latin typeface="Times New Roman"/>
                <a:cs typeface="Times New Roman"/>
              </a:rPr>
              <a:t>Y </a:t>
            </a:r>
            <a:r>
              <a:rPr sz="1900" i="1" spc="-17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900" i="1" spc="1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30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7146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Pengganda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untuk Model Pajak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Proporsional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11905" y="5120132"/>
            <a:ext cx="3343275" cy="0"/>
          </a:xfrm>
          <a:custGeom>
            <a:avLst/>
            <a:gdLst/>
            <a:ahLst/>
            <a:cxnLst/>
            <a:rect l="l" t="t" r="r" b="b"/>
            <a:pathLst>
              <a:path w="3343275">
                <a:moveTo>
                  <a:pt x="0" y="0"/>
                </a:moveTo>
                <a:lnTo>
                  <a:pt x="3342894" y="0"/>
                </a:lnTo>
              </a:path>
            </a:pathLst>
          </a:custGeom>
          <a:ln w="113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92132" y="3832328"/>
            <a:ext cx="5199380" cy="1638935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730"/>
              </a:spcBef>
            </a:pP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dirty="0">
                <a:latin typeface="Times New Roman"/>
                <a:cs typeface="Times New Roman"/>
              </a:rPr>
              <a:t> </a:t>
            </a:r>
            <a:r>
              <a:rPr sz="2150" i="1" spc="-22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dirty="0">
                <a:latin typeface="Times New Roman"/>
                <a:cs typeface="Times New Roman"/>
              </a:rPr>
              <a:t> </a:t>
            </a:r>
            <a:r>
              <a:rPr sz="2150" i="1" spc="-1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70" dirty="0">
                <a:latin typeface="Times New Roman"/>
                <a:cs typeface="Times New Roman"/>
              </a:rPr>
              <a:t> </a:t>
            </a:r>
            <a:r>
              <a:rPr sz="2150" i="1" spc="-1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Tx</a:t>
            </a:r>
            <a:r>
              <a:rPr sz="2150" i="1" spc="-7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bt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0" dirty="0">
                <a:latin typeface="Times New Roman"/>
                <a:cs typeface="Times New Roman"/>
              </a:rPr>
              <a:t> </a:t>
            </a:r>
            <a:r>
              <a:rPr sz="2150" i="1" spc="-1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Tr</a:t>
            </a:r>
            <a:r>
              <a:rPr sz="2150" i="1" spc="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I</a:t>
            </a:r>
            <a:r>
              <a:rPr sz="2150" i="1" spc="11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10" dirty="0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  <a:p>
            <a:pPr marL="59055">
              <a:lnSpc>
                <a:spcPct val="100000"/>
              </a:lnSpc>
              <a:spcBef>
                <a:spcPts val="630"/>
              </a:spcBef>
            </a:pPr>
            <a:r>
              <a:rPr sz="2150" spc="-185" dirty="0">
                <a:latin typeface="Times New Roman"/>
                <a:cs typeface="Times New Roman"/>
              </a:rPr>
              <a:t>(</a:t>
            </a:r>
            <a:r>
              <a:rPr sz="2150" spc="-5" dirty="0">
                <a:latin typeface="Times New Roman"/>
                <a:cs typeface="Times New Roman"/>
              </a:rPr>
              <a:t>1</a:t>
            </a:r>
            <a:r>
              <a:rPr sz="2150" spc="-30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-10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130" dirty="0">
                <a:latin typeface="Times New Roman"/>
                <a:cs typeface="Times New Roman"/>
              </a:rPr>
              <a:t>t</a:t>
            </a:r>
            <a:r>
              <a:rPr sz="2150" spc="45" dirty="0">
                <a:latin typeface="Times New Roman"/>
                <a:cs typeface="Times New Roman"/>
              </a:rPr>
              <a:t>)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dirty="0">
                <a:latin typeface="Times New Roman"/>
                <a:cs typeface="Times New Roman"/>
              </a:rPr>
              <a:t> </a:t>
            </a:r>
            <a:r>
              <a:rPr sz="2150" i="1" spc="-229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Tx</a:t>
            </a:r>
            <a:r>
              <a:rPr sz="2150" i="1" spc="-8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10" dirty="0">
                <a:latin typeface="Times New Roman"/>
                <a:cs typeface="Times New Roman"/>
              </a:rPr>
              <a:t>b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Tr</a:t>
            </a:r>
            <a:r>
              <a:rPr sz="2150" i="1" spc="1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I</a:t>
            </a:r>
            <a:r>
              <a:rPr sz="2150" i="1" spc="11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10" dirty="0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635"/>
              </a:spcBef>
            </a:pPr>
            <a:r>
              <a:rPr sz="3225" spc="-22" baseline="-34883" dirty="0">
                <a:latin typeface="Symbol"/>
                <a:cs typeface="Symbol"/>
              </a:rPr>
              <a:t></a:t>
            </a:r>
            <a:r>
              <a:rPr sz="3225" i="1" spc="-7" baseline="-34883" dirty="0">
                <a:latin typeface="Times New Roman"/>
                <a:cs typeface="Times New Roman"/>
              </a:rPr>
              <a:t>Y</a:t>
            </a:r>
            <a:r>
              <a:rPr sz="3225" i="1" baseline="-34883" dirty="0">
                <a:latin typeface="Times New Roman"/>
                <a:cs typeface="Times New Roman"/>
              </a:rPr>
              <a:t> </a:t>
            </a:r>
            <a:r>
              <a:rPr sz="3225" i="1" spc="-337" baseline="-34883" dirty="0">
                <a:latin typeface="Times New Roman"/>
                <a:cs typeface="Times New Roman"/>
              </a:rPr>
              <a:t> </a:t>
            </a:r>
            <a:r>
              <a:rPr sz="3225" spc="-7" baseline="-34883" dirty="0">
                <a:latin typeface="Symbol"/>
                <a:cs typeface="Symbol"/>
              </a:rPr>
              <a:t></a:t>
            </a:r>
            <a:r>
              <a:rPr sz="3225" spc="270" baseline="-34883" dirty="0">
                <a:latin typeface="Times New Roman"/>
                <a:cs typeface="Times New Roman"/>
              </a:rPr>
              <a:t> </a:t>
            </a:r>
            <a:r>
              <a:rPr sz="2150" i="1" spc="-10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Tx</a:t>
            </a:r>
            <a:r>
              <a:rPr sz="2150" i="1" spc="-7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5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Tr</a:t>
            </a:r>
            <a:r>
              <a:rPr sz="2150" i="1" spc="1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I</a:t>
            </a:r>
            <a:r>
              <a:rPr sz="2150" i="1" spc="12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8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10" dirty="0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  <a:p>
            <a:pPr marR="408305" algn="ctr">
              <a:lnSpc>
                <a:spcPct val="100000"/>
              </a:lnSpc>
              <a:spcBef>
                <a:spcPts val="484"/>
              </a:spcBef>
            </a:pPr>
            <a:r>
              <a:rPr sz="2150" spc="-185" dirty="0">
                <a:latin typeface="Times New Roman"/>
                <a:cs typeface="Times New Roman"/>
              </a:rPr>
              <a:t>(</a:t>
            </a:r>
            <a:r>
              <a:rPr sz="2150" spc="-5" dirty="0">
                <a:latin typeface="Times New Roman"/>
                <a:cs typeface="Times New Roman"/>
              </a:rPr>
              <a:t>1</a:t>
            </a:r>
            <a:r>
              <a:rPr sz="2150" spc="-30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-10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5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130" dirty="0">
                <a:latin typeface="Times New Roman"/>
                <a:cs typeface="Times New Roman"/>
              </a:rPr>
              <a:t>t</a:t>
            </a:r>
            <a:r>
              <a:rPr sz="2150" spc="-5" dirty="0">
                <a:latin typeface="Times New Roman"/>
                <a:cs typeface="Times New Roman"/>
              </a:rPr>
              <a:t>)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16951" y="2580957"/>
            <a:ext cx="3564890" cy="127000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38125" indent="-200660">
              <a:lnSpc>
                <a:spcPct val="100000"/>
              </a:lnSpc>
              <a:spcBef>
                <a:spcPts val="785"/>
              </a:spcBef>
              <a:buFont typeface="Symbol"/>
              <a:buChar char=""/>
              <a:tabLst>
                <a:tab pos="238760" algn="l"/>
              </a:tabLst>
            </a:pP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-130" dirty="0">
                <a:latin typeface="Times New Roman"/>
                <a:cs typeface="Times New Roman"/>
              </a:rPr>
              <a:t>Y</a:t>
            </a:r>
            <a:r>
              <a:rPr sz="1875" i="1" baseline="-24444" dirty="0">
                <a:latin typeface="Times New Roman"/>
                <a:cs typeface="Times New Roman"/>
              </a:rPr>
              <a:t>d </a:t>
            </a:r>
            <a:r>
              <a:rPr sz="1875" i="1" spc="202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i="1" spc="95" dirty="0">
                <a:latin typeface="Times New Roman"/>
                <a:cs typeface="Times New Roman"/>
              </a:rPr>
              <a:t>I</a:t>
            </a:r>
            <a:r>
              <a:rPr sz="1875" baseline="-24444" dirty="0">
                <a:latin typeface="Times New Roman"/>
                <a:cs typeface="Times New Roman"/>
              </a:rPr>
              <a:t>0 </a:t>
            </a:r>
            <a:r>
              <a:rPr sz="1875" spc="-7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70" dirty="0">
                <a:latin typeface="Times New Roman"/>
                <a:cs typeface="Times New Roman"/>
              </a:rPr>
              <a:t>G</a:t>
            </a:r>
            <a:r>
              <a:rPr sz="1875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  <a:p>
            <a:pPr marL="238125" indent="-200660">
              <a:lnSpc>
                <a:spcPct val="100000"/>
              </a:lnSpc>
              <a:spcBef>
                <a:spcPts val="690"/>
              </a:spcBef>
              <a:buFont typeface="Symbol"/>
              <a:buChar char=""/>
              <a:tabLst>
                <a:tab pos="238760" algn="l"/>
              </a:tabLst>
            </a:pPr>
            <a:r>
              <a:rPr sz="2150" i="1" spc="25" dirty="0">
                <a:latin typeface="Times New Roman"/>
                <a:cs typeface="Times New Roman"/>
              </a:rPr>
              <a:t>b</a:t>
            </a:r>
            <a:r>
              <a:rPr sz="2150" spc="-85" dirty="0">
                <a:latin typeface="Times New Roman"/>
                <a:cs typeface="Times New Roman"/>
              </a:rPr>
              <a:t>(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24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Tx</a:t>
            </a:r>
            <a:r>
              <a:rPr sz="2150" i="1" spc="-8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7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tY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21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T</a:t>
            </a:r>
            <a:r>
              <a:rPr sz="2150" i="1" spc="140" dirty="0">
                <a:latin typeface="Times New Roman"/>
                <a:cs typeface="Times New Roman"/>
              </a:rPr>
              <a:t>r</a:t>
            </a:r>
            <a:r>
              <a:rPr sz="2150" spc="-5" dirty="0">
                <a:latin typeface="Times New Roman"/>
                <a:cs typeface="Times New Roman"/>
              </a:rPr>
              <a:t>)</a:t>
            </a:r>
            <a:r>
              <a:rPr sz="2150" spc="-12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i="1" spc="105" dirty="0">
                <a:latin typeface="Times New Roman"/>
                <a:cs typeface="Times New Roman"/>
              </a:rPr>
              <a:t>I</a:t>
            </a:r>
            <a:r>
              <a:rPr sz="1875" baseline="-24444" dirty="0">
                <a:latin typeface="Times New Roman"/>
                <a:cs typeface="Times New Roman"/>
              </a:rPr>
              <a:t>0 </a:t>
            </a:r>
            <a:r>
              <a:rPr sz="1875" spc="-15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75" dirty="0">
                <a:latin typeface="Times New Roman"/>
                <a:cs typeface="Times New Roman"/>
              </a:rPr>
              <a:t>G</a:t>
            </a:r>
            <a:r>
              <a:rPr sz="1875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  <a:p>
            <a:pPr marL="238125" indent="-200660">
              <a:lnSpc>
                <a:spcPct val="100000"/>
              </a:lnSpc>
              <a:spcBef>
                <a:spcPts val="685"/>
              </a:spcBef>
              <a:buFont typeface="Symbol"/>
              <a:buChar char=""/>
              <a:tabLst>
                <a:tab pos="238760" algn="l"/>
              </a:tabLst>
            </a:pPr>
            <a:r>
              <a:rPr sz="2150" i="1" spc="-5" dirty="0">
                <a:latin typeface="Times New Roman"/>
                <a:cs typeface="Times New Roman"/>
              </a:rPr>
              <a:t>bY</a:t>
            </a:r>
            <a:r>
              <a:rPr sz="2150" i="1" spc="12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75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bTx</a:t>
            </a:r>
            <a:r>
              <a:rPr sz="2150" i="1" spc="-8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7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btY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bTr</a:t>
            </a:r>
            <a:r>
              <a:rPr sz="2150" i="1" spc="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i="1" spc="105" dirty="0">
                <a:latin typeface="Times New Roman"/>
                <a:cs typeface="Times New Roman"/>
              </a:rPr>
              <a:t>I</a:t>
            </a:r>
            <a:r>
              <a:rPr sz="1875" baseline="-24444" dirty="0">
                <a:latin typeface="Times New Roman"/>
                <a:cs typeface="Times New Roman"/>
              </a:rPr>
              <a:t>0 </a:t>
            </a:r>
            <a:r>
              <a:rPr sz="1875" spc="-15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75" dirty="0">
                <a:latin typeface="Times New Roman"/>
                <a:cs typeface="Times New Roman"/>
              </a:rPr>
              <a:t>G</a:t>
            </a:r>
            <a:r>
              <a:rPr sz="1875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01370" y="2581230"/>
            <a:ext cx="814069" cy="1270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algn="just">
              <a:lnSpc>
                <a:spcPct val="126600"/>
              </a:lnSpc>
              <a:spcBef>
                <a:spcPts val="100"/>
              </a:spcBef>
            </a:pPr>
            <a:r>
              <a:rPr sz="2150" i="1" spc="-5" dirty="0">
                <a:latin typeface="Times New Roman"/>
                <a:cs typeface="Times New Roman"/>
              </a:rPr>
              <a:t>Y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spc="-5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C</a:t>
            </a:r>
            <a:r>
              <a:rPr sz="1875" spc="-7" baseline="-24444" dirty="0">
                <a:latin typeface="Times New Roman"/>
                <a:cs typeface="Times New Roman"/>
              </a:rPr>
              <a:t>0 </a:t>
            </a:r>
            <a:r>
              <a:rPr sz="1875" spc="-450" baseline="-24444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Y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spc="-5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C</a:t>
            </a:r>
            <a:r>
              <a:rPr sz="1875" spc="-7" baseline="-24444" dirty="0">
                <a:latin typeface="Times New Roman"/>
                <a:cs typeface="Times New Roman"/>
              </a:rPr>
              <a:t>0 </a:t>
            </a:r>
            <a:r>
              <a:rPr sz="1875" spc="-450" baseline="-24444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24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spc="-3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C</a:t>
            </a:r>
            <a:r>
              <a:rPr sz="1875" spc="-7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1969" y="1643380"/>
            <a:ext cx="7520940" cy="9632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sz="2000" spc="-5" dirty="0">
                <a:latin typeface="Arial"/>
                <a:cs typeface="Arial"/>
              </a:rPr>
              <a:t>Sedangkan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angka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pengganda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untuk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pajak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proporsional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adalah: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Arial"/>
              <a:cs typeface="Arial"/>
            </a:endParaRPr>
          </a:p>
          <a:p>
            <a:pPr marL="2117090">
              <a:lnSpc>
                <a:spcPct val="100000"/>
              </a:lnSpc>
            </a:pPr>
            <a:r>
              <a:rPr sz="2150" i="1" spc="-5" dirty="0">
                <a:latin typeface="Times New Roman"/>
                <a:cs typeface="Times New Roman"/>
              </a:rPr>
              <a:t>Y </a:t>
            </a:r>
            <a:r>
              <a:rPr sz="2150" i="1" spc="-229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C</a:t>
            </a:r>
            <a:r>
              <a:rPr sz="2150" i="1" spc="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i="1" spc="105" dirty="0">
                <a:latin typeface="Times New Roman"/>
                <a:cs typeface="Times New Roman"/>
              </a:rPr>
              <a:t>I</a:t>
            </a:r>
            <a:r>
              <a:rPr sz="1875" baseline="-24444" dirty="0">
                <a:latin typeface="Times New Roman"/>
                <a:cs typeface="Times New Roman"/>
              </a:rPr>
              <a:t>0 </a:t>
            </a:r>
            <a:r>
              <a:rPr sz="1875" spc="-7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50" dirty="0">
                <a:latin typeface="Times New Roman"/>
                <a:cs typeface="Times New Roman"/>
              </a:rPr>
              <a:t> </a:t>
            </a:r>
            <a:r>
              <a:rPr sz="2150" i="1" spc="-70" dirty="0">
                <a:latin typeface="Times New Roman"/>
                <a:cs typeface="Times New Roman"/>
              </a:rPr>
              <a:t>G</a:t>
            </a:r>
            <a:r>
              <a:rPr sz="1875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7146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Pengganda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untuk Model Pajak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Proporsional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46017" y="2146807"/>
            <a:ext cx="333375" cy="0"/>
          </a:xfrm>
          <a:custGeom>
            <a:avLst/>
            <a:gdLst/>
            <a:ahLst/>
            <a:cxnLst/>
            <a:rect l="l" t="t" r="r" b="b"/>
            <a:pathLst>
              <a:path w="333375">
                <a:moveTo>
                  <a:pt x="0" y="0"/>
                </a:moveTo>
                <a:lnTo>
                  <a:pt x="332994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21200" y="2146807"/>
            <a:ext cx="1019175" cy="0"/>
          </a:xfrm>
          <a:custGeom>
            <a:avLst/>
            <a:gdLst/>
            <a:ahLst/>
            <a:cxnLst/>
            <a:rect l="l" t="t" r="r" b="b"/>
            <a:pathLst>
              <a:path w="1019175">
                <a:moveTo>
                  <a:pt x="0" y="0"/>
                </a:moveTo>
                <a:lnTo>
                  <a:pt x="1018794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46017" y="2840989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>
                <a:moveTo>
                  <a:pt x="0" y="0"/>
                </a:moveTo>
                <a:lnTo>
                  <a:pt x="351282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4540" y="2840989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>
                <a:moveTo>
                  <a:pt x="0" y="0"/>
                </a:moveTo>
                <a:lnTo>
                  <a:pt x="1019556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46017" y="3535171"/>
            <a:ext cx="414655" cy="0"/>
          </a:xfrm>
          <a:custGeom>
            <a:avLst/>
            <a:gdLst/>
            <a:ahLst/>
            <a:cxnLst/>
            <a:rect l="l" t="t" r="r" b="b"/>
            <a:pathLst>
              <a:path w="414654">
                <a:moveTo>
                  <a:pt x="0" y="0"/>
                </a:moveTo>
                <a:lnTo>
                  <a:pt x="414528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69790" y="3535171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>
                <a:moveTo>
                  <a:pt x="0" y="0"/>
                </a:moveTo>
                <a:lnTo>
                  <a:pt x="1019556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46017" y="4229353"/>
            <a:ext cx="410845" cy="0"/>
          </a:xfrm>
          <a:custGeom>
            <a:avLst/>
            <a:gdLst/>
            <a:ahLst/>
            <a:cxnLst/>
            <a:rect l="l" t="t" r="r" b="b"/>
            <a:pathLst>
              <a:path w="410845">
                <a:moveTo>
                  <a:pt x="0" y="0"/>
                </a:moveTo>
                <a:lnTo>
                  <a:pt x="410718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98923" y="4229353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>
                <a:moveTo>
                  <a:pt x="0" y="0"/>
                </a:moveTo>
                <a:lnTo>
                  <a:pt x="1019555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58636" y="1803168"/>
            <a:ext cx="14478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10" dirty="0">
                <a:latin typeface="Times New Roman"/>
                <a:cs typeface="Times New Roman"/>
              </a:rPr>
              <a:t>1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33417" y="4196691"/>
            <a:ext cx="7175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-5" dirty="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24254" y="3502515"/>
            <a:ext cx="16446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-5" dirty="0">
                <a:latin typeface="Times New Roman"/>
                <a:cs typeface="Times New Roman"/>
              </a:rPr>
              <a:t>Tx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65527" y="2808339"/>
            <a:ext cx="12573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-10" dirty="0">
                <a:latin typeface="Times New Roman"/>
                <a:cs typeface="Times New Roman"/>
              </a:rPr>
              <a:t>G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54837" y="2114163"/>
            <a:ext cx="7175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-5" dirty="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98289" y="4227056"/>
            <a:ext cx="1021715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-155" dirty="0">
                <a:latin typeface="Times New Roman"/>
                <a:cs typeface="Times New Roman"/>
              </a:rPr>
              <a:t>(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r>
              <a:rPr sz="1850" spc="-260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</a:t>
            </a:r>
            <a:r>
              <a:rPr sz="1850" spc="-150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-85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125" dirty="0">
                <a:latin typeface="Times New Roman"/>
                <a:cs typeface="Times New Roman"/>
              </a:rPr>
              <a:t>t</a:t>
            </a:r>
            <a:r>
              <a:rPr sz="1850" spc="5" dirty="0">
                <a:latin typeface="Times New Roman"/>
                <a:cs typeface="Times New Roman"/>
              </a:rPr>
              <a:t>)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19447" y="4038077"/>
            <a:ext cx="62103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76884" algn="l"/>
              </a:tabLst>
            </a:pPr>
            <a:r>
              <a:rPr sz="1850" spc="10" dirty="0">
                <a:latin typeface="Symbol"/>
                <a:cs typeface="Symbol"/>
              </a:rPr>
              <a:t></a:t>
            </a:r>
            <a:r>
              <a:rPr sz="1850" spc="6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k</a:t>
            </a:r>
            <a:r>
              <a:rPr sz="1850" i="1" dirty="0">
                <a:latin typeface="Times New Roman"/>
                <a:cs typeface="Times New Roman"/>
              </a:rPr>
              <a:t>	</a:t>
            </a:r>
            <a:r>
              <a:rPr sz="1850" spc="1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49378" y="4227056"/>
            <a:ext cx="39497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10" dirty="0">
                <a:latin typeface="Times New Roman"/>
                <a:cs typeface="Times New Roman"/>
              </a:rPr>
              <a:t>Tr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69930" y="3465902"/>
            <a:ext cx="1021715" cy="73088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0"/>
              </a:spcBef>
            </a:pPr>
            <a:r>
              <a:rPr sz="1850" spc="-155" dirty="0">
                <a:latin typeface="Times New Roman"/>
                <a:cs typeface="Times New Roman"/>
              </a:rPr>
              <a:t>(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r>
              <a:rPr sz="1850" spc="-270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</a:t>
            </a:r>
            <a:r>
              <a:rPr sz="1850" spc="-15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-75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</a:t>
            </a:r>
            <a:r>
              <a:rPr sz="1850" spc="-12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125" dirty="0">
                <a:latin typeface="Times New Roman"/>
                <a:cs typeface="Times New Roman"/>
              </a:rPr>
              <a:t>t</a:t>
            </a:r>
            <a:r>
              <a:rPr sz="1850" spc="5" dirty="0">
                <a:latin typeface="Times New Roman"/>
                <a:cs typeface="Times New Roman"/>
              </a:rPr>
              <a:t>)</a:t>
            </a:r>
            <a:endParaRPr sz="1850">
              <a:latin typeface="Times New Roman"/>
              <a:cs typeface="Times New Roman"/>
            </a:endParaRPr>
          </a:p>
          <a:p>
            <a:pPr marR="140970" algn="ctr">
              <a:lnSpc>
                <a:spcPct val="100000"/>
              </a:lnSpc>
              <a:spcBef>
                <a:spcPts val="560"/>
              </a:spcBef>
            </a:pPr>
            <a:r>
              <a:rPr sz="1850" i="1" spc="10" dirty="0">
                <a:latin typeface="Times New Roman"/>
                <a:cs typeface="Times New Roman"/>
              </a:rPr>
              <a:t>b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4287" y="3191715"/>
            <a:ext cx="31496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82880" indent="-170815">
              <a:lnSpc>
                <a:spcPct val="100000"/>
              </a:lnSpc>
              <a:spcBef>
                <a:spcPts val="125"/>
              </a:spcBef>
              <a:buFont typeface="Symbol"/>
              <a:buChar char=""/>
              <a:tabLst>
                <a:tab pos="183515" algn="l"/>
              </a:tabLst>
            </a:pPr>
            <a:r>
              <a:rPr sz="1850" i="1" spc="10" dirty="0">
                <a:latin typeface="Times New Roman"/>
                <a:cs typeface="Times New Roman"/>
              </a:rPr>
              <a:t>b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23255" y="3344041"/>
            <a:ext cx="688975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44830" algn="l"/>
              </a:tabLst>
            </a:pPr>
            <a:r>
              <a:rPr sz="1850" spc="10" dirty="0">
                <a:latin typeface="Symbol"/>
                <a:cs typeface="Symbol"/>
              </a:rPr>
              <a:t></a:t>
            </a:r>
            <a:r>
              <a:rPr sz="1850" spc="60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k</a:t>
            </a:r>
            <a:r>
              <a:rPr sz="1850" i="1" dirty="0">
                <a:latin typeface="Times New Roman"/>
                <a:cs typeface="Times New Roman"/>
              </a:rPr>
              <a:t>	</a:t>
            </a:r>
            <a:r>
              <a:rPr sz="1850" spc="1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49378" y="3465902"/>
            <a:ext cx="407670" cy="73088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10" dirty="0">
                <a:latin typeface="Times New Roman"/>
                <a:cs typeface="Times New Roman"/>
              </a:rPr>
              <a:t>Tx</a:t>
            </a:r>
            <a:endParaRPr sz="1850">
              <a:latin typeface="Times New Roman"/>
              <a:cs typeface="Times New Roman"/>
            </a:endParaRPr>
          </a:p>
          <a:p>
            <a:pPr marL="51435">
              <a:lnSpc>
                <a:spcPct val="100000"/>
              </a:lnSpc>
              <a:spcBef>
                <a:spcPts val="560"/>
              </a:spcBef>
            </a:pPr>
            <a:r>
              <a:rPr sz="1850" spc="5" dirty="0">
                <a:latin typeface="Symbol"/>
                <a:cs typeface="Symbol"/>
              </a:rPr>
              <a:t>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74726" y="2838985"/>
            <a:ext cx="1021715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-155" dirty="0">
                <a:latin typeface="Times New Roman"/>
                <a:cs typeface="Times New Roman"/>
              </a:rPr>
              <a:t>(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r>
              <a:rPr sz="1850" spc="-270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</a:t>
            </a:r>
            <a:r>
              <a:rPr sz="1850" spc="-15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-75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</a:t>
            </a:r>
            <a:r>
              <a:rPr sz="1850" spc="-12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130" dirty="0">
                <a:latin typeface="Times New Roman"/>
                <a:cs typeface="Times New Roman"/>
              </a:rPr>
              <a:t>t</a:t>
            </a:r>
            <a:r>
              <a:rPr sz="1850" spc="5" dirty="0">
                <a:latin typeface="Times New Roman"/>
                <a:cs typeface="Times New Roman"/>
              </a:rPr>
              <a:t>)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60717" y="2650006"/>
            <a:ext cx="15621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1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49378" y="2771867"/>
            <a:ext cx="343535" cy="73088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15" dirty="0">
                <a:latin typeface="Times New Roman"/>
                <a:cs typeface="Times New Roman"/>
              </a:rPr>
              <a:t>G</a:t>
            </a:r>
            <a:endParaRPr sz="1850">
              <a:latin typeface="Times New Roman"/>
              <a:cs typeface="Times New Roman"/>
            </a:endParaRPr>
          </a:p>
          <a:p>
            <a:pPr marL="53340">
              <a:lnSpc>
                <a:spcPct val="100000"/>
              </a:lnSpc>
              <a:spcBef>
                <a:spcPts val="560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10" dirty="0">
                <a:latin typeface="Times New Roman"/>
                <a:cs typeface="Times New Roman"/>
              </a:rPr>
              <a:t>Y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433023" y="2497680"/>
            <a:ext cx="78105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850" spc="5" dirty="0">
                <a:latin typeface="Symbol"/>
                <a:cs typeface="Symbol"/>
              </a:rPr>
              <a:t>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470" dirty="0">
                <a:latin typeface="Times New Roman"/>
                <a:cs typeface="Times New Roman"/>
              </a:rPr>
              <a:t> </a:t>
            </a:r>
            <a:r>
              <a:rPr sz="2775" spc="15" baseline="-36036" dirty="0">
                <a:latin typeface="Symbol"/>
                <a:cs typeface="Symbol"/>
              </a:rPr>
              <a:t></a:t>
            </a:r>
            <a:r>
              <a:rPr sz="2775" spc="52" baseline="-36036" dirty="0">
                <a:latin typeface="Times New Roman"/>
                <a:cs typeface="Times New Roman"/>
              </a:rPr>
              <a:t> </a:t>
            </a:r>
            <a:r>
              <a:rPr sz="2775" i="1" spc="15" baseline="-36036" dirty="0">
                <a:latin typeface="Times New Roman"/>
                <a:cs typeface="Times New Roman"/>
              </a:rPr>
              <a:t>k</a:t>
            </a:r>
            <a:endParaRPr sz="2775" baseline="-36036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0460" y="2078307"/>
            <a:ext cx="1021715" cy="730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4190" marR="5080" indent="-492125">
              <a:lnSpc>
                <a:spcPct val="124900"/>
              </a:lnSpc>
              <a:spcBef>
                <a:spcPts val="95"/>
              </a:spcBef>
            </a:pPr>
            <a:r>
              <a:rPr sz="1850" spc="-155" dirty="0">
                <a:latin typeface="Times New Roman"/>
                <a:cs typeface="Times New Roman"/>
              </a:rPr>
              <a:t>(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r>
              <a:rPr sz="1850" spc="-260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</a:t>
            </a:r>
            <a:r>
              <a:rPr sz="1850" spc="-15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-85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</a:t>
            </a:r>
            <a:r>
              <a:rPr sz="1850" spc="-12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130" dirty="0">
                <a:latin typeface="Times New Roman"/>
                <a:cs typeface="Times New Roman"/>
              </a:rPr>
              <a:t>t</a:t>
            </a:r>
            <a:r>
              <a:rPr sz="1850" spc="5" dirty="0">
                <a:latin typeface="Times New Roman"/>
                <a:cs typeface="Times New Roman"/>
              </a:rPr>
              <a:t>)  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477464" y="2144950"/>
            <a:ext cx="24892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5" dirty="0">
                <a:latin typeface="Times New Roman"/>
                <a:cs typeface="Times New Roman"/>
              </a:rPr>
              <a:t>I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11220" y="1955970"/>
            <a:ext cx="107696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907415" algn="l"/>
              </a:tabLst>
            </a:pPr>
            <a:r>
              <a:rPr sz="2775" spc="7" baseline="36036" dirty="0">
                <a:latin typeface="Symbol"/>
                <a:cs typeface="Symbol"/>
              </a:rPr>
              <a:t></a:t>
            </a:r>
            <a:r>
              <a:rPr sz="2775" i="1" spc="7" baseline="36036" dirty="0">
                <a:latin typeface="Times New Roman"/>
                <a:cs typeface="Times New Roman"/>
              </a:rPr>
              <a:t>Y</a:t>
            </a:r>
            <a:r>
              <a:rPr sz="2775" i="1" spc="667" baseline="36036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</a:t>
            </a:r>
            <a:r>
              <a:rPr sz="1850" spc="60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k	</a:t>
            </a:r>
            <a:r>
              <a:rPr sz="1850" spc="1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56969" y="4882642"/>
            <a:ext cx="927735" cy="146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Dimana:  </a:t>
            </a:r>
            <a:r>
              <a:rPr sz="1800" dirty="0">
                <a:latin typeface="Arial"/>
                <a:cs typeface="Arial"/>
              </a:rPr>
              <a:t>k</a:t>
            </a:r>
            <a:r>
              <a:rPr sz="1800" baseline="-23148" dirty="0">
                <a:latin typeface="Arial"/>
                <a:cs typeface="Arial"/>
              </a:rPr>
              <a:t>I</a:t>
            </a:r>
            <a:endParaRPr sz="1800" baseline="-23148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k</a:t>
            </a:r>
            <a:r>
              <a:rPr sz="1800" baseline="-23148" dirty="0">
                <a:latin typeface="Arial"/>
                <a:cs typeface="Arial"/>
              </a:rPr>
              <a:t>G</a:t>
            </a:r>
            <a:endParaRPr sz="1800" baseline="-23148">
              <a:latin typeface="Arial"/>
              <a:cs typeface="Arial"/>
            </a:endParaRPr>
          </a:p>
          <a:p>
            <a:pPr marL="38100" marR="596900">
              <a:lnSpc>
                <a:spcPct val="100000"/>
              </a:lnSpc>
              <a:spcBef>
                <a:spcPts val="505"/>
              </a:spcBef>
            </a:pPr>
            <a:r>
              <a:rPr sz="2700" baseline="15432" dirty="0">
                <a:latin typeface="Arial"/>
                <a:cs typeface="Arial"/>
              </a:rPr>
              <a:t>k</a:t>
            </a:r>
            <a:r>
              <a:rPr sz="1200" spc="5" dirty="0">
                <a:latin typeface="Arial"/>
                <a:cs typeface="Arial"/>
              </a:rPr>
              <a:t>Tx  </a:t>
            </a:r>
            <a:r>
              <a:rPr sz="2700" spc="-7" baseline="15432" dirty="0">
                <a:latin typeface="Arial"/>
                <a:cs typeface="Arial"/>
              </a:rPr>
              <a:t>k</a:t>
            </a:r>
            <a:r>
              <a:rPr sz="1200" spc="-5" dirty="0">
                <a:latin typeface="Arial"/>
                <a:cs typeface="Arial"/>
              </a:rPr>
              <a:t>Tr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96770" y="5157723"/>
            <a:ext cx="459105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investasi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pengeluaran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pemerintah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pajak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transfer</a:t>
            </a:r>
            <a:r>
              <a:rPr sz="1800" spc="-10" dirty="0">
                <a:latin typeface="Arial"/>
                <a:cs typeface="Arial"/>
              </a:rPr>
              <a:t> (subsidi)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</a:t>
            </a:r>
            <a:r>
              <a:rPr spc="-75" dirty="0"/>
              <a:t> </a:t>
            </a:r>
            <a:r>
              <a:rPr spc="-5" dirty="0"/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8301" y="1614424"/>
            <a:ext cx="7673975" cy="4465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3700" marR="177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sz="2000" spc="-5" dirty="0">
                <a:latin typeface="Arial"/>
                <a:cs typeface="Arial"/>
              </a:rPr>
              <a:t>Fungsi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konsumsi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masyarakat </a:t>
            </a:r>
            <a:r>
              <a:rPr sz="2000" spc="-5" dirty="0">
                <a:latin typeface="Arial"/>
                <a:cs typeface="Arial"/>
              </a:rPr>
              <a:t>suatu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negara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adalah</a:t>
            </a:r>
            <a:r>
              <a:rPr sz="2000" spc="-5" dirty="0">
                <a:latin typeface="Arial"/>
                <a:cs typeface="Arial"/>
              </a:rPr>
              <a:t> C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100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+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0,8Yd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investasi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sebesar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100.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Pengeluaran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(G)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 </a:t>
            </a:r>
            <a:r>
              <a:rPr sz="2000" spc="-5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250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fungsi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pajak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adalah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+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0,1Y.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memberikan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subsidi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(transfer)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sebesar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50.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Maka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keseimbangan </a:t>
            </a:r>
            <a:r>
              <a:rPr sz="2000" spc="-5" dirty="0">
                <a:latin typeface="Arial"/>
                <a:cs typeface="Arial"/>
              </a:rPr>
              <a:t> pendapatan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nasional menjadi: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85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(i)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Pendekatan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pengeluaran</a:t>
            </a:r>
            <a:endParaRPr sz="1800">
              <a:latin typeface="Arial"/>
              <a:cs typeface="Arial"/>
            </a:endParaRPr>
          </a:p>
          <a:p>
            <a:pPr marL="1993264">
              <a:lnSpc>
                <a:spcPct val="100000"/>
              </a:lnSpc>
              <a:spcBef>
                <a:spcPts val="1555"/>
              </a:spcBef>
            </a:pPr>
            <a:r>
              <a:rPr sz="1550" i="1" dirty="0">
                <a:latin typeface="Times New Roman"/>
                <a:cs typeface="Times New Roman"/>
              </a:rPr>
              <a:t>Y </a:t>
            </a:r>
            <a:r>
              <a:rPr sz="1550" i="1" spc="-1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dirty="0">
                <a:latin typeface="Times New Roman"/>
                <a:cs typeface="Times New Roman"/>
              </a:rPr>
              <a:t> </a:t>
            </a:r>
            <a:r>
              <a:rPr sz="1550" i="1" spc="5" dirty="0">
                <a:latin typeface="Times New Roman"/>
                <a:cs typeface="Times New Roman"/>
              </a:rPr>
              <a:t>C</a:t>
            </a:r>
            <a:r>
              <a:rPr sz="1550" i="1" spc="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5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I</a:t>
            </a:r>
            <a:r>
              <a:rPr sz="1550" i="1" spc="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i="1" spc="5" dirty="0">
                <a:latin typeface="Times New Roman"/>
                <a:cs typeface="Times New Roman"/>
              </a:rPr>
              <a:t>G</a:t>
            </a:r>
            <a:endParaRPr sz="1550">
              <a:latin typeface="Times New Roman"/>
              <a:cs typeface="Times New Roman"/>
            </a:endParaRPr>
          </a:p>
          <a:p>
            <a:pPr marL="1993264">
              <a:lnSpc>
                <a:spcPct val="100000"/>
              </a:lnSpc>
              <a:spcBef>
                <a:spcPts val="480"/>
              </a:spcBef>
            </a:pPr>
            <a:r>
              <a:rPr sz="1550" i="1" dirty="0">
                <a:latin typeface="Times New Roman"/>
                <a:cs typeface="Times New Roman"/>
              </a:rPr>
              <a:t>Y </a:t>
            </a:r>
            <a:r>
              <a:rPr sz="1550" i="1" spc="-1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dirty="0">
                <a:latin typeface="Times New Roman"/>
                <a:cs typeface="Times New Roman"/>
              </a:rPr>
              <a:t> </a:t>
            </a:r>
            <a:r>
              <a:rPr sz="1550" i="1" spc="10" dirty="0">
                <a:latin typeface="Times New Roman"/>
                <a:cs typeface="Times New Roman"/>
              </a:rPr>
              <a:t>C</a:t>
            </a:r>
            <a:r>
              <a:rPr sz="1350" baseline="-24691" dirty="0">
                <a:latin typeface="Times New Roman"/>
                <a:cs typeface="Times New Roman"/>
              </a:rPr>
              <a:t>0 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bYd</a:t>
            </a:r>
            <a:r>
              <a:rPr sz="1550" i="1" spc="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5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I</a:t>
            </a:r>
            <a:r>
              <a:rPr sz="1550" i="1" spc="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i="1" spc="5" dirty="0">
                <a:latin typeface="Times New Roman"/>
                <a:cs typeface="Times New Roman"/>
              </a:rPr>
              <a:t>G</a:t>
            </a:r>
            <a:endParaRPr sz="1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  <a:spcBef>
                <a:spcPts val="509"/>
              </a:spcBef>
            </a:pPr>
            <a:r>
              <a:rPr sz="1550" i="1" dirty="0">
                <a:latin typeface="Times New Roman"/>
                <a:cs typeface="Times New Roman"/>
              </a:rPr>
              <a:t>Y</a:t>
            </a:r>
            <a:r>
              <a:rPr sz="1550" i="1" spc="2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-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100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75" dirty="0">
                <a:latin typeface="Times New Roman"/>
                <a:cs typeface="Times New Roman"/>
              </a:rPr>
              <a:t> </a:t>
            </a:r>
            <a:r>
              <a:rPr sz="1550" spc="-30" dirty="0">
                <a:latin typeface="Times New Roman"/>
                <a:cs typeface="Times New Roman"/>
              </a:rPr>
              <a:t>0,8(</a:t>
            </a:r>
            <a:r>
              <a:rPr sz="1550" i="1" spc="-30" dirty="0">
                <a:latin typeface="Times New Roman"/>
                <a:cs typeface="Times New Roman"/>
              </a:rPr>
              <a:t>Y</a:t>
            </a:r>
            <a:r>
              <a:rPr sz="1550" i="1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1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50</a:t>
            </a:r>
            <a:r>
              <a:rPr sz="1550" spc="-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spc="-90" dirty="0">
                <a:latin typeface="Times New Roman"/>
                <a:cs typeface="Times New Roman"/>
              </a:rPr>
              <a:t>0,1</a:t>
            </a:r>
            <a:r>
              <a:rPr sz="1550" i="1" spc="-90" dirty="0">
                <a:latin typeface="Times New Roman"/>
                <a:cs typeface="Times New Roman"/>
              </a:rPr>
              <a:t>Y</a:t>
            </a:r>
            <a:r>
              <a:rPr sz="1550" i="1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50)</a:t>
            </a:r>
            <a:r>
              <a:rPr sz="1550" spc="-7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2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100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250</a:t>
            </a:r>
            <a:endParaRPr sz="1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  <a:spcBef>
                <a:spcPts val="480"/>
              </a:spcBef>
            </a:pPr>
            <a:r>
              <a:rPr sz="1550" i="1" dirty="0">
                <a:latin typeface="Times New Roman"/>
                <a:cs typeface="Times New Roman"/>
              </a:rPr>
              <a:t>Y</a:t>
            </a:r>
            <a:r>
              <a:rPr sz="1550" i="1" spc="2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-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100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75" dirty="0">
                <a:latin typeface="Times New Roman"/>
                <a:cs typeface="Times New Roman"/>
              </a:rPr>
              <a:t> </a:t>
            </a:r>
            <a:r>
              <a:rPr sz="1550" spc="-45" dirty="0">
                <a:latin typeface="Times New Roman"/>
                <a:cs typeface="Times New Roman"/>
              </a:rPr>
              <a:t>0,8</a:t>
            </a:r>
            <a:r>
              <a:rPr sz="1550" i="1" spc="-45" dirty="0">
                <a:latin typeface="Times New Roman"/>
                <a:cs typeface="Times New Roman"/>
              </a:rPr>
              <a:t>Y</a:t>
            </a:r>
            <a:r>
              <a:rPr sz="1550" i="1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7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40</a:t>
            </a:r>
            <a:r>
              <a:rPr sz="1550" spc="-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spc="-25" dirty="0">
                <a:latin typeface="Times New Roman"/>
                <a:cs typeface="Times New Roman"/>
              </a:rPr>
              <a:t>0,08</a:t>
            </a:r>
            <a:r>
              <a:rPr sz="1550" i="1" spc="-25" dirty="0">
                <a:latin typeface="Times New Roman"/>
                <a:cs typeface="Times New Roman"/>
              </a:rPr>
              <a:t>Y</a:t>
            </a:r>
            <a:r>
              <a:rPr sz="1550" i="1" spc="1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40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2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100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250</a:t>
            </a:r>
            <a:endParaRPr sz="1550">
              <a:latin typeface="Times New Roman"/>
              <a:cs typeface="Times New Roman"/>
            </a:endParaRPr>
          </a:p>
          <a:p>
            <a:pPr marL="2002789" marR="4368165" indent="-9525">
              <a:lnSpc>
                <a:spcPts val="2340"/>
              </a:lnSpc>
              <a:spcBef>
                <a:spcPts val="150"/>
              </a:spcBef>
            </a:pPr>
            <a:r>
              <a:rPr sz="1550" i="1" dirty="0">
                <a:latin typeface="Times New Roman"/>
                <a:cs typeface="Times New Roman"/>
              </a:rPr>
              <a:t>Y</a:t>
            </a:r>
            <a:r>
              <a:rPr sz="1550" i="1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95" dirty="0">
                <a:latin typeface="Times New Roman"/>
                <a:cs typeface="Times New Roman"/>
              </a:rPr>
              <a:t> </a:t>
            </a:r>
            <a:r>
              <a:rPr sz="1550" spc="-25" dirty="0">
                <a:latin typeface="Times New Roman"/>
                <a:cs typeface="Times New Roman"/>
              </a:rPr>
              <a:t>0</a:t>
            </a:r>
            <a:r>
              <a:rPr sz="1550" dirty="0">
                <a:latin typeface="Times New Roman"/>
                <a:cs typeface="Times New Roman"/>
              </a:rPr>
              <a:t>,7</a:t>
            </a:r>
            <a:r>
              <a:rPr sz="1550" spc="-75" dirty="0">
                <a:latin typeface="Times New Roman"/>
                <a:cs typeface="Times New Roman"/>
              </a:rPr>
              <a:t>2</a:t>
            </a:r>
            <a:r>
              <a:rPr sz="1550" i="1" dirty="0">
                <a:latin typeface="Times New Roman"/>
                <a:cs typeface="Times New Roman"/>
              </a:rPr>
              <a:t>Y </a:t>
            </a:r>
            <a:r>
              <a:rPr sz="1550" i="1" spc="-15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5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450  </a:t>
            </a:r>
            <a:r>
              <a:rPr sz="1550" spc="-20" dirty="0">
                <a:latin typeface="Times New Roman"/>
                <a:cs typeface="Times New Roman"/>
              </a:rPr>
              <a:t>0,28</a:t>
            </a:r>
            <a:r>
              <a:rPr sz="1550" i="1" spc="-20" dirty="0">
                <a:latin typeface="Times New Roman"/>
                <a:cs typeface="Times New Roman"/>
              </a:rPr>
              <a:t>Y</a:t>
            </a:r>
            <a:r>
              <a:rPr sz="1550" i="1" spc="2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450</a:t>
            </a:r>
            <a:endParaRPr sz="1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  <a:spcBef>
                <a:spcPts val="325"/>
              </a:spcBef>
            </a:pPr>
            <a:r>
              <a:rPr sz="1550" i="1" spc="-100" dirty="0">
                <a:latin typeface="Times New Roman"/>
                <a:cs typeface="Times New Roman"/>
              </a:rPr>
              <a:t>Y</a:t>
            </a:r>
            <a:r>
              <a:rPr sz="1350" i="1" baseline="-24691" dirty="0">
                <a:latin typeface="Times New Roman"/>
                <a:cs typeface="Times New Roman"/>
              </a:rPr>
              <a:t>eq  </a:t>
            </a:r>
            <a:r>
              <a:rPr sz="1350" i="1" spc="-104" baseline="-24691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-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1.607</a:t>
            </a:r>
            <a:endParaRPr sz="1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</a:t>
            </a:r>
            <a:r>
              <a:rPr spc="-75" dirty="0"/>
              <a:t> </a:t>
            </a:r>
            <a:r>
              <a:rPr spc="-5" dirty="0"/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33877" y="5668184"/>
            <a:ext cx="922019" cy="3873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spc="10" dirty="0">
                <a:latin typeface="Symbol"/>
                <a:cs typeface="Symbol"/>
              </a:rPr>
              <a:t></a:t>
            </a:r>
            <a:r>
              <a:rPr sz="2350" spc="-175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1.607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76398" y="5743321"/>
            <a:ext cx="391795" cy="3873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525" i="1" spc="-52" baseline="14184" dirty="0">
                <a:latin typeface="Times New Roman"/>
                <a:cs typeface="Times New Roman"/>
              </a:rPr>
              <a:t>Y</a:t>
            </a:r>
            <a:r>
              <a:rPr sz="1350" i="1" spc="-35" dirty="0">
                <a:latin typeface="Times New Roman"/>
                <a:cs typeface="Times New Roman"/>
              </a:rPr>
              <a:t>eq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6401" y="1614424"/>
            <a:ext cx="5375275" cy="3989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(ii)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Pendekatan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injeksi-kebocoran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Arial"/>
              <a:cs typeface="Arial"/>
            </a:endParaRPr>
          </a:p>
          <a:p>
            <a:pPr marL="1969135" algn="just">
              <a:lnSpc>
                <a:spcPct val="100000"/>
              </a:lnSpc>
            </a:pPr>
            <a:r>
              <a:rPr sz="2000" i="1" spc="10" dirty="0">
                <a:latin typeface="Times New Roman"/>
                <a:cs typeface="Times New Roman"/>
              </a:rPr>
              <a:t>C</a:t>
            </a:r>
            <a:r>
              <a:rPr sz="2000" i="1" spc="19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-60" dirty="0">
                <a:latin typeface="Times New Roman"/>
                <a:cs typeface="Times New Roman"/>
              </a:rPr>
              <a:t>,</a:t>
            </a:r>
            <a:r>
              <a:rPr sz="2000" spc="-120" dirty="0">
                <a:latin typeface="Times New Roman"/>
                <a:cs typeface="Times New Roman"/>
              </a:rPr>
              <a:t>8</a:t>
            </a:r>
            <a:r>
              <a:rPr sz="2000" i="1" spc="10" dirty="0">
                <a:latin typeface="Times New Roman"/>
                <a:cs typeface="Times New Roman"/>
              </a:rPr>
              <a:t>Yd</a:t>
            </a:r>
            <a:endParaRPr sz="2000">
              <a:latin typeface="Times New Roman"/>
              <a:cs typeface="Times New Roman"/>
            </a:endParaRPr>
          </a:p>
          <a:p>
            <a:pPr marL="1969135" marR="5080" algn="just">
              <a:lnSpc>
                <a:spcPts val="3030"/>
              </a:lnSpc>
              <a:spcBef>
                <a:spcPts val="209"/>
              </a:spcBef>
            </a:pPr>
            <a:r>
              <a:rPr sz="2000" i="1" spc="10" dirty="0">
                <a:latin typeface="Times New Roman"/>
                <a:cs typeface="Times New Roman"/>
              </a:rPr>
              <a:t>C</a:t>
            </a:r>
            <a:r>
              <a:rPr sz="2000" i="1" spc="19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-60" dirty="0">
                <a:latin typeface="Times New Roman"/>
                <a:cs typeface="Times New Roman"/>
              </a:rPr>
              <a:t>,</a:t>
            </a:r>
            <a:r>
              <a:rPr sz="2000" spc="-20" dirty="0">
                <a:latin typeface="Times New Roman"/>
                <a:cs typeface="Times New Roman"/>
              </a:rPr>
              <a:t>8</a:t>
            </a:r>
            <a:r>
              <a:rPr sz="2000" spc="-70" dirty="0">
                <a:latin typeface="Times New Roman"/>
                <a:cs typeface="Times New Roman"/>
              </a:rPr>
              <a:t>(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r>
              <a:rPr sz="2000" i="1" spc="15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50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-185" dirty="0">
                <a:latin typeface="Times New Roman"/>
                <a:cs typeface="Times New Roman"/>
              </a:rPr>
              <a:t>,</a:t>
            </a:r>
            <a:r>
              <a:rPr sz="2000" spc="-245" dirty="0">
                <a:latin typeface="Times New Roman"/>
                <a:cs typeface="Times New Roman"/>
              </a:rPr>
              <a:t>1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r>
              <a:rPr sz="2000" i="1" spc="15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5</a:t>
            </a:r>
            <a:r>
              <a:rPr sz="2000" spc="15" dirty="0">
                <a:latin typeface="Times New Roman"/>
                <a:cs typeface="Times New Roman"/>
              </a:rPr>
              <a:t>0</a:t>
            </a:r>
            <a:r>
              <a:rPr sz="2000" spc="5" dirty="0">
                <a:latin typeface="Times New Roman"/>
                <a:cs typeface="Times New Roman"/>
              </a:rPr>
              <a:t>)  </a:t>
            </a:r>
            <a:r>
              <a:rPr sz="2000" i="1" spc="10" dirty="0">
                <a:latin typeface="Times New Roman"/>
                <a:cs typeface="Times New Roman"/>
              </a:rPr>
              <a:t>C</a:t>
            </a:r>
            <a:r>
              <a:rPr sz="2000" i="1" spc="19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-60" dirty="0">
                <a:latin typeface="Times New Roman"/>
                <a:cs typeface="Times New Roman"/>
              </a:rPr>
              <a:t>,</a:t>
            </a:r>
            <a:r>
              <a:rPr sz="2000" spc="-114" dirty="0">
                <a:latin typeface="Times New Roman"/>
                <a:cs typeface="Times New Roman"/>
              </a:rPr>
              <a:t>8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r>
              <a:rPr sz="2000" i="1" spc="15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40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10" dirty="0">
                <a:latin typeface="Times New Roman"/>
                <a:cs typeface="Times New Roman"/>
              </a:rPr>
              <a:t>,0</a:t>
            </a:r>
            <a:r>
              <a:rPr sz="2000" spc="-114" dirty="0">
                <a:latin typeface="Times New Roman"/>
                <a:cs typeface="Times New Roman"/>
              </a:rPr>
              <a:t>8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r>
              <a:rPr sz="2000" i="1" spc="15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40  </a:t>
            </a:r>
            <a:r>
              <a:rPr sz="2000" i="1" spc="10" dirty="0">
                <a:latin typeface="Times New Roman"/>
                <a:cs typeface="Times New Roman"/>
              </a:rPr>
              <a:t>C</a:t>
            </a:r>
            <a:r>
              <a:rPr sz="2000" i="1" spc="19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5" dirty="0">
                <a:latin typeface="Times New Roman"/>
                <a:cs typeface="Times New Roman"/>
              </a:rPr>
              <a:t>,7</a:t>
            </a:r>
            <a:r>
              <a:rPr sz="2000" spc="-75" dirty="0">
                <a:latin typeface="Times New Roman"/>
                <a:cs typeface="Times New Roman"/>
              </a:rPr>
              <a:t>2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endParaRPr sz="2000">
              <a:latin typeface="Times New Roman"/>
              <a:cs typeface="Times New Roman"/>
            </a:endParaRPr>
          </a:p>
          <a:p>
            <a:pPr marL="1980564" algn="just">
              <a:lnSpc>
                <a:spcPct val="100000"/>
              </a:lnSpc>
              <a:spcBef>
                <a:spcPts val="425"/>
              </a:spcBef>
            </a:pPr>
            <a:r>
              <a:rPr sz="2000" i="1" spc="10" dirty="0">
                <a:latin typeface="Times New Roman"/>
                <a:cs typeface="Times New Roman"/>
              </a:rPr>
              <a:t>S</a:t>
            </a:r>
            <a:r>
              <a:rPr sz="2000" i="1" spc="24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35" dirty="0">
                <a:latin typeface="Times New Roman"/>
                <a:cs typeface="Times New Roman"/>
              </a:rPr>
              <a:t>,</a:t>
            </a:r>
            <a:r>
              <a:rPr sz="2000" spc="10" dirty="0">
                <a:latin typeface="Times New Roman"/>
                <a:cs typeface="Times New Roman"/>
              </a:rPr>
              <a:t>2</a:t>
            </a:r>
            <a:r>
              <a:rPr sz="2000" spc="-110" dirty="0">
                <a:latin typeface="Times New Roman"/>
                <a:cs typeface="Times New Roman"/>
              </a:rPr>
              <a:t>8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endParaRPr sz="2000">
              <a:latin typeface="Times New Roman"/>
              <a:cs typeface="Times New Roman"/>
            </a:endParaRPr>
          </a:p>
          <a:p>
            <a:pPr marL="2061210" algn="just">
              <a:lnSpc>
                <a:spcPct val="100000"/>
              </a:lnSpc>
              <a:spcBef>
                <a:spcPts val="1875"/>
              </a:spcBef>
            </a:pPr>
            <a:r>
              <a:rPr sz="2350" i="1" spc="10" dirty="0">
                <a:latin typeface="Times New Roman"/>
                <a:cs typeface="Times New Roman"/>
              </a:rPr>
              <a:t>S</a:t>
            </a:r>
            <a:r>
              <a:rPr sz="2350" i="1" spc="8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</a:t>
            </a:r>
            <a:r>
              <a:rPr sz="2350" spc="-225" dirty="0">
                <a:latin typeface="Times New Roman"/>
                <a:cs typeface="Times New Roman"/>
              </a:rPr>
              <a:t> </a:t>
            </a:r>
            <a:r>
              <a:rPr sz="2350" i="1" spc="10" dirty="0">
                <a:latin typeface="Times New Roman"/>
                <a:cs typeface="Times New Roman"/>
              </a:rPr>
              <a:t>T</a:t>
            </a:r>
            <a:r>
              <a:rPr sz="2350" i="1" dirty="0">
                <a:latin typeface="Times New Roman"/>
                <a:cs typeface="Times New Roman"/>
              </a:rPr>
              <a:t> </a:t>
            </a:r>
            <a:r>
              <a:rPr sz="2350" i="1" spc="-22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</a:t>
            </a:r>
            <a:r>
              <a:rPr sz="2350" spc="160" dirty="0">
                <a:latin typeface="Times New Roman"/>
                <a:cs typeface="Times New Roman"/>
              </a:rPr>
              <a:t> </a:t>
            </a:r>
            <a:r>
              <a:rPr sz="2350" i="1" spc="5" dirty="0">
                <a:latin typeface="Times New Roman"/>
                <a:cs typeface="Times New Roman"/>
              </a:rPr>
              <a:t>I</a:t>
            </a:r>
            <a:r>
              <a:rPr sz="2350" i="1" spc="14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</a:t>
            </a:r>
            <a:r>
              <a:rPr sz="2350" spc="-145" dirty="0">
                <a:latin typeface="Times New Roman"/>
                <a:cs typeface="Times New Roman"/>
              </a:rPr>
              <a:t> </a:t>
            </a:r>
            <a:r>
              <a:rPr sz="2350" i="1" spc="15" dirty="0">
                <a:latin typeface="Times New Roman"/>
                <a:cs typeface="Times New Roman"/>
              </a:rPr>
              <a:t>G</a:t>
            </a:r>
            <a:endParaRPr sz="2350">
              <a:latin typeface="Times New Roman"/>
              <a:cs typeface="Times New Roman"/>
            </a:endParaRPr>
          </a:p>
          <a:p>
            <a:pPr marL="2056764" algn="just">
              <a:lnSpc>
                <a:spcPct val="100000"/>
              </a:lnSpc>
              <a:spcBef>
                <a:spcPts val="745"/>
              </a:spcBef>
            </a:pPr>
            <a:r>
              <a:rPr sz="2350" spc="10" dirty="0">
                <a:latin typeface="Symbol"/>
                <a:cs typeface="Symbol"/>
              </a:rPr>
              <a:t></a:t>
            </a:r>
            <a:r>
              <a:rPr sz="2350" spc="-375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100</a:t>
            </a:r>
            <a:r>
              <a:rPr sz="2350" spc="-14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</a:t>
            </a:r>
            <a:r>
              <a:rPr sz="2350" spc="-120" dirty="0">
                <a:latin typeface="Times New Roman"/>
                <a:cs typeface="Times New Roman"/>
              </a:rPr>
              <a:t> </a:t>
            </a:r>
            <a:r>
              <a:rPr sz="2350" spc="-25" dirty="0">
                <a:latin typeface="Times New Roman"/>
                <a:cs typeface="Times New Roman"/>
              </a:rPr>
              <a:t>0</a:t>
            </a:r>
            <a:r>
              <a:rPr sz="2350" spc="40" dirty="0">
                <a:latin typeface="Times New Roman"/>
                <a:cs typeface="Times New Roman"/>
              </a:rPr>
              <a:t>,</a:t>
            </a:r>
            <a:r>
              <a:rPr sz="2350" spc="10" dirty="0">
                <a:latin typeface="Times New Roman"/>
                <a:cs typeface="Times New Roman"/>
              </a:rPr>
              <a:t>2</a:t>
            </a:r>
            <a:r>
              <a:rPr sz="2350" spc="-140" dirty="0">
                <a:latin typeface="Times New Roman"/>
                <a:cs typeface="Times New Roman"/>
              </a:rPr>
              <a:t>8</a:t>
            </a:r>
            <a:r>
              <a:rPr sz="2350" i="1" spc="10" dirty="0">
                <a:latin typeface="Times New Roman"/>
                <a:cs typeface="Times New Roman"/>
              </a:rPr>
              <a:t>Y</a:t>
            </a:r>
            <a:r>
              <a:rPr sz="2350" i="1" dirty="0">
                <a:latin typeface="Times New Roman"/>
                <a:cs typeface="Times New Roman"/>
              </a:rPr>
              <a:t> </a:t>
            </a:r>
            <a:r>
              <a:rPr sz="2350" i="1" spc="-22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</a:t>
            </a:r>
            <a:r>
              <a:rPr sz="2350" spc="-175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100</a:t>
            </a:r>
            <a:r>
              <a:rPr sz="2350" spc="-14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</a:t>
            </a:r>
            <a:r>
              <a:rPr sz="2350" spc="-8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250</a:t>
            </a:r>
            <a:endParaRPr sz="2350">
              <a:latin typeface="Times New Roman"/>
              <a:cs typeface="Times New Roman"/>
            </a:endParaRPr>
          </a:p>
          <a:p>
            <a:pPr marL="2052320" algn="just">
              <a:lnSpc>
                <a:spcPct val="100000"/>
              </a:lnSpc>
              <a:spcBef>
                <a:spcPts val="740"/>
              </a:spcBef>
            </a:pPr>
            <a:r>
              <a:rPr sz="2350" spc="-25" dirty="0">
                <a:latin typeface="Times New Roman"/>
                <a:cs typeface="Times New Roman"/>
              </a:rPr>
              <a:t>0,28</a:t>
            </a:r>
            <a:r>
              <a:rPr sz="2350" i="1" spc="-25" dirty="0">
                <a:latin typeface="Times New Roman"/>
                <a:cs typeface="Times New Roman"/>
              </a:rPr>
              <a:t>Y</a:t>
            </a:r>
            <a:r>
              <a:rPr sz="2350" i="1" spc="335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</a:t>
            </a:r>
            <a:r>
              <a:rPr sz="2350" spc="7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450</a:t>
            </a:r>
            <a:endParaRPr sz="2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</a:t>
            </a:r>
            <a:r>
              <a:rPr spc="-75" dirty="0"/>
              <a:t> </a:t>
            </a:r>
            <a:r>
              <a:rPr spc="-5" dirty="0"/>
              <a:t>Perhitungan</a:t>
            </a:r>
          </a:p>
        </p:txBody>
      </p:sp>
      <p:sp>
        <p:nvSpPr>
          <p:cNvPr id="3" name="object 3"/>
          <p:cNvSpPr/>
          <p:nvPr/>
        </p:nvSpPr>
        <p:spPr>
          <a:xfrm>
            <a:off x="3506978" y="2999485"/>
            <a:ext cx="890269" cy="0"/>
          </a:xfrm>
          <a:custGeom>
            <a:avLst/>
            <a:gdLst/>
            <a:ahLst/>
            <a:cxnLst/>
            <a:rect l="l" t="t" r="r" b="b"/>
            <a:pathLst>
              <a:path w="890270">
                <a:moveTo>
                  <a:pt x="0" y="0"/>
                </a:moveTo>
                <a:lnTo>
                  <a:pt x="890016" y="0"/>
                </a:lnTo>
              </a:path>
            </a:pathLst>
          </a:custGeom>
          <a:ln w="862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06978" y="3602990"/>
            <a:ext cx="1217930" cy="0"/>
          </a:xfrm>
          <a:custGeom>
            <a:avLst/>
            <a:gdLst/>
            <a:ahLst/>
            <a:cxnLst/>
            <a:rect l="l" t="t" r="r" b="b"/>
            <a:pathLst>
              <a:path w="1217929">
                <a:moveTo>
                  <a:pt x="0" y="0"/>
                </a:moveTo>
                <a:lnTo>
                  <a:pt x="1217676" y="0"/>
                </a:lnTo>
              </a:path>
            </a:pathLst>
          </a:custGeom>
          <a:ln w="862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87349" y="2699044"/>
            <a:ext cx="128905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0" dirty="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47005" y="3435202"/>
            <a:ext cx="375920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5" dirty="0">
                <a:latin typeface="Symbol"/>
                <a:cs typeface="Symbol"/>
              </a:rPr>
              <a:t></a:t>
            </a:r>
            <a:r>
              <a:rPr sz="1600" spc="-170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50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05198" y="3599074"/>
            <a:ext cx="1221740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-135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0</a:t>
            </a:r>
            <a:r>
              <a:rPr sz="1600" spc="-50" dirty="0">
                <a:latin typeface="Times New Roman"/>
                <a:cs typeface="Times New Roman"/>
              </a:rPr>
              <a:t>,</a:t>
            </a:r>
            <a:r>
              <a:rPr sz="1600" spc="10" dirty="0">
                <a:latin typeface="Times New Roman"/>
                <a:cs typeface="Times New Roman"/>
              </a:rPr>
              <a:t>8</a:t>
            </a:r>
            <a:r>
              <a:rPr sz="1600" spc="-12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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0</a:t>
            </a:r>
            <a:r>
              <a:rPr sz="1600" spc="10" dirty="0">
                <a:latin typeface="Times New Roman"/>
                <a:cs typeface="Times New Roman"/>
              </a:rPr>
              <a:t>,0</a:t>
            </a:r>
            <a:r>
              <a:rPr sz="1600" spc="-15" dirty="0">
                <a:latin typeface="Times New Roman"/>
                <a:cs typeface="Times New Roman"/>
              </a:rPr>
              <a:t>8</a:t>
            </a:r>
            <a:r>
              <a:rPr sz="1600" spc="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20098" y="2831665"/>
            <a:ext cx="375285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5" dirty="0">
                <a:latin typeface="Symbol"/>
                <a:cs typeface="Symbol"/>
              </a:rPr>
              <a:t></a:t>
            </a:r>
            <a:r>
              <a:rPr sz="1600" spc="-175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50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93644" y="3906118"/>
            <a:ext cx="810895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5" dirty="0">
                <a:latin typeface="Times New Roman"/>
                <a:cs typeface="Times New Roman"/>
              </a:rPr>
              <a:t>Y</a:t>
            </a:r>
            <a:r>
              <a:rPr sz="1600" i="1" dirty="0">
                <a:latin typeface="Times New Roman"/>
                <a:cs typeface="Times New Roman"/>
              </a:rPr>
              <a:t> </a:t>
            </a:r>
            <a:r>
              <a:rPr sz="1600" i="1" spc="-15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r>
              <a:rPr sz="1600" spc="-114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179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93707" y="3435202"/>
            <a:ext cx="464184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r>
              <a:rPr sz="1600" i="1" spc="17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04991" y="2936776"/>
            <a:ext cx="895350" cy="64008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spc="-135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20" dirty="0">
                <a:latin typeface="Times New Roman"/>
                <a:cs typeface="Times New Roman"/>
              </a:rPr>
              <a:t> </a:t>
            </a:r>
            <a:r>
              <a:rPr sz="1600" i="1" spc="10" dirty="0">
                <a:latin typeface="Times New Roman"/>
                <a:cs typeface="Times New Roman"/>
              </a:rPr>
              <a:t>b</a:t>
            </a:r>
            <a:r>
              <a:rPr sz="1600" i="1" spc="-7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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i="1" spc="10" dirty="0">
                <a:latin typeface="Times New Roman"/>
                <a:cs typeface="Times New Roman"/>
              </a:rPr>
              <a:t>b</a:t>
            </a:r>
            <a:r>
              <a:rPr sz="1600" i="1" spc="114" dirty="0">
                <a:latin typeface="Times New Roman"/>
                <a:cs typeface="Times New Roman"/>
              </a:rPr>
              <a:t>t</a:t>
            </a:r>
            <a:r>
              <a:rPr sz="1600" spc="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  <a:p>
            <a:pPr marL="558800">
              <a:lnSpc>
                <a:spcPct val="100000"/>
              </a:lnSpc>
              <a:spcBef>
                <a:spcPts val="500"/>
              </a:spcBef>
            </a:pPr>
            <a:r>
              <a:rPr sz="1600" spc="10" dirty="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93707" y="2831665"/>
            <a:ext cx="464184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r>
              <a:rPr sz="1600" i="1" spc="17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1001" y="1614424"/>
            <a:ext cx="7530465" cy="1044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marR="304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80365" algn="l"/>
                <a:tab pos="381000" algn="l"/>
              </a:tabLst>
            </a:pPr>
            <a:r>
              <a:rPr sz="2000" spc="-5" dirty="0">
                <a:latin typeface="Arial"/>
                <a:cs typeface="Arial"/>
              </a:rPr>
              <a:t>Apabila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terjadi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kenaikan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investasi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sebesar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50,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maka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berapakah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keseimbangan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pendapatan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nasional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yang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baru?</a:t>
            </a:r>
            <a:endParaRPr sz="2000">
              <a:latin typeface="Arial"/>
              <a:cs typeface="Arial"/>
            </a:endParaRPr>
          </a:p>
          <a:p>
            <a:pPr marL="2355215">
              <a:lnSpc>
                <a:spcPct val="100000"/>
              </a:lnSpc>
              <a:spcBef>
                <a:spcPts val="130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5" dirty="0">
                <a:latin typeface="Times New Roman"/>
                <a:cs typeface="Times New Roman"/>
              </a:rPr>
              <a:t>Y</a:t>
            </a:r>
            <a:r>
              <a:rPr sz="1600" i="1" dirty="0">
                <a:latin typeface="Times New Roman"/>
                <a:cs typeface="Times New Roman"/>
              </a:rPr>
              <a:t> </a:t>
            </a:r>
            <a:r>
              <a:rPr sz="1600" i="1" spc="-14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i="1" spc="75" dirty="0">
                <a:latin typeface="Times New Roman"/>
                <a:cs typeface="Times New Roman"/>
              </a:rPr>
              <a:t>k</a:t>
            </a:r>
            <a:r>
              <a:rPr sz="1425" i="1" baseline="-23391" dirty="0">
                <a:latin typeface="Times New Roman"/>
                <a:cs typeface="Times New Roman"/>
              </a:rPr>
              <a:t>I </a:t>
            </a:r>
            <a:r>
              <a:rPr sz="1425" i="1" spc="15" baseline="-23391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</a:t>
            </a:r>
            <a:r>
              <a:rPr sz="1600" spc="-120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5" dirty="0">
                <a:latin typeface="Times New Roman"/>
                <a:cs typeface="Times New Roman"/>
              </a:rPr>
              <a:t>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06394" y="4328749"/>
            <a:ext cx="1719580" cy="154114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90"/>
              </a:spcBef>
            </a:pP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i="1" spc="-65" dirty="0">
                <a:latin typeface="Times New Roman"/>
                <a:cs typeface="Times New Roman"/>
              </a:rPr>
              <a:t>Y</a:t>
            </a:r>
            <a:r>
              <a:rPr sz="2100" spc="-97" baseline="-23809" dirty="0">
                <a:latin typeface="Times New Roman"/>
                <a:cs typeface="Times New Roman"/>
              </a:rPr>
              <a:t>0</a:t>
            </a:r>
            <a:r>
              <a:rPr sz="2100" spc="75" baseline="-23809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Symbol"/>
                <a:cs typeface="Symbol"/>
              </a:rPr>
              <a:t>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Symbol"/>
                <a:cs typeface="Symbol"/>
              </a:rPr>
              <a:t></a:t>
            </a:r>
            <a:r>
              <a:rPr sz="2400" i="1" spc="5" dirty="0">
                <a:latin typeface="Times New Roman"/>
                <a:cs typeface="Times New Roman"/>
              </a:rPr>
              <a:t>Y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100"/>
              </a:spcBef>
            </a:pP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1</a:t>
            </a:r>
            <a:r>
              <a:rPr sz="2400" spc="5" dirty="0">
                <a:latin typeface="Times New Roman"/>
                <a:cs typeface="Times New Roman"/>
              </a:rPr>
              <a:t>.607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Symbol"/>
                <a:cs typeface="Symbol"/>
              </a:rPr>
              <a:t></a:t>
            </a:r>
            <a:r>
              <a:rPr sz="2400" spc="-34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179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095"/>
              </a:spcBef>
            </a:pP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1</a:t>
            </a:r>
            <a:r>
              <a:rPr sz="2400" spc="5" dirty="0">
                <a:latin typeface="Times New Roman"/>
                <a:cs typeface="Times New Roman"/>
              </a:rPr>
              <a:t>.786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64433" y="4405477"/>
            <a:ext cx="398145" cy="1541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algn="just">
              <a:lnSpc>
                <a:spcPct val="138100"/>
              </a:lnSpc>
              <a:spcBef>
                <a:spcPts val="95"/>
              </a:spcBef>
            </a:pPr>
            <a:r>
              <a:rPr sz="3600" i="1" spc="-209" baseline="13888" dirty="0">
                <a:latin typeface="Times New Roman"/>
                <a:cs typeface="Times New Roman"/>
              </a:rPr>
              <a:t>Y</a:t>
            </a:r>
            <a:r>
              <a:rPr sz="1400" i="1" dirty="0">
                <a:latin typeface="Times New Roman"/>
                <a:cs typeface="Times New Roman"/>
              </a:rPr>
              <a:t>eq  </a:t>
            </a:r>
            <a:r>
              <a:rPr sz="3600" i="1" spc="-209" baseline="13888" dirty="0">
                <a:latin typeface="Times New Roman"/>
                <a:cs typeface="Times New Roman"/>
              </a:rPr>
              <a:t>Y</a:t>
            </a:r>
            <a:r>
              <a:rPr sz="1400" i="1" dirty="0">
                <a:latin typeface="Times New Roman"/>
                <a:cs typeface="Times New Roman"/>
              </a:rPr>
              <a:t>eq  </a:t>
            </a:r>
            <a:r>
              <a:rPr sz="3600" i="1" spc="-209" baseline="13888" dirty="0">
                <a:latin typeface="Times New Roman"/>
                <a:cs typeface="Times New Roman"/>
              </a:rPr>
              <a:t>Y</a:t>
            </a:r>
            <a:r>
              <a:rPr sz="1400" i="1" spc="5" dirty="0">
                <a:latin typeface="Times New Roman"/>
                <a:cs typeface="Times New Roman"/>
              </a:rPr>
              <a:t>eq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25882"/>
            <a:ext cx="316992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Pendahuluan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676401" y="1576324"/>
            <a:ext cx="7759065" cy="48488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5080" indent="-342900">
              <a:lnSpc>
                <a:spcPts val="3020"/>
              </a:lnSpc>
              <a:spcBef>
                <a:spcPts val="484"/>
              </a:spcBef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Pada bagian terdahulu, telah dibahas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mengenai keseimbangan pendapatan nasional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 sektor dimana pelaku kegiatan ekonomi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terdiri dari dua pelaku kegiatan yaitu rumah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tangga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dan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perusahaan (swasta).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9A6565"/>
              </a:buClr>
              <a:buFont typeface="Wingdings"/>
              <a:buChar char=""/>
            </a:pPr>
            <a:endParaRPr sz="3800">
              <a:latin typeface="Arial"/>
              <a:cs typeface="Arial"/>
            </a:endParaRPr>
          </a:p>
          <a:p>
            <a:pPr marL="355600" marR="284480" indent="-342900">
              <a:lnSpc>
                <a:spcPts val="3020"/>
              </a:lnSpc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Dalam dunia nyata, pelaku kegiatan ekonomi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bukan hanya mereka, namun ada pelaku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lainnya </a:t>
            </a:r>
            <a:r>
              <a:rPr sz="2800" spc="-5" dirty="0">
                <a:latin typeface="Arial"/>
                <a:cs typeface="Arial"/>
              </a:rPr>
              <a:t>yaitu </a:t>
            </a:r>
            <a:r>
              <a:rPr sz="2800" dirty="0">
                <a:latin typeface="Arial"/>
                <a:cs typeface="Arial"/>
              </a:rPr>
              <a:t>pemerintah. Dengan masuknya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pemerintah dalam analisis pendapatan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nasional, maka analisis pendapatan nasional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menjadi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3 sektor.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</a:t>
            </a:r>
            <a:r>
              <a:rPr spc="-75" dirty="0"/>
              <a:t> </a:t>
            </a:r>
            <a:r>
              <a:rPr spc="-5" dirty="0"/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02738" y="4793744"/>
            <a:ext cx="729615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-140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Times New Roman"/>
                <a:cs typeface="Times New Roman"/>
              </a:rPr>
              <a:t>1</a:t>
            </a:r>
            <a:r>
              <a:rPr sz="1850" spc="5" dirty="0">
                <a:latin typeface="Times New Roman"/>
                <a:cs typeface="Times New Roman"/>
              </a:rPr>
              <a:t>.786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39010" y="4852418"/>
            <a:ext cx="323215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775" i="1" spc="-44" baseline="13513" dirty="0">
                <a:latin typeface="Times New Roman"/>
                <a:cs typeface="Times New Roman"/>
              </a:rPr>
              <a:t>Y</a:t>
            </a:r>
            <a:r>
              <a:rPr sz="1050" i="1" spc="-30" dirty="0">
                <a:latin typeface="Times New Roman"/>
                <a:cs typeface="Times New Roman"/>
              </a:rPr>
              <a:t>eq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3701" y="1611376"/>
            <a:ext cx="7722234" cy="313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300" marR="17780" indent="-342900">
              <a:lnSpc>
                <a:spcPct val="100000"/>
              </a:lnSpc>
              <a:spcBef>
                <a:spcPts val="100"/>
              </a:spcBef>
              <a:buClr>
                <a:srgbClr val="9A6565"/>
              </a:buClr>
              <a:buSzPct val="79166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sz="2400" spc="-5" dirty="0">
                <a:latin typeface="Arial"/>
                <a:cs typeface="Arial"/>
              </a:rPr>
              <a:t>Pembuktian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dengan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perhitungan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pendapatan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nasional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pendekatan pengeluaran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50">
              <a:latin typeface="Arial"/>
              <a:cs typeface="Arial"/>
            </a:endParaRPr>
          </a:p>
          <a:p>
            <a:pPr marL="1612900">
              <a:lnSpc>
                <a:spcPct val="100000"/>
              </a:lnSpc>
            </a:pPr>
            <a:r>
              <a:rPr sz="1850" i="1" spc="5" dirty="0">
                <a:latin typeface="Times New Roman"/>
                <a:cs typeface="Times New Roman"/>
              </a:rPr>
              <a:t>Y </a:t>
            </a:r>
            <a:r>
              <a:rPr sz="1850" i="1" spc="-18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5" dirty="0">
                <a:latin typeface="Times New Roman"/>
                <a:cs typeface="Times New Roman"/>
              </a:rPr>
              <a:t> </a:t>
            </a:r>
            <a:r>
              <a:rPr sz="1850" i="1" spc="5" dirty="0">
                <a:latin typeface="Times New Roman"/>
                <a:cs typeface="Times New Roman"/>
              </a:rPr>
              <a:t>C</a:t>
            </a:r>
            <a:r>
              <a:rPr sz="1850" i="1" spc="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Times New Roman"/>
                <a:cs typeface="Times New Roman"/>
              </a:rPr>
              <a:t>I</a:t>
            </a:r>
            <a:r>
              <a:rPr sz="1850" i="1" spc="1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i="1" spc="5" dirty="0">
                <a:latin typeface="Times New Roman"/>
                <a:cs typeface="Times New Roman"/>
              </a:rPr>
              <a:t>G</a:t>
            </a:r>
            <a:r>
              <a:rPr sz="1850" i="1" spc="-4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0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dirty="0">
                <a:latin typeface="Times New Roman"/>
                <a:cs typeface="Times New Roman"/>
              </a:rPr>
              <a:t>I</a:t>
            </a:r>
            <a:endParaRPr sz="1850">
              <a:latin typeface="Times New Roman"/>
              <a:cs typeface="Times New Roman"/>
            </a:endParaRPr>
          </a:p>
          <a:p>
            <a:pPr marL="1612900">
              <a:lnSpc>
                <a:spcPct val="100000"/>
              </a:lnSpc>
              <a:spcBef>
                <a:spcPts val="575"/>
              </a:spcBef>
            </a:pPr>
            <a:r>
              <a:rPr sz="1850" i="1" spc="5" dirty="0">
                <a:latin typeface="Times New Roman"/>
                <a:cs typeface="Times New Roman"/>
              </a:rPr>
              <a:t>Y </a:t>
            </a:r>
            <a:r>
              <a:rPr sz="1850" i="1" spc="-18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Times New Roman"/>
                <a:cs typeface="Times New Roman"/>
              </a:rPr>
              <a:t>C</a:t>
            </a:r>
            <a:r>
              <a:rPr sz="1575" spc="22" baseline="-23809" dirty="0">
                <a:latin typeface="Times New Roman"/>
                <a:cs typeface="Times New Roman"/>
              </a:rPr>
              <a:t>0</a:t>
            </a:r>
            <a:r>
              <a:rPr sz="1575" baseline="-23809" dirty="0">
                <a:latin typeface="Times New Roman"/>
                <a:cs typeface="Times New Roman"/>
              </a:rPr>
              <a:t> </a:t>
            </a:r>
            <a:r>
              <a:rPr sz="1575" spc="15" baseline="-23809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i="1" spc="5" dirty="0">
                <a:latin typeface="Times New Roman"/>
                <a:cs typeface="Times New Roman"/>
              </a:rPr>
              <a:t>bYd</a:t>
            </a:r>
            <a:r>
              <a:rPr sz="1850" i="1" spc="4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Times New Roman"/>
                <a:cs typeface="Times New Roman"/>
              </a:rPr>
              <a:t>I</a:t>
            </a:r>
            <a:r>
              <a:rPr sz="1850" i="1" spc="1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i="1" spc="5" dirty="0">
                <a:latin typeface="Times New Roman"/>
                <a:cs typeface="Times New Roman"/>
              </a:rPr>
              <a:t>G</a:t>
            </a:r>
            <a:r>
              <a:rPr sz="1850" i="1" spc="-3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0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dirty="0">
                <a:latin typeface="Times New Roman"/>
                <a:cs typeface="Times New Roman"/>
              </a:rPr>
              <a:t>I</a:t>
            </a:r>
            <a:endParaRPr sz="1850">
              <a:latin typeface="Times New Roman"/>
              <a:cs typeface="Times New Roman"/>
            </a:endParaRPr>
          </a:p>
          <a:p>
            <a:pPr marL="1612900">
              <a:lnSpc>
                <a:spcPct val="100000"/>
              </a:lnSpc>
              <a:spcBef>
                <a:spcPts val="620"/>
              </a:spcBef>
            </a:pPr>
            <a:r>
              <a:rPr sz="1850" i="1" spc="5" dirty="0">
                <a:latin typeface="Times New Roman"/>
                <a:cs typeface="Times New Roman"/>
              </a:rPr>
              <a:t>Y </a:t>
            </a:r>
            <a:r>
              <a:rPr sz="1850" i="1" spc="-18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-14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100</a:t>
            </a:r>
            <a:r>
              <a:rPr sz="1850" spc="-1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95" dirty="0">
                <a:latin typeface="Times New Roman"/>
                <a:cs typeface="Times New Roman"/>
              </a:rPr>
              <a:t> </a:t>
            </a:r>
            <a:r>
              <a:rPr sz="1850" spc="-30" dirty="0">
                <a:latin typeface="Times New Roman"/>
                <a:cs typeface="Times New Roman"/>
              </a:rPr>
              <a:t>0</a:t>
            </a:r>
            <a:r>
              <a:rPr sz="1850" spc="-60" dirty="0">
                <a:latin typeface="Times New Roman"/>
                <a:cs typeface="Times New Roman"/>
              </a:rPr>
              <a:t>,</a:t>
            </a:r>
            <a:r>
              <a:rPr sz="1850" spc="-30" dirty="0">
                <a:latin typeface="Times New Roman"/>
                <a:cs typeface="Times New Roman"/>
              </a:rPr>
              <a:t>8</a:t>
            </a:r>
            <a:r>
              <a:rPr sz="1850" spc="-65" dirty="0">
                <a:latin typeface="Times New Roman"/>
                <a:cs typeface="Times New Roman"/>
              </a:rPr>
              <a:t>(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3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15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50</a:t>
            </a:r>
            <a:r>
              <a:rPr sz="1850" spc="-1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125" dirty="0">
                <a:latin typeface="Times New Roman"/>
                <a:cs typeface="Times New Roman"/>
              </a:rPr>
              <a:t> </a:t>
            </a:r>
            <a:r>
              <a:rPr sz="1850" spc="-30" dirty="0">
                <a:latin typeface="Times New Roman"/>
                <a:cs typeface="Times New Roman"/>
              </a:rPr>
              <a:t>0</a:t>
            </a:r>
            <a:r>
              <a:rPr sz="1850" spc="-175" dirty="0">
                <a:latin typeface="Times New Roman"/>
                <a:cs typeface="Times New Roman"/>
              </a:rPr>
              <a:t>,</a:t>
            </a:r>
            <a:r>
              <a:rPr sz="1850" spc="-229" dirty="0">
                <a:latin typeface="Times New Roman"/>
                <a:cs typeface="Times New Roman"/>
              </a:rPr>
              <a:t>1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3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</a:t>
            </a:r>
            <a:r>
              <a:rPr sz="1850" dirty="0">
                <a:latin typeface="Times New Roman"/>
                <a:cs typeface="Times New Roman"/>
              </a:rPr>
              <a:t>0)</a:t>
            </a:r>
            <a:r>
              <a:rPr sz="1850" spc="-9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26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100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250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50</a:t>
            </a:r>
            <a:endParaRPr sz="1850">
              <a:latin typeface="Times New Roman"/>
              <a:cs typeface="Times New Roman"/>
            </a:endParaRPr>
          </a:p>
          <a:p>
            <a:pPr marL="1612900">
              <a:lnSpc>
                <a:spcPct val="100000"/>
              </a:lnSpc>
              <a:spcBef>
                <a:spcPts val="575"/>
              </a:spcBef>
            </a:pPr>
            <a:r>
              <a:rPr sz="1850" i="1" spc="5" dirty="0">
                <a:latin typeface="Times New Roman"/>
                <a:cs typeface="Times New Roman"/>
              </a:rPr>
              <a:t>Y </a:t>
            </a:r>
            <a:r>
              <a:rPr sz="1850" i="1" spc="-18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-14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100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90" dirty="0">
                <a:latin typeface="Times New Roman"/>
                <a:cs typeface="Times New Roman"/>
              </a:rPr>
              <a:t> </a:t>
            </a:r>
            <a:r>
              <a:rPr sz="1850" spc="-30" dirty="0">
                <a:latin typeface="Times New Roman"/>
                <a:cs typeface="Times New Roman"/>
              </a:rPr>
              <a:t>0</a:t>
            </a:r>
            <a:r>
              <a:rPr sz="1850" spc="-60" dirty="0">
                <a:latin typeface="Times New Roman"/>
                <a:cs typeface="Times New Roman"/>
              </a:rPr>
              <a:t>,</a:t>
            </a:r>
            <a:r>
              <a:rPr sz="1850" spc="-114" dirty="0">
                <a:latin typeface="Times New Roman"/>
                <a:cs typeface="Times New Roman"/>
              </a:rPr>
              <a:t>8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2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9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40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-30" dirty="0">
                <a:latin typeface="Times New Roman"/>
                <a:cs typeface="Times New Roman"/>
              </a:rPr>
              <a:t>0</a:t>
            </a:r>
            <a:r>
              <a:rPr sz="1850" spc="5" dirty="0">
                <a:latin typeface="Times New Roman"/>
                <a:cs typeface="Times New Roman"/>
              </a:rPr>
              <a:t>,0</a:t>
            </a:r>
            <a:r>
              <a:rPr sz="1850" spc="-114" dirty="0">
                <a:latin typeface="Times New Roman"/>
                <a:cs typeface="Times New Roman"/>
              </a:rPr>
              <a:t>8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2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40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26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100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250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50</a:t>
            </a:r>
            <a:endParaRPr sz="1850">
              <a:latin typeface="Times New Roman"/>
              <a:cs typeface="Times New Roman"/>
            </a:endParaRPr>
          </a:p>
          <a:p>
            <a:pPr marL="1623695" marR="4549140" indent="-10795">
              <a:lnSpc>
                <a:spcPct val="125899"/>
              </a:lnSpc>
            </a:pP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2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-25" dirty="0">
                <a:latin typeface="Times New Roman"/>
                <a:cs typeface="Times New Roman"/>
              </a:rPr>
              <a:t>0</a:t>
            </a:r>
            <a:r>
              <a:rPr sz="1850" spc="-5" dirty="0">
                <a:latin typeface="Times New Roman"/>
                <a:cs typeface="Times New Roman"/>
              </a:rPr>
              <a:t>,</a:t>
            </a:r>
            <a:r>
              <a:rPr sz="1850" spc="5" dirty="0">
                <a:latin typeface="Times New Roman"/>
                <a:cs typeface="Times New Roman"/>
              </a:rPr>
              <a:t>7</a:t>
            </a:r>
            <a:r>
              <a:rPr sz="1850" spc="-85" dirty="0">
                <a:latin typeface="Times New Roman"/>
                <a:cs typeface="Times New Roman"/>
              </a:rPr>
              <a:t>2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dirty="0">
                <a:latin typeface="Times New Roman"/>
                <a:cs typeface="Times New Roman"/>
              </a:rPr>
              <a:t> </a:t>
            </a:r>
            <a:r>
              <a:rPr sz="1850" i="1" spc="-17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5" dirty="0">
                <a:latin typeface="Times New Roman"/>
                <a:cs typeface="Times New Roman"/>
              </a:rPr>
              <a:t> 500  </a:t>
            </a:r>
            <a:r>
              <a:rPr sz="1850" spc="-20" dirty="0">
                <a:latin typeface="Times New Roman"/>
                <a:cs typeface="Times New Roman"/>
              </a:rPr>
              <a:t>0,28</a:t>
            </a:r>
            <a:r>
              <a:rPr sz="1850" i="1" spc="-20" dirty="0">
                <a:latin typeface="Times New Roman"/>
                <a:cs typeface="Times New Roman"/>
              </a:rPr>
              <a:t>Y</a:t>
            </a:r>
            <a:r>
              <a:rPr sz="1850" i="1" spc="26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500</a:t>
            </a:r>
            <a:endParaRPr sz="1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29513"/>
            <a:ext cx="6879590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00" b="1" spc="-5" dirty="0">
                <a:latin typeface="Arial"/>
                <a:cs typeface="Arial"/>
              </a:rPr>
              <a:t>Arus</a:t>
            </a:r>
            <a:r>
              <a:rPr sz="2900" b="1" spc="5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Melingkar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Perekonomian 3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Sektor</a:t>
            </a:r>
            <a:endParaRPr sz="2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609851"/>
            <a:ext cx="7764145" cy="4412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1250"/>
              <a:buFont typeface="Wingdings"/>
              <a:buChar char=""/>
              <a:tabLst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Peran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pemerintah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dalam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perekonomian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adalah penyedia barang public.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Penyediaan tersebut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menuntut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adanya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pembiayaan.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Pembiayaan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pembangunan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yang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dilakukan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pemerintah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berasal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dari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pajak.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Dengan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demikian,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pemerintah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akan memungut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pajak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dan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membelanjakannya untuk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pembiayaan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pembangunan.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29513"/>
            <a:ext cx="6879590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00" b="1" spc="-5" dirty="0">
                <a:latin typeface="Arial"/>
                <a:cs typeface="Arial"/>
              </a:rPr>
              <a:t>Arus</a:t>
            </a:r>
            <a:r>
              <a:rPr sz="2900" b="1" spc="5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Melingkar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Perekonomian 3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Sektor</a:t>
            </a:r>
            <a:endParaRPr sz="29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5715" y="1687321"/>
            <a:ext cx="6872406" cy="417499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32523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latin typeface="Arial"/>
                <a:cs typeface="Arial"/>
              </a:rPr>
              <a:t>Perhitungan</a:t>
            </a:r>
            <a:r>
              <a:rPr sz="2100" b="1" spc="1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Keseimbangan</a:t>
            </a:r>
            <a:r>
              <a:rPr sz="2100" b="1" spc="1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Pendapatan</a:t>
            </a:r>
            <a:r>
              <a:rPr sz="2100" b="1" spc="1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Nasional</a:t>
            </a:r>
            <a:endParaRPr sz="21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627248" y="1619122"/>
            <a:ext cx="3100705" cy="2792730"/>
            <a:chOff x="2627248" y="1619122"/>
            <a:chExt cx="3100705" cy="2792730"/>
          </a:xfrm>
        </p:grpSpPr>
        <p:sp>
          <p:nvSpPr>
            <p:cNvPr id="4" name="object 4"/>
            <p:cNvSpPr/>
            <p:nvPr/>
          </p:nvSpPr>
          <p:spPr>
            <a:xfrm>
              <a:off x="2636773" y="1653793"/>
              <a:ext cx="3086100" cy="2743200"/>
            </a:xfrm>
            <a:custGeom>
              <a:avLst/>
              <a:gdLst/>
              <a:ahLst/>
              <a:cxnLst/>
              <a:rect l="l" t="t" r="r" b="b"/>
              <a:pathLst>
                <a:path w="3086100" h="2743200">
                  <a:moveTo>
                    <a:pt x="0" y="0"/>
                  </a:moveTo>
                  <a:lnTo>
                    <a:pt x="0" y="2743200"/>
                  </a:lnTo>
                </a:path>
                <a:path w="3086100" h="2743200">
                  <a:moveTo>
                    <a:pt x="0" y="2743200"/>
                  </a:moveTo>
                  <a:lnTo>
                    <a:pt x="3086100" y="274320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36773" y="1628647"/>
              <a:ext cx="2857500" cy="2768600"/>
            </a:xfrm>
            <a:custGeom>
              <a:avLst/>
              <a:gdLst/>
              <a:ahLst/>
              <a:cxnLst/>
              <a:rect l="l" t="t" r="r" b="b"/>
              <a:pathLst>
                <a:path w="2857500" h="2768600">
                  <a:moveTo>
                    <a:pt x="0" y="2196846"/>
                  </a:moveTo>
                  <a:lnTo>
                    <a:pt x="2857499" y="710945"/>
                  </a:lnTo>
                </a:path>
                <a:path w="2857500" h="2768600">
                  <a:moveTo>
                    <a:pt x="0" y="2768346"/>
                  </a:moveTo>
                  <a:lnTo>
                    <a:pt x="264794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22623" y="3253993"/>
              <a:ext cx="0" cy="1143000"/>
            </a:xfrm>
            <a:custGeom>
              <a:avLst/>
              <a:gdLst/>
              <a:ahLst/>
              <a:cxnLst/>
              <a:rect l="l" t="t" r="r" b="b"/>
              <a:pathLst>
                <a:path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36773" y="2110993"/>
              <a:ext cx="2743200" cy="1371600"/>
            </a:xfrm>
            <a:custGeom>
              <a:avLst/>
              <a:gdLst/>
              <a:ahLst/>
              <a:cxnLst/>
              <a:rect l="l" t="t" r="r" b="b"/>
              <a:pathLst>
                <a:path w="2743200" h="1371600">
                  <a:moveTo>
                    <a:pt x="0" y="1371600"/>
                  </a:moveTo>
                  <a:lnTo>
                    <a:pt x="2743199" y="0"/>
                  </a:lnTo>
                </a:path>
              </a:pathLst>
            </a:custGeom>
            <a:ln w="19049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23079" y="2673350"/>
              <a:ext cx="0" cy="1733550"/>
            </a:xfrm>
            <a:custGeom>
              <a:avLst/>
              <a:gdLst/>
              <a:ahLst/>
              <a:cxnLst/>
              <a:rect l="l" t="t" r="r" b="b"/>
              <a:pathLst>
                <a:path h="1733550">
                  <a:moveTo>
                    <a:pt x="0" y="0"/>
                  </a:moveTo>
                  <a:lnTo>
                    <a:pt x="0" y="173355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622486" y="4735131"/>
            <a:ext cx="3105150" cy="1778635"/>
            <a:chOff x="2622486" y="4735131"/>
            <a:chExt cx="3105150" cy="1778635"/>
          </a:xfrm>
        </p:grpSpPr>
        <p:sp>
          <p:nvSpPr>
            <p:cNvPr id="10" name="object 10"/>
            <p:cNvSpPr/>
            <p:nvPr/>
          </p:nvSpPr>
          <p:spPr>
            <a:xfrm>
              <a:off x="2636773" y="4968494"/>
              <a:ext cx="3086100" cy="1540510"/>
            </a:xfrm>
            <a:custGeom>
              <a:avLst/>
              <a:gdLst/>
              <a:ahLst/>
              <a:cxnLst/>
              <a:rect l="l" t="t" r="r" b="b"/>
              <a:pathLst>
                <a:path w="3086100" h="1540509">
                  <a:moveTo>
                    <a:pt x="0" y="0"/>
                  </a:moveTo>
                  <a:lnTo>
                    <a:pt x="0" y="1540002"/>
                  </a:lnTo>
                </a:path>
                <a:path w="3086100" h="1540509">
                  <a:moveTo>
                    <a:pt x="0" y="914400"/>
                  </a:moveTo>
                  <a:lnTo>
                    <a:pt x="3086100" y="91439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36773" y="5539994"/>
              <a:ext cx="2971800" cy="0"/>
            </a:xfrm>
            <a:custGeom>
              <a:avLst/>
              <a:gdLst/>
              <a:ahLst/>
              <a:cxnLst/>
              <a:rect l="l" t="t" r="r" b="b"/>
              <a:pathLst>
                <a:path w="2971800">
                  <a:moveTo>
                    <a:pt x="0" y="0"/>
                  </a:moveTo>
                  <a:lnTo>
                    <a:pt x="297180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79673" y="5216144"/>
              <a:ext cx="2019300" cy="1009650"/>
            </a:xfrm>
            <a:custGeom>
              <a:avLst/>
              <a:gdLst/>
              <a:ahLst/>
              <a:cxnLst/>
              <a:rect l="l" t="t" r="r" b="b"/>
              <a:pathLst>
                <a:path w="2019300" h="1009650">
                  <a:moveTo>
                    <a:pt x="0" y="1009650"/>
                  </a:moveTo>
                  <a:lnTo>
                    <a:pt x="201929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703573" y="4739894"/>
              <a:ext cx="647700" cy="1143000"/>
            </a:xfrm>
            <a:custGeom>
              <a:avLst/>
              <a:gdLst/>
              <a:ahLst/>
              <a:cxnLst/>
              <a:rect l="l" t="t" r="r" b="b"/>
              <a:pathLst>
                <a:path w="647700" h="1143000">
                  <a:moveTo>
                    <a:pt x="647700" y="0"/>
                  </a:moveTo>
                  <a:lnTo>
                    <a:pt x="647700" y="1143000"/>
                  </a:lnTo>
                </a:path>
                <a:path w="647700"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630676" y="4426204"/>
            <a:ext cx="254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40276" y="4426204"/>
            <a:ext cx="7493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1165" algn="l"/>
              </a:tabLst>
            </a:pPr>
            <a:r>
              <a:rPr sz="1200" dirty="0">
                <a:latin typeface="Times New Roman"/>
                <a:cs typeface="Times New Roman"/>
              </a:rPr>
              <a:t>750	1000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11876" y="4426204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02376" y="5342128"/>
            <a:ext cx="252729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spc="-5" dirty="0">
                <a:latin typeface="Times New Roman"/>
                <a:cs typeface="Times New Roman"/>
              </a:rPr>
              <a:t>I+G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116576" y="4997704"/>
            <a:ext cx="2895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S+T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73776" y="2254503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87676" y="591210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92576" y="5912103"/>
            <a:ext cx="254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02176" y="5912103"/>
            <a:ext cx="8255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7365" algn="l"/>
              </a:tabLst>
            </a:pPr>
            <a:r>
              <a:rPr sz="1200" dirty="0">
                <a:latin typeface="Times New Roman"/>
                <a:cs typeface="Times New Roman"/>
              </a:rPr>
              <a:t>750	1000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49976" y="5912103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49576" y="1683003"/>
            <a:ext cx="1187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87676" y="4426204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609532" y="1868106"/>
            <a:ext cx="2657475" cy="2503805"/>
            <a:chOff x="2609532" y="1868106"/>
            <a:chExt cx="2657475" cy="2503805"/>
          </a:xfrm>
        </p:grpSpPr>
        <p:sp>
          <p:nvSpPr>
            <p:cNvPr id="27" name="object 27"/>
            <p:cNvSpPr/>
            <p:nvPr/>
          </p:nvSpPr>
          <p:spPr>
            <a:xfrm>
              <a:off x="2623820" y="1882394"/>
              <a:ext cx="2628900" cy="1371600"/>
            </a:xfrm>
            <a:custGeom>
              <a:avLst/>
              <a:gdLst/>
              <a:ahLst/>
              <a:cxnLst/>
              <a:rect l="l" t="t" r="r" b="b"/>
              <a:pathLst>
                <a:path w="2628900" h="1371600">
                  <a:moveTo>
                    <a:pt x="0" y="1371600"/>
                  </a:moveTo>
                  <a:lnTo>
                    <a:pt x="262890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808474" y="2085848"/>
              <a:ext cx="0" cy="2286000"/>
            </a:xfrm>
            <a:custGeom>
              <a:avLst/>
              <a:gdLst/>
              <a:ahLst/>
              <a:cxnLst/>
              <a:rect l="l" t="t" r="r" b="b"/>
              <a:pathLst>
                <a:path h="2286000">
                  <a:moveTo>
                    <a:pt x="0" y="0"/>
                  </a:moveTo>
                  <a:lnTo>
                    <a:pt x="0" y="2286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5345176" y="1428496"/>
            <a:ext cx="845185" cy="691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Y=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marL="127000" marR="5080" indent="-114300">
              <a:lnSpc>
                <a:spcPts val="1400"/>
              </a:lnSpc>
              <a:spcBef>
                <a:spcPts val="1040"/>
              </a:spcBef>
            </a:pPr>
            <a:r>
              <a:rPr sz="1200" spc="-5" dirty="0">
                <a:latin typeface="Times New Roman"/>
                <a:cs typeface="Times New Roman"/>
              </a:rPr>
              <a:t>Y=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Y=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2598673" y="4714747"/>
            <a:ext cx="2743200" cy="1143000"/>
            <a:chOff x="2598673" y="4714747"/>
            <a:chExt cx="2743200" cy="1143000"/>
          </a:xfrm>
        </p:grpSpPr>
        <p:sp>
          <p:nvSpPr>
            <p:cNvPr id="31" name="object 31"/>
            <p:cNvSpPr/>
            <p:nvPr/>
          </p:nvSpPr>
          <p:spPr>
            <a:xfrm>
              <a:off x="2598673" y="5286247"/>
              <a:ext cx="2743200" cy="0"/>
            </a:xfrm>
            <a:custGeom>
              <a:avLst/>
              <a:gdLst/>
              <a:ahLst/>
              <a:cxnLst/>
              <a:rect l="l" t="t" r="r" b="b"/>
              <a:pathLst>
                <a:path w="2743200">
                  <a:moveTo>
                    <a:pt x="0" y="0"/>
                  </a:moveTo>
                  <a:lnTo>
                    <a:pt x="2743199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846573" y="4714747"/>
              <a:ext cx="0" cy="1143000"/>
            </a:xfrm>
            <a:custGeom>
              <a:avLst/>
              <a:gdLst/>
              <a:ahLst/>
              <a:cxnLst/>
              <a:rect l="l" t="t" r="r" b="b"/>
              <a:pathLst>
                <a:path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2335276" y="5162296"/>
            <a:ext cx="254000" cy="501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100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860"/>
              </a:spcBef>
            </a:pPr>
            <a:r>
              <a:rPr sz="1200" dirty="0">
                <a:latin typeface="Times New Roman"/>
                <a:cs typeface="Times New Roman"/>
              </a:rPr>
              <a:t>50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51840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Perhitungan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Keseimbangan</a:t>
            </a:r>
            <a:r>
              <a:rPr sz="2500" b="1" spc="-2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Pendapatan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Nasional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969" y="1598421"/>
            <a:ext cx="8031480" cy="466280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68300" marR="17780" indent="-342900">
              <a:lnSpc>
                <a:spcPct val="79900"/>
              </a:lnSpc>
              <a:spcBef>
                <a:spcPts val="535"/>
              </a:spcBef>
              <a:buClr>
                <a:srgbClr val="9A6565"/>
              </a:buClr>
              <a:buSzPct val="77777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sz="1800" spc="-5" dirty="0">
                <a:latin typeface="Arial"/>
                <a:cs typeface="Arial"/>
              </a:rPr>
              <a:t>Fungsi konsumsi tetap C </a:t>
            </a:r>
            <a:r>
              <a:rPr sz="1800" dirty="0">
                <a:latin typeface="Arial"/>
                <a:cs typeface="Arial"/>
              </a:rPr>
              <a:t>= </a:t>
            </a:r>
            <a:r>
              <a:rPr sz="1800" spc="-5" dirty="0">
                <a:latin typeface="Arial"/>
                <a:cs typeface="Arial"/>
              </a:rPr>
              <a:t>100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0,8Yd dan investasi sebesar 50, 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bertambahnya peranan pemerintah </a:t>
            </a:r>
            <a:r>
              <a:rPr sz="1800" spc="-10" dirty="0">
                <a:latin typeface="Arial"/>
                <a:cs typeface="Arial"/>
              </a:rPr>
              <a:t>sebesar </a:t>
            </a:r>
            <a:r>
              <a:rPr sz="1800" spc="-5" dirty="0">
                <a:latin typeface="Arial"/>
                <a:cs typeface="Arial"/>
              </a:rPr>
              <a:t>250 (G </a:t>
            </a:r>
            <a:r>
              <a:rPr sz="1800" dirty="0">
                <a:latin typeface="Arial"/>
                <a:cs typeface="Arial"/>
              </a:rPr>
              <a:t>= </a:t>
            </a:r>
            <a:r>
              <a:rPr sz="1800" spc="-5" dirty="0">
                <a:latin typeface="Arial"/>
                <a:cs typeface="Arial"/>
              </a:rPr>
              <a:t>250) dan </a:t>
            </a:r>
            <a:r>
              <a:rPr sz="1800" spc="-10" dirty="0">
                <a:latin typeface="Arial"/>
                <a:cs typeface="Arial"/>
              </a:rPr>
              <a:t>penerimaan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pemerintah sebesar (Tx=250), maka keseimbangan pendapatan </a:t>
            </a:r>
            <a:r>
              <a:rPr sz="1800" spc="-10" dirty="0">
                <a:latin typeface="Arial"/>
                <a:cs typeface="Arial"/>
              </a:rPr>
              <a:t>nasional </a:t>
            </a:r>
            <a:r>
              <a:rPr sz="1800" spc="-5" dirty="0">
                <a:latin typeface="Arial"/>
                <a:cs typeface="Arial"/>
              </a:rPr>
              <a:t> menjadi</a:t>
            </a:r>
            <a:r>
              <a:rPr sz="1800" spc="-10" dirty="0">
                <a:latin typeface="Arial"/>
                <a:cs typeface="Arial"/>
              </a:rPr>
              <a:t> 1000.</a:t>
            </a:r>
            <a:endParaRPr sz="1800">
              <a:latin typeface="Arial"/>
              <a:cs typeface="Arial"/>
            </a:endParaRPr>
          </a:p>
          <a:p>
            <a:pPr marL="368300" indent="-342900">
              <a:lnSpc>
                <a:spcPct val="100000"/>
              </a:lnSpc>
              <a:buClr>
                <a:srgbClr val="9A6565"/>
              </a:buClr>
              <a:buSzPct val="77777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sz="1800" spc="-5" dirty="0">
                <a:latin typeface="Arial"/>
                <a:cs typeface="Arial"/>
              </a:rPr>
              <a:t>Perhitungan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keseimbangan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pendapatan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nasional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adalah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sebagai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berikut: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3683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a.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Pendekatan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Pengeluaran</a:t>
            </a:r>
            <a:endParaRPr sz="1800">
              <a:latin typeface="Arial"/>
              <a:cs typeface="Arial"/>
            </a:endParaRPr>
          </a:p>
          <a:p>
            <a:pPr marL="2694305" marR="3992245" indent="-6985">
              <a:lnSpc>
                <a:spcPct val="127600"/>
              </a:lnSpc>
              <a:spcBef>
                <a:spcPts val="855"/>
              </a:spcBef>
            </a:pPr>
            <a:r>
              <a:rPr sz="1700" i="1" spc="15" dirty="0">
                <a:latin typeface="Times New Roman"/>
                <a:cs typeface="Times New Roman"/>
              </a:rPr>
              <a:t>Y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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i="1" spc="20" dirty="0">
                <a:latin typeface="Times New Roman"/>
                <a:cs typeface="Times New Roman"/>
              </a:rPr>
              <a:t>C</a:t>
            </a:r>
            <a:r>
              <a:rPr sz="1700" i="1" spc="5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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i="1" spc="10" dirty="0">
                <a:latin typeface="Times New Roman"/>
                <a:cs typeface="Times New Roman"/>
              </a:rPr>
              <a:t>I</a:t>
            </a:r>
            <a:r>
              <a:rPr sz="1700" i="1" spc="100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</a:t>
            </a:r>
            <a:r>
              <a:rPr sz="1700" spc="-114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G </a:t>
            </a:r>
            <a:r>
              <a:rPr sz="1700" i="1" spc="5" dirty="0">
                <a:latin typeface="Times New Roman"/>
                <a:cs typeface="Times New Roman"/>
              </a:rPr>
              <a:t> </a:t>
            </a:r>
            <a:r>
              <a:rPr sz="1700" i="1" spc="20" dirty="0">
                <a:latin typeface="Times New Roman"/>
                <a:cs typeface="Times New Roman"/>
              </a:rPr>
              <a:t>C</a:t>
            </a:r>
            <a:r>
              <a:rPr sz="1700" i="1" spc="150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</a:t>
            </a:r>
            <a:r>
              <a:rPr sz="1700" spc="-130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Times New Roman"/>
                <a:cs typeface="Times New Roman"/>
              </a:rPr>
              <a:t>100</a:t>
            </a:r>
            <a:r>
              <a:rPr sz="1700" spc="-125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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0</a:t>
            </a:r>
            <a:r>
              <a:rPr sz="1700" spc="-60" dirty="0">
                <a:latin typeface="Times New Roman"/>
                <a:cs typeface="Times New Roman"/>
              </a:rPr>
              <a:t>,</a:t>
            </a:r>
            <a:r>
              <a:rPr sz="1700" spc="-100" dirty="0">
                <a:latin typeface="Times New Roman"/>
                <a:cs typeface="Times New Roman"/>
              </a:rPr>
              <a:t>8</a:t>
            </a:r>
            <a:r>
              <a:rPr sz="1700" i="1" spc="-80" dirty="0">
                <a:latin typeface="Times New Roman"/>
                <a:cs typeface="Times New Roman"/>
              </a:rPr>
              <a:t>Y</a:t>
            </a:r>
            <a:r>
              <a:rPr sz="1500" i="1" spc="7" baseline="-25000" dirty="0">
                <a:latin typeface="Times New Roman"/>
                <a:cs typeface="Times New Roman"/>
              </a:rPr>
              <a:t>d</a:t>
            </a:r>
            <a:endParaRPr sz="1500" baseline="-250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605"/>
              </a:spcBef>
            </a:pPr>
            <a:r>
              <a:rPr sz="1700" i="1" spc="-80" dirty="0">
                <a:latin typeface="Times New Roman"/>
                <a:cs typeface="Times New Roman"/>
              </a:rPr>
              <a:t>Y</a:t>
            </a:r>
            <a:r>
              <a:rPr sz="1500" i="1" spc="7" baseline="-25000" dirty="0">
                <a:latin typeface="Times New Roman"/>
                <a:cs typeface="Times New Roman"/>
              </a:rPr>
              <a:t>d</a:t>
            </a:r>
            <a:r>
              <a:rPr sz="1500" i="1" baseline="-25000" dirty="0">
                <a:latin typeface="Times New Roman"/>
                <a:cs typeface="Times New Roman"/>
              </a:rPr>
              <a:t>   </a:t>
            </a:r>
            <a:r>
              <a:rPr sz="1700" spc="15" dirty="0">
                <a:latin typeface="Symbol"/>
                <a:cs typeface="Symbol"/>
              </a:rPr>
              <a:t></a:t>
            </a:r>
            <a:r>
              <a:rPr sz="1700" spc="-55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Y</a:t>
            </a:r>
            <a:r>
              <a:rPr sz="1700" i="1" spc="114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</a:t>
            </a:r>
            <a:r>
              <a:rPr sz="1700" spc="-190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Tx</a:t>
            </a:r>
            <a:endParaRPr sz="17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1745"/>
              </a:spcBef>
            </a:pPr>
            <a:r>
              <a:rPr sz="1700" i="1" spc="-5" dirty="0">
                <a:latin typeface="Times New Roman"/>
                <a:cs typeface="Times New Roman"/>
              </a:rPr>
              <a:t>Y </a:t>
            </a:r>
            <a:r>
              <a:rPr sz="1700" i="1" spc="-16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100</a:t>
            </a:r>
            <a:r>
              <a:rPr sz="1700" spc="-1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9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0</a:t>
            </a:r>
            <a:r>
              <a:rPr sz="1700" spc="-55" dirty="0">
                <a:latin typeface="Times New Roman"/>
                <a:cs typeface="Times New Roman"/>
              </a:rPr>
              <a:t>,</a:t>
            </a:r>
            <a:r>
              <a:rPr sz="1700" spc="-30" dirty="0">
                <a:latin typeface="Times New Roman"/>
                <a:cs typeface="Times New Roman"/>
              </a:rPr>
              <a:t>8</a:t>
            </a:r>
            <a:r>
              <a:rPr sz="1700" spc="-65" dirty="0">
                <a:latin typeface="Times New Roman"/>
                <a:cs typeface="Times New Roman"/>
              </a:rPr>
              <a:t>(</a:t>
            </a:r>
            <a:r>
              <a:rPr sz="1700" i="1" spc="-5" dirty="0">
                <a:latin typeface="Times New Roman"/>
                <a:cs typeface="Times New Roman"/>
              </a:rPr>
              <a:t>Y</a:t>
            </a:r>
            <a:r>
              <a:rPr sz="1700" i="1" spc="11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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250)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11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50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6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250</a:t>
            </a:r>
            <a:endParaRPr sz="17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509"/>
              </a:spcBef>
            </a:pPr>
            <a:r>
              <a:rPr sz="1700" i="1" spc="-5" dirty="0">
                <a:latin typeface="Times New Roman"/>
                <a:cs typeface="Times New Roman"/>
              </a:rPr>
              <a:t>Y </a:t>
            </a:r>
            <a:r>
              <a:rPr sz="1700" i="1" spc="-16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-1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100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0</a:t>
            </a:r>
            <a:r>
              <a:rPr sz="1700" spc="-55" dirty="0">
                <a:latin typeface="Times New Roman"/>
                <a:cs typeface="Times New Roman"/>
              </a:rPr>
              <a:t>,</a:t>
            </a:r>
            <a:r>
              <a:rPr sz="1700" spc="-110" dirty="0">
                <a:latin typeface="Times New Roman"/>
                <a:cs typeface="Times New Roman"/>
              </a:rPr>
              <a:t>8</a:t>
            </a:r>
            <a:r>
              <a:rPr sz="1700" i="1" spc="-5" dirty="0">
                <a:latin typeface="Times New Roman"/>
                <a:cs typeface="Times New Roman"/>
              </a:rPr>
              <a:t>Y</a:t>
            </a:r>
            <a:r>
              <a:rPr sz="1700" i="1" spc="11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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200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50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6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250</a:t>
            </a:r>
            <a:endParaRPr sz="1700">
              <a:latin typeface="Times New Roman"/>
              <a:cs typeface="Times New Roman"/>
            </a:endParaRPr>
          </a:p>
          <a:p>
            <a:pPr marL="2697480" marR="4030345" indent="-10160">
              <a:lnSpc>
                <a:spcPct val="125000"/>
              </a:lnSpc>
            </a:pPr>
            <a:r>
              <a:rPr sz="1700" i="1" spc="-5" dirty="0">
                <a:latin typeface="Times New Roman"/>
                <a:cs typeface="Times New Roman"/>
              </a:rPr>
              <a:t>Y</a:t>
            </a:r>
            <a:r>
              <a:rPr sz="1700" i="1" spc="11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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0</a:t>
            </a:r>
            <a:r>
              <a:rPr sz="1700" spc="-55" dirty="0">
                <a:latin typeface="Times New Roman"/>
                <a:cs typeface="Times New Roman"/>
              </a:rPr>
              <a:t>,</a:t>
            </a:r>
            <a:r>
              <a:rPr sz="1700" spc="-110" dirty="0">
                <a:latin typeface="Times New Roman"/>
                <a:cs typeface="Times New Roman"/>
              </a:rPr>
              <a:t>8</a:t>
            </a:r>
            <a:r>
              <a:rPr sz="1700" i="1" spc="-5" dirty="0">
                <a:latin typeface="Times New Roman"/>
                <a:cs typeface="Times New Roman"/>
              </a:rPr>
              <a:t>Y</a:t>
            </a:r>
            <a:r>
              <a:rPr sz="1700" i="1" dirty="0">
                <a:latin typeface="Times New Roman"/>
                <a:cs typeface="Times New Roman"/>
              </a:rPr>
              <a:t> </a:t>
            </a:r>
            <a:r>
              <a:rPr sz="1700" i="1" spc="-16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5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200  </a:t>
            </a:r>
            <a:r>
              <a:rPr sz="1700" spc="-25" dirty="0">
                <a:latin typeface="Times New Roman"/>
                <a:cs typeface="Times New Roman"/>
              </a:rPr>
              <a:t>0,2</a:t>
            </a:r>
            <a:r>
              <a:rPr sz="1700" i="1" spc="-25" dirty="0">
                <a:latin typeface="Times New Roman"/>
                <a:cs typeface="Times New Roman"/>
              </a:rPr>
              <a:t>Y</a:t>
            </a:r>
            <a:r>
              <a:rPr sz="1700" i="1" spc="2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5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200</a:t>
            </a:r>
            <a:endParaRPr sz="17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509"/>
              </a:spcBef>
            </a:pPr>
            <a:r>
              <a:rPr sz="1700" i="1" spc="-114" dirty="0">
                <a:latin typeface="Times New Roman"/>
                <a:cs typeface="Times New Roman"/>
              </a:rPr>
              <a:t>Y</a:t>
            </a:r>
            <a:r>
              <a:rPr sz="1500" i="1" spc="-7" baseline="-25000" dirty="0">
                <a:latin typeface="Times New Roman"/>
                <a:cs typeface="Times New Roman"/>
              </a:rPr>
              <a:t>eq</a:t>
            </a:r>
            <a:r>
              <a:rPr sz="1500" i="1" baseline="-25000" dirty="0">
                <a:latin typeface="Times New Roman"/>
                <a:cs typeface="Times New Roman"/>
              </a:rPr>
              <a:t>  </a:t>
            </a:r>
            <a:r>
              <a:rPr sz="1500" i="1" spc="-142" baseline="-250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-1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1000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51840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Perhitungan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Keseimbangan</a:t>
            </a:r>
            <a:r>
              <a:rPr sz="2500" b="1" spc="-2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Pendapatan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Nasional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1928" y="5027847"/>
            <a:ext cx="869315" cy="3975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00" spc="20" dirty="0">
                <a:latin typeface="Symbol"/>
                <a:cs typeface="Symbol"/>
              </a:rPr>
              <a:t></a:t>
            </a:r>
            <a:r>
              <a:rPr sz="2400" spc="-175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1000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04007" y="5105571"/>
            <a:ext cx="400050" cy="3975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3600" i="1" spc="-60" baseline="13888" dirty="0">
                <a:latin typeface="Times New Roman"/>
                <a:cs typeface="Times New Roman"/>
              </a:rPr>
              <a:t>Y</a:t>
            </a:r>
            <a:r>
              <a:rPr sz="1400" i="1" spc="-40" dirty="0">
                <a:latin typeface="Times New Roman"/>
                <a:cs typeface="Times New Roman"/>
              </a:rPr>
              <a:t>eq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6401" y="1711197"/>
            <a:ext cx="4701540" cy="324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b.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Pendekatan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injeksi-kebocoran</a:t>
            </a:r>
            <a:endParaRPr sz="2400">
              <a:latin typeface="Arial"/>
              <a:cs typeface="Arial"/>
            </a:endParaRPr>
          </a:p>
          <a:p>
            <a:pPr marL="1983105">
              <a:lnSpc>
                <a:spcPct val="100000"/>
              </a:lnSpc>
              <a:spcBef>
                <a:spcPts val="1780"/>
              </a:spcBef>
            </a:pPr>
            <a:r>
              <a:rPr sz="2100" i="1" spc="-5" dirty="0">
                <a:latin typeface="Times New Roman"/>
                <a:cs typeface="Times New Roman"/>
              </a:rPr>
              <a:t>S</a:t>
            </a:r>
            <a:r>
              <a:rPr sz="2100" i="1" spc="6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195" dirty="0">
                <a:latin typeface="Times New Roman"/>
                <a:cs typeface="Times New Roman"/>
              </a:rPr>
              <a:t> </a:t>
            </a:r>
            <a:r>
              <a:rPr sz="2100" i="1" spc="-5" dirty="0">
                <a:latin typeface="Times New Roman"/>
                <a:cs typeface="Times New Roman"/>
              </a:rPr>
              <a:t>Tx</a:t>
            </a:r>
            <a:r>
              <a:rPr sz="2100" i="1" spc="12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</a:t>
            </a:r>
            <a:r>
              <a:rPr sz="2100" spc="140" dirty="0">
                <a:latin typeface="Times New Roman"/>
                <a:cs typeface="Times New Roman"/>
              </a:rPr>
              <a:t> </a:t>
            </a:r>
            <a:r>
              <a:rPr sz="2100" i="1" spc="-5" dirty="0">
                <a:latin typeface="Times New Roman"/>
                <a:cs typeface="Times New Roman"/>
              </a:rPr>
              <a:t>I</a:t>
            </a:r>
            <a:r>
              <a:rPr sz="2100" i="1" spc="12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130" dirty="0">
                <a:latin typeface="Times New Roman"/>
                <a:cs typeface="Times New Roman"/>
              </a:rPr>
              <a:t> </a:t>
            </a:r>
            <a:r>
              <a:rPr sz="2100" i="1" spc="-5" dirty="0">
                <a:latin typeface="Times New Roman"/>
                <a:cs typeface="Times New Roman"/>
              </a:rPr>
              <a:t>G</a:t>
            </a:r>
            <a:endParaRPr sz="2100">
              <a:latin typeface="Times New Roman"/>
              <a:cs typeface="Times New Roman"/>
            </a:endParaRPr>
          </a:p>
          <a:p>
            <a:pPr marL="1969770" marR="285750">
              <a:lnSpc>
                <a:spcPts val="3140"/>
              </a:lnSpc>
              <a:spcBef>
                <a:spcPts val="210"/>
              </a:spcBef>
            </a:pPr>
            <a:r>
              <a:rPr sz="2100" i="1" spc="-5" dirty="0">
                <a:latin typeface="Times New Roman"/>
                <a:cs typeface="Times New Roman"/>
              </a:rPr>
              <a:t>C</a:t>
            </a:r>
            <a:r>
              <a:rPr sz="2100" i="1" spc="19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</a:t>
            </a:r>
            <a:r>
              <a:rPr sz="2100" spc="-14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100</a:t>
            </a:r>
            <a:r>
              <a:rPr sz="2100" spc="-12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90" dirty="0">
                <a:latin typeface="Times New Roman"/>
                <a:cs typeface="Times New Roman"/>
              </a:rPr>
              <a:t> </a:t>
            </a:r>
            <a:r>
              <a:rPr sz="2100" spc="-35" dirty="0">
                <a:latin typeface="Times New Roman"/>
                <a:cs typeface="Times New Roman"/>
              </a:rPr>
              <a:t>0</a:t>
            </a:r>
            <a:r>
              <a:rPr sz="2100" spc="-70" dirty="0">
                <a:latin typeface="Times New Roman"/>
                <a:cs typeface="Times New Roman"/>
              </a:rPr>
              <a:t>,</a:t>
            </a:r>
            <a:r>
              <a:rPr sz="2100" spc="-35" dirty="0">
                <a:latin typeface="Times New Roman"/>
                <a:cs typeface="Times New Roman"/>
              </a:rPr>
              <a:t>8</a:t>
            </a:r>
            <a:r>
              <a:rPr sz="2100" spc="-85" dirty="0">
                <a:latin typeface="Times New Roman"/>
                <a:cs typeface="Times New Roman"/>
              </a:rPr>
              <a:t>(</a:t>
            </a:r>
            <a:r>
              <a:rPr sz="2100" i="1" spc="-5" dirty="0">
                <a:latin typeface="Times New Roman"/>
                <a:cs typeface="Times New Roman"/>
              </a:rPr>
              <a:t>Y</a:t>
            </a:r>
            <a:r>
              <a:rPr sz="2100" i="1" spc="15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</a:t>
            </a:r>
            <a:r>
              <a:rPr sz="2100" spc="-9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25</a:t>
            </a:r>
            <a:r>
              <a:rPr sz="2100" spc="10" dirty="0">
                <a:latin typeface="Times New Roman"/>
                <a:cs typeface="Times New Roman"/>
              </a:rPr>
              <a:t>0</a:t>
            </a:r>
            <a:r>
              <a:rPr sz="2100" spc="-5" dirty="0">
                <a:latin typeface="Times New Roman"/>
                <a:cs typeface="Times New Roman"/>
              </a:rPr>
              <a:t>)  </a:t>
            </a:r>
            <a:r>
              <a:rPr sz="2100" i="1" spc="-5" dirty="0">
                <a:latin typeface="Times New Roman"/>
                <a:cs typeface="Times New Roman"/>
              </a:rPr>
              <a:t>C</a:t>
            </a:r>
            <a:r>
              <a:rPr sz="2100" i="1" spc="19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</a:t>
            </a:r>
            <a:r>
              <a:rPr sz="2100" spc="-15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100</a:t>
            </a:r>
            <a:r>
              <a:rPr sz="2100" spc="-12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95" dirty="0">
                <a:latin typeface="Times New Roman"/>
                <a:cs typeface="Times New Roman"/>
              </a:rPr>
              <a:t> </a:t>
            </a:r>
            <a:r>
              <a:rPr sz="2100" spc="-35" dirty="0">
                <a:latin typeface="Times New Roman"/>
                <a:cs typeface="Times New Roman"/>
              </a:rPr>
              <a:t>0</a:t>
            </a:r>
            <a:r>
              <a:rPr sz="2100" spc="-70" dirty="0">
                <a:latin typeface="Times New Roman"/>
                <a:cs typeface="Times New Roman"/>
              </a:rPr>
              <a:t>,</a:t>
            </a:r>
            <a:r>
              <a:rPr sz="2100" spc="-135" dirty="0">
                <a:latin typeface="Times New Roman"/>
                <a:cs typeface="Times New Roman"/>
              </a:rPr>
              <a:t>8</a:t>
            </a:r>
            <a:r>
              <a:rPr sz="2100" i="1" spc="-5" dirty="0">
                <a:latin typeface="Times New Roman"/>
                <a:cs typeface="Times New Roman"/>
              </a:rPr>
              <a:t>Y</a:t>
            </a:r>
            <a:r>
              <a:rPr sz="2100" i="1" spc="14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</a:t>
            </a:r>
            <a:r>
              <a:rPr sz="2100" spc="-10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200  </a:t>
            </a:r>
            <a:r>
              <a:rPr sz="2100" i="1" spc="-5" dirty="0">
                <a:latin typeface="Times New Roman"/>
                <a:cs typeface="Times New Roman"/>
              </a:rPr>
              <a:t>C</a:t>
            </a:r>
            <a:r>
              <a:rPr sz="2100" i="1" spc="18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</a:t>
            </a:r>
            <a:r>
              <a:rPr sz="2100" spc="7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</a:t>
            </a:r>
            <a:r>
              <a:rPr sz="2100" spc="-5" dirty="0">
                <a:latin typeface="Times New Roman"/>
                <a:cs typeface="Times New Roman"/>
              </a:rPr>
              <a:t>100</a:t>
            </a:r>
            <a:r>
              <a:rPr sz="2100" spc="-114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105" dirty="0">
                <a:latin typeface="Times New Roman"/>
                <a:cs typeface="Times New Roman"/>
              </a:rPr>
              <a:t> </a:t>
            </a:r>
            <a:r>
              <a:rPr sz="2100" spc="-60" dirty="0">
                <a:latin typeface="Times New Roman"/>
                <a:cs typeface="Times New Roman"/>
              </a:rPr>
              <a:t>0,8</a:t>
            </a:r>
            <a:r>
              <a:rPr sz="2100" i="1" spc="-60" dirty="0">
                <a:latin typeface="Times New Roman"/>
                <a:cs typeface="Times New Roman"/>
              </a:rPr>
              <a:t>Y</a:t>
            </a:r>
            <a:endParaRPr sz="2100">
              <a:latin typeface="Times New Roman"/>
              <a:cs typeface="Times New Roman"/>
            </a:endParaRPr>
          </a:p>
          <a:p>
            <a:pPr marL="1950720">
              <a:lnSpc>
                <a:spcPct val="100000"/>
              </a:lnSpc>
              <a:spcBef>
                <a:spcPts val="2030"/>
              </a:spcBef>
            </a:pPr>
            <a:r>
              <a:rPr sz="2400" spc="15" dirty="0">
                <a:latin typeface="Times New Roman"/>
                <a:cs typeface="Times New Roman"/>
              </a:rPr>
              <a:t>100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Symbol"/>
                <a:cs typeface="Symbol"/>
              </a:rPr>
              <a:t>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0</a:t>
            </a:r>
            <a:r>
              <a:rPr sz="2400" spc="40" dirty="0">
                <a:latin typeface="Times New Roman"/>
                <a:cs typeface="Times New Roman"/>
              </a:rPr>
              <a:t>,</a:t>
            </a:r>
            <a:r>
              <a:rPr sz="2400" spc="-100" dirty="0">
                <a:latin typeface="Times New Roman"/>
                <a:cs typeface="Times New Roman"/>
              </a:rPr>
              <a:t>2</a:t>
            </a:r>
            <a:r>
              <a:rPr sz="2400" i="1" spc="20" dirty="0">
                <a:latin typeface="Times New Roman"/>
                <a:cs typeface="Times New Roman"/>
              </a:rPr>
              <a:t>Y</a:t>
            </a:r>
            <a:r>
              <a:rPr sz="2400" i="1" dirty="0">
                <a:latin typeface="Times New Roman"/>
                <a:cs typeface="Times New Roman"/>
              </a:rPr>
              <a:t> </a:t>
            </a:r>
            <a:r>
              <a:rPr sz="2400" i="1" spc="-225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Symbol"/>
                <a:cs typeface="Symbol"/>
              </a:rPr>
              <a:t>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50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Symbol"/>
                <a:cs typeface="Symbol"/>
              </a:rPr>
              <a:t>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250</a:t>
            </a:r>
            <a:endParaRPr sz="2400">
              <a:latin typeface="Times New Roman"/>
              <a:cs typeface="Times New Roman"/>
            </a:endParaRPr>
          </a:p>
          <a:p>
            <a:pPr marL="1979930">
              <a:lnSpc>
                <a:spcPct val="100000"/>
              </a:lnSpc>
              <a:spcBef>
                <a:spcPts val="770"/>
              </a:spcBef>
            </a:pPr>
            <a:r>
              <a:rPr sz="2400" spc="-20" dirty="0">
                <a:latin typeface="Times New Roman"/>
                <a:cs typeface="Times New Roman"/>
              </a:rPr>
              <a:t>0,2</a:t>
            </a:r>
            <a:r>
              <a:rPr sz="2400" i="1" spc="-20" dirty="0">
                <a:latin typeface="Times New Roman"/>
                <a:cs typeface="Times New Roman"/>
              </a:rPr>
              <a:t>Y</a:t>
            </a:r>
            <a:r>
              <a:rPr sz="2400" i="1" spc="345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Symbol"/>
                <a:cs typeface="Symbol"/>
              </a:rPr>
              <a:t>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200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29513"/>
            <a:ext cx="6755130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00" b="1" spc="-5" dirty="0">
                <a:latin typeface="Arial"/>
                <a:cs typeface="Arial"/>
              </a:rPr>
              <a:t>Pembayaran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Transfer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oleh</a:t>
            </a:r>
            <a:r>
              <a:rPr sz="2900" b="1" spc="5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Pemerintah</a:t>
            </a:r>
            <a:endParaRPr sz="2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8301" y="1614424"/>
            <a:ext cx="7639050" cy="4627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3065" marR="558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sz="2000" spc="-5" dirty="0">
                <a:latin typeface="Arial"/>
                <a:cs typeface="Arial"/>
              </a:rPr>
              <a:t>Selain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memungut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pajak,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pemerintah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juga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melakukan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pemberian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transfer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kepada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masyarakat.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Pembayaran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transfer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akan </a:t>
            </a:r>
            <a:r>
              <a:rPr sz="2000" spc="-5" dirty="0">
                <a:latin typeface="Arial"/>
                <a:cs typeface="Arial"/>
              </a:rPr>
              <a:t> mempengaruhi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pendapatan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disposable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masyarakat yang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pada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akhirnya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dapat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merubah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pendapatan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nasional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keseimbangan.</a:t>
            </a:r>
            <a:endParaRPr sz="2000">
              <a:latin typeface="Arial"/>
              <a:cs typeface="Arial"/>
            </a:endParaRPr>
          </a:p>
          <a:p>
            <a:pPr marL="393700" indent="-342900">
              <a:lnSpc>
                <a:spcPct val="100000"/>
              </a:lnSpc>
              <a:spcBef>
                <a:spcPts val="480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sz="2000" spc="-5" dirty="0">
                <a:latin typeface="Arial"/>
                <a:cs typeface="Arial"/>
              </a:rPr>
              <a:t>Yd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–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Tx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+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Tr</a:t>
            </a:r>
            <a:endParaRPr sz="2000">
              <a:latin typeface="Arial"/>
              <a:cs typeface="Arial"/>
            </a:endParaRPr>
          </a:p>
          <a:p>
            <a:pPr marL="393700" marR="70485" indent="-342900">
              <a:lnSpc>
                <a:spcPct val="100000"/>
              </a:lnSpc>
              <a:spcBef>
                <a:spcPts val="47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sz="2000" spc="-5" dirty="0">
                <a:latin typeface="Arial"/>
                <a:cs typeface="Arial"/>
              </a:rPr>
              <a:t>Dengan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mengambil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soal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yang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sama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dengan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yang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terdahulu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dimana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fungsi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konsumsi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100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+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0,8Yd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investasi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sebesar </a:t>
            </a:r>
            <a:r>
              <a:rPr sz="2000" spc="-5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50,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pengeluaran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(G)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250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penerimaan 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dari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pajak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sebesar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(Tx=250).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 </a:t>
            </a:r>
            <a:r>
              <a:rPr sz="2000" spc="-5" dirty="0">
                <a:latin typeface="Arial"/>
                <a:cs typeface="Arial"/>
              </a:rPr>
              <a:t> memberikan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subsidi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(transfer)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sebesar</a:t>
            </a:r>
            <a:r>
              <a:rPr sz="2000" spc="-5" dirty="0">
                <a:latin typeface="Arial"/>
                <a:cs typeface="Arial"/>
              </a:rPr>
              <a:t> Tr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50. </a:t>
            </a:r>
            <a:r>
              <a:rPr sz="2000" spc="-10" dirty="0">
                <a:latin typeface="Arial"/>
                <a:cs typeface="Arial"/>
              </a:rPr>
              <a:t>Maka </a:t>
            </a:r>
            <a:r>
              <a:rPr sz="2000" spc="-5" dirty="0">
                <a:latin typeface="Arial"/>
                <a:cs typeface="Arial"/>
              </a:rPr>
              <a:t> keseimbangan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405" dirty="0">
                <a:latin typeface="Arial"/>
                <a:cs typeface="Arial"/>
              </a:rPr>
              <a:t>pe</a:t>
            </a:r>
            <a:r>
              <a:rPr sz="2700" i="1" spc="-607" baseline="-21604" dirty="0">
                <a:latin typeface="Times New Roman"/>
                <a:cs typeface="Times New Roman"/>
              </a:rPr>
              <a:t>Y</a:t>
            </a:r>
            <a:r>
              <a:rPr sz="2000" spc="-405" dirty="0">
                <a:latin typeface="Arial"/>
                <a:cs typeface="Arial"/>
              </a:rPr>
              <a:t>n</a:t>
            </a:r>
            <a:r>
              <a:rPr sz="2700" spc="-607" baseline="-21604" dirty="0">
                <a:latin typeface="Symbol"/>
                <a:cs typeface="Symbol"/>
              </a:rPr>
              <a:t></a:t>
            </a:r>
            <a:r>
              <a:rPr sz="2000" spc="-405" dirty="0">
                <a:latin typeface="Arial"/>
                <a:cs typeface="Arial"/>
              </a:rPr>
              <a:t>d</a:t>
            </a:r>
            <a:r>
              <a:rPr sz="2700" spc="-607" baseline="-21604" dirty="0">
                <a:latin typeface="Times New Roman"/>
                <a:cs typeface="Times New Roman"/>
              </a:rPr>
              <a:t>1</a:t>
            </a:r>
            <a:r>
              <a:rPr sz="2000" spc="-405" dirty="0">
                <a:latin typeface="Arial"/>
                <a:cs typeface="Arial"/>
              </a:rPr>
              <a:t>a</a:t>
            </a:r>
            <a:r>
              <a:rPr sz="2700" spc="-607" baseline="-21604" dirty="0">
                <a:latin typeface="Times New Roman"/>
                <a:cs typeface="Times New Roman"/>
              </a:rPr>
              <a:t>0</a:t>
            </a:r>
            <a:r>
              <a:rPr sz="2000" spc="-405" dirty="0">
                <a:latin typeface="Arial"/>
                <a:cs typeface="Arial"/>
              </a:rPr>
              <a:t>p</a:t>
            </a:r>
            <a:r>
              <a:rPr sz="2700" spc="-607" baseline="-21604" dirty="0">
                <a:latin typeface="Times New Roman"/>
                <a:cs typeface="Times New Roman"/>
              </a:rPr>
              <a:t>0</a:t>
            </a:r>
            <a:r>
              <a:rPr sz="2000" spc="-405" dirty="0">
                <a:latin typeface="Arial"/>
                <a:cs typeface="Arial"/>
              </a:rPr>
              <a:t>a</a:t>
            </a:r>
            <a:r>
              <a:rPr sz="2700" spc="-607" baseline="-21604" dirty="0">
                <a:latin typeface="Symbol"/>
                <a:cs typeface="Symbol"/>
              </a:rPr>
              <a:t></a:t>
            </a:r>
            <a:r>
              <a:rPr sz="2000" spc="-405" dirty="0">
                <a:latin typeface="Arial"/>
                <a:cs typeface="Arial"/>
              </a:rPr>
              <a:t>ta</a:t>
            </a:r>
            <a:r>
              <a:rPr sz="2700" spc="-607" baseline="-21604" dirty="0">
                <a:latin typeface="Times New Roman"/>
                <a:cs typeface="Times New Roman"/>
              </a:rPr>
              <a:t>0</a:t>
            </a:r>
            <a:r>
              <a:rPr sz="2000" spc="-405" dirty="0">
                <a:latin typeface="Arial"/>
                <a:cs typeface="Arial"/>
              </a:rPr>
              <a:t>n</a:t>
            </a:r>
            <a:r>
              <a:rPr sz="2700" spc="-607" baseline="-21604" dirty="0">
                <a:latin typeface="Times New Roman"/>
                <a:cs typeface="Times New Roman"/>
              </a:rPr>
              <a:t>,8(</a:t>
            </a:r>
            <a:r>
              <a:rPr sz="2000" spc="-405" dirty="0">
                <a:latin typeface="Arial"/>
                <a:cs typeface="Arial"/>
              </a:rPr>
              <a:t>n</a:t>
            </a:r>
            <a:r>
              <a:rPr sz="2700" i="1" spc="-607" baseline="-21604" dirty="0">
                <a:latin typeface="Times New Roman"/>
                <a:cs typeface="Times New Roman"/>
              </a:rPr>
              <a:t>Y</a:t>
            </a:r>
            <a:r>
              <a:rPr sz="2000" spc="-405" dirty="0">
                <a:latin typeface="Arial"/>
                <a:cs typeface="Arial"/>
              </a:rPr>
              <a:t>a</a:t>
            </a:r>
            <a:r>
              <a:rPr sz="2700" spc="-607" baseline="-21604" dirty="0">
                <a:latin typeface="Symbol"/>
                <a:cs typeface="Symbol"/>
              </a:rPr>
              <a:t></a:t>
            </a:r>
            <a:r>
              <a:rPr sz="2000" spc="-405" dirty="0">
                <a:latin typeface="Arial"/>
                <a:cs typeface="Arial"/>
              </a:rPr>
              <a:t>si</a:t>
            </a:r>
            <a:r>
              <a:rPr sz="2700" spc="-607" baseline="-21604" dirty="0">
                <a:latin typeface="Times New Roman"/>
                <a:cs typeface="Times New Roman"/>
              </a:rPr>
              <a:t>2</a:t>
            </a:r>
            <a:r>
              <a:rPr sz="2000" spc="-405" dirty="0">
                <a:latin typeface="Arial"/>
                <a:cs typeface="Arial"/>
              </a:rPr>
              <a:t>o</a:t>
            </a:r>
            <a:r>
              <a:rPr sz="2700" spc="-607" baseline="-21604" dirty="0">
                <a:latin typeface="Times New Roman"/>
                <a:cs typeface="Times New Roman"/>
              </a:rPr>
              <a:t>5</a:t>
            </a:r>
            <a:r>
              <a:rPr sz="2000" spc="-405" dirty="0">
                <a:latin typeface="Arial"/>
                <a:cs typeface="Arial"/>
              </a:rPr>
              <a:t>n</a:t>
            </a:r>
            <a:r>
              <a:rPr sz="2700" spc="-607" baseline="-21604" dirty="0">
                <a:latin typeface="Times New Roman"/>
                <a:cs typeface="Times New Roman"/>
              </a:rPr>
              <a:t>0</a:t>
            </a:r>
            <a:r>
              <a:rPr sz="2000" spc="-405" dirty="0">
                <a:latin typeface="Arial"/>
                <a:cs typeface="Arial"/>
              </a:rPr>
              <a:t>a</a:t>
            </a:r>
            <a:r>
              <a:rPr sz="2700" spc="-607" baseline="-21604" dirty="0">
                <a:latin typeface="Symbol"/>
                <a:cs typeface="Symbol"/>
              </a:rPr>
              <a:t></a:t>
            </a:r>
            <a:r>
              <a:rPr sz="2000" spc="-405" dirty="0">
                <a:latin typeface="Arial"/>
                <a:cs typeface="Arial"/>
              </a:rPr>
              <a:t>l</a:t>
            </a:r>
            <a:r>
              <a:rPr sz="2000" spc="-385" dirty="0">
                <a:latin typeface="Arial"/>
                <a:cs typeface="Arial"/>
              </a:rPr>
              <a:t> </a:t>
            </a:r>
            <a:r>
              <a:rPr sz="2700" spc="-509" baseline="-21604" dirty="0">
                <a:latin typeface="Times New Roman"/>
                <a:cs typeface="Times New Roman"/>
              </a:rPr>
              <a:t>5</a:t>
            </a:r>
            <a:r>
              <a:rPr sz="2000" spc="-340" dirty="0">
                <a:latin typeface="Arial"/>
                <a:cs typeface="Arial"/>
              </a:rPr>
              <a:t>m</a:t>
            </a:r>
            <a:r>
              <a:rPr sz="2700" spc="-509" baseline="-21604" dirty="0">
                <a:latin typeface="Times New Roman"/>
                <a:cs typeface="Times New Roman"/>
              </a:rPr>
              <a:t>0)</a:t>
            </a:r>
            <a:r>
              <a:rPr sz="2000" spc="-340" dirty="0">
                <a:latin typeface="Arial"/>
                <a:cs typeface="Arial"/>
              </a:rPr>
              <a:t>e</a:t>
            </a:r>
            <a:r>
              <a:rPr sz="2700" spc="-509" baseline="-21604" dirty="0">
                <a:latin typeface="Symbol"/>
                <a:cs typeface="Symbol"/>
              </a:rPr>
              <a:t></a:t>
            </a:r>
            <a:r>
              <a:rPr sz="2000" spc="-340" dirty="0">
                <a:latin typeface="Arial"/>
                <a:cs typeface="Arial"/>
              </a:rPr>
              <a:t>n</a:t>
            </a:r>
            <a:r>
              <a:rPr sz="2700" spc="-509" baseline="-21604" dirty="0">
                <a:latin typeface="Times New Roman"/>
                <a:cs typeface="Times New Roman"/>
              </a:rPr>
              <a:t>5</a:t>
            </a:r>
            <a:r>
              <a:rPr sz="2000" spc="-340" dirty="0">
                <a:latin typeface="Arial"/>
                <a:cs typeface="Arial"/>
              </a:rPr>
              <a:t>ja</a:t>
            </a:r>
            <a:r>
              <a:rPr sz="2700" spc="-509" baseline="-21604" dirty="0">
                <a:latin typeface="Times New Roman"/>
                <a:cs typeface="Times New Roman"/>
              </a:rPr>
              <a:t>0</a:t>
            </a:r>
            <a:r>
              <a:rPr sz="2000" spc="-340" dirty="0">
                <a:latin typeface="Arial"/>
                <a:cs typeface="Arial"/>
              </a:rPr>
              <a:t>d</a:t>
            </a:r>
            <a:r>
              <a:rPr sz="2700" spc="-509" baseline="-21604" dirty="0">
                <a:latin typeface="Symbol"/>
                <a:cs typeface="Symbol"/>
              </a:rPr>
              <a:t></a:t>
            </a:r>
            <a:r>
              <a:rPr sz="2000" spc="-340" dirty="0">
                <a:latin typeface="Arial"/>
                <a:cs typeface="Arial"/>
              </a:rPr>
              <a:t>i:</a:t>
            </a:r>
            <a:r>
              <a:rPr sz="2700" spc="-509" baseline="-21604" dirty="0">
                <a:latin typeface="Times New Roman"/>
                <a:cs typeface="Times New Roman"/>
              </a:rPr>
              <a:t>250</a:t>
            </a:r>
            <a:endParaRPr sz="2700" baseline="-21604">
              <a:latin typeface="Times New Roman"/>
              <a:cs typeface="Times New Roman"/>
            </a:endParaRPr>
          </a:p>
          <a:p>
            <a:pPr marL="2285365">
              <a:lnSpc>
                <a:spcPct val="100000"/>
              </a:lnSpc>
              <a:spcBef>
                <a:spcPts val="1250"/>
              </a:spcBef>
            </a:pPr>
            <a:r>
              <a:rPr sz="1800" i="1" spc="10" dirty="0">
                <a:latin typeface="Times New Roman"/>
                <a:cs typeface="Times New Roman"/>
              </a:rPr>
              <a:t>Y </a:t>
            </a:r>
            <a:r>
              <a:rPr sz="1800" i="1" spc="-17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</a:t>
            </a:r>
            <a:r>
              <a:rPr sz="1800" spc="-14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100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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0</a:t>
            </a:r>
            <a:r>
              <a:rPr sz="1800" spc="-60" dirty="0">
                <a:latin typeface="Times New Roman"/>
                <a:cs typeface="Times New Roman"/>
              </a:rPr>
              <a:t>,</a:t>
            </a:r>
            <a:r>
              <a:rPr sz="1800" spc="-105" dirty="0">
                <a:latin typeface="Times New Roman"/>
                <a:cs typeface="Times New Roman"/>
              </a:rPr>
              <a:t>8</a:t>
            </a:r>
            <a:r>
              <a:rPr sz="1800" i="1" spc="10" dirty="0">
                <a:latin typeface="Times New Roman"/>
                <a:cs typeface="Times New Roman"/>
              </a:rPr>
              <a:t>Y</a:t>
            </a:r>
            <a:r>
              <a:rPr sz="1800" i="1" spc="12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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200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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40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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50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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250</a:t>
            </a:r>
            <a:endParaRPr sz="1800">
              <a:latin typeface="Times New Roman"/>
              <a:cs typeface="Times New Roman"/>
            </a:endParaRPr>
          </a:p>
          <a:p>
            <a:pPr marL="2296160" marR="3950335" indent="-10795">
              <a:lnSpc>
                <a:spcPts val="2740"/>
              </a:lnSpc>
              <a:spcBef>
                <a:spcPts val="90"/>
              </a:spcBef>
            </a:pPr>
            <a:r>
              <a:rPr sz="1800" i="1" spc="10" dirty="0">
                <a:latin typeface="Times New Roman"/>
                <a:cs typeface="Times New Roman"/>
              </a:rPr>
              <a:t>Y</a:t>
            </a:r>
            <a:r>
              <a:rPr sz="1800" i="1" spc="12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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0</a:t>
            </a:r>
            <a:r>
              <a:rPr sz="1800" spc="-60" dirty="0">
                <a:latin typeface="Times New Roman"/>
                <a:cs typeface="Times New Roman"/>
              </a:rPr>
              <a:t>,</a:t>
            </a:r>
            <a:r>
              <a:rPr sz="1800" spc="-105" dirty="0">
                <a:latin typeface="Times New Roman"/>
                <a:cs typeface="Times New Roman"/>
              </a:rPr>
              <a:t>8</a:t>
            </a:r>
            <a:r>
              <a:rPr sz="1800" i="1" spc="10" dirty="0">
                <a:latin typeface="Times New Roman"/>
                <a:cs typeface="Times New Roman"/>
              </a:rPr>
              <a:t>Y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17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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240  </a:t>
            </a:r>
            <a:r>
              <a:rPr sz="1800" spc="-15" dirty="0">
                <a:latin typeface="Times New Roman"/>
                <a:cs typeface="Times New Roman"/>
              </a:rPr>
              <a:t>0,2</a:t>
            </a:r>
            <a:r>
              <a:rPr sz="1800" i="1" spc="-15" dirty="0">
                <a:latin typeface="Times New Roman"/>
                <a:cs typeface="Times New Roman"/>
              </a:rPr>
              <a:t>Y</a:t>
            </a:r>
            <a:r>
              <a:rPr sz="1800" i="1" spc="254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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240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1442" y="6285027"/>
            <a:ext cx="655955" cy="3035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00" spc="10" dirty="0">
                <a:latin typeface="Symbol"/>
                <a:cs typeface="Symbol"/>
              </a:rPr>
              <a:t></a:t>
            </a:r>
            <a:r>
              <a:rPr sz="1800" spc="-13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1200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85948" y="6342939"/>
            <a:ext cx="317500" cy="3035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700" i="1" spc="-52" baseline="13888" dirty="0">
                <a:latin typeface="Times New Roman"/>
                <a:cs typeface="Times New Roman"/>
              </a:rPr>
              <a:t>Y</a:t>
            </a:r>
            <a:r>
              <a:rPr sz="1050" i="1" spc="-35" dirty="0">
                <a:latin typeface="Times New Roman"/>
                <a:cs typeface="Times New Roman"/>
              </a:rPr>
              <a:t>eq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08838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latin typeface="Arial"/>
                <a:cs typeface="Arial"/>
              </a:rPr>
              <a:t>Angka</a:t>
            </a:r>
            <a:r>
              <a:rPr sz="2100" b="1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Pengganda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pada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Perekonomian</a:t>
            </a:r>
            <a:r>
              <a:rPr sz="2100" b="1" spc="10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3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Sektor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614424"/>
            <a:ext cx="773239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Dalam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proses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penggandaan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untuk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model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perekonomian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3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sektor,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kita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membedakan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dua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keadaan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yaitu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(i)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angka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pengganda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dengan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pajak lumpsum,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(ii)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angka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pengganda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dengan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pajak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proporsional.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57351" y="3076862"/>
          <a:ext cx="7617459" cy="648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81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3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239">
                <a:tc>
                  <a:txBody>
                    <a:bodyPr/>
                    <a:lstStyle/>
                    <a:p>
                      <a:pPr marL="374650" indent="-342900">
                        <a:lnSpc>
                          <a:spcPts val="2210"/>
                        </a:lnSpc>
                        <a:buClr>
                          <a:srgbClr val="9A6565"/>
                        </a:buClr>
                        <a:buSzPct val="80000"/>
                        <a:buFont typeface="Wingdings"/>
                        <a:buChar char=""/>
                        <a:tabLst>
                          <a:tab pos="374015" algn="l"/>
                          <a:tab pos="374650" algn="l"/>
                        </a:tabLst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Fungsi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pajak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lumpsum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2210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Tx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=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T0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9530" algn="r">
                        <a:lnSpc>
                          <a:spcPts val="2210"/>
                        </a:lnSpc>
                      </a:pPr>
                      <a:r>
                        <a:rPr sz="2000" spc="-10" dirty="0">
                          <a:latin typeface="Arial"/>
                          <a:cs typeface="Arial"/>
                        </a:rPr>
                        <a:t>(eksogen)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239">
                <a:tc>
                  <a:txBody>
                    <a:bodyPr/>
                    <a:lstStyle/>
                    <a:p>
                      <a:pPr marL="374650" indent="-342900">
                        <a:lnSpc>
                          <a:spcPts val="2325"/>
                        </a:lnSpc>
                        <a:spcBef>
                          <a:spcPts val="130"/>
                        </a:spcBef>
                        <a:buClr>
                          <a:srgbClr val="9A6565"/>
                        </a:buClr>
                        <a:buSzPct val="80000"/>
                        <a:buFont typeface="Wingdings"/>
                        <a:buChar char=""/>
                        <a:tabLst>
                          <a:tab pos="374015" algn="l"/>
                          <a:tab pos="374650" algn="l"/>
                        </a:tabLst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Fungsi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pajak proporsional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510" marB="0"/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2325"/>
                        </a:lnSpc>
                        <a:spcBef>
                          <a:spcPts val="13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Tx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=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T0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+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tY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51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325"/>
                        </a:lnSpc>
                        <a:spcBef>
                          <a:spcPts val="130"/>
                        </a:spcBef>
                      </a:pPr>
                      <a:r>
                        <a:rPr sz="2000" spc="-10" dirty="0">
                          <a:latin typeface="Arial"/>
                          <a:cs typeface="Arial"/>
                        </a:rPr>
                        <a:t>(endogen)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51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3749294" y="6148070"/>
            <a:ext cx="2137410" cy="0"/>
          </a:xfrm>
          <a:custGeom>
            <a:avLst/>
            <a:gdLst/>
            <a:ahLst/>
            <a:cxnLst/>
            <a:rect l="l" t="t" r="r" b="b"/>
            <a:pathLst>
              <a:path w="2137410">
                <a:moveTo>
                  <a:pt x="0" y="0"/>
                </a:moveTo>
                <a:lnTo>
                  <a:pt x="2137409" y="0"/>
                </a:lnTo>
              </a:path>
            </a:pathLst>
          </a:custGeom>
          <a:ln w="90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40301" y="6145084"/>
            <a:ext cx="555625" cy="2876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700" spc="-135" dirty="0">
                <a:latin typeface="Times New Roman"/>
                <a:cs typeface="Times New Roman"/>
              </a:rPr>
              <a:t>(</a:t>
            </a:r>
            <a:r>
              <a:rPr sz="1700" spc="5" dirty="0">
                <a:latin typeface="Times New Roman"/>
                <a:cs typeface="Times New Roman"/>
              </a:rPr>
              <a:t>1</a:t>
            </a:r>
            <a:r>
              <a:rPr sz="1700" spc="-24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30" dirty="0">
                <a:latin typeface="Times New Roman"/>
                <a:cs typeface="Times New Roman"/>
              </a:rPr>
              <a:t>b</a:t>
            </a:r>
            <a:r>
              <a:rPr sz="1700" spc="5" dirty="0">
                <a:latin typeface="Times New Roman"/>
                <a:cs typeface="Times New Roman"/>
              </a:rPr>
              <a:t>)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16529" y="5972112"/>
            <a:ext cx="687705" cy="2876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spc="2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14" dirty="0">
                <a:latin typeface="Times New Roman"/>
                <a:cs typeface="Times New Roman"/>
              </a:rPr>
              <a:t> </a:t>
            </a:r>
            <a:r>
              <a:rPr sz="2550" i="1" spc="7" baseline="35947" dirty="0">
                <a:latin typeface="Times New Roman"/>
                <a:cs typeface="Times New Roman"/>
              </a:rPr>
              <a:t>C</a:t>
            </a:r>
            <a:r>
              <a:rPr sz="1500" spc="7" baseline="36111" dirty="0">
                <a:latin typeface="Times New Roman"/>
                <a:cs typeface="Times New Roman"/>
              </a:rPr>
              <a:t>0</a:t>
            </a:r>
            <a:endParaRPr sz="1500" baseline="36111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16059" y="3768203"/>
            <a:ext cx="3093085" cy="235204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70"/>
              </a:spcBef>
            </a:pPr>
            <a:r>
              <a:rPr sz="1700" i="1" spc="5" dirty="0">
                <a:latin typeface="Times New Roman"/>
                <a:cs typeface="Times New Roman"/>
              </a:rPr>
              <a:t>Y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10" dirty="0">
                <a:latin typeface="Times New Roman"/>
                <a:cs typeface="Times New Roman"/>
              </a:rPr>
              <a:t>C</a:t>
            </a:r>
            <a:r>
              <a:rPr sz="1700" i="1" spc="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i="1" spc="10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75"/>
              </a:spcBef>
            </a:pPr>
            <a:r>
              <a:rPr sz="1700" i="1" spc="5" dirty="0">
                <a:latin typeface="Times New Roman"/>
                <a:cs typeface="Times New Roman"/>
              </a:rPr>
              <a:t>Y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</a:t>
            </a:r>
            <a:r>
              <a:rPr sz="1700" i="1" spc="-90" dirty="0">
                <a:latin typeface="Times New Roman"/>
                <a:cs typeface="Times New Roman"/>
              </a:rPr>
              <a:t>Y</a:t>
            </a:r>
            <a:r>
              <a:rPr sz="1500" i="1" baseline="-25000" dirty="0">
                <a:latin typeface="Times New Roman"/>
                <a:cs typeface="Times New Roman"/>
              </a:rPr>
              <a:t>d </a:t>
            </a:r>
            <a:r>
              <a:rPr sz="1500" i="1" spc="15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9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i="1" spc="-25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  <a:p>
            <a:pPr marL="38100" marR="102870" indent="-635">
              <a:lnSpc>
                <a:spcPct val="128200"/>
              </a:lnSpc>
            </a:pPr>
            <a:r>
              <a:rPr sz="1700" i="1" spc="5" dirty="0">
                <a:latin typeface="Times New Roman"/>
                <a:cs typeface="Times New Roman"/>
              </a:rPr>
              <a:t>Y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35" dirty="0">
                <a:latin typeface="Times New Roman"/>
                <a:cs typeface="Times New Roman"/>
              </a:rPr>
              <a:t>b</a:t>
            </a:r>
            <a:r>
              <a:rPr sz="1700" spc="-65" dirty="0">
                <a:latin typeface="Times New Roman"/>
                <a:cs typeface="Times New Roman"/>
              </a:rPr>
              <a:t>(</a:t>
            </a: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spc="1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9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Tx</a:t>
            </a:r>
            <a:r>
              <a:rPr sz="1700" i="1" spc="-5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6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T</a:t>
            </a:r>
            <a:r>
              <a:rPr sz="1700" i="1" spc="130" dirty="0">
                <a:latin typeface="Times New Roman"/>
                <a:cs typeface="Times New Roman"/>
              </a:rPr>
              <a:t>r</a:t>
            </a:r>
            <a:r>
              <a:rPr sz="1700" spc="5" dirty="0">
                <a:latin typeface="Times New Roman"/>
                <a:cs typeface="Times New Roman"/>
              </a:rPr>
              <a:t>)</a:t>
            </a:r>
            <a:r>
              <a:rPr sz="1700" spc="-9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9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dirty="0">
                <a:latin typeface="Times New Roman"/>
                <a:cs typeface="Times New Roman"/>
              </a:rPr>
              <a:t>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bY</a:t>
            </a:r>
            <a:r>
              <a:rPr sz="1700" i="1" spc="1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bTx</a:t>
            </a:r>
            <a:r>
              <a:rPr sz="1700" i="1" spc="-4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bTr</a:t>
            </a:r>
            <a:r>
              <a:rPr sz="1700" i="1" spc="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i="1" spc="10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spc="12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bY</a:t>
            </a:r>
            <a:r>
              <a:rPr sz="1700" i="1" dirty="0">
                <a:latin typeface="Times New Roman"/>
                <a:cs typeface="Times New Roman"/>
              </a:rPr>
              <a:t> </a:t>
            </a:r>
            <a:r>
              <a:rPr sz="1700" i="1" spc="-16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i="1" spc="10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bTx</a:t>
            </a:r>
            <a:r>
              <a:rPr sz="1700" i="1" spc="-4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bTr</a:t>
            </a:r>
            <a:r>
              <a:rPr sz="1700" i="1" spc="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9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  <a:spcBef>
                <a:spcPts val="580"/>
              </a:spcBef>
            </a:pPr>
            <a:r>
              <a:rPr sz="1700" spc="-135" dirty="0">
                <a:latin typeface="Times New Roman"/>
                <a:cs typeface="Times New Roman"/>
              </a:rPr>
              <a:t>(</a:t>
            </a:r>
            <a:r>
              <a:rPr sz="1700" spc="5" dirty="0">
                <a:latin typeface="Times New Roman"/>
                <a:cs typeface="Times New Roman"/>
              </a:rPr>
              <a:t>1</a:t>
            </a:r>
            <a:r>
              <a:rPr sz="1700" spc="-24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35" dirty="0">
                <a:latin typeface="Times New Roman"/>
                <a:cs typeface="Times New Roman"/>
              </a:rPr>
              <a:t>b</a:t>
            </a:r>
            <a:r>
              <a:rPr sz="1700" spc="-60" dirty="0">
                <a:latin typeface="Times New Roman"/>
                <a:cs typeface="Times New Roman"/>
              </a:rPr>
              <a:t>)</a:t>
            </a: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dirty="0">
                <a:latin typeface="Times New Roman"/>
                <a:cs typeface="Times New Roman"/>
              </a:rPr>
              <a:t>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i="1" spc="10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bTx</a:t>
            </a:r>
            <a:r>
              <a:rPr sz="1700" i="1" spc="-4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bTr</a:t>
            </a:r>
            <a:r>
              <a:rPr sz="1700" i="1" spc="2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i="1" spc="95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  <a:p>
            <a:pPr marL="869950" indent="-157480">
              <a:lnSpc>
                <a:spcPct val="100000"/>
              </a:lnSpc>
              <a:spcBef>
                <a:spcPts val="580"/>
              </a:spcBef>
              <a:buFont typeface="Symbol"/>
              <a:buChar char=""/>
              <a:tabLst>
                <a:tab pos="870585" algn="l"/>
              </a:tabLst>
            </a:pPr>
            <a:r>
              <a:rPr sz="1700" i="1" spc="5" dirty="0">
                <a:latin typeface="Times New Roman"/>
                <a:cs typeface="Times New Roman"/>
              </a:rPr>
              <a:t>bTx</a:t>
            </a:r>
            <a:r>
              <a:rPr sz="1700" i="1" spc="-4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bTr</a:t>
            </a:r>
            <a:r>
              <a:rPr sz="1700" i="1" spc="2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i="1" spc="95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1675</Words>
  <Application>Microsoft Office PowerPoint</Application>
  <PresentationFormat>Custom</PresentationFormat>
  <Paragraphs>236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Times New Roman</vt:lpstr>
      <vt:lpstr>Wingdings</vt:lpstr>
      <vt:lpstr>Office Theme</vt:lpstr>
      <vt:lpstr>ANALISIS PENDAPATAN</vt:lpstr>
      <vt:lpstr>Pendahuluan</vt:lpstr>
      <vt:lpstr>Arus Melingkar Perekonomian 3 Sektor</vt:lpstr>
      <vt:lpstr>Arus Melingkar Perekonomian 3 Sektor</vt:lpstr>
      <vt:lpstr>Perhitungan Keseimbangan Pendapatan Nasional</vt:lpstr>
      <vt:lpstr>Perhitungan Keseimbangan Pendapatan Nasional</vt:lpstr>
      <vt:lpstr>Perhitungan Keseimbangan Pendapatan Nasional</vt:lpstr>
      <vt:lpstr>Pembayaran Transfer oleh Pemerintah</vt:lpstr>
      <vt:lpstr>Angka Pengganda pada Perekonomian 3 Sektor</vt:lpstr>
      <vt:lpstr>Angka Pengganda pada Perekonomian 3 Sektor</vt:lpstr>
      <vt:lpstr>Angka Pengganda pada Perekonomian 3 Sektor</vt:lpstr>
      <vt:lpstr>Angka Pengganda pada Anggaran Belanja Berimbang</vt:lpstr>
      <vt:lpstr>Angka Pengganda pada Anggaran Belanja  Berimbang</vt:lpstr>
      <vt:lpstr>Angka Pengganda untuk Model Pajak Proporsional</vt:lpstr>
      <vt:lpstr>Angka Pengganda untuk Model Pajak Proporsional</vt:lpstr>
      <vt:lpstr>Angka Pengganda untuk Model Pajak Proporsional</vt:lpstr>
      <vt:lpstr>Contoh Perhitungan</vt:lpstr>
      <vt:lpstr>Contoh Perhitungan</vt:lpstr>
      <vt:lpstr>Contoh Perhitungan</vt:lpstr>
      <vt:lpstr>Contoh Perhitungan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Endri Sentosa</cp:lastModifiedBy>
  <cp:revision>1</cp:revision>
  <dcterms:created xsi:type="dcterms:W3CDTF">2021-03-05T01:58:48Z</dcterms:created>
  <dcterms:modified xsi:type="dcterms:W3CDTF">2025-11-27T10:09:16Z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2021-03-05T00:00:00Z</vt:filetime>
  </property>
</Properties>
</file>