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x="9118600" cy="6832600"/>
  <p:notesSz cx="9118600" cy="68326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18600" cy="6832600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673100" y="2381504"/>
            <a:ext cx="4803775" cy="109220"/>
          </a:xfrm>
          <a:custGeom>
            <a:avLst/>
            <a:gdLst/>
            <a:ahLst/>
            <a:cxnLst/>
            <a:rect l="l" t="t" r="r" b="b"/>
            <a:pathLst>
              <a:path w="4803775" h="109219">
                <a:moveTo>
                  <a:pt x="4803648" y="108966"/>
                </a:moveTo>
                <a:lnTo>
                  <a:pt x="4803648" y="0"/>
                </a:lnTo>
                <a:lnTo>
                  <a:pt x="0" y="0"/>
                </a:lnTo>
                <a:lnTo>
                  <a:pt x="0" y="108966"/>
                </a:lnTo>
                <a:lnTo>
                  <a:pt x="4803648" y="108966"/>
                </a:lnTo>
                <a:close/>
              </a:path>
            </a:pathLst>
          </a:custGeom>
          <a:solidFill>
            <a:srgbClr val="CC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673100" y="2381504"/>
            <a:ext cx="7772400" cy="0"/>
          </a:xfrm>
          <a:custGeom>
            <a:avLst/>
            <a:gdLst/>
            <a:ahLst/>
            <a:cxnLst/>
            <a:rect l="l" t="t" r="r" b="b"/>
            <a:pathLst>
              <a:path w="7772400" h="0">
                <a:moveTo>
                  <a:pt x="0" y="0"/>
                </a:moveTo>
                <a:lnTo>
                  <a:pt x="7772400" y="0"/>
                </a:lnTo>
              </a:path>
            </a:pathLst>
          </a:custGeom>
          <a:ln w="9525">
            <a:solidFill>
              <a:srgbClr val="CC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2601" y="1677669"/>
            <a:ext cx="7613396" cy="6356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67790" y="3826256"/>
            <a:ext cx="6383020" cy="17081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800" b="1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9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800" b="1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5930" y="1571498"/>
            <a:ext cx="3966591" cy="450951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696079" y="1571498"/>
            <a:ext cx="3966591" cy="450951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800" b="1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41350" y="866901"/>
            <a:ext cx="7835900" cy="6045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800" b="1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8330" y="1740419"/>
            <a:ext cx="7802245" cy="15944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9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0324" y="6354318"/>
            <a:ext cx="2917952" cy="3416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5930" y="6354318"/>
            <a:ext cx="2097278" cy="3416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65392" y="6354318"/>
            <a:ext cx="2097278" cy="3416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52601" y="1677669"/>
            <a:ext cx="6580505" cy="6356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000" b="1">
                <a:latin typeface="Verdana"/>
                <a:cs typeface="Verdana"/>
              </a:rPr>
              <a:t>ANALISIS</a:t>
            </a:r>
            <a:r>
              <a:rPr dirty="0" sz="4000" spc="-85" b="1">
                <a:latin typeface="Verdana"/>
                <a:cs typeface="Verdana"/>
              </a:rPr>
              <a:t> </a:t>
            </a:r>
            <a:r>
              <a:rPr dirty="0" sz="4000" b="1">
                <a:latin typeface="Verdana"/>
                <a:cs typeface="Verdana"/>
              </a:rPr>
              <a:t>MULTIPLIER</a:t>
            </a:r>
            <a:endParaRPr sz="400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514602" y="3447796"/>
            <a:ext cx="1669414" cy="4527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800">
                <a:latin typeface="Verdana"/>
                <a:cs typeface="Verdana"/>
              </a:rPr>
              <a:t>Minggu</a:t>
            </a:r>
            <a:r>
              <a:rPr dirty="0" sz="2800" spc="-80">
                <a:latin typeface="Verdana"/>
                <a:cs typeface="Verdana"/>
              </a:rPr>
              <a:t> </a:t>
            </a:r>
            <a:r>
              <a:rPr dirty="0" sz="2800">
                <a:latin typeface="Verdana"/>
                <a:cs typeface="Verdana"/>
              </a:rPr>
              <a:t>5</a:t>
            </a:r>
            <a:endParaRPr sz="28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18600" cy="6832600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596900" y="1549209"/>
            <a:ext cx="7958455" cy="114935"/>
            <a:chOff x="596900" y="1549209"/>
            <a:chExt cx="7958455" cy="114935"/>
          </a:xfrm>
        </p:grpSpPr>
        <p:sp>
          <p:nvSpPr>
            <p:cNvPr id="4" name="object 4"/>
            <p:cNvSpPr/>
            <p:nvPr/>
          </p:nvSpPr>
          <p:spPr>
            <a:xfrm>
              <a:off x="596900" y="1553972"/>
              <a:ext cx="4655820" cy="109855"/>
            </a:xfrm>
            <a:custGeom>
              <a:avLst/>
              <a:gdLst/>
              <a:ahLst/>
              <a:cxnLst/>
              <a:rect l="l" t="t" r="r" b="b"/>
              <a:pathLst>
                <a:path w="4655820" h="109855">
                  <a:moveTo>
                    <a:pt x="4655820" y="109727"/>
                  </a:moveTo>
                  <a:lnTo>
                    <a:pt x="4655820" y="0"/>
                  </a:lnTo>
                  <a:lnTo>
                    <a:pt x="0" y="0"/>
                  </a:lnTo>
                  <a:lnTo>
                    <a:pt x="0" y="109727"/>
                  </a:lnTo>
                  <a:lnTo>
                    <a:pt x="4655820" y="109727"/>
                  </a:lnTo>
                  <a:close/>
                </a:path>
              </a:pathLst>
            </a:custGeom>
            <a:solidFill>
              <a:srgbClr val="CC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596900" y="1553972"/>
              <a:ext cx="7958455" cy="0"/>
            </a:xfrm>
            <a:custGeom>
              <a:avLst/>
              <a:gdLst/>
              <a:ahLst/>
              <a:cxnLst/>
              <a:rect l="l" t="t" r="r" b="b"/>
              <a:pathLst>
                <a:path w="7958455" h="0">
                  <a:moveTo>
                    <a:pt x="0" y="0"/>
                  </a:moveTo>
                  <a:lnTo>
                    <a:pt x="7958328" y="0"/>
                  </a:lnTo>
                </a:path>
              </a:pathLst>
            </a:custGeom>
            <a:ln w="9525">
              <a:solidFill>
                <a:srgbClr val="CC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41350" y="866901"/>
            <a:ext cx="3138805" cy="6045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10" b="0">
                <a:latin typeface="Verdana"/>
                <a:cs typeface="Verdana"/>
              </a:rPr>
              <a:t>Pendahuluan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584200" y="1771395"/>
            <a:ext cx="7950200" cy="45491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532130" marR="604520" indent="-470534">
              <a:lnSpc>
                <a:spcPct val="100000"/>
              </a:lnSpc>
              <a:spcBef>
                <a:spcPts val="95"/>
              </a:spcBef>
              <a:buClr>
                <a:srgbClr val="CC0000"/>
              </a:buClr>
              <a:buFont typeface="Wingdings"/>
              <a:buChar char=""/>
              <a:tabLst>
                <a:tab pos="532130" algn="l"/>
                <a:tab pos="532765" algn="l"/>
              </a:tabLst>
            </a:pPr>
            <a:r>
              <a:rPr dirty="0" sz="2600" spc="-5">
                <a:latin typeface="Verdana"/>
                <a:cs typeface="Verdana"/>
              </a:rPr>
              <a:t>Adanya</a:t>
            </a:r>
            <a:r>
              <a:rPr dirty="0" sz="2600" spc="5">
                <a:latin typeface="Verdana"/>
                <a:cs typeface="Verdana"/>
              </a:rPr>
              <a:t> </a:t>
            </a:r>
            <a:r>
              <a:rPr dirty="0" sz="2600" spc="-5">
                <a:latin typeface="Verdana"/>
                <a:cs typeface="Verdana"/>
              </a:rPr>
              <a:t>perubahan</a:t>
            </a:r>
            <a:r>
              <a:rPr dirty="0" sz="2600" spc="5">
                <a:latin typeface="Verdana"/>
                <a:cs typeface="Verdana"/>
              </a:rPr>
              <a:t> </a:t>
            </a:r>
            <a:r>
              <a:rPr dirty="0" sz="2600" spc="-5">
                <a:latin typeface="Verdana"/>
                <a:cs typeface="Verdana"/>
              </a:rPr>
              <a:t>pada</a:t>
            </a:r>
            <a:r>
              <a:rPr dirty="0" sz="2600" spc="5">
                <a:latin typeface="Verdana"/>
                <a:cs typeface="Verdana"/>
              </a:rPr>
              <a:t> </a:t>
            </a:r>
            <a:r>
              <a:rPr dirty="0" sz="2600" spc="-5">
                <a:latin typeface="Verdana"/>
                <a:cs typeface="Verdana"/>
              </a:rPr>
              <a:t>pengeluaran </a:t>
            </a:r>
            <a:r>
              <a:rPr dirty="0" sz="2600">
                <a:latin typeface="Verdana"/>
                <a:cs typeface="Verdana"/>
              </a:rPr>
              <a:t> </a:t>
            </a:r>
            <a:r>
              <a:rPr dirty="0" sz="2600" spc="-5">
                <a:latin typeface="Verdana"/>
                <a:cs typeface="Verdana"/>
              </a:rPr>
              <a:t>otonom</a:t>
            </a:r>
            <a:r>
              <a:rPr dirty="0" sz="2600">
                <a:latin typeface="Verdana"/>
                <a:cs typeface="Verdana"/>
              </a:rPr>
              <a:t> </a:t>
            </a:r>
            <a:r>
              <a:rPr dirty="0" sz="2600" spc="-5">
                <a:latin typeface="Verdana"/>
                <a:cs typeface="Verdana"/>
              </a:rPr>
              <a:t>yakni</a:t>
            </a:r>
            <a:r>
              <a:rPr dirty="0" sz="2600">
                <a:latin typeface="Verdana"/>
                <a:cs typeface="Verdana"/>
              </a:rPr>
              <a:t> </a:t>
            </a:r>
            <a:r>
              <a:rPr dirty="0" sz="2600" spc="-5">
                <a:latin typeface="Verdana"/>
                <a:cs typeface="Verdana"/>
              </a:rPr>
              <a:t>pada</a:t>
            </a:r>
            <a:r>
              <a:rPr dirty="0" sz="2600">
                <a:latin typeface="Verdana"/>
                <a:cs typeface="Verdana"/>
              </a:rPr>
              <a:t> </a:t>
            </a:r>
            <a:r>
              <a:rPr dirty="0" sz="2600" spc="-5">
                <a:latin typeface="Verdana"/>
                <a:cs typeface="Verdana"/>
              </a:rPr>
              <a:t>investasi</a:t>
            </a:r>
            <a:r>
              <a:rPr dirty="0" sz="2600">
                <a:latin typeface="Verdana"/>
                <a:cs typeface="Verdana"/>
              </a:rPr>
              <a:t> </a:t>
            </a:r>
            <a:r>
              <a:rPr dirty="0" sz="2600" spc="-5">
                <a:latin typeface="Verdana"/>
                <a:cs typeface="Verdana"/>
              </a:rPr>
              <a:t>otonom </a:t>
            </a:r>
            <a:r>
              <a:rPr dirty="0" sz="2600">
                <a:latin typeface="Verdana"/>
                <a:cs typeface="Verdana"/>
              </a:rPr>
              <a:t> </a:t>
            </a:r>
            <a:r>
              <a:rPr dirty="0" sz="2600" spc="-5">
                <a:latin typeface="Verdana"/>
                <a:cs typeface="Verdana"/>
              </a:rPr>
              <a:t>(</a:t>
            </a:r>
            <a:r>
              <a:rPr dirty="0" sz="2600" spc="-5" i="1">
                <a:latin typeface="Verdana"/>
                <a:cs typeface="Verdana"/>
              </a:rPr>
              <a:t>autonomous investment</a:t>
            </a:r>
            <a:r>
              <a:rPr dirty="0" sz="2600" spc="-5">
                <a:latin typeface="Verdana"/>
                <a:cs typeface="Verdana"/>
              </a:rPr>
              <a:t>)</a:t>
            </a:r>
            <a:r>
              <a:rPr dirty="0" sz="2600">
                <a:latin typeface="Verdana"/>
                <a:cs typeface="Verdana"/>
              </a:rPr>
              <a:t> </a:t>
            </a:r>
            <a:r>
              <a:rPr dirty="0" sz="2600" spc="-5">
                <a:latin typeface="Verdana"/>
                <a:cs typeface="Verdana"/>
              </a:rPr>
              <a:t>membuat </a:t>
            </a:r>
            <a:r>
              <a:rPr dirty="0" sz="2600">
                <a:latin typeface="Verdana"/>
                <a:cs typeface="Verdana"/>
              </a:rPr>
              <a:t> </a:t>
            </a:r>
            <a:r>
              <a:rPr dirty="0" sz="2600" spc="-5">
                <a:latin typeface="Verdana"/>
                <a:cs typeface="Verdana"/>
              </a:rPr>
              <a:t>keseimbangan</a:t>
            </a:r>
            <a:r>
              <a:rPr dirty="0" sz="2600" spc="10">
                <a:latin typeface="Verdana"/>
                <a:cs typeface="Verdana"/>
              </a:rPr>
              <a:t> </a:t>
            </a:r>
            <a:r>
              <a:rPr dirty="0" sz="2600" spc="-5">
                <a:latin typeface="Verdana"/>
                <a:cs typeface="Verdana"/>
              </a:rPr>
              <a:t>pendapatan</a:t>
            </a:r>
            <a:r>
              <a:rPr dirty="0" sz="2600" spc="15">
                <a:latin typeface="Verdana"/>
                <a:cs typeface="Verdana"/>
              </a:rPr>
              <a:t> </a:t>
            </a:r>
            <a:r>
              <a:rPr dirty="0" sz="2600" spc="-5">
                <a:latin typeface="Verdana"/>
                <a:cs typeface="Verdana"/>
              </a:rPr>
              <a:t>nasional</a:t>
            </a:r>
            <a:r>
              <a:rPr dirty="0" sz="2600" spc="15">
                <a:latin typeface="Verdana"/>
                <a:cs typeface="Verdana"/>
              </a:rPr>
              <a:t> </a:t>
            </a:r>
            <a:r>
              <a:rPr dirty="0" sz="2600" spc="-5">
                <a:latin typeface="Verdana"/>
                <a:cs typeface="Verdana"/>
              </a:rPr>
              <a:t>juga </a:t>
            </a:r>
            <a:r>
              <a:rPr dirty="0" sz="2600" spc="-900">
                <a:latin typeface="Verdana"/>
                <a:cs typeface="Verdana"/>
              </a:rPr>
              <a:t> </a:t>
            </a:r>
            <a:r>
              <a:rPr dirty="0" sz="2600" spc="-5">
                <a:latin typeface="Verdana"/>
                <a:cs typeface="Verdana"/>
              </a:rPr>
              <a:t>akan</a:t>
            </a:r>
            <a:r>
              <a:rPr dirty="0" sz="2600">
                <a:latin typeface="Verdana"/>
                <a:cs typeface="Verdana"/>
              </a:rPr>
              <a:t> </a:t>
            </a:r>
            <a:r>
              <a:rPr dirty="0" sz="2600" spc="-5">
                <a:latin typeface="Verdana"/>
                <a:cs typeface="Verdana"/>
              </a:rPr>
              <a:t>berubah.</a:t>
            </a:r>
            <a:endParaRPr sz="26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CC0000"/>
              </a:buClr>
              <a:buFont typeface="Wingdings"/>
              <a:buChar char=""/>
            </a:pPr>
            <a:endParaRPr sz="3600">
              <a:latin typeface="Verdana"/>
              <a:cs typeface="Verdana"/>
            </a:endParaRPr>
          </a:p>
          <a:p>
            <a:pPr marL="532130" marR="222885" indent="-470534">
              <a:lnSpc>
                <a:spcPct val="100000"/>
              </a:lnSpc>
              <a:buClr>
                <a:srgbClr val="CC0000"/>
              </a:buClr>
              <a:buFont typeface="Wingdings"/>
              <a:buChar char=""/>
              <a:tabLst>
                <a:tab pos="532130" algn="l"/>
                <a:tab pos="532765" algn="l"/>
              </a:tabLst>
            </a:pPr>
            <a:r>
              <a:rPr dirty="0" sz="2600" spc="-5">
                <a:latin typeface="Verdana"/>
                <a:cs typeface="Verdana"/>
              </a:rPr>
              <a:t>Besarnya</a:t>
            </a:r>
            <a:r>
              <a:rPr dirty="0" sz="2600" spc="5">
                <a:latin typeface="Verdana"/>
                <a:cs typeface="Verdana"/>
              </a:rPr>
              <a:t> </a:t>
            </a:r>
            <a:r>
              <a:rPr dirty="0" sz="2600" spc="-5">
                <a:latin typeface="Verdana"/>
                <a:cs typeface="Verdana"/>
              </a:rPr>
              <a:t>perubahan</a:t>
            </a:r>
            <a:r>
              <a:rPr dirty="0" sz="2600">
                <a:latin typeface="Verdana"/>
                <a:cs typeface="Verdana"/>
              </a:rPr>
              <a:t> </a:t>
            </a:r>
            <a:r>
              <a:rPr dirty="0" sz="2600" spc="-5">
                <a:latin typeface="Verdana"/>
                <a:cs typeface="Verdana"/>
              </a:rPr>
              <a:t>keseimbangan </a:t>
            </a:r>
            <a:r>
              <a:rPr dirty="0" sz="2600">
                <a:latin typeface="Verdana"/>
                <a:cs typeface="Verdana"/>
              </a:rPr>
              <a:t> </a:t>
            </a:r>
            <a:r>
              <a:rPr dirty="0" sz="2600" spc="-5">
                <a:latin typeface="Verdana"/>
                <a:cs typeface="Verdana"/>
              </a:rPr>
              <a:t>pendapatan</a:t>
            </a:r>
            <a:r>
              <a:rPr dirty="0" sz="2600" spc="5">
                <a:latin typeface="Verdana"/>
                <a:cs typeface="Verdana"/>
              </a:rPr>
              <a:t> </a:t>
            </a:r>
            <a:r>
              <a:rPr dirty="0" sz="2600" spc="-5">
                <a:latin typeface="Verdana"/>
                <a:cs typeface="Verdana"/>
              </a:rPr>
              <a:t>nasional</a:t>
            </a:r>
            <a:r>
              <a:rPr dirty="0" sz="2600" spc="10">
                <a:latin typeface="Verdana"/>
                <a:cs typeface="Verdana"/>
              </a:rPr>
              <a:t> </a:t>
            </a:r>
            <a:r>
              <a:rPr dirty="0" sz="2600" spc="-5">
                <a:latin typeface="Verdana"/>
                <a:cs typeface="Verdana"/>
              </a:rPr>
              <a:t>yang</a:t>
            </a:r>
            <a:r>
              <a:rPr dirty="0" sz="2600" spc="10">
                <a:latin typeface="Verdana"/>
                <a:cs typeface="Verdana"/>
              </a:rPr>
              <a:t> </a:t>
            </a:r>
            <a:r>
              <a:rPr dirty="0" sz="2600" spc="-5">
                <a:latin typeface="Verdana"/>
                <a:cs typeface="Verdana"/>
              </a:rPr>
              <a:t>baru</a:t>
            </a:r>
            <a:r>
              <a:rPr dirty="0" sz="2600" spc="5">
                <a:latin typeface="Verdana"/>
                <a:cs typeface="Verdana"/>
              </a:rPr>
              <a:t> </a:t>
            </a:r>
            <a:r>
              <a:rPr dirty="0" sz="2600" spc="-5">
                <a:latin typeface="Verdana"/>
                <a:cs typeface="Verdana"/>
              </a:rPr>
              <a:t>tidak</a:t>
            </a:r>
            <a:r>
              <a:rPr dirty="0" sz="2600" spc="5">
                <a:latin typeface="Verdana"/>
                <a:cs typeface="Verdana"/>
              </a:rPr>
              <a:t> </a:t>
            </a:r>
            <a:r>
              <a:rPr dirty="0" sz="2600" spc="-5">
                <a:latin typeface="Verdana"/>
                <a:cs typeface="Verdana"/>
              </a:rPr>
              <a:t>sama </a:t>
            </a:r>
            <a:r>
              <a:rPr dirty="0" sz="2600" spc="-894">
                <a:latin typeface="Verdana"/>
                <a:cs typeface="Verdana"/>
              </a:rPr>
              <a:t> </a:t>
            </a:r>
            <a:r>
              <a:rPr dirty="0" sz="2600" spc="-5">
                <a:latin typeface="Verdana"/>
                <a:cs typeface="Verdana"/>
              </a:rPr>
              <a:t>dengan</a:t>
            </a:r>
            <a:r>
              <a:rPr dirty="0" sz="2600">
                <a:latin typeface="Verdana"/>
                <a:cs typeface="Verdana"/>
              </a:rPr>
              <a:t> </a:t>
            </a:r>
            <a:r>
              <a:rPr dirty="0" sz="2600" spc="-5">
                <a:latin typeface="Verdana"/>
                <a:cs typeface="Verdana"/>
              </a:rPr>
              <a:t>perubahan</a:t>
            </a:r>
            <a:r>
              <a:rPr dirty="0" sz="2600" spc="5">
                <a:latin typeface="Verdana"/>
                <a:cs typeface="Verdana"/>
              </a:rPr>
              <a:t> </a:t>
            </a:r>
            <a:r>
              <a:rPr dirty="0" sz="2600" spc="-5">
                <a:latin typeface="Verdana"/>
                <a:cs typeface="Verdana"/>
              </a:rPr>
              <a:t>investasi.</a:t>
            </a:r>
            <a:r>
              <a:rPr dirty="0" sz="2600" spc="5">
                <a:latin typeface="Verdana"/>
                <a:cs typeface="Verdana"/>
              </a:rPr>
              <a:t> </a:t>
            </a:r>
            <a:r>
              <a:rPr dirty="0" sz="2600" spc="-5">
                <a:latin typeface="Verdana"/>
                <a:cs typeface="Verdana"/>
              </a:rPr>
              <a:t>Inilah</a:t>
            </a:r>
            <a:r>
              <a:rPr dirty="0" sz="2600" spc="5">
                <a:latin typeface="Verdana"/>
                <a:cs typeface="Verdana"/>
              </a:rPr>
              <a:t> </a:t>
            </a:r>
            <a:r>
              <a:rPr dirty="0" sz="2600" spc="-5">
                <a:latin typeface="Verdana"/>
                <a:cs typeface="Verdana"/>
              </a:rPr>
              <a:t>yang </a:t>
            </a:r>
            <a:r>
              <a:rPr dirty="0" sz="2600">
                <a:latin typeface="Verdana"/>
                <a:cs typeface="Verdana"/>
              </a:rPr>
              <a:t> </a:t>
            </a:r>
            <a:r>
              <a:rPr dirty="0" sz="2600" spc="-5">
                <a:latin typeface="Verdana"/>
                <a:cs typeface="Verdana"/>
              </a:rPr>
              <a:t>disebut</a:t>
            </a:r>
            <a:r>
              <a:rPr dirty="0" sz="2600">
                <a:latin typeface="Verdana"/>
                <a:cs typeface="Verdana"/>
              </a:rPr>
              <a:t> </a:t>
            </a:r>
            <a:r>
              <a:rPr dirty="0" sz="2600" spc="-5">
                <a:latin typeface="Verdana"/>
                <a:cs typeface="Verdana"/>
              </a:rPr>
              <a:t>dengan</a:t>
            </a:r>
            <a:r>
              <a:rPr dirty="0" sz="2600">
                <a:latin typeface="Verdana"/>
                <a:cs typeface="Verdana"/>
              </a:rPr>
              <a:t> </a:t>
            </a:r>
            <a:r>
              <a:rPr dirty="0" sz="2600" spc="-5">
                <a:latin typeface="Verdana"/>
                <a:cs typeface="Verdana"/>
              </a:rPr>
              <a:t>efek</a:t>
            </a:r>
            <a:r>
              <a:rPr dirty="0" sz="2600">
                <a:latin typeface="Verdana"/>
                <a:cs typeface="Verdana"/>
              </a:rPr>
              <a:t> </a:t>
            </a:r>
            <a:r>
              <a:rPr dirty="0" sz="2600" spc="-5">
                <a:latin typeface="Verdana"/>
                <a:cs typeface="Verdana"/>
              </a:rPr>
              <a:t>multiplier</a:t>
            </a:r>
            <a:r>
              <a:rPr dirty="0" sz="2600" spc="5">
                <a:latin typeface="Verdana"/>
                <a:cs typeface="Verdana"/>
              </a:rPr>
              <a:t> </a:t>
            </a:r>
            <a:r>
              <a:rPr dirty="0" sz="2600" spc="-5">
                <a:latin typeface="Verdana"/>
                <a:cs typeface="Verdana"/>
              </a:rPr>
              <a:t>(efek</a:t>
            </a:r>
            <a:endParaRPr sz="26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15"/>
              </a:spcBef>
              <a:tabLst>
                <a:tab pos="532130" algn="l"/>
                <a:tab pos="7936865" algn="l"/>
              </a:tabLst>
            </a:pPr>
            <a:r>
              <a:rPr dirty="0" sz="2600" spc="-5" strike="sngStrike">
                <a:latin typeface="Verdana"/>
                <a:cs typeface="Verdana"/>
              </a:rPr>
              <a:t> </a:t>
            </a:r>
            <a:r>
              <a:rPr dirty="0" sz="2600" spc="-5" strike="sngStrike">
                <a:latin typeface="Verdana"/>
                <a:cs typeface="Verdana"/>
              </a:rPr>
              <a:t>	</a:t>
            </a:r>
            <a:r>
              <a:rPr dirty="0" sz="2600" spc="-5" strike="sngStrike">
                <a:latin typeface="Verdana"/>
                <a:cs typeface="Verdana"/>
              </a:rPr>
              <a:t>pengganda).	</a:t>
            </a:r>
            <a:endParaRPr sz="26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18600" cy="6832600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596900" y="1549209"/>
            <a:ext cx="7958455" cy="114935"/>
            <a:chOff x="596900" y="1549209"/>
            <a:chExt cx="7958455" cy="114935"/>
          </a:xfrm>
        </p:grpSpPr>
        <p:sp>
          <p:nvSpPr>
            <p:cNvPr id="4" name="object 4"/>
            <p:cNvSpPr/>
            <p:nvPr/>
          </p:nvSpPr>
          <p:spPr>
            <a:xfrm>
              <a:off x="596900" y="1553972"/>
              <a:ext cx="4655820" cy="109855"/>
            </a:xfrm>
            <a:custGeom>
              <a:avLst/>
              <a:gdLst/>
              <a:ahLst/>
              <a:cxnLst/>
              <a:rect l="l" t="t" r="r" b="b"/>
              <a:pathLst>
                <a:path w="4655820" h="109855">
                  <a:moveTo>
                    <a:pt x="4655820" y="109727"/>
                  </a:moveTo>
                  <a:lnTo>
                    <a:pt x="4655820" y="0"/>
                  </a:lnTo>
                  <a:lnTo>
                    <a:pt x="0" y="0"/>
                  </a:lnTo>
                  <a:lnTo>
                    <a:pt x="0" y="109727"/>
                  </a:lnTo>
                  <a:lnTo>
                    <a:pt x="4655820" y="109727"/>
                  </a:lnTo>
                  <a:close/>
                </a:path>
              </a:pathLst>
            </a:custGeom>
            <a:solidFill>
              <a:srgbClr val="CC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596900" y="1553972"/>
              <a:ext cx="7958455" cy="0"/>
            </a:xfrm>
            <a:custGeom>
              <a:avLst/>
              <a:gdLst/>
              <a:ahLst/>
              <a:cxnLst/>
              <a:rect l="l" t="t" r="r" b="b"/>
              <a:pathLst>
                <a:path w="7958455" h="0">
                  <a:moveTo>
                    <a:pt x="0" y="0"/>
                  </a:moveTo>
                  <a:lnTo>
                    <a:pt x="7958328" y="0"/>
                  </a:lnTo>
                </a:path>
              </a:pathLst>
            </a:custGeom>
            <a:ln w="9525">
              <a:solidFill>
                <a:srgbClr val="CC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41350" y="1066545"/>
            <a:ext cx="7523480" cy="407034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500" spc="-5"/>
              <a:t>Kecenderungan</a:t>
            </a:r>
            <a:r>
              <a:rPr dirty="0" sz="2500" spc="-20"/>
              <a:t> </a:t>
            </a:r>
            <a:r>
              <a:rPr dirty="0" sz="2500" spc="-5"/>
              <a:t>Konsumsi</a:t>
            </a:r>
            <a:r>
              <a:rPr dirty="0" sz="2500" spc="-15"/>
              <a:t> </a:t>
            </a:r>
            <a:r>
              <a:rPr dirty="0" sz="2500" spc="-5"/>
              <a:t>Marginal</a:t>
            </a:r>
            <a:r>
              <a:rPr dirty="0" sz="2500" spc="-20"/>
              <a:t> </a:t>
            </a:r>
            <a:r>
              <a:rPr dirty="0" sz="2500" spc="-5"/>
              <a:t>(MPC)</a:t>
            </a:r>
            <a:endParaRPr sz="2500"/>
          </a:p>
        </p:txBody>
      </p:sp>
      <p:sp>
        <p:nvSpPr>
          <p:cNvPr id="7" name="object 7"/>
          <p:cNvSpPr/>
          <p:nvPr/>
        </p:nvSpPr>
        <p:spPr>
          <a:xfrm>
            <a:off x="4059428" y="3203701"/>
            <a:ext cx="429895" cy="0"/>
          </a:xfrm>
          <a:custGeom>
            <a:avLst/>
            <a:gdLst/>
            <a:ahLst/>
            <a:cxnLst/>
            <a:rect l="l" t="t" r="r" b="b"/>
            <a:pathLst>
              <a:path w="429895" h="0">
                <a:moveTo>
                  <a:pt x="0" y="0"/>
                </a:moveTo>
                <a:lnTo>
                  <a:pt x="429768" y="0"/>
                </a:lnTo>
              </a:path>
            </a:pathLst>
          </a:custGeom>
          <a:ln w="123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 txBox="1"/>
          <p:nvPr/>
        </p:nvSpPr>
        <p:spPr>
          <a:xfrm>
            <a:off x="4074159" y="3200487"/>
            <a:ext cx="371475" cy="3816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2300" spc="10">
                <a:latin typeface="Symbol"/>
                <a:cs typeface="Symbol"/>
              </a:rPr>
              <a:t></a:t>
            </a:r>
            <a:r>
              <a:rPr dirty="0" sz="2300" spc="20" i="1">
                <a:latin typeface="Times New Roman"/>
                <a:cs typeface="Times New Roman"/>
              </a:rPr>
              <a:t>Y</a:t>
            </a:r>
            <a:endParaRPr sz="23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549000" y="2968656"/>
            <a:ext cx="948055" cy="3816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35"/>
              </a:spcBef>
            </a:pPr>
            <a:r>
              <a:rPr dirty="0" sz="2300" spc="15" i="1">
                <a:latin typeface="Times New Roman"/>
                <a:cs typeface="Times New Roman"/>
              </a:rPr>
              <a:t>b</a:t>
            </a:r>
            <a:r>
              <a:rPr dirty="0" sz="2300" spc="5" i="1">
                <a:latin typeface="Times New Roman"/>
                <a:cs typeface="Times New Roman"/>
              </a:rPr>
              <a:t> </a:t>
            </a:r>
            <a:r>
              <a:rPr dirty="0" sz="2300" spc="20">
                <a:latin typeface="Symbol"/>
                <a:cs typeface="Symbol"/>
              </a:rPr>
              <a:t></a:t>
            </a:r>
            <a:r>
              <a:rPr dirty="0" sz="2300" spc="195">
                <a:latin typeface="Times New Roman"/>
                <a:cs typeface="Times New Roman"/>
              </a:rPr>
              <a:t> </a:t>
            </a:r>
            <a:r>
              <a:rPr dirty="0" baseline="35024" sz="3450" spc="22">
                <a:latin typeface="Symbol"/>
                <a:cs typeface="Symbol"/>
              </a:rPr>
              <a:t></a:t>
            </a:r>
            <a:r>
              <a:rPr dirty="0" baseline="35024" sz="3450" spc="22" i="1">
                <a:latin typeface="Times New Roman"/>
                <a:cs typeface="Times New Roman"/>
              </a:rPr>
              <a:t>C</a:t>
            </a:r>
            <a:endParaRPr baseline="35024" sz="345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548702" y="1787579"/>
            <a:ext cx="1527175" cy="930275"/>
          </a:xfrm>
          <a:prstGeom prst="rect">
            <a:avLst/>
          </a:prstGeom>
        </p:spPr>
        <p:txBody>
          <a:bodyPr wrap="square" lIns="0" tIns="1136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895"/>
              </a:spcBef>
            </a:pPr>
            <a:r>
              <a:rPr dirty="0" sz="2300" spc="20" i="1">
                <a:latin typeface="Times New Roman"/>
                <a:cs typeface="Times New Roman"/>
              </a:rPr>
              <a:t>C</a:t>
            </a:r>
            <a:r>
              <a:rPr dirty="0" sz="2300" spc="165" i="1">
                <a:latin typeface="Times New Roman"/>
                <a:cs typeface="Times New Roman"/>
              </a:rPr>
              <a:t> </a:t>
            </a:r>
            <a:r>
              <a:rPr dirty="0" sz="2300" spc="20">
                <a:latin typeface="Symbol"/>
                <a:cs typeface="Symbol"/>
              </a:rPr>
              <a:t></a:t>
            </a:r>
            <a:r>
              <a:rPr dirty="0" sz="2300" spc="-35">
                <a:latin typeface="Times New Roman"/>
                <a:cs typeface="Times New Roman"/>
              </a:rPr>
              <a:t> </a:t>
            </a:r>
            <a:r>
              <a:rPr dirty="0" sz="2300" spc="114" i="1">
                <a:latin typeface="Times New Roman"/>
                <a:cs typeface="Times New Roman"/>
              </a:rPr>
              <a:t>C</a:t>
            </a:r>
            <a:r>
              <a:rPr dirty="0" baseline="-24691" sz="2025" spc="7">
                <a:latin typeface="Times New Roman"/>
                <a:cs typeface="Times New Roman"/>
              </a:rPr>
              <a:t>0</a:t>
            </a:r>
            <a:r>
              <a:rPr dirty="0" baseline="-24691" sz="2025">
                <a:latin typeface="Times New Roman"/>
                <a:cs typeface="Times New Roman"/>
              </a:rPr>
              <a:t> </a:t>
            </a:r>
            <a:r>
              <a:rPr dirty="0" baseline="-24691" sz="2025" spc="150">
                <a:latin typeface="Times New Roman"/>
                <a:cs typeface="Times New Roman"/>
              </a:rPr>
              <a:t> </a:t>
            </a:r>
            <a:r>
              <a:rPr dirty="0" sz="2300" spc="20">
                <a:latin typeface="Symbol"/>
                <a:cs typeface="Symbol"/>
              </a:rPr>
              <a:t></a:t>
            </a:r>
            <a:r>
              <a:rPr dirty="0" sz="2300" spc="-145">
                <a:latin typeface="Times New Roman"/>
                <a:cs typeface="Times New Roman"/>
              </a:rPr>
              <a:t> </a:t>
            </a:r>
            <a:r>
              <a:rPr dirty="0" sz="2300" spc="15" i="1">
                <a:latin typeface="Times New Roman"/>
                <a:cs typeface="Times New Roman"/>
              </a:rPr>
              <a:t>bY</a:t>
            </a:r>
            <a:endParaRPr sz="2300">
              <a:latin typeface="Times New Roman"/>
              <a:cs typeface="Times New Roman"/>
            </a:endParaRPr>
          </a:p>
          <a:p>
            <a:pPr marL="46990">
              <a:lnSpc>
                <a:spcPct val="100000"/>
              </a:lnSpc>
              <a:spcBef>
                <a:spcPts val="800"/>
              </a:spcBef>
            </a:pPr>
            <a:r>
              <a:rPr dirty="0" sz="2300" spc="15">
                <a:latin typeface="Symbol"/>
                <a:cs typeface="Symbol"/>
              </a:rPr>
              <a:t></a:t>
            </a:r>
            <a:r>
              <a:rPr dirty="0" sz="2300" spc="15" i="1">
                <a:latin typeface="Times New Roman"/>
                <a:cs typeface="Times New Roman"/>
              </a:rPr>
              <a:t>C</a:t>
            </a:r>
            <a:r>
              <a:rPr dirty="0" sz="2300" spc="130" i="1">
                <a:latin typeface="Times New Roman"/>
                <a:cs typeface="Times New Roman"/>
              </a:rPr>
              <a:t> </a:t>
            </a:r>
            <a:r>
              <a:rPr dirty="0" sz="2300" spc="20">
                <a:latin typeface="Symbol"/>
                <a:cs typeface="Symbol"/>
              </a:rPr>
              <a:t></a:t>
            </a:r>
            <a:r>
              <a:rPr dirty="0" sz="2300" spc="-60">
                <a:latin typeface="Times New Roman"/>
                <a:cs typeface="Times New Roman"/>
              </a:rPr>
              <a:t> </a:t>
            </a:r>
            <a:r>
              <a:rPr dirty="0" sz="2300" spc="15" i="1">
                <a:latin typeface="Times New Roman"/>
                <a:cs typeface="Times New Roman"/>
              </a:rPr>
              <a:t>b</a:t>
            </a:r>
            <a:r>
              <a:rPr dirty="0" sz="2300" spc="15">
                <a:latin typeface="Symbol"/>
                <a:cs typeface="Symbol"/>
              </a:rPr>
              <a:t></a:t>
            </a:r>
            <a:r>
              <a:rPr dirty="0" sz="2300" spc="15" i="1">
                <a:latin typeface="Times New Roman"/>
                <a:cs typeface="Times New Roman"/>
              </a:rPr>
              <a:t>Y</a:t>
            </a:r>
            <a:endParaRPr sz="23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84200" y="4160266"/>
            <a:ext cx="7950200" cy="22167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37845" marR="874394">
              <a:lnSpc>
                <a:spcPct val="100000"/>
              </a:lnSpc>
              <a:spcBef>
                <a:spcPts val="100"/>
              </a:spcBef>
            </a:pPr>
            <a:r>
              <a:rPr dirty="0" sz="2400" spc="-5">
                <a:latin typeface="Arial"/>
                <a:cs typeface="Arial"/>
              </a:rPr>
              <a:t>b</a:t>
            </a:r>
            <a:r>
              <a:rPr dirty="0" sz="2400" spc="1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merupakan</a:t>
            </a:r>
            <a:r>
              <a:rPr dirty="0" sz="2400" spc="1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nilai</a:t>
            </a:r>
            <a:r>
              <a:rPr dirty="0" sz="2400" spc="1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marginal</a:t>
            </a:r>
            <a:r>
              <a:rPr dirty="0" sz="2400" spc="1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konsumsi</a:t>
            </a:r>
            <a:r>
              <a:rPr dirty="0" sz="2400" spc="1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terhadap </a:t>
            </a:r>
            <a:r>
              <a:rPr dirty="0" sz="240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pendapatan</a:t>
            </a:r>
            <a:r>
              <a:rPr dirty="0" sz="2400" spc="1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(marginal</a:t>
            </a:r>
            <a:r>
              <a:rPr dirty="0" sz="2400" spc="1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propensity</a:t>
            </a:r>
            <a:r>
              <a:rPr dirty="0" sz="2400" spc="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to</a:t>
            </a:r>
            <a:r>
              <a:rPr dirty="0" sz="2400" spc="1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consume</a:t>
            </a:r>
            <a:r>
              <a:rPr dirty="0" sz="2400" spc="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= 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MPC). </a:t>
            </a:r>
            <a:r>
              <a:rPr dirty="0" sz="2400" spc="-5" i="1">
                <a:latin typeface="Arial"/>
                <a:cs typeface="Arial"/>
              </a:rPr>
              <a:t>Marginal</a:t>
            </a:r>
            <a:r>
              <a:rPr dirty="0" sz="2400" i="1">
                <a:latin typeface="Arial"/>
                <a:cs typeface="Arial"/>
              </a:rPr>
              <a:t> </a:t>
            </a:r>
            <a:r>
              <a:rPr dirty="0" sz="2400" spc="-5" i="1">
                <a:latin typeface="Arial"/>
                <a:cs typeface="Arial"/>
              </a:rPr>
              <a:t>Propensity</a:t>
            </a:r>
            <a:r>
              <a:rPr dirty="0" sz="2400" i="1">
                <a:latin typeface="Arial"/>
                <a:cs typeface="Arial"/>
              </a:rPr>
              <a:t> to</a:t>
            </a:r>
            <a:r>
              <a:rPr dirty="0" sz="2400" spc="-5" i="1">
                <a:latin typeface="Arial"/>
                <a:cs typeface="Arial"/>
              </a:rPr>
              <a:t> Consume</a:t>
            </a:r>
            <a:r>
              <a:rPr dirty="0" sz="2400" spc="20" i="1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atau </a:t>
            </a:r>
            <a:r>
              <a:rPr dirty="0" sz="2400" spc="-5">
                <a:latin typeface="Arial"/>
                <a:cs typeface="Arial"/>
              </a:rPr>
              <a:t> kecenderungan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konsumsi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marginal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adalah </a:t>
            </a:r>
            <a:r>
              <a:rPr dirty="0" sz="240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perubahan</a:t>
            </a:r>
            <a:r>
              <a:rPr dirty="0" sz="2400" spc="2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konsumsi</a:t>
            </a:r>
            <a:r>
              <a:rPr dirty="0" sz="2400" spc="2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apabila</a:t>
            </a:r>
            <a:r>
              <a:rPr dirty="0" sz="2400" spc="2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adanya</a:t>
            </a:r>
            <a:r>
              <a:rPr dirty="0" sz="2400" spc="2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perubahan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ts val="2850"/>
              </a:lnSpc>
              <a:tabLst>
                <a:tab pos="537845" algn="l"/>
                <a:tab pos="7936865" algn="l"/>
              </a:tabLst>
            </a:pPr>
            <a:r>
              <a:rPr dirty="0" sz="2400" strike="sngStrike">
                <a:latin typeface="Arial"/>
                <a:cs typeface="Arial"/>
              </a:rPr>
              <a:t> </a:t>
            </a:r>
            <a:r>
              <a:rPr dirty="0" sz="2400" strike="sngStrike">
                <a:latin typeface="Arial"/>
                <a:cs typeface="Arial"/>
              </a:rPr>
              <a:t>	</a:t>
            </a:r>
            <a:r>
              <a:rPr dirty="0" sz="2400" spc="-5" strike="sngStrike">
                <a:latin typeface="Arial"/>
                <a:cs typeface="Arial"/>
              </a:rPr>
              <a:t>pendapatan.	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18600" cy="6832600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596900" y="1549209"/>
            <a:ext cx="7958455" cy="114935"/>
            <a:chOff x="596900" y="1549209"/>
            <a:chExt cx="7958455" cy="114935"/>
          </a:xfrm>
        </p:grpSpPr>
        <p:sp>
          <p:nvSpPr>
            <p:cNvPr id="4" name="object 4"/>
            <p:cNvSpPr/>
            <p:nvPr/>
          </p:nvSpPr>
          <p:spPr>
            <a:xfrm>
              <a:off x="596900" y="1553972"/>
              <a:ext cx="4655820" cy="109855"/>
            </a:xfrm>
            <a:custGeom>
              <a:avLst/>
              <a:gdLst/>
              <a:ahLst/>
              <a:cxnLst/>
              <a:rect l="l" t="t" r="r" b="b"/>
              <a:pathLst>
                <a:path w="4655820" h="109855">
                  <a:moveTo>
                    <a:pt x="4655820" y="109727"/>
                  </a:moveTo>
                  <a:lnTo>
                    <a:pt x="4655820" y="0"/>
                  </a:lnTo>
                  <a:lnTo>
                    <a:pt x="0" y="0"/>
                  </a:lnTo>
                  <a:lnTo>
                    <a:pt x="0" y="109727"/>
                  </a:lnTo>
                  <a:lnTo>
                    <a:pt x="4655820" y="109727"/>
                  </a:lnTo>
                  <a:close/>
                </a:path>
              </a:pathLst>
            </a:custGeom>
            <a:solidFill>
              <a:srgbClr val="CC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596900" y="1553972"/>
              <a:ext cx="7958455" cy="0"/>
            </a:xfrm>
            <a:custGeom>
              <a:avLst/>
              <a:gdLst/>
              <a:ahLst/>
              <a:cxnLst/>
              <a:rect l="l" t="t" r="r" b="b"/>
              <a:pathLst>
                <a:path w="7958455" h="0">
                  <a:moveTo>
                    <a:pt x="0" y="0"/>
                  </a:moveTo>
                  <a:lnTo>
                    <a:pt x="7958328" y="0"/>
                  </a:lnTo>
                </a:path>
              </a:pathLst>
            </a:custGeom>
            <a:ln w="9525">
              <a:solidFill>
                <a:srgbClr val="CC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/>
          <p:nvPr/>
        </p:nvSpPr>
        <p:spPr>
          <a:xfrm>
            <a:off x="596900" y="6159500"/>
            <a:ext cx="7924800" cy="0"/>
          </a:xfrm>
          <a:custGeom>
            <a:avLst/>
            <a:gdLst/>
            <a:ahLst/>
            <a:cxnLst/>
            <a:rect l="l" t="t" r="r" b="b"/>
            <a:pathLst>
              <a:path w="7924800" h="0">
                <a:moveTo>
                  <a:pt x="0" y="0"/>
                </a:moveTo>
                <a:lnTo>
                  <a:pt x="7924800" y="0"/>
                </a:lnTo>
              </a:path>
            </a:pathLst>
          </a:custGeom>
          <a:ln w="3175">
            <a:solidFill>
              <a:srgbClr val="CC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641350" y="1066545"/>
            <a:ext cx="7523480" cy="407034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500" spc="-5"/>
              <a:t>Kecenderungan</a:t>
            </a:r>
            <a:r>
              <a:rPr dirty="0" sz="2500" spc="-20"/>
              <a:t> </a:t>
            </a:r>
            <a:r>
              <a:rPr dirty="0" sz="2500" spc="-5"/>
              <a:t>Konsumsi</a:t>
            </a:r>
            <a:r>
              <a:rPr dirty="0" sz="2500" spc="-15"/>
              <a:t> </a:t>
            </a:r>
            <a:r>
              <a:rPr dirty="0" sz="2500" spc="-5"/>
              <a:t>Marginal</a:t>
            </a:r>
            <a:r>
              <a:rPr dirty="0" sz="2500" spc="-20"/>
              <a:t> </a:t>
            </a:r>
            <a:r>
              <a:rPr dirty="0" sz="2500" spc="-5"/>
              <a:t>(MPC)</a:t>
            </a:r>
            <a:endParaRPr sz="2500"/>
          </a:p>
        </p:txBody>
      </p:sp>
      <p:grpSp>
        <p:nvGrpSpPr>
          <p:cNvPr id="8" name="object 8"/>
          <p:cNvGrpSpPr/>
          <p:nvPr/>
        </p:nvGrpSpPr>
        <p:grpSpPr>
          <a:xfrm>
            <a:off x="3001581" y="3513073"/>
            <a:ext cx="3223260" cy="2237105"/>
            <a:chOff x="3001581" y="3513073"/>
            <a:chExt cx="3223260" cy="2237105"/>
          </a:xfrm>
        </p:grpSpPr>
        <p:sp>
          <p:nvSpPr>
            <p:cNvPr id="9" name="object 9"/>
            <p:cNvSpPr/>
            <p:nvPr/>
          </p:nvSpPr>
          <p:spPr>
            <a:xfrm>
              <a:off x="3006344" y="3513073"/>
              <a:ext cx="3218180" cy="2232025"/>
            </a:xfrm>
            <a:custGeom>
              <a:avLst/>
              <a:gdLst/>
              <a:ahLst/>
              <a:cxnLst/>
              <a:rect l="l" t="t" r="r" b="b"/>
              <a:pathLst>
                <a:path w="3218179" h="2232025">
                  <a:moveTo>
                    <a:pt x="0" y="0"/>
                  </a:moveTo>
                  <a:lnTo>
                    <a:pt x="0" y="2231898"/>
                  </a:lnTo>
                </a:path>
                <a:path w="3218179" h="2232025">
                  <a:moveTo>
                    <a:pt x="0" y="2231898"/>
                  </a:moveTo>
                  <a:lnTo>
                    <a:pt x="3217926" y="2231897"/>
                  </a:lnTo>
                </a:path>
                <a:path w="3218179" h="2232025">
                  <a:moveTo>
                    <a:pt x="0" y="1576577"/>
                  </a:moveTo>
                  <a:lnTo>
                    <a:pt x="2722626" y="525779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4080002" y="4333747"/>
              <a:ext cx="876300" cy="328930"/>
            </a:xfrm>
            <a:custGeom>
              <a:avLst/>
              <a:gdLst/>
              <a:ahLst/>
              <a:cxnLst/>
              <a:rect l="l" t="t" r="r" b="b"/>
              <a:pathLst>
                <a:path w="876300" h="328929">
                  <a:moveTo>
                    <a:pt x="0" y="328422"/>
                  </a:moveTo>
                  <a:lnTo>
                    <a:pt x="864870" y="328422"/>
                  </a:lnTo>
                </a:path>
                <a:path w="876300" h="328929">
                  <a:moveTo>
                    <a:pt x="876300" y="317753"/>
                  </a:moveTo>
                  <a:lnTo>
                    <a:pt x="876300" y="0"/>
                  </a:lnTo>
                </a:path>
              </a:pathLst>
            </a:custGeom>
            <a:ln w="9525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1" name="object 11"/>
          <p:cNvSpPr txBox="1"/>
          <p:nvPr/>
        </p:nvSpPr>
        <p:spPr>
          <a:xfrm>
            <a:off x="4448302" y="4330954"/>
            <a:ext cx="789305" cy="5568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100"/>
              </a:spcBef>
            </a:pPr>
            <a:r>
              <a:rPr dirty="0" sz="900">
                <a:latin typeface="Symbol"/>
                <a:cs typeface="Symbol"/>
              </a:rPr>
              <a:t></a:t>
            </a:r>
            <a:r>
              <a:rPr dirty="0" sz="900">
                <a:latin typeface="Times New Roman"/>
                <a:cs typeface="Times New Roman"/>
              </a:rPr>
              <a:t>C</a:t>
            </a:r>
            <a:endParaRPr sz="9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dirty="0" sz="900" spc="-5">
                <a:latin typeface="Symbol"/>
                <a:cs typeface="Symbol"/>
              </a:rPr>
              <a:t></a:t>
            </a:r>
            <a:r>
              <a:rPr dirty="0" sz="900" spc="-5">
                <a:latin typeface="Times New Roman"/>
                <a:cs typeface="Times New Roman"/>
              </a:rPr>
              <a:t>Y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303771" y="5643117"/>
            <a:ext cx="1358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">
                <a:latin typeface="Times New Roman"/>
                <a:cs typeface="Times New Roman"/>
              </a:rPr>
              <a:t>Y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33730" y="1771395"/>
            <a:ext cx="7563484" cy="23723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82600" marR="5080" indent="-470534">
              <a:lnSpc>
                <a:spcPct val="100000"/>
              </a:lnSpc>
              <a:spcBef>
                <a:spcPts val="100"/>
              </a:spcBef>
              <a:tabLst>
                <a:tab pos="482600" algn="l"/>
              </a:tabLst>
            </a:pPr>
            <a:r>
              <a:rPr dirty="0" sz="1900">
                <a:solidFill>
                  <a:srgbClr val="CC0000"/>
                </a:solidFill>
                <a:latin typeface="Wingdings"/>
                <a:cs typeface="Wingdings"/>
              </a:rPr>
              <a:t></a:t>
            </a:r>
            <a:r>
              <a:rPr dirty="0" sz="1900">
                <a:solidFill>
                  <a:srgbClr val="CC0000"/>
                </a:solidFill>
                <a:latin typeface="Times New Roman"/>
                <a:cs typeface="Times New Roman"/>
              </a:rPr>
              <a:t>	</a:t>
            </a:r>
            <a:r>
              <a:rPr dirty="0" sz="1900" spc="-5">
                <a:latin typeface="Verdana"/>
                <a:cs typeface="Verdana"/>
              </a:rPr>
              <a:t>Nilai MPC adalah </a:t>
            </a:r>
            <a:r>
              <a:rPr dirty="0" sz="1900">
                <a:latin typeface="Verdana"/>
                <a:cs typeface="Verdana"/>
              </a:rPr>
              <a:t>0 – 1. </a:t>
            </a:r>
            <a:r>
              <a:rPr dirty="0" sz="1900" spc="-5">
                <a:latin typeface="Verdana"/>
                <a:cs typeface="Verdana"/>
              </a:rPr>
              <a:t>Nilai </a:t>
            </a:r>
            <a:r>
              <a:rPr dirty="0" sz="1900">
                <a:latin typeface="Verdana"/>
                <a:cs typeface="Verdana"/>
              </a:rPr>
              <a:t>0 </a:t>
            </a:r>
            <a:r>
              <a:rPr dirty="0" sz="1900" spc="-5">
                <a:latin typeface="Verdana"/>
                <a:cs typeface="Verdana"/>
              </a:rPr>
              <a:t>berarti tidak ada tambahan </a:t>
            </a:r>
            <a:r>
              <a:rPr dirty="0" sz="1900" spc="-655">
                <a:latin typeface="Verdana"/>
                <a:cs typeface="Verdana"/>
              </a:rPr>
              <a:t> </a:t>
            </a:r>
            <a:r>
              <a:rPr dirty="0" sz="1900" spc="-5">
                <a:latin typeface="Verdana"/>
                <a:cs typeface="Verdana"/>
              </a:rPr>
              <a:t>konsumsi apabila ada tambahan</a:t>
            </a:r>
            <a:r>
              <a:rPr dirty="0" sz="1900">
                <a:latin typeface="Verdana"/>
                <a:cs typeface="Verdana"/>
              </a:rPr>
              <a:t> </a:t>
            </a:r>
            <a:r>
              <a:rPr dirty="0" sz="1900" spc="-5">
                <a:latin typeface="Verdana"/>
                <a:cs typeface="Verdana"/>
              </a:rPr>
              <a:t>pendapatan</a:t>
            </a:r>
            <a:r>
              <a:rPr dirty="0" sz="1900">
                <a:latin typeface="Verdana"/>
                <a:cs typeface="Verdana"/>
              </a:rPr>
              <a:t> </a:t>
            </a:r>
            <a:r>
              <a:rPr dirty="0" sz="1900" spc="-5">
                <a:latin typeface="Verdana"/>
                <a:cs typeface="Verdana"/>
              </a:rPr>
              <a:t>dispoble. </a:t>
            </a:r>
            <a:r>
              <a:rPr dirty="0" sz="1900">
                <a:latin typeface="Verdana"/>
                <a:cs typeface="Verdana"/>
              </a:rPr>
              <a:t> Sementara </a:t>
            </a:r>
            <a:r>
              <a:rPr dirty="0" sz="1900" spc="-5">
                <a:latin typeface="Verdana"/>
                <a:cs typeface="Verdana"/>
              </a:rPr>
              <a:t>itu, apabila </a:t>
            </a:r>
            <a:r>
              <a:rPr dirty="0" sz="1900">
                <a:latin typeface="Verdana"/>
                <a:cs typeface="Verdana"/>
              </a:rPr>
              <a:t>terjadi </a:t>
            </a:r>
            <a:r>
              <a:rPr dirty="0" sz="1900" spc="-5">
                <a:latin typeface="Verdana"/>
                <a:cs typeface="Verdana"/>
              </a:rPr>
              <a:t>nilai MPC adalah 1, maka </a:t>
            </a:r>
            <a:r>
              <a:rPr dirty="0" sz="1900">
                <a:latin typeface="Verdana"/>
                <a:cs typeface="Verdana"/>
              </a:rPr>
              <a:t> </a:t>
            </a:r>
            <a:r>
              <a:rPr dirty="0" sz="1900" spc="-5">
                <a:latin typeface="Verdana"/>
                <a:cs typeface="Verdana"/>
              </a:rPr>
              <a:t>besarnya perubahan konsumsi sama dengan bersarnya </a:t>
            </a:r>
            <a:r>
              <a:rPr dirty="0" sz="1900">
                <a:latin typeface="Verdana"/>
                <a:cs typeface="Verdana"/>
              </a:rPr>
              <a:t> perubahan</a:t>
            </a:r>
            <a:r>
              <a:rPr dirty="0" sz="1900" spc="-15">
                <a:latin typeface="Verdana"/>
                <a:cs typeface="Verdana"/>
              </a:rPr>
              <a:t> </a:t>
            </a:r>
            <a:r>
              <a:rPr dirty="0" sz="1900" spc="-5">
                <a:latin typeface="Verdana"/>
                <a:cs typeface="Verdana"/>
              </a:rPr>
              <a:t>pendapatan.</a:t>
            </a:r>
            <a:endParaRPr sz="1900">
              <a:latin typeface="Verdana"/>
              <a:cs typeface="Verdana"/>
            </a:endParaRPr>
          </a:p>
          <a:p>
            <a:pPr marL="2216785">
              <a:lnSpc>
                <a:spcPct val="100000"/>
              </a:lnSpc>
              <a:spcBef>
                <a:spcPts val="635"/>
              </a:spcBef>
            </a:pPr>
            <a:r>
              <a:rPr dirty="0" sz="1200">
                <a:latin typeface="Times New Roman"/>
                <a:cs typeface="Times New Roman"/>
              </a:rPr>
              <a:t>C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800">
              <a:latin typeface="Times New Roman"/>
              <a:cs typeface="Times New Roman"/>
            </a:endParaRPr>
          </a:p>
          <a:p>
            <a:pPr algn="r" marR="2265680">
              <a:lnSpc>
                <a:spcPct val="100000"/>
              </a:lnSpc>
            </a:pPr>
            <a:r>
              <a:rPr dirty="0" sz="1200">
                <a:latin typeface="Times New Roman"/>
                <a:cs typeface="Times New Roman"/>
              </a:rPr>
              <a:t>C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18600" cy="6832600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596900" y="1549209"/>
            <a:ext cx="7958455" cy="114935"/>
            <a:chOff x="596900" y="1549209"/>
            <a:chExt cx="7958455" cy="114935"/>
          </a:xfrm>
        </p:grpSpPr>
        <p:sp>
          <p:nvSpPr>
            <p:cNvPr id="4" name="object 4"/>
            <p:cNvSpPr/>
            <p:nvPr/>
          </p:nvSpPr>
          <p:spPr>
            <a:xfrm>
              <a:off x="596900" y="1553972"/>
              <a:ext cx="4655820" cy="109855"/>
            </a:xfrm>
            <a:custGeom>
              <a:avLst/>
              <a:gdLst/>
              <a:ahLst/>
              <a:cxnLst/>
              <a:rect l="l" t="t" r="r" b="b"/>
              <a:pathLst>
                <a:path w="4655820" h="109855">
                  <a:moveTo>
                    <a:pt x="4655820" y="109727"/>
                  </a:moveTo>
                  <a:lnTo>
                    <a:pt x="4655820" y="0"/>
                  </a:lnTo>
                  <a:lnTo>
                    <a:pt x="0" y="0"/>
                  </a:lnTo>
                  <a:lnTo>
                    <a:pt x="0" y="109727"/>
                  </a:lnTo>
                  <a:lnTo>
                    <a:pt x="4655820" y="109727"/>
                  </a:lnTo>
                  <a:close/>
                </a:path>
              </a:pathLst>
            </a:custGeom>
            <a:solidFill>
              <a:srgbClr val="CC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596900" y="1553972"/>
              <a:ext cx="7958455" cy="0"/>
            </a:xfrm>
            <a:custGeom>
              <a:avLst/>
              <a:gdLst/>
              <a:ahLst/>
              <a:cxnLst/>
              <a:rect l="l" t="t" r="r" b="b"/>
              <a:pathLst>
                <a:path w="7958455" h="0">
                  <a:moveTo>
                    <a:pt x="0" y="0"/>
                  </a:moveTo>
                  <a:lnTo>
                    <a:pt x="7958328" y="0"/>
                  </a:lnTo>
                </a:path>
              </a:pathLst>
            </a:custGeom>
            <a:ln w="9525">
              <a:solidFill>
                <a:srgbClr val="CC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/>
          <p:nvPr/>
        </p:nvSpPr>
        <p:spPr>
          <a:xfrm>
            <a:off x="596900" y="6159500"/>
            <a:ext cx="7924800" cy="0"/>
          </a:xfrm>
          <a:custGeom>
            <a:avLst/>
            <a:gdLst/>
            <a:ahLst/>
            <a:cxnLst/>
            <a:rect l="l" t="t" r="r" b="b"/>
            <a:pathLst>
              <a:path w="7924800" h="0">
                <a:moveTo>
                  <a:pt x="0" y="0"/>
                </a:moveTo>
                <a:lnTo>
                  <a:pt x="7924800" y="0"/>
                </a:lnTo>
              </a:path>
            </a:pathLst>
          </a:custGeom>
          <a:ln w="3175">
            <a:solidFill>
              <a:srgbClr val="CC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641350" y="866901"/>
            <a:ext cx="4587875" cy="6045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Proses</a:t>
            </a:r>
            <a:r>
              <a:rPr dirty="0" spc="-35"/>
              <a:t> </a:t>
            </a:r>
            <a:r>
              <a:rPr dirty="0" spc="-5"/>
              <a:t>Multiplier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595630" y="1771395"/>
            <a:ext cx="7872095" cy="44519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20700" marR="55880" indent="-470534">
              <a:lnSpc>
                <a:spcPct val="100000"/>
              </a:lnSpc>
              <a:spcBef>
                <a:spcPts val="100"/>
              </a:spcBef>
              <a:buClr>
                <a:srgbClr val="CC0000"/>
              </a:buClr>
              <a:buFont typeface="Wingdings"/>
              <a:buChar char=""/>
              <a:tabLst>
                <a:tab pos="520700" algn="l"/>
                <a:tab pos="521334" algn="l"/>
              </a:tabLst>
            </a:pPr>
            <a:r>
              <a:rPr dirty="0" sz="1900" spc="-5">
                <a:latin typeface="Verdana"/>
                <a:cs typeface="Verdana"/>
              </a:rPr>
              <a:t>Adanya perubahan pada variabel investasi </a:t>
            </a:r>
            <a:r>
              <a:rPr dirty="0" sz="1900">
                <a:latin typeface="Verdana"/>
                <a:cs typeface="Verdana"/>
              </a:rPr>
              <a:t>menyebabkan </a:t>
            </a:r>
            <a:r>
              <a:rPr dirty="0" sz="1900" spc="5">
                <a:latin typeface="Verdana"/>
                <a:cs typeface="Verdana"/>
              </a:rPr>
              <a:t> </a:t>
            </a:r>
            <a:r>
              <a:rPr dirty="0" sz="1900" spc="-5">
                <a:latin typeface="Verdana"/>
                <a:cs typeface="Verdana"/>
              </a:rPr>
              <a:t>pengeluaran </a:t>
            </a:r>
            <a:r>
              <a:rPr dirty="0" sz="1900">
                <a:latin typeface="Verdana"/>
                <a:cs typeface="Verdana"/>
              </a:rPr>
              <a:t>agregat menjadi </a:t>
            </a:r>
            <a:r>
              <a:rPr dirty="0" sz="1900" spc="-5">
                <a:latin typeface="Verdana"/>
                <a:cs typeface="Verdana"/>
              </a:rPr>
              <a:t>berubah. Namun </a:t>
            </a:r>
            <a:r>
              <a:rPr dirty="0" sz="1900">
                <a:latin typeface="Verdana"/>
                <a:cs typeface="Verdana"/>
              </a:rPr>
              <a:t> </a:t>
            </a:r>
            <a:r>
              <a:rPr dirty="0" sz="1900" spc="-5">
                <a:latin typeface="Verdana"/>
                <a:cs typeface="Verdana"/>
              </a:rPr>
              <a:t>pertambahan dari keseimbangan pendapatan nasional tidak </a:t>
            </a:r>
            <a:r>
              <a:rPr dirty="0" sz="1900" spc="-655">
                <a:latin typeface="Verdana"/>
                <a:cs typeface="Verdana"/>
              </a:rPr>
              <a:t> </a:t>
            </a:r>
            <a:r>
              <a:rPr dirty="0" sz="1900">
                <a:latin typeface="Verdana"/>
                <a:cs typeface="Verdana"/>
              </a:rPr>
              <a:t>sebesar</a:t>
            </a:r>
            <a:r>
              <a:rPr dirty="0" sz="1900" spc="-5">
                <a:latin typeface="Verdana"/>
                <a:cs typeface="Verdana"/>
              </a:rPr>
              <a:t> pertambahan investasi </a:t>
            </a:r>
            <a:r>
              <a:rPr dirty="0" sz="1900">
                <a:latin typeface="Verdana"/>
                <a:cs typeface="Verdana"/>
              </a:rPr>
              <a:t>tersebut.</a:t>
            </a:r>
            <a:endParaRPr sz="1900">
              <a:latin typeface="Verdana"/>
              <a:cs typeface="Verdana"/>
            </a:endParaRPr>
          </a:p>
          <a:p>
            <a:pPr marL="520700" indent="-470534">
              <a:lnSpc>
                <a:spcPct val="100000"/>
              </a:lnSpc>
              <a:spcBef>
                <a:spcPts val="430"/>
              </a:spcBef>
              <a:buClr>
                <a:srgbClr val="CC0000"/>
              </a:buClr>
              <a:buFont typeface="Wingdings"/>
              <a:buChar char=""/>
              <a:tabLst>
                <a:tab pos="520700" algn="l"/>
                <a:tab pos="521334" algn="l"/>
              </a:tabLst>
            </a:pPr>
            <a:r>
              <a:rPr dirty="0" sz="1900" spc="-5">
                <a:latin typeface="Verdana"/>
                <a:cs typeface="Verdana"/>
              </a:rPr>
              <a:t>Contoh:</a:t>
            </a:r>
            <a:endParaRPr sz="1900">
              <a:latin typeface="Verdana"/>
              <a:cs typeface="Verdana"/>
            </a:endParaRPr>
          </a:p>
          <a:p>
            <a:pPr marL="520700" marR="568960">
              <a:lnSpc>
                <a:spcPct val="100000"/>
              </a:lnSpc>
              <a:spcBef>
                <a:spcPts val="440"/>
              </a:spcBef>
            </a:pPr>
            <a:r>
              <a:rPr dirty="0" sz="1900" spc="-5">
                <a:latin typeface="Verdana"/>
                <a:cs typeface="Verdana"/>
              </a:rPr>
              <a:t>Fungsi konsumsi adalah </a:t>
            </a:r>
            <a:r>
              <a:rPr dirty="0" sz="1900">
                <a:latin typeface="Verdana"/>
                <a:cs typeface="Verdana"/>
              </a:rPr>
              <a:t>C = 100 + 0,8Y. Pada </a:t>
            </a:r>
            <a:r>
              <a:rPr dirty="0" sz="1900" spc="-5">
                <a:latin typeface="Verdana"/>
                <a:cs typeface="Verdana"/>
              </a:rPr>
              <a:t>mulanya </a:t>
            </a:r>
            <a:r>
              <a:rPr dirty="0" sz="1900" spc="-655">
                <a:latin typeface="Verdana"/>
                <a:cs typeface="Verdana"/>
              </a:rPr>
              <a:t> </a:t>
            </a:r>
            <a:r>
              <a:rPr dirty="0" sz="1900" spc="-5">
                <a:latin typeface="Verdana"/>
                <a:cs typeface="Verdana"/>
              </a:rPr>
              <a:t>investasi adalah </a:t>
            </a:r>
            <a:r>
              <a:rPr dirty="0" sz="1900">
                <a:latin typeface="Verdana"/>
                <a:cs typeface="Verdana"/>
              </a:rPr>
              <a:t>I = </a:t>
            </a:r>
            <a:r>
              <a:rPr dirty="0" sz="1900" spc="-5">
                <a:latin typeface="Verdana"/>
                <a:cs typeface="Verdana"/>
              </a:rPr>
              <a:t>50. Sesuai dengan perhitungan, </a:t>
            </a:r>
            <a:r>
              <a:rPr dirty="0" sz="1900">
                <a:latin typeface="Verdana"/>
                <a:cs typeface="Verdana"/>
              </a:rPr>
              <a:t> </a:t>
            </a:r>
            <a:r>
              <a:rPr dirty="0" sz="1900" spc="-5">
                <a:latin typeface="Verdana"/>
                <a:cs typeface="Verdana"/>
              </a:rPr>
              <a:t>keseimbangan</a:t>
            </a:r>
            <a:r>
              <a:rPr dirty="0" sz="1900" spc="-10">
                <a:latin typeface="Verdana"/>
                <a:cs typeface="Verdana"/>
              </a:rPr>
              <a:t> </a:t>
            </a:r>
            <a:r>
              <a:rPr dirty="0" sz="1900" spc="-5">
                <a:latin typeface="Verdana"/>
                <a:cs typeface="Verdana"/>
              </a:rPr>
              <a:t>pendapatan</a:t>
            </a:r>
            <a:r>
              <a:rPr dirty="0" sz="1900" spc="-10">
                <a:latin typeface="Verdana"/>
                <a:cs typeface="Verdana"/>
              </a:rPr>
              <a:t> </a:t>
            </a:r>
            <a:r>
              <a:rPr dirty="0" sz="1900" spc="-5">
                <a:latin typeface="Verdana"/>
                <a:cs typeface="Verdana"/>
              </a:rPr>
              <a:t>nasional adalah</a:t>
            </a:r>
            <a:r>
              <a:rPr dirty="0" sz="1900" spc="-10">
                <a:latin typeface="Verdana"/>
                <a:cs typeface="Verdana"/>
              </a:rPr>
              <a:t> </a:t>
            </a:r>
            <a:r>
              <a:rPr dirty="0" sz="1900" spc="-5">
                <a:latin typeface="Verdana"/>
                <a:cs typeface="Verdana"/>
              </a:rPr>
              <a:t>Ye</a:t>
            </a:r>
            <a:r>
              <a:rPr dirty="0" sz="1900" spc="-10">
                <a:latin typeface="Verdana"/>
                <a:cs typeface="Verdana"/>
              </a:rPr>
              <a:t> </a:t>
            </a:r>
            <a:r>
              <a:rPr dirty="0" sz="1900">
                <a:latin typeface="Verdana"/>
                <a:cs typeface="Verdana"/>
              </a:rPr>
              <a:t>=</a:t>
            </a:r>
            <a:r>
              <a:rPr dirty="0" sz="1900" spc="-5">
                <a:latin typeface="Verdana"/>
                <a:cs typeface="Verdana"/>
              </a:rPr>
              <a:t> 750.</a:t>
            </a:r>
            <a:endParaRPr sz="1900">
              <a:latin typeface="Verdana"/>
              <a:cs typeface="Verdana"/>
            </a:endParaRPr>
          </a:p>
          <a:p>
            <a:pPr marL="520700" marR="220345">
              <a:lnSpc>
                <a:spcPts val="2290"/>
              </a:lnSpc>
              <a:spcBef>
                <a:spcPts val="45"/>
              </a:spcBef>
            </a:pPr>
            <a:r>
              <a:rPr dirty="0" sz="1900">
                <a:latin typeface="Verdana"/>
                <a:cs typeface="Verdana"/>
              </a:rPr>
              <a:t>Apabila </a:t>
            </a:r>
            <a:r>
              <a:rPr dirty="0" sz="1900" spc="-5">
                <a:latin typeface="Verdana"/>
                <a:cs typeface="Verdana"/>
              </a:rPr>
              <a:t>investasi kembali bertambah 50 sehingga </a:t>
            </a:r>
            <a:r>
              <a:rPr dirty="0" sz="1900">
                <a:latin typeface="Verdana"/>
                <a:cs typeface="Verdana"/>
              </a:rPr>
              <a:t>I + </a:t>
            </a:r>
            <a:r>
              <a:rPr dirty="0" sz="1900">
                <a:latin typeface="Symbol"/>
                <a:cs typeface="Symbol"/>
              </a:rPr>
              <a:t></a:t>
            </a:r>
            <a:r>
              <a:rPr dirty="0" sz="1900">
                <a:latin typeface="Verdana"/>
                <a:cs typeface="Verdana"/>
              </a:rPr>
              <a:t>I = </a:t>
            </a:r>
            <a:r>
              <a:rPr dirty="0" sz="1900" spc="-655">
                <a:latin typeface="Verdana"/>
                <a:cs typeface="Verdana"/>
              </a:rPr>
              <a:t> </a:t>
            </a:r>
            <a:r>
              <a:rPr dirty="0" sz="1900">
                <a:latin typeface="Verdana"/>
                <a:cs typeface="Verdana"/>
              </a:rPr>
              <a:t>100,</a:t>
            </a:r>
            <a:r>
              <a:rPr dirty="0" sz="1900" spc="-10">
                <a:latin typeface="Verdana"/>
                <a:cs typeface="Verdana"/>
              </a:rPr>
              <a:t> </a:t>
            </a:r>
            <a:r>
              <a:rPr dirty="0" sz="1900">
                <a:latin typeface="Verdana"/>
                <a:cs typeface="Verdana"/>
              </a:rPr>
              <a:t>maka</a:t>
            </a:r>
            <a:r>
              <a:rPr dirty="0" sz="1900" spc="-20">
                <a:latin typeface="Verdana"/>
                <a:cs typeface="Verdana"/>
              </a:rPr>
              <a:t> </a:t>
            </a:r>
            <a:r>
              <a:rPr dirty="0" sz="1900">
                <a:latin typeface="Verdana"/>
                <a:cs typeface="Verdana"/>
              </a:rPr>
              <a:t>keseimbangan</a:t>
            </a:r>
            <a:r>
              <a:rPr dirty="0" sz="1900" spc="-10">
                <a:latin typeface="Verdana"/>
                <a:cs typeface="Verdana"/>
              </a:rPr>
              <a:t> </a:t>
            </a:r>
            <a:r>
              <a:rPr dirty="0" sz="1900" spc="-5">
                <a:latin typeface="Verdana"/>
                <a:cs typeface="Verdana"/>
              </a:rPr>
              <a:t>pendapatan</a:t>
            </a:r>
            <a:r>
              <a:rPr dirty="0" sz="1900" spc="-10">
                <a:latin typeface="Verdana"/>
                <a:cs typeface="Verdana"/>
              </a:rPr>
              <a:t> </a:t>
            </a:r>
            <a:r>
              <a:rPr dirty="0" sz="1900" spc="-5">
                <a:latin typeface="Verdana"/>
                <a:cs typeface="Verdana"/>
              </a:rPr>
              <a:t>nasional</a:t>
            </a:r>
            <a:r>
              <a:rPr dirty="0" sz="1900" spc="-10">
                <a:latin typeface="Verdana"/>
                <a:cs typeface="Verdana"/>
              </a:rPr>
              <a:t> </a:t>
            </a:r>
            <a:r>
              <a:rPr dirty="0" sz="1900">
                <a:latin typeface="Verdana"/>
                <a:cs typeface="Verdana"/>
              </a:rPr>
              <a:t>menjadi:</a:t>
            </a:r>
            <a:endParaRPr sz="1900">
              <a:latin typeface="Verdana"/>
              <a:cs typeface="Verdana"/>
            </a:endParaRPr>
          </a:p>
          <a:p>
            <a:pPr marL="2975610">
              <a:lnSpc>
                <a:spcPct val="100000"/>
              </a:lnSpc>
              <a:spcBef>
                <a:spcPts val="825"/>
              </a:spcBef>
            </a:pPr>
            <a:r>
              <a:rPr dirty="0" sz="1800" i="1">
                <a:latin typeface="Times New Roman"/>
                <a:cs typeface="Times New Roman"/>
              </a:rPr>
              <a:t>Y</a:t>
            </a:r>
            <a:r>
              <a:rPr dirty="0" sz="1800" spc="220" i="1">
                <a:latin typeface="Times New Roman"/>
                <a:cs typeface="Times New Roman"/>
              </a:rPr>
              <a:t> </a:t>
            </a:r>
            <a:r>
              <a:rPr dirty="0" sz="1800">
                <a:latin typeface="Symbol"/>
                <a:cs typeface="Symbol"/>
              </a:rPr>
              <a:t>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 i="1">
                <a:latin typeface="Times New Roman"/>
                <a:cs typeface="Times New Roman"/>
              </a:rPr>
              <a:t>C </a:t>
            </a:r>
            <a:r>
              <a:rPr dirty="0" sz="1800">
                <a:latin typeface="Symbol"/>
                <a:cs typeface="Symbol"/>
              </a:rPr>
              <a:t></a:t>
            </a:r>
            <a:r>
              <a:rPr dirty="0" sz="1800" spc="-10">
                <a:latin typeface="Times New Roman"/>
                <a:cs typeface="Times New Roman"/>
              </a:rPr>
              <a:t> </a:t>
            </a:r>
            <a:r>
              <a:rPr dirty="0" sz="1800" i="1">
                <a:latin typeface="Times New Roman"/>
                <a:cs typeface="Times New Roman"/>
              </a:rPr>
              <a:t>I</a:t>
            </a:r>
            <a:r>
              <a:rPr dirty="0" sz="1800" spc="100" i="1">
                <a:latin typeface="Times New Roman"/>
                <a:cs typeface="Times New Roman"/>
              </a:rPr>
              <a:t> </a:t>
            </a:r>
            <a:r>
              <a:rPr dirty="0" sz="1800">
                <a:latin typeface="Symbol"/>
                <a:cs typeface="Symbol"/>
              </a:rPr>
              <a:t></a:t>
            </a:r>
            <a:r>
              <a:rPr dirty="0" sz="1800" spc="-70">
                <a:latin typeface="Times New Roman"/>
                <a:cs typeface="Times New Roman"/>
              </a:rPr>
              <a:t> </a:t>
            </a:r>
            <a:r>
              <a:rPr dirty="0" sz="1800">
                <a:latin typeface="Symbol"/>
                <a:cs typeface="Symbol"/>
              </a:rPr>
              <a:t></a:t>
            </a:r>
            <a:r>
              <a:rPr dirty="0" sz="1800" i="1">
                <a:latin typeface="Times New Roman"/>
                <a:cs typeface="Times New Roman"/>
              </a:rPr>
              <a:t>I</a:t>
            </a:r>
            <a:endParaRPr sz="1800">
              <a:latin typeface="Times New Roman"/>
              <a:cs typeface="Times New Roman"/>
            </a:endParaRPr>
          </a:p>
          <a:p>
            <a:pPr marL="2975610">
              <a:lnSpc>
                <a:spcPct val="100000"/>
              </a:lnSpc>
              <a:spcBef>
                <a:spcPts val="550"/>
              </a:spcBef>
            </a:pPr>
            <a:r>
              <a:rPr dirty="0" sz="1800" i="1">
                <a:latin typeface="Times New Roman"/>
                <a:cs typeface="Times New Roman"/>
              </a:rPr>
              <a:t>Y</a:t>
            </a:r>
            <a:r>
              <a:rPr dirty="0" sz="1800" i="1">
                <a:latin typeface="Times New Roman"/>
                <a:cs typeface="Times New Roman"/>
              </a:rPr>
              <a:t> </a:t>
            </a:r>
            <a:r>
              <a:rPr dirty="0" sz="1800" spc="-204" i="1">
                <a:latin typeface="Times New Roman"/>
                <a:cs typeface="Times New Roman"/>
              </a:rPr>
              <a:t> </a:t>
            </a:r>
            <a:r>
              <a:rPr dirty="0" sz="1800">
                <a:latin typeface="Symbol"/>
                <a:cs typeface="Symbol"/>
              </a:rPr>
              <a:t></a:t>
            </a:r>
            <a:r>
              <a:rPr dirty="0" sz="1800" spc="-16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100</a:t>
            </a:r>
            <a:r>
              <a:rPr dirty="0" sz="1800" spc="-100">
                <a:latin typeface="Times New Roman"/>
                <a:cs typeface="Times New Roman"/>
              </a:rPr>
              <a:t> </a:t>
            </a:r>
            <a:r>
              <a:rPr dirty="0" sz="1800">
                <a:latin typeface="Symbol"/>
                <a:cs typeface="Symbol"/>
              </a:rPr>
              <a:t></a:t>
            </a:r>
            <a:r>
              <a:rPr dirty="0" sz="1800" spc="-80">
                <a:latin typeface="Times New Roman"/>
                <a:cs typeface="Times New Roman"/>
              </a:rPr>
              <a:t> </a:t>
            </a:r>
            <a:r>
              <a:rPr dirty="0" sz="1800" spc="-30">
                <a:latin typeface="Times New Roman"/>
                <a:cs typeface="Times New Roman"/>
              </a:rPr>
              <a:t>0</a:t>
            </a:r>
            <a:r>
              <a:rPr dirty="0" sz="1800" spc="-60">
                <a:latin typeface="Times New Roman"/>
                <a:cs typeface="Times New Roman"/>
              </a:rPr>
              <a:t>,</a:t>
            </a:r>
            <a:r>
              <a:rPr dirty="0" sz="1800" spc="-114">
                <a:latin typeface="Times New Roman"/>
                <a:cs typeface="Times New Roman"/>
              </a:rPr>
              <a:t>8</a:t>
            </a:r>
            <a:r>
              <a:rPr dirty="0" sz="1800" i="1">
                <a:latin typeface="Times New Roman"/>
                <a:cs typeface="Times New Roman"/>
              </a:rPr>
              <a:t>Y</a:t>
            </a:r>
            <a:r>
              <a:rPr dirty="0" sz="1800" spc="135" i="1">
                <a:latin typeface="Times New Roman"/>
                <a:cs typeface="Times New Roman"/>
              </a:rPr>
              <a:t> </a:t>
            </a:r>
            <a:r>
              <a:rPr dirty="0" sz="1800">
                <a:latin typeface="Symbol"/>
                <a:cs typeface="Symbol"/>
              </a:rPr>
              <a:t></a:t>
            </a:r>
            <a:r>
              <a:rPr dirty="0" sz="1800" spc="-114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50</a:t>
            </a:r>
            <a:r>
              <a:rPr dirty="0" sz="1800" spc="-105">
                <a:latin typeface="Times New Roman"/>
                <a:cs typeface="Times New Roman"/>
              </a:rPr>
              <a:t> </a:t>
            </a:r>
            <a:r>
              <a:rPr dirty="0" sz="1800">
                <a:latin typeface="Symbol"/>
                <a:cs typeface="Symbol"/>
              </a:rPr>
              <a:t></a:t>
            </a:r>
            <a:r>
              <a:rPr dirty="0" sz="1800" spc="-114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50</a:t>
            </a:r>
            <a:endParaRPr sz="1800">
              <a:latin typeface="Times New Roman"/>
              <a:cs typeface="Times New Roman"/>
            </a:endParaRPr>
          </a:p>
          <a:p>
            <a:pPr marL="2986405">
              <a:lnSpc>
                <a:spcPct val="100000"/>
              </a:lnSpc>
              <a:spcBef>
                <a:spcPts val="555"/>
              </a:spcBef>
            </a:pPr>
            <a:r>
              <a:rPr dirty="0" sz="1800" spc="-20">
                <a:latin typeface="Times New Roman"/>
                <a:cs typeface="Times New Roman"/>
              </a:rPr>
              <a:t>0,2</a:t>
            </a:r>
            <a:r>
              <a:rPr dirty="0" sz="1800" spc="-20" i="1">
                <a:latin typeface="Times New Roman"/>
                <a:cs typeface="Times New Roman"/>
              </a:rPr>
              <a:t>Y</a:t>
            </a:r>
            <a:r>
              <a:rPr dirty="0" sz="1800" spc="210" i="1">
                <a:latin typeface="Times New Roman"/>
                <a:cs typeface="Times New Roman"/>
              </a:rPr>
              <a:t> </a:t>
            </a:r>
            <a:r>
              <a:rPr dirty="0" sz="1800">
                <a:latin typeface="Symbol"/>
                <a:cs typeface="Symbol"/>
              </a:rPr>
              <a:t></a:t>
            </a:r>
            <a:r>
              <a:rPr dirty="0" sz="1800" spc="1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200</a:t>
            </a:r>
            <a:endParaRPr sz="1800">
              <a:latin typeface="Times New Roman"/>
              <a:cs typeface="Times New Roman"/>
            </a:endParaRPr>
          </a:p>
          <a:p>
            <a:pPr marL="2975610">
              <a:lnSpc>
                <a:spcPct val="100000"/>
              </a:lnSpc>
              <a:spcBef>
                <a:spcPts val="545"/>
              </a:spcBef>
            </a:pPr>
            <a:r>
              <a:rPr dirty="0" sz="1800" spc="-35" i="1">
                <a:latin typeface="Times New Roman"/>
                <a:cs typeface="Times New Roman"/>
              </a:rPr>
              <a:t>Y</a:t>
            </a:r>
            <a:r>
              <a:rPr dirty="0" baseline="-23809" sz="1575" i="1">
                <a:latin typeface="Times New Roman"/>
                <a:cs typeface="Times New Roman"/>
              </a:rPr>
              <a:t>e</a:t>
            </a:r>
            <a:r>
              <a:rPr dirty="0" baseline="-23809" sz="1575" i="1">
                <a:latin typeface="Times New Roman"/>
                <a:cs typeface="Times New Roman"/>
              </a:rPr>
              <a:t>  </a:t>
            </a:r>
            <a:r>
              <a:rPr dirty="0" baseline="-23809" sz="1575" spc="-97" i="1">
                <a:latin typeface="Times New Roman"/>
                <a:cs typeface="Times New Roman"/>
              </a:rPr>
              <a:t> </a:t>
            </a:r>
            <a:r>
              <a:rPr dirty="0" sz="1800">
                <a:latin typeface="Symbol"/>
                <a:cs typeface="Symbol"/>
              </a:rPr>
              <a:t></a:t>
            </a:r>
            <a:r>
              <a:rPr dirty="0" sz="1800" spc="-16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1000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18600" cy="6832600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596900" y="1549209"/>
            <a:ext cx="7958455" cy="114935"/>
            <a:chOff x="596900" y="1549209"/>
            <a:chExt cx="7958455" cy="114935"/>
          </a:xfrm>
        </p:grpSpPr>
        <p:sp>
          <p:nvSpPr>
            <p:cNvPr id="4" name="object 4"/>
            <p:cNvSpPr/>
            <p:nvPr/>
          </p:nvSpPr>
          <p:spPr>
            <a:xfrm>
              <a:off x="596900" y="1553972"/>
              <a:ext cx="4655820" cy="109855"/>
            </a:xfrm>
            <a:custGeom>
              <a:avLst/>
              <a:gdLst/>
              <a:ahLst/>
              <a:cxnLst/>
              <a:rect l="l" t="t" r="r" b="b"/>
              <a:pathLst>
                <a:path w="4655820" h="109855">
                  <a:moveTo>
                    <a:pt x="4655820" y="109727"/>
                  </a:moveTo>
                  <a:lnTo>
                    <a:pt x="4655820" y="0"/>
                  </a:lnTo>
                  <a:lnTo>
                    <a:pt x="0" y="0"/>
                  </a:lnTo>
                  <a:lnTo>
                    <a:pt x="0" y="109727"/>
                  </a:lnTo>
                  <a:lnTo>
                    <a:pt x="4655820" y="109727"/>
                  </a:lnTo>
                  <a:close/>
                </a:path>
              </a:pathLst>
            </a:custGeom>
            <a:solidFill>
              <a:srgbClr val="CC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596900" y="1553972"/>
              <a:ext cx="7958455" cy="0"/>
            </a:xfrm>
            <a:custGeom>
              <a:avLst/>
              <a:gdLst/>
              <a:ahLst/>
              <a:cxnLst/>
              <a:rect l="l" t="t" r="r" b="b"/>
              <a:pathLst>
                <a:path w="7958455" h="0">
                  <a:moveTo>
                    <a:pt x="0" y="0"/>
                  </a:moveTo>
                  <a:lnTo>
                    <a:pt x="7958328" y="0"/>
                  </a:lnTo>
                </a:path>
              </a:pathLst>
            </a:custGeom>
            <a:ln w="9525">
              <a:solidFill>
                <a:srgbClr val="CC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/>
          <p:nvPr/>
        </p:nvSpPr>
        <p:spPr>
          <a:xfrm>
            <a:off x="596900" y="6159500"/>
            <a:ext cx="7924800" cy="0"/>
          </a:xfrm>
          <a:custGeom>
            <a:avLst/>
            <a:gdLst/>
            <a:ahLst/>
            <a:cxnLst/>
            <a:rect l="l" t="t" r="r" b="b"/>
            <a:pathLst>
              <a:path w="7924800" h="0">
                <a:moveTo>
                  <a:pt x="0" y="0"/>
                </a:moveTo>
                <a:lnTo>
                  <a:pt x="7924800" y="0"/>
                </a:lnTo>
              </a:path>
            </a:pathLst>
          </a:custGeom>
          <a:ln w="3175">
            <a:solidFill>
              <a:srgbClr val="CC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641350" y="866901"/>
            <a:ext cx="4587875" cy="6045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Proses</a:t>
            </a:r>
            <a:r>
              <a:rPr dirty="0" spc="-35"/>
              <a:t> </a:t>
            </a:r>
            <a:r>
              <a:rPr dirty="0" spc="-5"/>
              <a:t>Multiplier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633730" y="1744726"/>
            <a:ext cx="7843520" cy="3361690"/>
          </a:xfrm>
          <a:prstGeom prst="rect">
            <a:avLst/>
          </a:prstGeom>
        </p:spPr>
        <p:txBody>
          <a:bodyPr wrap="square" lIns="0" tIns="48260" rIns="0" bIns="0" rtlCol="0" vert="horz">
            <a:spAutoFit/>
          </a:bodyPr>
          <a:lstStyle/>
          <a:p>
            <a:pPr marL="482600" marR="536575" indent="-470534">
              <a:lnSpc>
                <a:spcPts val="2270"/>
              </a:lnSpc>
              <a:spcBef>
                <a:spcPts val="380"/>
              </a:spcBef>
              <a:buClr>
                <a:srgbClr val="CC0000"/>
              </a:buClr>
              <a:buFont typeface="Wingdings"/>
              <a:buChar char=""/>
              <a:tabLst>
                <a:tab pos="482600" algn="l"/>
                <a:tab pos="483234" algn="l"/>
              </a:tabLst>
            </a:pPr>
            <a:r>
              <a:rPr dirty="0" sz="2100" spc="-5">
                <a:latin typeface="Verdana"/>
                <a:cs typeface="Verdana"/>
              </a:rPr>
              <a:t>Kalau kita perhatikan, keseimbangan pendapatan </a:t>
            </a:r>
            <a:r>
              <a:rPr dirty="0" sz="2100">
                <a:latin typeface="Verdana"/>
                <a:cs typeface="Verdana"/>
              </a:rPr>
              <a:t> </a:t>
            </a:r>
            <a:r>
              <a:rPr dirty="0" sz="2100" spc="-5">
                <a:latin typeface="Verdana"/>
                <a:cs typeface="Verdana"/>
              </a:rPr>
              <a:t>nasional </a:t>
            </a:r>
            <a:r>
              <a:rPr dirty="0" sz="2100">
                <a:latin typeface="Verdana"/>
                <a:cs typeface="Verdana"/>
              </a:rPr>
              <a:t>yang baru </a:t>
            </a:r>
            <a:r>
              <a:rPr dirty="0" sz="2100" spc="-5">
                <a:latin typeface="Verdana"/>
                <a:cs typeface="Verdana"/>
              </a:rPr>
              <a:t>tidak</a:t>
            </a:r>
            <a:r>
              <a:rPr dirty="0" sz="2100">
                <a:latin typeface="Verdana"/>
                <a:cs typeface="Verdana"/>
              </a:rPr>
              <a:t> bertambah</a:t>
            </a:r>
            <a:r>
              <a:rPr dirty="0" sz="2100" spc="-5">
                <a:latin typeface="Verdana"/>
                <a:cs typeface="Verdana"/>
              </a:rPr>
              <a:t> </a:t>
            </a:r>
            <a:r>
              <a:rPr dirty="0" sz="2100">
                <a:latin typeface="Verdana"/>
                <a:cs typeface="Verdana"/>
              </a:rPr>
              <a:t>50 </a:t>
            </a:r>
            <a:r>
              <a:rPr dirty="0" sz="2100" spc="-5">
                <a:latin typeface="Verdana"/>
                <a:cs typeface="Verdana"/>
              </a:rPr>
              <a:t>dari </a:t>
            </a:r>
            <a:r>
              <a:rPr dirty="0" sz="2100">
                <a:latin typeface="Verdana"/>
                <a:cs typeface="Verdana"/>
              </a:rPr>
              <a:t> </a:t>
            </a:r>
            <a:r>
              <a:rPr dirty="0" sz="2100" spc="-5">
                <a:latin typeface="Verdana"/>
                <a:cs typeface="Verdana"/>
              </a:rPr>
              <a:t>keseimbangan</a:t>
            </a:r>
            <a:r>
              <a:rPr dirty="0" sz="2100" spc="15">
                <a:latin typeface="Verdana"/>
                <a:cs typeface="Verdana"/>
              </a:rPr>
              <a:t> </a:t>
            </a:r>
            <a:r>
              <a:rPr dirty="0" sz="2100" spc="-5">
                <a:latin typeface="Verdana"/>
                <a:cs typeface="Verdana"/>
              </a:rPr>
              <a:t>pendapatan</a:t>
            </a:r>
            <a:r>
              <a:rPr dirty="0" sz="2100" spc="15">
                <a:latin typeface="Verdana"/>
                <a:cs typeface="Verdana"/>
              </a:rPr>
              <a:t> </a:t>
            </a:r>
            <a:r>
              <a:rPr dirty="0" sz="2100" spc="-5">
                <a:latin typeface="Verdana"/>
                <a:cs typeface="Verdana"/>
              </a:rPr>
              <a:t>nasional</a:t>
            </a:r>
            <a:r>
              <a:rPr dirty="0" sz="2100" spc="15">
                <a:latin typeface="Verdana"/>
                <a:cs typeface="Verdana"/>
              </a:rPr>
              <a:t> </a:t>
            </a:r>
            <a:r>
              <a:rPr dirty="0" sz="2100" spc="-5">
                <a:latin typeface="Verdana"/>
                <a:cs typeface="Verdana"/>
              </a:rPr>
              <a:t>sebelumnya, </a:t>
            </a:r>
            <a:r>
              <a:rPr dirty="0" sz="2100">
                <a:latin typeface="Verdana"/>
                <a:cs typeface="Verdana"/>
              </a:rPr>
              <a:t> </a:t>
            </a:r>
            <a:r>
              <a:rPr dirty="0" sz="2100" spc="-5">
                <a:latin typeface="Verdana"/>
                <a:cs typeface="Verdana"/>
              </a:rPr>
              <a:t>tetapi lebih besar dari itu. Ini </a:t>
            </a:r>
            <a:r>
              <a:rPr dirty="0" sz="2100">
                <a:latin typeface="Verdana"/>
                <a:cs typeface="Verdana"/>
              </a:rPr>
              <a:t>menunjukkan </a:t>
            </a:r>
            <a:r>
              <a:rPr dirty="0" sz="2100" spc="-10">
                <a:latin typeface="Verdana"/>
                <a:cs typeface="Verdana"/>
              </a:rPr>
              <a:t>bahwa </a:t>
            </a:r>
            <a:r>
              <a:rPr dirty="0" sz="2100" spc="-725">
                <a:latin typeface="Verdana"/>
                <a:cs typeface="Verdana"/>
              </a:rPr>
              <a:t> </a:t>
            </a:r>
            <a:r>
              <a:rPr dirty="0" sz="2100" spc="-5">
                <a:latin typeface="Verdana"/>
                <a:cs typeface="Verdana"/>
              </a:rPr>
              <a:t>terjadi </a:t>
            </a:r>
            <a:r>
              <a:rPr dirty="0" sz="2100">
                <a:latin typeface="Verdana"/>
                <a:cs typeface="Verdana"/>
              </a:rPr>
              <a:t>proses penggandaan </a:t>
            </a:r>
            <a:r>
              <a:rPr dirty="0" sz="2100" spc="-5">
                <a:latin typeface="Verdana"/>
                <a:cs typeface="Verdana"/>
              </a:rPr>
              <a:t>(multiplier).</a:t>
            </a:r>
            <a:endParaRPr sz="21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Clr>
                <a:srgbClr val="CC0000"/>
              </a:buClr>
              <a:buFont typeface="Wingdings"/>
              <a:buChar char=""/>
            </a:pPr>
            <a:endParaRPr sz="2650">
              <a:latin typeface="Verdana"/>
              <a:cs typeface="Verdana"/>
            </a:endParaRPr>
          </a:p>
          <a:p>
            <a:pPr marL="482600" marR="5080" indent="-470534">
              <a:lnSpc>
                <a:spcPct val="90300"/>
              </a:lnSpc>
              <a:buClr>
                <a:srgbClr val="CC0000"/>
              </a:buClr>
              <a:buFont typeface="Wingdings"/>
              <a:buChar char=""/>
              <a:tabLst>
                <a:tab pos="482600" algn="l"/>
                <a:tab pos="483234" algn="l"/>
              </a:tabLst>
            </a:pPr>
            <a:r>
              <a:rPr dirty="0" sz="2100">
                <a:latin typeface="Verdana"/>
                <a:cs typeface="Verdana"/>
              </a:rPr>
              <a:t>Pada</a:t>
            </a:r>
            <a:r>
              <a:rPr dirty="0" sz="2100" spc="90">
                <a:latin typeface="Verdana"/>
                <a:cs typeface="Verdana"/>
              </a:rPr>
              <a:t> </a:t>
            </a:r>
            <a:r>
              <a:rPr dirty="0" sz="2100">
                <a:latin typeface="Verdana"/>
                <a:cs typeface="Verdana"/>
              </a:rPr>
              <a:t>saat</a:t>
            </a:r>
            <a:r>
              <a:rPr dirty="0" sz="2100" spc="90">
                <a:latin typeface="Verdana"/>
                <a:cs typeface="Verdana"/>
              </a:rPr>
              <a:t> </a:t>
            </a:r>
            <a:r>
              <a:rPr dirty="0" sz="2100" spc="-5">
                <a:latin typeface="Verdana"/>
                <a:cs typeface="Verdana"/>
              </a:rPr>
              <a:t>investasi</a:t>
            </a:r>
            <a:r>
              <a:rPr dirty="0" sz="2100" spc="90">
                <a:latin typeface="Verdana"/>
                <a:cs typeface="Verdana"/>
              </a:rPr>
              <a:t> </a:t>
            </a:r>
            <a:r>
              <a:rPr dirty="0" sz="2100">
                <a:latin typeface="Verdana"/>
                <a:cs typeface="Verdana"/>
              </a:rPr>
              <a:t>bertambah</a:t>
            </a:r>
            <a:r>
              <a:rPr dirty="0" sz="2100" spc="90">
                <a:latin typeface="Verdana"/>
                <a:cs typeface="Verdana"/>
              </a:rPr>
              <a:t> </a:t>
            </a:r>
            <a:r>
              <a:rPr dirty="0" sz="2100" spc="-5">
                <a:latin typeface="Verdana"/>
                <a:cs typeface="Verdana"/>
              </a:rPr>
              <a:t>langsung </a:t>
            </a:r>
            <a:r>
              <a:rPr dirty="0" sz="2100">
                <a:latin typeface="Verdana"/>
                <a:cs typeface="Verdana"/>
              </a:rPr>
              <a:t> </a:t>
            </a:r>
            <a:r>
              <a:rPr dirty="0" sz="2100" spc="-5">
                <a:latin typeface="Verdana"/>
                <a:cs typeface="Verdana"/>
              </a:rPr>
              <a:t>menyebabkan pengeluaran</a:t>
            </a:r>
            <a:r>
              <a:rPr dirty="0" sz="2100">
                <a:latin typeface="Verdana"/>
                <a:cs typeface="Verdana"/>
              </a:rPr>
              <a:t> agregat</a:t>
            </a:r>
            <a:r>
              <a:rPr dirty="0" sz="2100" spc="-5">
                <a:latin typeface="Verdana"/>
                <a:cs typeface="Verdana"/>
              </a:rPr>
              <a:t> bertambah.</a:t>
            </a:r>
            <a:r>
              <a:rPr dirty="0" sz="2100">
                <a:latin typeface="Verdana"/>
                <a:cs typeface="Verdana"/>
              </a:rPr>
              <a:t> </a:t>
            </a:r>
            <a:r>
              <a:rPr dirty="0" sz="2100" spc="-10">
                <a:latin typeface="Verdana"/>
                <a:cs typeface="Verdana"/>
              </a:rPr>
              <a:t>Ketika </a:t>
            </a:r>
            <a:r>
              <a:rPr dirty="0" sz="2100" spc="-725">
                <a:latin typeface="Verdana"/>
                <a:cs typeface="Verdana"/>
              </a:rPr>
              <a:t> </a:t>
            </a:r>
            <a:r>
              <a:rPr dirty="0" sz="2100" spc="-5">
                <a:latin typeface="Verdana"/>
                <a:cs typeface="Verdana"/>
              </a:rPr>
              <a:t>pengeluaran </a:t>
            </a:r>
            <a:r>
              <a:rPr dirty="0" sz="2100">
                <a:latin typeface="Verdana"/>
                <a:cs typeface="Verdana"/>
              </a:rPr>
              <a:t>agregat bertambah </a:t>
            </a:r>
            <a:r>
              <a:rPr dirty="0" sz="2100" spc="-5">
                <a:latin typeface="Verdana"/>
                <a:cs typeface="Verdana"/>
              </a:rPr>
              <a:t>berarti</a:t>
            </a:r>
            <a:r>
              <a:rPr dirty="0" sz="2100">
                <a:latin typeface="Verdana"/>
                <a:cs typeface="Verdana"/>
              </a:rPr>
              <a:t> akan </a:t>
            </a:r>
            <a:r>
              <a:rPr dirty="0" sz="2100" spc="5">
                <a:latin typeface="Verdana"/>
                <a:cs typeface="Verdana"/>
              </a:rPr>
              <a:t> </a:t>
            </a:r>
            <a:r>
              <a:rPr dirty="0" sz="2100">
                <a:latin typeface="Verdana"/>
                <a:cs typeface="Verdana"/>
              </a:rPr>
              <a:t>menambah </a:t>
            </a:r>
            <a:r>
              <a:rPr dirty="0" sz="2100" spc="-5">
                <a:latin typeface="Verdana"/>
                <a:cs typeface="Verdana"/>
              </a:rPr>
              <a:t>pendapatan dan </a:t>
            </a:r>
            <a:r>
              <a:rPr dirty="0" sz="2100">
                <a:latin typeface="Verdana"/>
                <a:cs typeface="Verdana"/>
              </a:rPr>
              <a:t>kemudian akan </a:t>
            </a:r>
            <a:r>
              <a:rPr dirty="0" sz="2100" spc="5">
                <a:latin typeface="Verdana"/>
                <a:cs typeface="Verdana"/>
              </a:rPr>
              <a:t> </a:t>
            </a:r>
            <a:r>
              <a:rPr dirty="0" sz="2100" spc="-5">
                <a:latin typeface="Verdana"/>
                <a:cs typeface="Verdana"/>
              </a:rPr>
              <a:t>menyebabkan konsumsi menjadi berubah </a:t>
            </a:r>
            <a:r>
              <a:rPr dirty="0" sz="2100" spc="-10">
                <a:latin typeface="Verdana"/>
                <a:cs typeface="Verdana"/>
              </a:rPr>
              <a:t>pula.</a:t>
            </a:r>
            <a:endParaRPr sz="21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18600" cy="6832600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596900" y="1549209"/>
            <a:ext cx="7958455" cy="114935"/>
            <a:chOff x="596900" y="1549209"/>
            <a:chExt cx="7958455" cy="114935"/>
          </a:xfrm>
        </p:grpSpPr>
        <p:sp>
          <p:nvSpPr>
            <p:cNvPr id="4" name="object 4"/>
            <p:cNvSpPr/>
            <p:nvPr/>
          </p:nvSpPr>
          <p:spPr>
            <a:xfrm>
              <a:off x="596900" y="1553972"/>
              <a:ext cx="4655820" cy="109855"/>
            </a:xfrm>
            <a:custGeom>
              <a:avLst/>
              <a:gdLst/>
              <a:ahLst/>
              <a:cxnLst/>
              <a:rect l="l" t="t" r="r" b="b"/>
              <a:pathLst>
                <a:path w="4655820" h="109855">
                  <a:moveTo>
                    <a:pt x="4655820" y="109727"/>
                  </a:moveTo>
                  <a:lnTo>
                    <a:pt x="4655820" y="0"/>
                  </a:lnTo>
                  <a:lnTo>
                    <a:pt x="0" y="0"/>
                  </a:lnTo>
                  <a:lnTo>
                    <a:pt x="0" y="109727"/>
                  </a:lnTo>
                  <a:lnTo>
                    <a:pt x="4655820" y="109727"/>
                  </a:lnTo>
                  <a:close/>
                </a:path>
              </a:pathLst>
            </a:custGeom>
            <a:solidFill>
              <a:srgbClr val="CC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596900" y="1553972"/>
              <a:ext cx="7958455" cy="0"/>
            </a:xfrm>
            <a:custGeom>
              <a:avLst/>
              <a:gdLst/>
              <a:ahLst/>
              <a:cxnLst/>
              <a:rect l="l" t="t" r="r" b="b"/>
              <a:pathLst>
                <a:path w="7958455" h="0">
                  <a:moveTo>
                    <a:pt x="0" y="0"/>
                  </a:moveTo>
                  <a:lnTo>
                    <a:pt x="7958328" y="0"/>
                  </a:lnTo>
                </a:path>
              </a:pathLst>
            </a:custGeom>
            <a:ln w="9525">
              <a:solidFill>
                <a:srgbClr val="CC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/>
          <p:nvPr/>
        </p:nvSpPr>
        <p:spPr>
          <a:xfrm>
            <a:off x="596900" y="6159500"/>
            <a:ext cx="7924800" cy="0"/>
          </a:xfrm>
          <a:custGeom>
            <a:avLst/>
            <a:gdLst/>
            <a:ahLst/>
            <a:cxnLst/>
            <a:rect l="l" t="t" r="r" b="b"/>
            <a:pathLst>
              <a:path w="7924800" h="0">
                <a:moveTo>
                  <a:pt x="0" y="0"/>
                </a:moveTo>
                <a:lnTo>
                  <a:pt x="7924800" y="0"/>
                </a:lnTo>
              </a:path>
            </a:pathLst>
          </a:custGeom>
          <a:ln w="3175">
            <a:solidFill>
              <a:srgbClr val="CC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641350" y="866901"/>
            <a:ext cx="4587875" cy="6045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Proses</a:t>
            </a:r>
            <a:r>
              <a:rPr dirty="0" spc="-35"/>
              <a:t> </a:t>
            </a:r>
            <a:r>
              <a:rPr dirty="0" spc="-5"/>
              <a:t>Multiplier</a:t>
            </a:r>
          </a:p>
        </p:txBody>
      </p:sp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1098867" y="1755711"/>
          <a:ext cx="7142480" cy="38766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024245"/>
                <a:gridCol w="1102995"/>
              </a:tblGrid>
              <a:tr h="524255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45"/>
                        </a:spcBef>
                        <a:tabLst>
                          <a:tab pos="425450" algn="l"/>
                        </a:tabLst>
                      </a:pPr>
                      <a:r>
                        <a:rPr dirty="0" sz="1200">
                          <a:latin typeface="Verdana"/>
                          <a:cs typeface="Verdana"/>
                        </a:rPr>
                        <a:t>I.	</a:t>
                      </a:r>
                      <a:r>
                        <a:rPr dirty="0" sz="1200" spc="-5">
                          <a:latin typeface="Verdana"/>
                          <a:cs typeface="Verdana"/>
                        </a:rPr>
                        <a:t>Investasi</a:t>
                      </a:r>
                      <a:r>
                        <a:rPr dirty="0" sz="1200" spc="-10"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200">
                          <a:latin typeface="Verdana"/>
                          <a:cs typeface="Verdana"/>
                        </a:rPr>
                        <a:t>bertambah</a:t>
                      </a:r>
                      <a:r>
                        <a:rPr dirty="0" sz="1200" spc="-15"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200">
                          <a:latin typeface="Wingdings"/>
                          <a:cs typeface="Wingdings"/>
                        </a:rPr>
                        <a:t></a:t>
                      </a:r>
                      <a:r>
                        <a:rPr dirty="0" sz="1200" spc="1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Verdana"/>
                          <a:cs typeface="Verdana"/>
                        </a:rPr>
                        <a:t>pengeluaran</a:t>
                      </a:r>
                      <a:r>
                        <a:rPr dirty="0" sz="1200" spc="5"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200">
                          <a:latin typeface="Verdana"/>
                          <a:cs typeface="Verdana"/>
                        </a:rPr>
                        <a:t>agregat</a:t>
                      </a:r>
                      <a:r>
                        <a:rPr dirty="0" sz="1200" spc="-5"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200">
                          <a:latin typeface="Verdana"/>
                          <a:cs typeface="Verdana"/>
                        </a:rPr>
                        <a:t>bertambah</a:t>
                      </a:r>
                      <a:endParaRPr sz="1200">
                        <a:latin typeface="Verdana"/>
                        <a:cs typeface="Verdana"/>
                      </a:endParaRPr>
                    </a:p>
                  </a:txBody>
                  <a:tcPr marL="0" marR="0" marB="0" marT="43815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dirty="0" sz="1200" spc="-5">
                          <a:latin typeface="Verdana"/>
                          <a:cs typeface="Verdana"/>
                        </a:rPr>
                        <a:t>50</a:t>
                      </a:r>
                      <a:endParaRPr sz="1200">
                        <a:latin typeface="Verdana"/>
                        <a:cs typeface="Verdana"/>
                      </a:endParaRPr>
                    </a:p>
                  </a:txBody>
                  <a:tcPr marL="0" marR="0" marB="0" marT="438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15924">
                <a:tc>
                  <a:txBody>
                    <a:bodyPr/>
                    <a:lstStyle/>
                    <a:p>
                      <a:pPr marL="90805" marR="83820">
                        <a:lnSpc>
                          <a:spcPct val="100000"/>
                        </a:lnSpc>
                        <a:spcBef>
                          <a:spcPts val="345"/>
                        </a:spcBef>
                        <a:tabLst>
                          <a:tab pos="437515" algn="l"/>
                          <a:tab pos="1550035" algn="l"/>
                          <a:tab pos="2545715" algn="l"/>
                          <a:tab pos="2856230" algn="l"/>
                          <a:tab pos="3924935" algn="l"/>
                          <a:tab pos="4663440" algn="l"/>
                          <a:tab pos="5660390" algn="l"/>
                        </a:tabLst>
                      </a:pPr>
                      <a:r>
                        <a:rPr dirty="0" sz="1200">
                          <a:latin typeface="Verdana"/>
                          <a:cs typeface="Verdana"/>
                        </a:rPr>
                        <a:t>II.	Pengeluaran	bertambah	</a:t>
                      </a:r>
                      <a:r>
                        <a:rPr dirty="0" sz="1200">
                          <a:latin typeface="Wingdings"/>
                          <a:cs typeface="Wingdings"/>
                        </a:rPr>
                        <a:t>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1200">
                          <a:latin typeface="Verdana"/>
                          <a:cs typeface="Verdana"/>
                        </a:rPr>
                        <a:t>penda</a:t>
                      </a:r>
                      <a:r>
                        <a:rPr dirty="0" sz="1200" spc="5">
                          <a:latin typeface="Verdana"/>
                          <a:cs typeface="Verdana"/>
                        </a:rPr>
                        <a:t>p</a:t>
                      </a:r>
                      <a:r>
                        <a:rPr dirty="0" sz="1200">
                          <a:latin typeface="Verdana"/>
                          <a:cs typeface="Verdana"/>
                        </a:rPr>
                        <a:t>a</a:t>
                      </a:r>
                      <a:r>
                        <a:rPr dirty="0" sz="1200" spc="5">
                          <a:latin typeface="Verdana"/>
                          <a:cs typeface="Verdana"/>
                        </a:rPr>
                        <a:t>t</a:t>
                      </a:r>
                      <a:r>
                        <a:rPr dirty="0" sz="1200">
                          <a:latin typeface="Verdana"/>
                          <a:cs typeface="Verdana"/>
                        </a:rPr>
                        <a:t>an	peker</a:t>
                      </a:r>
                      <a:r>
                        <a:rPr dirty="0" sz="1200" spc="5">
                          <a:latin typeface="Verdana"/>
                          <a:cs typeface="Verdana"/>
                        </a:rPr>
                        <a:t>j</a:t>
                      </a:r>
                      <a:r>
                        <a:rPr dirty="0" sz="1200">
                          <a:latin typeface="Verdana"/>
                          <a:cs typeface="Verdana"/>
                        </a:rPr>
                        <a:t>a	ber</a:t>
                      </a:r>
                      <a:r>
                        <a:rPr dirty="0" sz="1200" spc="5">
                          <a:latin typeface="Verdana"/>
                          <a:cs typeface="Verdana"/>
                        </a:rPr>
                        <a:t>t</a:t>
                      </a:r>
                      <a:r>
                        <a:rPr dirty="0" sz="1200">
                          <a:latin typeface="Verdana"/>
                          <a:cs typeface="Verdana"/>
                        </a:rPr>
                        <a:t>ambah	</a:t>
                      </a:r>
                      <a:r>
                        <a:rPr dirty="0" sz="1200">
                          <a:latin typeface="Verdana"/>
                          <a:cs typeface="Verdana"/>
                        </a:rPr>
                        <a:t>lalu  </a:t>
                      </a:r>
                      <a:r>
                        <a:rPr dirty="0" sz="1200" spc="-5">
                          <a:latin typeface="Verdana"/>
                          <a:cs typeface="Verdana"/>
                        </a:rPr>
                        <a:t>dikonsumsikan.</a:t>
                      </a:r>
                      <a:r>
                        <a:rPr dirty="0" sz="1200"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200" spc="-5">
                          <a:latin typeface="Verdana"/>
                          <a:cs typeface="Verdana"/>
                        </a:rPr>
                        <a:t>MPC</a:t>
                      </a:r>
                      <a:r>
                        <a:rPr dirty="0" sz="1200"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200" spc="-5">
                          <a:latin typeface="Verdana"/>
                          <a:cs typeface="Verdana"/>
                        </a:rPr>
                        <a:t>=</a:t>
                      </a:r>
                      <a:r>
                        <a:rPr dirty="0" sz="1200">
                          <a:latin typeface="Verdana"/>
                          <a:cs typeface="Verdana"/>
                        </a:rPr>
                        <a:t> 0,8 maka </a:t>
                      </a:r>
                      <a:r>
                        <a:rPr dirty="0" sz="1200" spc="-5">
                          <a:latin typeface="Verdana"/>
                          <a:cs typeface="Verdana"/>
                        </a:rPr>
                        <a:t>C </a:t>
                      </a:r>
                      <a:r>
                        <a:rPr dirty="0" sz="1200">
                          <a:latin typeface="Verdana"/>
                          <a:cs typeface="Verdana"/>
                        </a:rPr>
                        <a:t>bertambah</a:t>
                      </a:r>
                      <a:r>
                        <a:rPr dirty="0" sz="1200" spc="5"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200" spc="-5">
                          <a:latin typeface="Verdana"/>
                          <a:cs typeface="Verdana"/>
                        </a:rPr>
                        <a:t>menjadi </a:t>
                      </a:r>
                      <a:r>
                        <a:rPr dirty="0" sz="1200">
                          <a:latin typeface="Verdana"/>
                          <a:cs typeface="Verdana"/>
                        </a:rPr>
                        <a:t>(0,8x50)</a:t>
                      </a:r>
                      <a:endParaRPr sz="1200">
                        <a:latin typeface="Verdana"/>
                        <a:cs typeface="Verdana"/>
                      </a:endParaRPr>
                    </a:p>
                  </a:txBody>
                  <a:tcPr marL="0" marR="0" marB="0" marT="43815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dirty="0" sz="1200" spc="-5">
                          <a:latin typeface="Verdana"/>
                          <a:cs typeface="Verdana"/>
                        </a:rPr>
                        <a:t>40</a:t>
                      </a:r>
                      <a:endParaRPr sz="1200">
                        <a:latin typeface="Verdana"/>
                        <a:cs typeface="Verdana"/>
                      </a:endParaRPr>
                    </a:p>
                  </a:txBody>
                  <a:tcPr marL="0" marR="0" marB="0" marT="438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60297">
                <a:tc>
                  <a:txBody>
                    <a:bodyPr/>
                    <a:lstStyle/>
                    <a:p>
                      <a:pPr marL="90805" marR="8572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dirty="0" sz="1200" spc="-5">
                          <a:latin typeface="Verdana"/>
                          <a:cs typeface="Verdana"/>
                        </a:rPr>
                        <a:t>III.</a:t>
                      </a:r>
                      <a:r>
                        <a:rPr dirty="0" sz="1200" spc="120"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200">
                          <a:latin typeface="Verdana"/>
                          <a:cs typeface="Verdana"/>
                        </a:rPr>
                        <a:t>Bertambah</a:t>
                      </a:r>
                      <a:r>
                        <a:rPr dirty="0" sz="1200" spc="114"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200" spc="-5">
                          <a:latin typeface="Verdana"/>
                          <a:cs typeface="Verdana"/>
                        </a:rPr>
                        <a:t>konsumsi</a:t>
                      </a:r>
                      <a:r>
                        <a:rPr dirty="0" sz="1200" spc="120"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200">
                          <a:latin typeface="Verdana"/>
                          <a:cs typeface="Verdana"/>
                        </a:rPr>
                        <a:t>pekerja</a:t>
                      </a:r>
                      <a:r>
                        <a:rPr dirty="0" sz="1200" spc="110"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200">
                          <a:latin typeface="Wingdings"/>
                          <a:cs typeface="Wingdings"/>
                        </a:rPr>
                        <a:t></a:t>
                      </a:r>
                      <a:r>
                        <a:rPr dirty="0" sz="120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Verdana"/>
                          <a:cs typeface="Verdana"/>
                        </a:rPr>
                        <a:t>penerimaan</a:t>
                      </a:r>
                      <a:r>
                        <a:rPr dirty="0" sz="1200" spc="120"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200" spc="-5">
                          <a:latin typeface="Verdana"/>
                          <a:cs typeface="Verdana"/>
                        </a:rPr>
                        <a:t>bagi</a:t>
                      </a:r>
                      <a:r>
                        <a:rPr dirty="0" sz="1200" spc="120"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200">
                          <a:latin typeface="Verdana"/>
                          <a:cs typeface="Verdana"/>
                        </a:rPr>
                        <a:t>pedagang,</a:t>
                      </a:r>
                      <a:r>
                        <a:rPr dirty="0" sz="1200" spc="105"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200">
                          <a:latin typeface="Verdana"/>
                          <a:cs typeface="Verdana"/>
                        </a:rPr>
                        <a:t>dan </a:t>
                      </a:r>
                      <a:r>
                        <a:rPr dirty="0" sz="1200" spc="-409"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200">
                          <a:latin typeface="Verdana"/>
                          <a:cs typeface="Verdana"/>
                        </a:rPr>
                        <a:t>kemudian</a:t>
                      </a:r>
                      <a:r>
                        <a:rPr dirty="0" sz="1200" spc="-10"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200">
                          <a:latin typeface="Verdana"/>
                          <a:cs typeface="Verdana"/>
                        </a:rPr>
                        <a:t>pendapatan</a:t>
                      </a:r>
                      <a:r>
                        <a:rPr dirty="0" sz="1200" spc="5"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200" spc="-5">
                          <a:latin typeface="Verdana"/>
                          <a:cs typeface="Verdana"/>
                        </a:rPr>
                        <a:t>itu dibelanjakan</a:t>
                      </a:r>
                      <a:r>
                        <a:rPr dirty="0" sz="1200" spc="5"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200" spc="-5">
                          <a:latin typeface="Verdana"/>
                          <a:cs typeface="Verdana"/>
                        </a:rPr>
                        <a:t>lagi</a:t>
                      </a:r>
                      <a:r>
                        <a:rPr dirty="0" sz="1200">
                          <a:latin typeface="Verdana"/>
                          <a:cs typeface="Verdana"/>
                        </a:rPr>
                        <a:t> (0,8 x 40)</a:t>
                      </a:r>
                      <a:endParaRPr sz="1200">
                        <a:latin typeface="Verdana"/>
                        <a:cs typeface="Verdana"/>
                      </a:endParaRPr>
                    </a:p>
                  </a:txBody>
                  <a:tcPr marL="0" marR="0" marB="0" marT="43815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dirty="0" sz="1200" spc="-5">
                          <a:latin typeface="Verdana"/>
                          <a:cs typeface="Verdana"/>
                        </a:rPr>
                        <a:t>32</a:t>
                      </a:r>
                      <a:endParaRPr sz="1200">
                        <a:latin typeface="Verdana"/>
                        <a:cs typeface="Verdana"/>
                      </a:endParaRPr>
                    </a:p>
                  </a:txBody>
                  <a:tcPr marL="0" marR="0" marB="0" marT="438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43177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dirty="0" sz="1200">
                          <a:latin typeface="Verdana"/>
                          <a:cs typeface="Verdana"/>
                        </a:rPr>
                        <a:t>IV.</a:t>
                      </a:r>
                      <a:r>
                        <a:rPr dirty="0" sz="1200" spc="-35"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200">
                          <a:latin typeface="Verdana"/>
                          <a:cs typeface="Verdana"/>
                        </a:rPr>
                        <a:t>dan</a:t>
                      </a:r>
                      <a:r>
                        <a:rPr dirty="0" sz="1200" spc="-30"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200">
                          <a:latin typeface="Verdana"/>
                          <a:cs typeface="Verdana"/>
                        </a:rPr>
                        <a:t>seterusnya</a:t>
                      </a:r>
                      <a:endParaRPr sz="1200">
                        <a:latin typeface="Verdana"/>
                        <a:cs typeface="Verdana"/>
                      </a:endParaRPr>
                    </a:p>
                  </a:txBody>
                  <a:tcPr marL="0" marR="0" marB="0" marT="43815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8275">
                        <a:lnSpc>
                          <a:spcPct val="100000"/>
                        </a:lnSpc>
                        <a:spcBef>
                          <a:spcPts val="2325"/>
                        </a:spcBef>
                        <a:tabLst>
                          <a:tab pos="478155" algn="l"/>
                          <a:tab pos="854075" algn="l"/>
                        </a:tabLst>
                      </a:pPr>
                      <a:r>
                        <a:rPr dirty="0" u="sng" sz="315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315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u="sng" sz="3150" spc="5">
                          <a:uFill>
                            <a:solidFill>
                              <a:srgbClr val="000000"/>
                            </a:solidFill>
                          </a:uFill>
                          <a:latin typeface="MT Extra"/>
                          <a:cs typeface="MT Extra"/>
                        </a:rPr>
                        <a:t></a:t>
                      </a:r>
                      <a:r>
                        <a:rPr dirty="0" u="sng" sz="315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baseline="-9920" sz="2100" spc="-7">
                          <a:latin typeface="Times New Roman"/>
                          <a:cs typeface="Times New Roman"/>
                        </a:rPr>
                        <a:t>+</a:t>
                      </a:r>
                      <a:endParaRPr baseline="-9920" sz="2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52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23494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dirty="0" sz="1200">
                          <a:latin typeface="Verdana"/>
                          <a:cs typeface="Verdana"/>
                        </a:rPr>
                        <a:t>Tambahan</a:t>
                      </a:r>
                      <a:r>
                        <a:rPr dirty="0" sz="1200" spc="-10"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200">
                          <a:latin typeface="Verdana"/>
                          <a:cs typeface="Verdana"/>
                        </a:rPr>
                        <a:t>pendapatan </a:t>
                      </a:r>
                      <a:r>
                        <a:rPr dirty="0" sz="1200" spc="-5">
                          <a:latin typeface="Verdana"/>
                          <a:cs typeface="Verdana"/>
                        </a:rPr>
                        <a:t>nasional menjadi</a:t>
                      </a:r>
                      <a:endParaRPr sz="1200">
                        <a:latin typeface="Verdana"/>
                        <a:cs typeface="Verdana"/>
                      </a:endParaRPr>
                    </a:p>
                  </a:txBody>
                  <a:tcPr marL="0" marR="0" marB="0" marT="43815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dirty="0" sz="1200">
                          <a:latin typeface="Verdana"/>
                          <a:cs typeface="Verdana"/>
                        </a:rPr>
                        <a:t>250</a:t>
                      </a:r>
                      <a:endParaRPr sz="1200">
                        <a:latin typeface="Verdana"/>
                        <a:cs typeface="Verdana"/>
                      </a:endParaRPr>
                    </a:p>
                  </a:txBody>
                  <a:tcPr marL="0" marR="0" marB="0" marT="438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18600" cy="6832600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596900" y="1549209"/>
            <a:ext cx="7958455" cy="114935"/>
            <a:chOff x="596900" y="1549209"/>
            <a:chExt cx="7958455" cy="114935"/>
          </a:xfrm>
        </p:grpSpPr>
        <p:sp>
          <p:nvSpPr>
            <p:cNvPr id="4" name="object 4"/>
            <p:cNvSpPr/>
            <p:nvPr/>
          </p:nvSpPr>
          <p:spPr>
            <a:xfrm>
              <a:off x="596900" y="1553972"/>
              <a:ext cx="4655820" cy="109855"/>
            </a:xfrm>
            <a:custGeom>
              <a:avLst/>
              <a:gdLst/>
              <a:ahLst/>
              <a:cxnLst/>
              <a:rect l="l" t="t" r="r" b="b"/>
              <a:pathLst>
                <a:path w="4655820" h="109855">
                  <a:moveTo>
                    <a:pt x="4655820" y="109727"/>
                  </a:moveTo>
                  <a:lnTo>
                    <a:pt x="4655820" y="0"/>
                  </a:lnTo>
                  <a:lnTo>
                    <a:pt x="0" y="0"/>
                  </a:lnTo>
                  <a:lnTo>
                    <a:pt x="0" y="109727"/>
                  </a:lnTo>
                  <a:lnTo>
                    <a:pt x="4655820" y="109727"/>
                  </a:lnTo>
                  <a:close/>
                </a:path>
              </a:pathLst>
            </a:custGeom>
            <a:solidFill>
              <a:srgbClr val="CC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596900" y="1553972"/>
              <a:ext cx="7958455" cy="0"/>
            </a:xfrm>
            <a:custGeom>
              <a:avLst/>
              <a:gdLst/>
              <a:ahLst/>
              <a:cxnLst/>
              <a:rect l="l" t="t" r="r" b="b"/>
              <a:pathLst>
                <a:path w="7958455" h="0">
                  <a:moveTo>
                    <a:pt x="0" y="0"/>
                  </a:moveTo>
                  <a:lnTo>
                    <a:pt x="7958328" y="0"/>
                  </a:lnTo>
                </a:path>
              </a:pathLst>
            </a:custGeom>
            <a:ln w="9525">
              <a:solidFill>
                <a:srgbClr val="CC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/>
          <p:nvPr/>
        </p:nvSpPr>
        <p:spPr>
          <a:xfrm>
            <a:off x="596900" y="6159500"/>
            <a:ext cx="7924800" cy="0"/>
          </a:xfrm>
          <a:custGeom>
            <a:avLst/>
            <a:gdLst/>
            <a:ahLst/>
            <a:cxnLst/>
            <a:rect l="l" t="t" r="r" b="b"/>
            <a:pathLst>
              <a:path w="7924800" h="0">
                <a:moveTo>
                  <a:pt x="0" y="0"/>
                </a:moveTo>
                <a:lnTo>
                  <a:pt x="7924800" y="0"/>
                </a:lnTo>
              </a:path>
            </a:pathLst>
          </a:custGeom>
          <a:ln w="3175">
            <a:solidFill>
              <a:srgbClr val="CC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641350" y="866901"/>
            <a:ext cx="4587875" cy="6045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Proses</a:t>
            </a:r>
            <a:r>
              <a:rPr dirty="0" spc="-35"/>
              <a:t> </a:t>
            </a:r>
            <a:r>
              <a:rPr dirty="0" spc="-5"/>
              <a:t>Multiplier</a:t>
            </a:r>
          </a:p>
        </p:txBody>
      </p:sp>
      <p:sp>
        <p:nvSpPr>
          <p:cNvPr id="8" name="object 8"/>
          <p:cNvSpPr/>
          <p:nvPr/>
        </p:nvSpPr>
        <p:spPr>
          <a:xfrm>
            <a:off x="3731767" y="3366770"/>
            <a:ext cx="654050" cy="0"/>
          </a:xfrm>
          <a:custGeom>
            <a:avLst/>
            <a:gdLst/>
            <a:ahLst/>
            <a:cxnLst/>
            <a:rect l="l" t="t" r="r" b="b"/>
            <a:pathLst>
              <a:path w="654050" h="0">
                <a:moveTo>
                  <a:pt x="0" y="0"/>
                </a:moveTo>
                <a:lnTo>
                  <a:pt x="653796" y="0"/>
                </a:lnTo>
              </a:path>
            </a:pathLst>
          </a:custGeom>
          <a:ln w="883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3787736" y="3361136"/>
            <a:ext cx="542925" cy="28067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650" spc="-135">
                <a:latin typeface="Times New Roman"/>
                <a:cs typeface="Times New Roman"/>
              </a:rPr>
              <a:t>(</a:t>
            </a:r>
            <a:r>
              <a:rPr dirty="0" sz="1650" spc="10">
                <a:latin typeface="Times New Roman"/>
                <a:cs typeface="Times New Roman"/>
              </a:rPr>
              <a:t>1</a:t>
            </a:r>
            <a:r>
              <a:rPr dirty="0" sz="1650" spc="-229">
                <a:latin typeface="Times New Roman"/>
                <a:cs typeface="Times New Roman"/>
              </a:rPr>
              <a:t> </a:t>
            </a:r>
            <a:r>
              <a:rPr dirty="0" sz="1650" spc="10">
                <a:latin typeface="Symbol"/>
                <a:cs typeface="Symbol"/>
              </a:rPr>
              <a:t></a:t>
            </a:r>
            <a:r>
              <a:rPr dirty="0" sz="1650" spc="-120">
                <a:latin typeface="Times New Roman"/>
                <a:cs typeface="Times New Roman"/>
              </a:rPr>
              <a:t> </a:t>
            </a:r>
            <a:r>
              <a:rPr dirty="0" sz="1650" spc="35" i="1">
                <a:latin typeface="Times New Roman"/>
                <a:cs typeface="Times New Roman"/>
              </a:rPr>
              <a:t>b</a:t>
            </a:r>
            <a:r>
              <a:rPr dirty="0" sz="1650" spc="5">
                <a:latin typeface="Times New Roman"/>
                <a:cs typeface="Times New Roman"/>
              </a:rPr>
              <a:t>)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316608" y="3195047"/>
            <a:ext cx="675005" cy="28067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r>
              <a:rPr dirty="0" sz="1650" spc="10" i="1">
                <a:latin typeface="Times New Roman"/>
                <a:cs typeface="Times New Roman"/>
              </a:rPr>
              <a:t>Y</a:t>
            </a:r>
            <a:r>
              <a:rPr dirty="0" sz="1650" spc="190" i="1">
                <a:latin typeface="Times New Roman"/>
                <a:cs typeface="Times New Roman"/>
              </a:rPr>
              <a:t> </a:t>
            </a:r>
            <a:r>
              <a:rPr dirty="0" sz="1650" spc="10">
                <a:latin typeface="Symbol"/>
                <a:cs typeface="Symbol"/>
              </a:rPr>
              <a:t></a:t>
            </a:r>
            <a:r>
              <a:rPr dirty="0" sz="1650" spc="85">
                <a:latin typeface="Times New Roman"/>
                <a:cs typeface="Times New Roman"/>
              </a:rPr>
              <a:t> </a:t>
            </a:r>
            <a:r>
              <a:rPr dirty="0" baseline="37037" sz="2475" spc="75" i="1">
                <a:latin typeface="Times New Roman"/>
                <a:cs typeface="Times New Roman"/>
              </a:rPr>
              <a:t>C</a:t>
            </a:r>
            <a:r>
              <a:rPr dirty="0" baseline="40935" sz="1425" spc="75">
                <a:latin typeface="Times New Roman"/>
                <a:cs typeface="Times New Roman"/>
              </a:rPr>
              <a:t>0</a:t>
            </a:r>
            <a:endParaRPr baseline="40935" sz="1425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43815" rIns="0" bIns="0" rtlCol="0" vert="horz">
            <a:spAutoFit/>
          </a:bodyPr>
          <a:lstStyle/>
          <a:p>
            <a:pPr marL="508000" indent="-470534">
              <a:lnSpc>
                <a:spcPct val="100000"/>
              </a:lnSpc>
              <a:spcBef>
                <a:spcPts val="345"/>
              </a:spcBef>
              <a:buClr>
                <a:srgbClr val="CC0000"/>
              </a:buClr>
              <a:buFont typeface="Wingdings"/>
              <a:buChar char=""/>
              <a:tabLst>
                <a:tab pos="508000" algn="l"/>
                <a:tab pos="508634" algn="l"/>
              </a:tabLst>
            </a:pPr>
            <a:r>
              <a:rPr dirty="0"/>
              <a:t>Secara</a:t>
            </a:r>
            <a:r>
              <a:rPr dirty="0" spc="-15"/>
              <a:t> </a:t>
            </a:r>
            <a:r>
              <a:rPr dirty="0"/>
              <a:t>matematis</a:t>
            </a:r>
            <a:r>
              <a:rPr dirty="0" spc="-10"/>
              <a:t> </a:t>
            </a:r>
            <a:r>
              <a:rPr dirty="0" spc="-5"/>
              <a:t>proses</a:t>
            </a:r>
            <a:r>
              <a:rPr dirty="0" spc="-10"/>
              <a:t> </a:t>
            </a:r>
            <a:r>
              <a:rPr dirty="0"/>
              <a:t>multiplier</a:t>
            </a:r>
            <a:r>
              <a:rPr dirty="0" spc="-10"/>
              <a:t> </a:t>
            </a:r>
            <a:r>
              <a:rPr dirty="0" spc="-5"/>
              <a:t>terjadi</a:t>
            </a:r>
            <a:r>
              <a:rPr dirty="0" spc="-10"/>
              <a:t> </a:t>
            </a:r>
            <a:r>
              <a:rPr dirty="0" spc="-5"/>
              <a:t>sebagai</a:t>
            </a:r>
            <a:r>
              <a:rPr dirty="0" spc="-10"/>
              <a:t> </a:t>
            </a:r>
            <a:r>
              <a:rPr dirty="0" spc="-5"/>
              <a:t>berikut:</a:t>
            </a:r>
          </a:p>
          <a:p>
            <a:pPr marL="2746375">
              <a:lnSpc>
                <a:spcPct val="100000"/>
              </a:lnSpc>
              <a:spcBef>
                <a:spcPts val="235"/>
              </a:spcBef>
            </a:pPr>
            <a:r>
              <a:rPr dirty="0" sz="1650" spc="10" i="1">
                <a:latin typeface="Times New Roman"/>
                <a:cs typeface="Times New Roman"/>
              </a:rPr>
              <a:t>Y</a:t>
            </a:r>
            <a:r>
              <a:rPr dirty="0" sz="1650" spc="204" i="1">
                <a:latin typeface="Times New Roman"/>
                <a:cs typeface="Times New Roman"/>
              </a:rPr>
              <a:t> </a:t>
            </a:r>
            <a:r>
              <a:rPr dirty="0" sz="1650" spc="10">
                <a:latin typeface="Symbol"/>
                <a:cs typeface="Symbol"/>
              </a:rPr>
              <a:t></a:t>
            </a:r>
            <a:r>
              <a:rPr dirty="0" sz="1650" spc="-30">
                <a:latin typeface="Times New Roman"/>
                <a:cs typeface="Times New Roman"/>
              </a:rPr>
              <a:t> </a:t>
            </a:r>
            <a:r>
              <a:rPr dirty="0" sz="1650" spc="10" i="1">
                <a:latin typeface="Times New Roman"/>
                <a:cs typeface="Times New Roman"/>
              </a:rPr>
              <a:t>C</a:t>
            </a:r>
            <a:r>
              <a:rPr dirty="0" sz="1650" i="1">
                <a:latin typeface="Times New Roman"/>
                <a:cs typeface="Times New Roman"/>
              </a:rPr>
              <a:t> </a:t>
            </a:r>
            <a:r>
              <a:rPr dirty="0" sz="1650" spc="10">
                <a:latin typeface="Symbol"/>
                <a:cs typeface="Symbol"/>
              </a:rPr>
              <a:t></a:t>
            </a:r>
            <a:r>
              <a:rPr dirty="0" sz="1650" spc="-10">
                <a:latin typeface="Times New Roman"/>
                <a:cs typeface="Times New Roman"/>
              </a:rPr>
              <a:t> </a:t>
            </a:r>
            <a:r>
              <a:rPr dirty="0" sz="1650" spc="5" i="1">
                <a:latin typeface="Times New Roman"/>
                <a:cs typeface="Times New Roman"/>
              </a:rPr>
              <a:t>I</a:t>
            </a:r>
            <a:endParaRPr sz="1650">
              <a:latin typeface="Times New Roman"/>
              <a:cs typeface="Times New Roman"/>
            </a:endParaRPr>
          </a:p>
          <a:p>
            <a:pPr marL="2746375">
              <a:lnSpc>
                <a:spcPct val="100000"/>
              </a:lnSpc>
              <a:spcBef>
                <a:spcPts val="530"/>
              </a:spcBef>
            </a:pPr>
            <a:r>
              <a:rPr dirty="0" sz="1650" spc="10" i="1">
                <a:latin typeface="Times New Roman"/>
                <a:cs typeface="Times New Roman"/>
              </a:rPr>
              <a:t>Y</a:t>
            </a:r>
            <a:r>
              <a:rPr dirty="0" sz="1650" spc="10" i="1">
                <a:latin typeface="Times New Roman"/>
                <a:cs typeface="Times New Roman"/>
              </a:rPr>
              <a:t> </a:t>
            </a:r>
            <a:r>
              <a:rPr dirty="0" sz="1650" spc="-180" i="1">
                <a:latin typeface="Times New Roman"/>
                <a:cs typeface="Times New Roman"/>
              </a:rPr>
              <a:t> </a:t>
            </a:r>
            <a:r>
              <a:rPr dirty="0" sz="1650" spc="10">
                <a:latin typeface="Symbol"/>
                <a:cs typeface="Symbol"/>
              </a:rPr>
              <a:t></a:t>
            </a:r>
            <a:r>
              <a:rPr dirty="0" sz="1650" spc="-15">
                <a:latin typeface="Times New Roman"/>
                <a:cs typeface="Times New Roman"/>
              </a:rPr>
              <a:t> </a:t>
            </a:r>
            <a:r>
              <a:rPr dirty="0" sz="1650" spc="75" i="1">
                <a:latin typeface="Times New Roman"/>
                <a:cs typeface="Times New Roman"/>
              </a:rPr>
              <a:t>C</a:t>
            </a:r>
            <a:r>
              <a:rPr dirty="0" baseline="-23391" sz="1425" spc="15">
                <a:latin typeface="Times New Roman"/>
                <a:cs typeface="Times New Roman"/>
              </a:rPr>
              <a:t>0</a:t>
            </a:r>
            <a:r>
              <a:rPr dirty="0" baseline="-23391" sz="1425">
                <a:latin typeface="Times New Roman"/>
                <a:cs typeface="Times New Roman"/>
              </a:rPr>
              <a:t> </a:t>
            </a:r>
            <a:r>
              <a:rPr dirty="0" baseline="-23391" sz="1425" spc="127">
                <a:latin typeface="Times New Roman"/>
                <a:cs typeface="Times New Roman"/>
              </a:rPr>
              <a:t> </a:t>
            </a:r>
            <a:r>
              <a:rPr dirty="0" sz="1650" spc="10">
                <a:latin typeface="Symbol"/>
                <a:cs typeface="Symbol"/>
              </a:rPr>
              <a:t></a:t>
            </a:r>
            <a:r>
              <a:rPr dirty="0" sz="1650" spc="-95">
                <a:latin typeface="Times New Roman"/>
                <a:cs typeface="Times New Roman"/>
              </a:rPr>
              <a:t> </a:t>
            </a:r>
            <a:r>
              <a:rPr dirty="0" sz="1650" spc="10" i="1">
                <a:latin typeface="Times New Roman"/>
                <a:cs typeface="Times New Roman"/>
              </a:rPr>
              <a:t>bY</a:t>
            </a:r>
            <a:r>
              <a:rPr dirty="0" sz="1650" spc="125" i="1">
                <a:latin typeface="Times New Roman"/>
                <a:cs typeface="Times New Roman"/>
              </a:rPr>
              <a:t> </a:t>
            </a:r>
            <a:r>
              <a:rPr dirty="0" sz="1650" spc="10">
                <a:latin typeface="Symbol"/>
                <a:cs typeface="Symbol"/>
              </a:rPr>
              <a:t></a:t>
            </a:r>
            <a:r>
              <a:rPr dirty="0" sz="1650" spc="5">
                <a:latin typeface="Times New Roman"/>
                <a:cs typeface="Times New Roman"/>
              </a:rPr>
              <a:t> </a:t>
            </a:r>
            <a:r>
              <a:rPr dirty="0" sz="1650" spc="5" i="1">
                <a:latin typeface="Times New Roman"/>
                <a:cs typeface="Times New Roman"/>
              </a:rPr>
              <a:t>I</a:t>
            </a:r>
            <a:r>
              <a:rPr dirty="0" sz="1650" spc="-254" i="1">
                <a:latin typeface="Times New Roman"/>
                <a:cs typeface="Times New Roman"/>
              </a:rPr>
              <a:t> </a:t>
            </a:r>
            <a:r>
              <a:rPr dirty="0" baseline="-23391" sz="1425" spc="15">
                <a:latin typeface="Times New Roman"/>
                <a:cs typeface="Times New Roman"/>
              </a:rPr>
              <a:t>0</a:t>
            </a:r>
            <a:endParaRPr baseline="-23391" sz="1425">
              <a:latin typeface="Times New Roman"/>
              <a:cs typeface="Times New Roman"/>
            </a:endParaRPr>
          </a:p>
          <a:p>
            <a:pPr marL="2755900">
              <a:lnSpc>
                <a:spcPct val="100000"/>
              </a:lnSpc>
              <a:spcBef>
                <a:spcPts val="565"/>
              </a:spcBef>
            </a:pPr>
            <a:r>
              <a:rPr dirty="0" sz="1650" spc="-135">
                <a:latin typeface="Times New Roman"/>
                <a:cs typeface="Times New Roman"/>
              </a:rPr>
              <a:t>(</a:t>
            </a:r>
            <a:r>
              <a:rPr dirty="0" sz="1650" spc="10">
                <a:latin typeface="Times New Roman"/>
                <a:cs typeface="Times New Roman"/>
              </a:rPr>
              <a:t>1</a:t>
            </a:r>
            <a:r>
              <a:rPr dirty="0" sz="1650" spc="-225">
                <a:latin typeface="Times New Roman"/>
                <a:cs typeface="Times New Roman"/>
              </a:rPr>
              <a:t> </a:t>
            </a:r>
            <a:r>
              <a:rPr dirty="0" sz="1650" spc="10">
                <a:latin typeface="Symbol"/>
                <a:cs typeface="Symbol"/>
              </a:rPr>
              <a:t></a:t>
            </a:r>
            <a:r>
              <a:rPr dirty="0" sz="1650" spc="-125">
                <a:latin typeface="Times New Roman"/>
                <a:cs typeface="Times New Roman"/>
              </a:rPr>
              <a:t> </a:t>
            </a:r>
            <a:r>
              <a:rPr dirty="0" sz="1650" spc="40" i="1">
                <a:latin typeface="Times New Roman"/>
                <a:cs typeface="Times New Roman"/>
              </a:rPr>
              <a:t>b</a:t>
            </a:r>
            <a:r>
              <a:rPr dirty="0" sz="1650" spc="-55">
                <a:latin typeface="Times New Roman"/>
                <a:cs typeface="Times New Roman"/>
              </a:rPr>
              <a:t>)</a:t>
            </a:r>
            <a:r>
              <a:rPr dirty="0" sz="1650" spc="10" i="1">
                <a:latin typeface="Times New Roman"/>
                <a:cs typeface="Times New Roman"/>
              </a:rPr>
              <a:t>Y</a:t>
            </a:r>
            <a:r>
              <a:rPr dirty="0" sz="1650" i="1">
                <a:latin typeface="Times New Roman"/>
                <a:cs typeface="Times New Roman"/>
              </a:rPr>
              <a:t> </a:t>
            </a:r>
            <a:r>
              <a:rPr dirty="0" sz="1650" spc="-180" i="1">
                <a:latin typeface="Times New Roman"/>
                <a:cs typeface="Times New Roman"/>
              </a:rPr>
              <a:t> </a:t>
            </a:r>
            <a:r>
              <a:rPr dirty="0" sz="1650" spc="10">
                <a:latin typeface="Symbol"/>
                <a:cs typeface="Symbol"/>
              </a:rPr>
              <a:t></a:t>
            </a:r>
            <a:r>
              <a:rPr dirty="0" sz="1650" spc="-15">
                <a:latin typeface="Times New Roman"/>
                <a:cs typeface="Times New Roman"/>
              </a:rPr>
              <a:t> </a:t>
            </a:r>
            <a:r>
              <a:rPr dirty="0" sz="1650" spc="80" i="1">
                <a:latin typeface="Times New Roman"/>
                <a:cs typeface="Times New Roman"/>
              </a:rPr>
              <a:t>C</a:t>
            </a:r>
            <a:r>
              <a:rPr dirty="0" baseline="-23391" sz="1425" spc="15">
                <a:latin typeface="Times New Roman"/>
                <a:cs typeface="Times New Roman"/>
              </a:rPr>
              <a:t>0</a:t>
            </a:r>
            <a:r>
              <a:rPr dirty="0" baseline="-23391" sz="1425">
                <a:latin typeface="Times New Roman"/>
                <a:cs typeface="Times New Roman"/>
              </a:rPr>
              <a:t> </a:t>
            </a:r>
            <a:r>
              <a:rPr dirty="0" baseline="-23391" sz="1425" spc="127">
                <a:latin typeface="Times New Roman"/>
                <a:cs typeface="Times New Roman"/>
              </a:rPr>
              <a:t> </a:t>
            </a:r>
            <a:r>
              <a:rPr dirty="0" sz="1650" spc="10">
                <a:latin typeface="Symbol"/>
                <a:cs typeface="Symbol"/>
              </a:rPr>
              <a:t></a:t>
            </a:r>
            <a:r>
              <a:rPr dirty="0" sz="1650" spc="5">
                <a:latin typeface="Times New Roman"/>
                <a:cs typeface="Times New Roman"/>
              </a:rPr>
              <a:t> </a:t>
            </a:r>
            <a:r>
              <a:rPr dirty="0" sz="1650" spc="5" i="1">
                <a:latin typeface="Times New Roman"/>
                <a:cs typeface="Times New Roman"/>
              </a:rPr>
              <a:t>I</a:t>
            </a:r>
            <a:r>
              <a:rPr dirty="0" sz="1650" spc="-254" i="1">
                <a:latin typeface="Times New Roman"/>
                <a:cs typeface="Times New Roman"/>
              </a:rPr>
              <a:t> </a:t>
            </a:r>
            <a:r>
              <a:rPr dirty="0" baseline="-23391" sz="1425" spc="15">
                <a:latin typeface="Times New Roman"/>
                <a:cs typeface="Times New Roman"/>
              </a:rPr>
              <a:t>0</a:t>
            </a:r>
            <a:endParaRPr baseline="-23391" sz="1425">
              <a:latin typeface="Times New Roman"/>
              <a:cs typeface="Times New Roman"/>
            </a:endParaRPr>
          </a:p>
          <a:p>
            <a:pPr lvl="1" marL="3585210" marR="640080" indent="-3585845">
              <a:lnSpc>
                <a:spcPct val="100000"/>
              </a:lnSpc>
              <a:spcBef>
                <a:spcPts val="570"/>
              </a:spcBef>
              <a:buFont typeface="Symbol"/>
              <a:buChar char=""/>
              <a:tabLst>
                <a:tab pos="3585845" algn="l"/>
              </a:tabLst>
            </a:pPr>
            <a:r>
              <a:rPr dirty="0" sz="1650" spc="5" i="1">
                <a:latin typeface="Times New Roman"/>
                <a:cs typeface="Times New Roman"/>
              </a:rPr>
              <a:t>I</a:t>
            </a:r>
            <a:r>
              <a:rPr dirty="0" sz="1650" spc="-254" i="1">
                <a:latin typeface="Times New Roman"/>
                <a:cs typeface="Times New Roman"/>
              </a:rPr>
              <a:t> </a:t>
            </a:r>
            <a:r>
              <a:rPr dirty="0" baseline="-23391" sz="1425" spc="15">
                <a:latin typeface="Times New Roman"/>
                <a:cs typeface="Times New Roman"/>
              </a:rPr>
              <a:t>0</a:t>
            </a:r>
            <a:endParaRPr baseline="-23391" sz="1425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3521455" y="5648959"/>
            <a:ext cx="353695" cy="0"/>
          </a:xfrm>
          <a:custGeom>
            <a:avLst/>
            <a:gdLst/>
            <a:ahLst/>
            <a:cxnLst/>
            <a:rect l="l" t="t" r="r" b="b"/>
            <a:pathLst>
              <a:path w="353695" h="0">
                <a:moveTo>
                  <a:pt x="0" y="0"/>
                </a:moveTo>
                <a:lnTo>
                  <a:pt x="353568" y="0"/>
                </a:lnTo>
              </a:path>
            </a:pathLst>
          </a:custGeom>
          <a:ln w="1047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4663694" y="5648959"/>
            <a:ext cx="637540" cy="0"/>
          </a:xfrm>
          <a:custGeom>
            <a:avLst/>
            <a:gdLst/>
            <a:ahLst/>
            <a:cxnLst/>
            <a:rect l="l" t="t" r="r" b="b"/>
            <a:pathLst>
              <a:path w="637539" h="0">
                <a:moveTo>
                  <a:pt x="0" y="0"/>
                </a:moveTo>
                <a:lnTo>
                  <a:pt x="637031" y="0"/>
                </a:lnTo>
              </a:path>
            </a:pathLst>
          </a:custGeom>
          <a:ln w="1047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 txBox="1"/>
          <p:nvPr/>
        </p:nvSpPr>
        <p:spPr>
          <a:xfrm>
            <a:off x="4276090" y="5615269"/>
            <a:ext cx="74295" cy="2019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150" i="1">
                <a:latin typeface="Times New Roman"/>
                <a:cs typeface="Times New Roman"/>
              </a:rPr>
              <a:t>I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442205" y="5447881"/>
            <a:ext cx="163830" cy="32766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950" spc="15">
                <a:latin typeface="Symbol"/>
                <a:cs typeface="Symbol"/>
              </a:rPr>
              <a:t></a:t>
            </a:r>
            <a:endParaRPr sz="1950">
              <a:latin typeface="Symbol"/>
              <a:cs typeface="Symbo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555324" y="5644574"/>
            <a:ext cx="1746885" cy="32766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  <a:tabLst>
                <a:tab pos="1120775" algn="l"/>
              </a:tabLst>
            </a:pPr>
            <a:r>
              <a:rPr dirty="0" sz="1950" spc="10">
                <a:latin typeface="Symbol"/>
                <a:cs typeface="Symbol"/>
              </a:rPr>
              <a:t></a:t>
            </a:r>
            <a:r>
              <a:rPr dirty="0" sz="1950" spc="10" i="1">
                <a:latin typeface="Times New Roman"/>
                <a:cs typeface="Times New Roman"/>
              </a:rPr>
              <a:t>I</a:t>
            </a:r>
            <a:r>
              <a:rPr dirty="0" sz="1950" i="1">
                <a:latin typeface="Times New Roman"/>
                <a:cs typeface="Times New Roman"/>
              </a:rPr>
              <a:t>	</a:t>
            </a:r>
            <a:r>
              <a:rPr dirty="0" sz="1950" spc="-155">
                <a:latin typeface="Times New Roman"/>
                <a:cs typeface="Times New Roman"/>
              </a:rPr>
              <a:t>(</a:t>
            </a:r>
            <a:r>
              <a:rPr dirty="0" sz="1950" spc="15">
                <a:latin typeface="Times New Roman"/>
                <a:cs typeface="Times New Roman"/>
              </a:rPr>
              <a:t>1</a:t>
            </a:r>
            <a:r>
              <a:rPr dirty="0" sz="1950" spc="-270">
                <a:latin typeface="Times New Roman"/>
                <a:cs typeface="Times New Roman"/>
              </a:rPr>
              <a:t> </a:t>
            </a:r>
            <a:r>
              <a:rPr dirty="0" sz="1950" spc="15">
                <a:latin typeface="Symbol"/>
                <a:cs typeface="Symbol"/>
              </a:rPr>
              <a:t></a:t>
            </a:r>
            <a:r>
              <a:rPr dirty="0" sz="1950" spc="-150">
                <a:latin typeface="Times New Roman"/>
                <a:cs typeface="Times New Roman"/>
              </a:rPr>
              <a:t> </a:t>
            </a:r>
            <a:r>
              <a:rPr dirty="0" sz="1950" spc="50" i="1">
                <a:latin typeface="Times New Roman"/>
                <a:cs typeface="Times New Roman"/>
              </a:rPr>
              <a:t>b</a:t>
            </a:r>
            <a:r>
              <a:rPr dirty="0" sz="1950" spc="10">
                <a:latin typeface="Times New Roman"/>
                <a:cs typeface="Times New Roman"/>
              </a:rPr>
              <a:t>)</a:t>
            </a:r>
            <a:endParaRPr sz="195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488298" y="5289419"/>
            <a:ext cx="1595120" cy="32766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50800">
              <a:lnSpc>
                <a:spcPct val="100000"/>
              </a:lnSpc>
              <a:spcBef>
                <a:spcPts val="130"/>
              </a:spcBef>
              <a:tabLst>
                <a:tab pos="1430020" algn="l"/>
              </a:tabLst>
            </a:pPr>
            <a:r>
              <a:rPr dirty="0" sz="1950" spc="10">
                <a:latin typeface="Symbol"/>
                <a:cs typeface="Symbol"/>
              </a:rPr>
              <a:t></a:t>
            </a:r>
            <a:r>
              <a:rPr dirty="0" sz="1950" spc="10" i="1">
                <a:latin typeface="Times New Roman"/>
                <a:cs typeface="Times New Roman"/>
              </a:rPr>
              <a:t>Y</a:t>
            </a:r>
            <a:r>
              <a:rPr dirty="0" sz="1950" spc="440" i="1">
                <a:latin typeface="Times New Roman"/>
                <a:cs typeface="Times New Roman"/>
              </a:rPr>
              <a:t> </a:t>
            </a:r>
            <a:r>
              <a:rPr dirty="0" baseline="-35612" sz="2925" spc="22">
                <a:latin typeface="Symbol"/>
                <a:cs typeface="Symbol"/>
              </a:rPr>
              <a:t></a:t>
            </a:r>
            <a:r>
              <a:rPr dirty="0" baseline="-35612" sz="2925" spc="67">
                <a:latin typeface="Times New Roman"/>
                <a:cs typeface="Times New Roman"/>
              </a:rPr>
              <a:t> </a:t>
            </a:r>
            <a:r>
              <a:rPr dirty="0" baseline="-35612" sz="2925" spc="15" i="1">
                <a:latin typeface="Times New Roman"/>
                <a:cs typeface="Times New Roman"/>
              </a:rPr>
              <a:t>k	</a:t>
            </a:r>
            <a:r>
              <a:rPr dirty="0" sz="1950" spc="15">
                <a:latin typeface="Times New Roman"/>
                <a:cs typeface="Times New Roman"/>
              </a:rPr>
              <a:t>1</a:t>
            </a:r>
            <a:endParaRPr sz="195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606298" y="3875278"/>
            <a:ext cx="7756525" cy="13646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86385" marR="5080" indent="-27432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49885" algn="l"/>
                <a:tab pos="350520" algn="l"/>
              </a:tabLst>
            </a:pPr>
            <a:r>
              <a:rPr dirty="0"/>
              <a:t>	</a:t>
            </a:r>
            <a:r>
              <a:rPr dirty="0" sz="1800" spc="-5">
                <a:latin typeface="Arial"/>
                <a:cs typeface="Arial"/>
              </a:rPr>
              <a:t>Apabila</a:t>
            </a:r>
            <a:r>
              <a:rPr dirty="0" sz="1800" spc="1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terjadi</a:t>
            </a:r>
            <a:r>
              <a:rPr dirty="0" sz="1800" spc="1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perubahan</a:t>
            </a:r>
            <a:r>
              <a:rPr dirty="0" sz="1800" spc="1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pada</a:t>
            </a:r>
            <a:r>
              <a:rPr dirty="0" sz="1800" spc="20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investasi</a:t>
            </a:r>
            <a:r>
              <a:rPr dirty="0" sz="1800" spc="1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otonom</a:t>
            </a:r>
            <a:r>
              <a:rPr dirty="0" sz="1800" spc="1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(I0)</a:t>
            </a:r>
            <a:r>
              <a:rPr dirty="0" sz="1800" spc="20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maka</a:t>
            </a:r>
            <a:r>
              <a:rPr dirty="0" sz="1800" spc="1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pertambahan </a:t>
            </a:r>
            <a:r>
              <a:rPr dirty="0" sz="1800" spc="-484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pendapatan</a:t>
            </a:r>
            <a:r>
              <a:rPr dirty="0" sz="1800" spc="-10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nasional </a:t>
            </a:r>
            <a:r>
              <a:rPr dirty="0" sz="1800" spc="-10">
                <a:latin typeface="Arial"/>
                <a:cs typeface="Arial"/>
              </a:rPr>
              <a:t>menjadi</a:t>
            </a:r>
            <a:endParaRPr sz="1800">
              <a:latin typeface="Arial"/>
              <a:cs typeface="Arial"/>
            </a:endParaRPr>
          </a:p>
          <a:p>
            <a:pPr algn="ctr" marR="407034">
              <a:lnSpc>
                <a:spcPct val="100000"/>
              </a:lnSpc>
              <a:spcBef>
                <a:spcPts val="905"/>
              </a:spcBef>
            </a:pPr>
            <a:r>
              <a:rPr dirty="0" sz="1950" spc="15">
                <a:latin typeface="Symbol"/>
                <a:cs typeface="Symbol"/>
              </a:rPr>
              <a:t></a:t>
            </a:r>
            <a:r>
              <a:rPr dirty="0" sz="1950" spc="15" i="1">
                <a:latin typeface="Times New Roman"/>
                <a:cs typeface="Times New Roman"/>
              </a:rPr>
              <a:t>Y</a:t>
            </a:r>
            <a:r>
              <a:rPr dirty="0" sz="1950" spc="245" i="1">
                <a:latin typeface="Times New Roman"/>
                <a:cs typeface="Times New Roman"/>
              </a:rPr>
              <a:t> </a:t>
            </a:r>
            <a:r>
              <a:rPr dirty="0" sz="1950" spc="15">
                <a:latin typeface="Symbol"/>
                <a:cs typeface="Symbol"/>
              </a:rPr>
              <a:t></a:t>
            </a:r>
            <a:r>
              <a:rPr dirty="0" sz="1950" spc="-40">
                <a:latin typeface="Times New Roman"/>
                <a:cs typeface="Times New Roman"/>
              </a:rPr>
              <a:t> </a:t>
            </a:r>
            <a:r>
              <a:rPr dirty="0" sz="1950" spc="15" i="1">
                <a:latin typeface="Times New Roman"/>
                <a:cs typeface="Times New Roman"/>
              </a:rPr>
              <a:t>b</a:t>
            </a:r>
            <a:r>
              <a:rPr dirty="0" sz="1950" spc="15">
                <a:latin typeface="Symbol"/>
                <a:cs typeface="Symbol"/>
              </a:rPr>
              <a:t></a:t>
            </a:r>
            <a:r>
              <a:rPr dirty="0" sz="1950" spc="15" i="1">
                <a:latin typeface="Times New Roman"/>
                <a:cs typeface="Times New Roman"/>
              </a:rPr>
              <a:t>Y</a:t>
            </a:r>
            <a:r>
              <a:rPr dirty="0" sz="1950" spc="130" i="1">
                <a:latin typeface="Times New Roman"/>
                <a:cs typeface="Times New Roman"/>
              </a:rPr>
              <a:t> </a:t>
            </a:r>
            <a:r>
              <a:rPr dirty="0" sz="1950" spc="15">
                <a:latin typeface="Symbol"/>
                <a:cs typeface="Symbol"/>
              </a:rPr>
              <a:t></a:t>
            </a:r>
            <a:r>
              <a:rPr dirty="0" sz="1950" spc="-70">
                <a:latin typeface="Times New Roman"/>
                <a:cs typeface="Times New Roman"/>
              </a:rPr>
              <a:t> </a:t>
            </a:r>
            <a:r>
              <a:rPr dirty="0" sz="1950" spc="10">
                <a:latin typeface="Symbol"/>
                <a:cs typeface="Symbol"/>
              </a:rPr>
              <a:t></a:t>
            </a:r>
            <a:r>
              <a:rPr dirty="0" sz="1950" spc="10" i="1">
                <a:latin typeface="Times New Roman"/>
                <a:cs typeface="Times New Roman"/>
              </a:rPr>
              <a:t>I</a:t>
            </a:r>
            <a:endParaRPr sz="1950">
              <a:latin typeface="Times New Roman"/>
              <a:cs typeface="Times New Roman"/>
            </a:endParaRPr>
          </a:p>
          <a:p>
            <a:pPr algn="ctr" marR="481965">
              <a:lnSpc>
                <a:spcPct val="100000"/>
              </a:lnSpc>
              <a:spcBef>
                <a:spcPts val="630"/>
              </a:spcBef>
            </a:pPr>
            <a:r>
              <a:rPr dirty="0" sz="1950" spc="-155">
                <a:latin typeface="Times New Roman"/>
                <a:cs typeface="Times New Roman"/>
              </a:rPr>
              <a:t>(</a:t>
            </a:r>
            <a:r>
              <a:rPr dirty="0" sz="1950" spc="15">
                <a:latin typeface="Times New Roman"/>
                <a:cs typeface="Times New Roman"/>
              </a:rPr>
              <a:t>1</a:t>
            </a:r>
            <a:r>
              <a:rPr dirty="0" sz="1950" spc="-275">
                <a:latin typeface="Times New Roman"/>
                <a:cs typeface="Times New Roman"/>
              </a:rPr>
              <a:t> </a:t>
            </a:r>
            <a:r>
              <a:rPr dirty="0" sz="1950" spc="15">
                <a:latin typeface="Symbol"/>
                <a:cs typeface="Symbol"/>
              </a:rPr>
              <a:t></a:t>
            </a:r>
            <a:r>
              <a:rPr dirty="0" sz="1950" spc="-150">
                <a:latin typeface="Times New Roman"/>
                <a:cs typeface="Times New Roman"/>
              </a:rPr>
              <a:t> </a:t>
            </a:r>
            <a:r>
              <a:rPr dirty="0" sz="1950" spc="50" i="1">
                <a:latin typeface="Times New Roman"/>
                <a:cs typeface="Times New Roman"/>
              </a:rPr>
              <a:t>b</a:t>
            </a:r>
            <a:r>
              <a:rPr dirty="0" sz="1950" spc="65">
                <a:latin typeface="Times New Roman"/>
                <a:cs typeface="Times New Roman"/>
              </a:rPr>
              <a:t>)</a:t>
            </a:r>
            <a:r>
              <a:rPr dirty="0" sz="1950" spc="10">
                <a:latin typeface="Symbol"/>
                <a:cs typeface="Symbol"/>
              </a:rPr>
              <a:t></a:t>
            </a:r>
            <a:r>
              <a:rPr dirty="0" sz="1950" spc="15" i="1">
                <a:latin typeface="Times New Roman"/>
                <a:cs typeface="Times New Roman"/>
              </a:rPr>
              <a:t>Y</a:t>
            </a:r>
            <a:r>
              <a:rPr dirty="0" sz="1950" i="1">
                <a:latin typeface="Times New Roman"/>
                <a:cs typeface="Times New Roman"/>
              </a:rPr>
              <a:t> </a:t>
            </a:r>
            <a:r>
              <a:rPr dirty="0" sz="1950" spc="-215" i="1">
                <a:latin typeface="Times New Roman"/>
                <a:cs typeface="Times New Roman"/>
              </a:rPr>
              <a:t> </a:t>
            </a:r>
            <a:r>
              <a:rPr dirty="0" sz="1950" spc="15">
                <a:latin typeface="Symbol"/>
                <a:cs typeface="Symbol"/>
              </a:rPr>
              <a:t></a:t>
            </a:r>
            <a:r>
              <a:rPr dirty="0" sz="1950" spc="45">
                <a:latin typeface="Times New Roman"/>
                <a:cs typeface="Times New Roman"/>
              </a:rPr>
              <a:t> </a:t>
            </a:r>
            <a:r>
              <a:rPr dirty="0" sz="1950" spc="5">
                <a:latin typeface="Symbol"/>
                <a:cs typeface="Symbol"/>
              </a:rPr>
              <a:t></a:t>
            </a:r>
            <a:r>
              <a:rPr dirty="0" sz="1950" spc="10" i="1">
                <a:latin typeface="Times New Roman"/>
                <a:cs typeface="Times New Roman"/>
              </a:rPr>
              <a:t>I</a:t>
            </a:r>
            <a:endParaRPr sz="19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18600" cy="6832600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596900" y="1549209"/>
            <a:ext cx="7958455" cy="114935"/>
            <a:chOff x="596900" y="1549209"/>
            <a:chExt cx="7958455" cy="114935"/>
          </a:xfrm>
        </p:grpSpPr>
        <p:sp>
          <p:nvSpPr>
            <p:cNvPr id="4" name="object 4"/>
            <p:cNvSpPr/>
            <p:nvPr/>
          </p:nvSpPr>
          <p:spPr>
            <a:xfrm>
              <a:off x="596900" y="1553972"/>
              <a:ext cx="4655820" cy="109855"/>
            </a:xfrm>
            <a:custGeom>
              <a:avLst/>
              <a:gdLst/>
              <a:ahLst/>
              <a:cxnLst/>
              <a:rect l="l" t="t" r="r" b="b"/>
              <a:pathLst>
                <a:path w="4655820" h="109855">
                  <a:moveTo>
                    <a:pt x="4655820" y="109727"/>
                  </a:moveTo>
                  <a:lnTo>
                    <a:pt x="4655820" y="0"/>
                  </a:lnTo>
                  <a:lnTo>
                    <a:pt x="0" y="0"/>
                  </a:lnTo>
                  <a:lnTo>
                    <a:pt x="0" y="109727"/>
                  </a:lnTo>
                  <a:lnTo>
                    <a:pt x="4655820" y="109727"/>
                  </a:lnTo>
                  <a:close/>
                </a:path>
              </a:pathLst>
            </a:custGeom>
            <a:solidFill>
              <a:srgbClr val="CC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596900" y="1553972"/>
              <a:ext cx="7958455" cy="0"/>
            </a:xfrm>
            <a:custGeom>
              <a:avLst/>
              <a:gdLst/>
              <a:ahLst/>
              <a:cxnLst/>
              <a:rect l="l" t="t" r="r" b="b"/>
              <a:pathLst>
                <a:path w="7958455" h="0">
                  <a:moveTo>
                    <a:pt x="0" y="0"/>
                  </a:moveTo>
                  <a:lnTo>
                    <a:pt x="7958328" y="0"/>
                  </a:lnTo>
                </a:path>
              </a:pathLst>
            </a:custGeom>
            <a:ln w="9525">
              <a:solidFill>
                <a:srgbClr val="CC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/>
          <p:nvPr/>
        </p:nvSpPr>
        <p:spPr>
          <a:xfrm>
            <a:off x="596900" y="6159500"/>
            <a:ext cx="7924800" cy="0"/>
          </a:xfrm>
          <a:custGeom>
            <a:avLst/>
            <a:gdLst/>
            <a:ahLst/>
            <a:cxnLst/>
            <a:rect l="l" t="t" r="r" b="b"/>
            <a:pathLst>
              <a:path w="7924800" h="0">
                <a:moveTo>
                  <a:pt x="0" y="0"/>
                </a:moveTo>
                <a:lnTo>
                  <a:pt x="7924800" y="0"/>
                </a:lnTo>
              </a:path>
            </a:pathLst>
          </a:custGeom>
          <a:ln w="3175">
            <a:solidFill>
              <a:srgbClr val="CC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641350" y="866901"/>
            <a:ext cx="4587875" cy="6045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Proses</a:t>
            </a:r>
            <a:r>
              <a:rPr dirty="0" spc="-35"/>
              <a:t> </a:t>
            </a:r>
            <a:r>
              <a:rPr dirty="0" spc="-5"/>
              <a:t>Multiplier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633730" y="1771395"/>
            <a:ext cx="7555230" cy="893444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just" marL="482600" marR="5080" indent="-470534">
              <a:lnSpc>
                <a:spcPct val="99700"/>
              </a:lnSpc>
              <a:spcBef>
                <a:spcPts val="105"/>
              </a:spcBef>
            </a:pPr>
            <a:r>
              <a:rPr dirty="0" sz="1900">
                <a:solidFill>
                  <a:srgbClr val="CC0000"/>
                </a:solidFill>
                <a:latin typeface="Wingdings"/>
                <a:cs typeface="Wingdings"/>
              </a:rPr>
              <a:t></a:t>
            </a:r>
            <a:r>
              <a:rPr dirty="0" sz="1900" spc="5">
                <a:solidFill>
                  <a:srgbClr val="CC000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latin typeface="Verdana"/>
                <a:cs typeface="Verdana"/>
              </a:rPr>
              <a:t>Apabila kita mengikut kepada angka MPC = b = 0,8 maka </a:t>
            </a:r>
            <a:r>
              <a:rPr dirty="0" sz="1900" spc="-660">
                <a:latin typeface="Verdana"/>
                <a:cs typeface="Verdana"/>
              </a:rPr>
              <a:t> </a:t>
            </a:r>
            <a:r>
              <a:rPr dirty="0" sz="1900" spc="-5">
                <a:latin typeface="Verdana"/>
                <a:cs typeface="Verdana"/>
              </a:rPr>
              <a:t>kI </a:t>
            </a:r>
            <a:r>
              <a:rPr dirty="0" sz="1900">
                <a:latin typeface="Verdana"/>
                <a:cs typeface="Verdana"/>
              </a:rPr>
              <a:t>= </a:t>
            </a:r>
            <a:r>
              <a:rPr dirty="0" sz="1900" spc="-5">
                <a:latin typeface="Verdana"/>
                <a:cs typeface="Verdana"/>
              </a:rPr>
              <a:t>5. Dengan tambahan investasi sebesar 50 (</a:t>
            </a:r>
            <a:r>
              <a:rPr dirty="0" sz="1900" spc="-5">
                <a:latin typeface="Symbol"/>
                <a:cs typeface="Symbol"/>
              </a:rPr>
              <a:t></a:t>
            </a:r>
            <a:r>
              <a:rPr dirty="0" sz="1900" spc="-5">
                <a:latin typeface="Verdana"/>
                <a:cs typeface="Verdana"/>
              </a:rPr>
              <a:t>I </a:t>
            </a:r>
            <a:r>
              <a:rPr dirty="0" sz="1900">
                <a:latin typeface="Verdana"/>
                <a:cs typeface="Verdana"/>
              </a:rPr>
              <a:t>= 50), </a:t>
            </a:r>
            <a:r>
              <a:rPr dirty="0" sz="1900" spc="-655">
                <a:latin typeface="Verdana"/>
                <a:cs typeface="Verdana"/>
              </a:rPr>
              <a:t> </a:t>
            </a:r>
            <a:r>
              <a:rPr dirty="0" sz="1900" spc="-5">
                <a:latin typeface="Verdana"/>
                <a:cs typeface="Verdana"/>
              </a:rPr>
              <a:t>maka</a:t>
            </a:r>
            <a:r>
              <a:rPr dirty="0" sz="1900" spc="-15">
                <a:latin typeface="Verdana"/>
                <a:cs typeface="Verdana"/>
              </a:rPr>
              <a:t> </a:t>
            </a:r>
            <a:r>
              <a:rPr dirty="0" sz="1900" spc="-5">
                <a:latin typeface="Verdana"/>
                <a:cs typeface="Verdana"/>
              </a:rPr>
              <a:t>tambahan</a:t>
            </a:r>
            <a:r>
              <a:rPr dirty="0" sz="1900" spc="-10">
                <a:latin typeface="Verdana"/>
                <a:cs typeface="Verdana"/>
              </a:rPr>
              <a:t> </a:t>
            </a:r>
            <a:r>
              <a:rPr dirty="0" sz="1900" spc="-5">
                <a:latin typeface="Verdana"/>
                <a:cs typeface="Verdana"/>
              </a:rPr>
              <a:t>pendapatan nasional</a:t>
            </a:r>
            <a:r>
              <a:rPr dirty="0" sz="1900" spc="-10">
                <a:latin typeface="Verdana"/>
                <a:cs typeface="Verdana"/>
              </a:rPr>
              <a:t> </a:t>
            </a:r>
            <a:r>
              <a:rPr dirty="0" sz="1900" spc="-5">
                <a:latin typeface="Verdana"/>
                <a:cs typeface="Verdana"/>
              </a:rPr>
              <a:t>menjadi</a:t>
            </a:r>
            <a:endParaRPr sz="1900">
              <a:latin typeface="Verdana"/>
              <a:cs typeface="Verdana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3962653" y="3216655"/>
            <a:ext cx="706755" cy="0"/>
          </a:xfrm>
          <a:custGeom>
            <a:avLst/>
            <a:gdLst/>
            <a:ahLst/>
            <a:cxnLst/>
            <a:rect l="l" t="t" r="r" b="b"/>
            <a:pathLst>
              <a:path w="706754" h="0">
                <a:moveTo>
                  <a:pt x="0" y="0"/>
                </a:moveTo>
                <a:lnTo>
                  <a:pt x="706374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3962653" y="3854450"/>
            <a:ext cx="294640" cy="0"/>
          </a:xfrm>
          <a:custGeom>
            <a:avLst/>
            <a:gdLst/>
            <a:ahLst/>
            <a:cxnLst/>
            <a:rect l="l" t="t" r="r" b="b"/>
            <a:pathLst>
              <a:path w="294639" h="0">
                <a:moveTo>
                  <a:pt x="0" y="0"/>
                </a:moveTo>
                <a:lnTo>
                  <a:pt x="294132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 txBox="1"/>
          <p:nvPr/>
        </p:nvSpPr>
        <p:spPr>
          <a:xfrm>
            <a:off x="3961348" y="3848998"/>
            <a:ext cx="300355" cy="29019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700" spc="-15">
                <a:latin typeface="Times New Roman"/>
                <a:cs typeface="Times New Roman"/>
              </a:rPr>
              <a:t>0</a:t>
            </a:r>
            <a:r>
              <a:rPr dirty="0" sz="1700" spc="25">
                <a:latin typeface="Times New Roman"/>
                <a:cs typeface="Times New Roman"/>
              </a:rPr>
              <a:t>,</a:t>
            </a:r>
            <a:r>
              <a:rPr dirty="0" sz="1700" spc="15">
                <a:latin typeface="Times New Roman"/>
                <a:cs typeface="Times New Roman"/>
              </a:rPr>
              <a:t>2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042217" y="3537419"/>
            <a:ext cx="135890" cy="29019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700" spc="15">
                <a:latin typeface="Times New Roman"/>
                <a:cs typeface="Times New Roman"/>
              </a:rPr>
              <a:t>1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248027" y="2899718"/>
            <a:ext cx="135890" cy="29019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700" spc="15">
                <a:latin typeface="Times New Roman"/>
                <a:cs typeface="Times New Roman"/>
              </a:rPr>
              <a:t>1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282402" y="3676902"/>
            <a:ext cx="396875" cy="29019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700" spc="15">
                <a:latin typeface="Symbol"/>
                <a:cs typeface="Symbol"/>
              </a:rPr>
              <a:t></a:t>
            </a:r>
            <a:r>
              <a:rPr dirty="0" sz="1700" spc="-195">
                <a:latin typeface="Times New Roman"/>
                <a:cs typeface="Times New Roman"/>
              </a:rPr>
              <a:t> </a:t>
            </a:r>
            <a:r>
              <a:rPr dirty="0" sz="1700" spc="15">
                <a:latin typeface="Times New Roman"/>
                <a:cs typeface="Times New Roman"/>
              </a:rPr>
              <a:t>50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961348" y="3210636"/>
            <a:ext cx="710565" cy="29019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700" spc="-140">
                <a:latin typeface="Times New Roman"/>
                <a:cs typeface="Times New Roman"/>
              </a:rPr>
              <a:t>(</a:t>
            </a:r>
            <a:r>
              <a:rPr dirty="0" sz="1700" spc="15">
                <a:latin typeface="Times New Roman"/>
                <a:cs typeface="Times New Roman"/>
              </a:rPr>
              <a:t>1</a:t>
            </a:r>
            <a:r>
              <a:rPr dirty="0" sz="1700" spc="-235">
                <a:latin typeface="Times New Roman"/>
                <a:cs typeface="Times New Roman"/>
              </a:rPr>
              <a:t> </a:t>
            </a:r>
            <a:r>
              <a:rPr dirty="0" sz="1700" spc="15">
                <a:latin typeface="Symbol"/>
                <a:cs typeface="Symbol"/>
              </a:rPr>
              <a:t></a:t>
            </a:r>
            <a:r>
              <a:rPr dirty="0" sz="1700" spc="-110">
                <a:latin typeface="Times New Roman"/>
                <a:cs typeface="Times New Roman"/>
              </a:rPr>
              <a:t> </a:t>
            </a:r>
            <a:r>
              <a:rPr dirty="0" sz="1700" spc="-20">
                <a:latin typeface="Times New Roman"/>
                <a:cs typeface="Times New Roman"/>
              </a:rPr>
              <a:t>0</a:t>
            </a:r>
            <a:r>
              <a:rPr dirty="0" sz="1700" spc="-50">
                <a:latin typeface="Times New Roman"/>
                <a:cs typeface="Times New Roman"/>
              </a:rPr>
              <a:t>,</a:t>
            </a:r>
            <a:r>
              <a:rPr dirty="0" sz="1700" spc="-20">
                <a:latin typeface="Times New Roman"/>
                <a:cs typeface="Times New Roman"/>
              </a:rPr>
              <a:t>8</a:t>
            </a:r>
            <a:r>
              <a:rPr dirty="0" sz="1700" spc="10">
                <a:latin typeface="Times New Roman"/>
                <a:cs typeface="Times New Roman"/>
              </a:rPr>
              <a:t>)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428315" y="3676902"/>
            <a:ext cx="486409" cy="29019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700" spc="10">
                <a:latin typeface="Symbol"/>
                <a:cs typeface="Symbol"/>
              </a:rPr>
              <a:t></a:t>
            </a:r>
            <a:r>
              <a:rPr dirty="0" sz="1700" spc="10" i="1">
                <a:latin typeface="Times New Roman"/>
                <a:cs typeface="Times New Roman"/>
              </a:rPr>
              <a:t>Y</a:t>
            </a:r>
            <a:r>
              <a:rPr dirty="0" sz="1700" spc="155" i="1">
                <a:latin typeface="Times New Roman"/>
                <a:cs typeface="Times New Roman"/>
              </a:rPr>
              <a:t> </a:t>
            </a:r>
            <a:r>
              <a:rPr dirty="0" sz="1700" spc="15">
                <a:latin typeface="Symbol"/>
                <a:cs typeface="Symbol"/>
              </a:rPr>
              <a:t></a:t>
            </a:r>
            <a:endParaRPr sz="1700">
              <a:latin typeface="Symbol"/>
              <a:cs typeface="Symbo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694682" y="3038320"/>
            <a:ext cx="391160" cy="29019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700" spc="15">
                <a:latin typeface="Symbol"/>
                <a:cs typeface="Symbol"/>
              </a:rPr>
              <a:t></a:t>
            </a:r>
            <a:r>
              <a:rPr dirty="0" sz="1700" spc="-135">
                <a:latin typeface="Times New Roman"/>
                <a:cs typeface="Times New Roman"/>
              </a:rPr>
              <a:t> </a:t>
            </a:r>
            <a:r>
              <a:rPr dirty="0" sz="1700" spc="15">
                <a:latin typeface="Symbol"/>
                <a:cs typeface="Symbol"/>
              </a:rPr>
              <a:t></a:t>
            </a:r>
            <a:r>
              <a:rPr dirty="0" sz="1700" spc="10" i="1">
                <a:latin typeface="Times New Roman"/>
                <a:cs typeface="Times New Roman"/>
              </a:rPr>
              <a:t>I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428315" y="3038320"/>
            <a:ext cx="486409" cy="29019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700" spc="10">
                <a:latin typeface="Symbol"/>
                <a:cs typeface="Symbol"/>
              </a:rPr>
              <a:t></a:t>
            </a:r>
            <a:r>
              <a:rPr dirty="0" sz="1700" spc="10" i="1">
                <a:latin typeface="Times New Roman"/>
                <a:cs typeface="Times New Roman"/>
              </a:rPr>
              <a:t>Y</a:t>
            </a:r>
            <a:r>
              <a:rPr dirty="0" sz="1700" spc="155" i="1">
                <a:latin typeface="Times New Roman"/>
                <a:cs typeface="Times New Roman"/>
              </a:rPr>
              <a:t> </a:t>
            </a:r>
            <a:r>
              <a:rPr dirty="0" sz="1700" spc="15">
                <a:latin typeface="Symbol"/>
                <a:cs typeface="Symbol"/>
              </a:rPr>
              <a:t></a:t>
            </a:r>
            <a:endParaRPr sz="1700">
              <a:latin typeface="Symbol"/>
              <a:cs typeface="Symbo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62280" y="4099097"/>
            <a:ext cx="7641590" cy="1793875"/>
          </a:xfrm>
          <a:prstGeom prst="rect">
            <a:avLst/>
          </a:prstGeom>
        </p:spPr>
        <p:txBody>
          <a:bodyPr wrap="square" lIns="0" tIns="83185" rIns="0" bIns="0" rtlCol="0" vert="horz">
            <a:spAutoFit/>
          </a:bodyPr>
          <a:lstStyle/>
          <a:p>
            <a:pPr marL="2978150">
              <a:lnSpc>
                <a:spcPct val="100000"/>
              </a:lnSpc>
              <a:spcBef>
                <a:spcPts val="655"/>
              </a:spcBef>
            </a:pPr>
            <a:r>
              <a:rPr dirty="0" sz="1700" spc="5">
                <a:latin typeface="Symbol"/>
                <a:cs typeface="Symbol"/>
              </a:rPr>
              <a:t></a:t>
            </a:r>
            <a:r>
              <a:rPr dirty="0" sz="1700" spc="15" i="1">
                <a:latin typeface="Times New Roman"/>
                <a:cs typeface="Times New Roman"/>
              </a:rPr>
              <a:t>Y</a:t>
            </a:r>
            <a:r>
              <a:rPr dirty="0" sz="1700" i="1">
                <a:latin typeface="Times New Roman"/>
                <a:cs typeface="Times New Roman"/>
              </a:rPr>
              <a:t> </a:t>
            </a:r>
            <a:r>
              <a:rPr dirty="0" sz="1700" spc="-195" i="1">
                <a:latin typeface="Times New Roman"/>
                <a:cs typeface="Times New Roman"/>
              </a:rPr>
              <a:t> </a:t>
            </a:r>
            <a:r>
              <a:rPr dirty="0" sz="1700" spc="15">
                <a:latin typeface="Symbol"/>
                <a:cs typeface="Symbol"/>
              </a:rPr>
              <a:t></a:t>
            </a:r>
            <a:r>
              <a:rPr dirty="0" sz="1700" spc="-30">
                <a:latin typeface="Times New Roman"/>
                <a:cs typeface="Times New Roman"/>
              </a:rPr>
              <a:t> </a:t>
            </a:r>
            <a:r>
              <a:rPr dirty="0" sz="1700" spc="15">
                <a:latin typeface="Times New Roman"/>
                <a:cs typeface="Times New Roman"/>
              </a:rPr>
              <a:t>5</a:t>
            </a:r>
            <a:r>
              <a:rPr dirty="0" sz="1700" spc="-240">
                <a:latin typeface="Times New Roman"/>
                <a:cs typeface="Times New Roman"/>
              </a:rPr>
              <a:t> </a:t>
            </a:r>
            <a:r>
              <a:rPr dirty="0" sz="1700" spc="15">
                <a:latin typeface="Symbol"/>
                <a:cs typeface="Symbol"/>
              </a:rPr>
              <a:t></a:t>
            </a:r>
            <a:r>
              <a:rPr dirty="0" sz="1700" spc="-195">
                <a:latin typeface="Times New Roman"/>
                <a:cs typeface="Times New Roman"/>
              </a:rPr>
              <a:t> </a:t>
            </a:r>
            <a:r>
              <a:rPr dirty="0" sz="1700" spc="15">
                <a:latin typeface="Times New Roman"/>
                <a:cs typeface="Times New Roman"/>
              </a:rPr>
              <a:t>50</a:t>
            </a:r>
            <a:endParaRPr sz="1700">
              <a:latin typeface="Times New Roman"/>
              <a:cs typeface="Times New Roman"/>
            </a:endParaRPr>
          </a:p>
          <a:p>
            <a:pPr marL="2978150">
              <a:lnSpc>
                <a:spcPct val="100000"/>
              </a:lnSpc>
              <a:spcBef>
                <a:spcPts val="565"/>
              </a:spcBef>
            </a:pPr>
            <a:r>
              <a:rPr dirty="0" sz="1700" spc="10">
                <a:latin typeface="Symbol"/>
                <a:cs typeface="Symbol"/>
              </a:rPr>
              <a:t></a:t>
            </a:r>
            <a:r>
              <a:rPr dirty="0" sz="1700" spc="10" i="1">
                <a:latin typeface="Times New Roman"/>
                <a:cs typeface="Times New Roman"/>
              </a:rPr>
              <a:t>Y</a:t>
            </a:r>
            <a:r>
              <a:rPr dirty="0" sz="1700" spc="195" i="1">
                <a:latin typeface="Times New Roman"/>
                <a:cs typeface="Times New Roman"/>
              </a:rPr>
              <a:t> </a:t>
            </a:r>
            <a:r>
              <a:rPr dirty="0" sz="1700" spc="15">
                <a:latin typeface="Symbol"/>
                <a:cs typeface="Symbol"/>
              </a:rPr>
              <a:t></a:t>
            </a:r>
            <a:r>
              <a:rPr dirty="0" sz="1700" spc="5">
                <a:latin typeface="Times New Roman"/>
                <a:cs typeface="Times New Roman"/>
              </a:rPr>
              <a:t> </a:t>
            </a:r>
            <a:r>
              <a:rPr dirty="0" sz="1700" spc="15">
                <a:latin typeface="Times New Roman"/>
                <a:cs typeface="Times New Roman"/>
              </a:rPr>
              <a:t>250</a:t>
            </a:r>
            <a:endParaRPr sz="1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650">
              <a:latin typeface="Times New Roman"/>
              <a:cs typeface="Times New Roman"/>
            </a:endParaRPr>
          </a:p>
          <a:p>
            <a:pPr marL="286385" marR="5080" indent="-274320">
              <a:lnSpc>
                <a:spcPct val="101400"/>
              </a:lnSpc>
              <a:spcBef>
                <a:spcPts val="5"/>
              </a:spcBef>
              <a:buChar char="•"/>
              <a:tabLst>
                <a:tab pos="286385" algn="l"/>
                <a:tab pos="287020" algn="l"/>
              </a:tabLst>
            </a:pPr>
            <a:r>
              <a:rPr dirty="0" sz="1800" spc="-5">
                <a:latin typeface="Arial"/>
                <a:cs typeface="Arial"/>
              </a:rPr>
              <a:t>Dengan demikian keseimbangan pendapatan nasional yang baru </a:t>
            </a:r>
            <a:r>
              <a:rPr dirty="0" sz="1800" spc="-10">
                <a:latin typeface="Arial"/>
                <a:cs typeface="Arial"/>
              </a:rPr>
              <a:t>adalah </a:t>
            </a:r>
            <a:r>
              <a:rPr dirty="0" sz="1800" spc="-490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Ye</a:t>
            </a:r>
            <a:r>
              <a:rPr dirty="0" sz="1800" spc="-1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=</a:t>
            </a:r>
            <a:r>
              <a:rPr dirty="0" sz="1800" spc="-5">
                <a:latin typeface="Arial"/>
                <a:cs typeface="Arial"/>
              </a:rPr>
              <a:t> Y0 </a:t>
            </a:r>
            <a:r>
              <a:rPr dirty="0" sz="1800">
                <a:latin typeface="Arial"/>
                <a:cs typeface="Arial"/>
              </a:rPr>
              <a:t>+ </a:t>
            </a:r>
            <a:r>
              <a:rPr dirty="0" sz="1800">
                <a:latin typeface="Symbol"/>
                <a:cs typeface="Symbol"/>
              </a:rPr>
              <a:t></a:t>
            </a:r>
            <a:r>
              <a:rPr dirty="0" sz="1800">
                <a:latin typeface="Arial"/>
                <a:cs typeface="Arial"/>
              </a:rPr>
              <a:t>Y</a:t>
            </a:r>
            <a:r>
              <a:rPr dirty="0" sz="1800" spc="-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=</a:t>
            </a:r>
            <a:r>
              <a:rPr dirty="0" sz="1800" spc="-5">
                <a:latin typeface="Arial"/>
                <a:cs typeface="Arial"/>
              </a:rPr>
              <a:t> 500 </a:t>
            </a:r>
            <a:r>
              <a:rPr dirty="0" sz="1800">
                <a:latin typeface="Arial"/>
                <a:cs typeface="Arial"/>
              </a:rPr>
              <a:t>+</a:t>
            </a:r>
            <a:r>
              <a:rPr dirty="0" sz="1800" spc="-5">
                <a:latin typeface="Arial"/>
                <a:cs typeface="Arial"/>
              </a:rPr>
              <a:t> 250</a:t>
            </a:r>
            <a:r>
              <a:rPr dirty="0" sz="1800" spc="-1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=</a:t>
            </a:r>
            <a:r>
              <a:rPr dirty="0" sz="1800" spc="-5">
                <a:latin typeface="Arial"/>
                <a:cs typeface="Arial"/>
              </a:rPr>
              <a:t> 750.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2021-03-05T01:58:14Z</dcterms:created>
  <dcterms:modified xsi:type="dcterms:W3CDTF">2021-03-05T01:58:14Z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2021-03-05T00:00:00Z</vt:filetime>
  </property>
</Properties>
</file>