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9118600" cy="6832600"/>
  <p:notesSz cx="9118600" cy="6832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73100" y="2057654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558545" y="0"/>
                </a:moveTo>
                <a:lnTo>
                  <a:pt x="510333" y="2049"/>
                </a:lnTo>
                <a:lnTo>
                  <a:pt x="463263" y="8085"/>
                </a:lnTo>
                <a:lnTo>
                  <a:pt x="417503" y="17940"/>
                </a:lnTo>
                <a:lnTo>
                  <a:pt x="373220" y="31447"/>
                </a:lnTo>
                <a:lnTo>
                  <a:pt x="330582" y="48440"/>
                </a:lnTo>
                <a:lnTo>
                  <a:pt x="289755" y="68749"/>
                </a:lnTo>
                <a:lnTo>
                  <a:pt x="250907" y="92209"/>
                </a:lnTo>
                <a:lnTo>
                  <a:pt x="214205" y="118652"/>
                </a:lnTo>
                <a:lnTo>
                  <a:pt x="179818" y="147911"/>
                </a:lnTo>
                <a:lnTo>
                  <a:pt x="147911" y="179818"/>
                </a:lnTo>
                <a:lnTo>
                  <a:pt x="118652" y="214205"/>
                </a:lnTo>
                <a:lnTo>
                  <a:pt x="92209" y="250907"/>
                </a:lnTo>
                <a:lnTo>
                  <a:pt x="68749" y="289755"/>
                </a:lnTo>
                <a:lnTo>
                  <a:pt x="48440" y="330582"/>
                </a:lnTo>
                <a:lnTo>
                  <a:pt x="31447" y="373220"/>
                </a:lnTo>
                <a:lnTo>
                  <a:pt x="17940" y="417503"/>
                </a:lnTo>
                <a:lnTo>
                  <a:pt x="8085" y="463263"/>
                </a:lnTo>
                <a:lnTo>
                  <a:pt x="2049" y="510333"/>
                </a:lnTo>
                <a:lnTo>
                  <a:pt x="0" y="558546"/>
                </a:lnTo>
                <a:lnTo>
                  <a:pt x="0" y="2793492"/>
                </a:lnTo>
                <a:lnTo>
                  <a:pt x="2049" y="2841710"/>
                </a:lnTo>
                <a:lnTo>
                  <a:pt x="8085" y="2888797"/>
                </a:lnTo>
                <a:lnTo>
                  <a:pt x="17940" y="2934585"/>
                </a:lnTo>
                <a:lnTo>
                  <a:pt x="31447" y="2978904"/>
                </a:lnTo>
                <a:lnTo>
                  <a:pt x="48440" y="3021586"/>
                </a:lnTo>
                <a:lnTo>
                  <a:pt x="68749" y="3062462"/>
                </a:lnTo>
                <a:lnTo>
                  <a:pt x="92209" y="3101364"/>
                </a:lnTo>
                <a:lnTo>
                  <a:pt x="118652" y="3138123"/>
                </a:lnTo>
                <a:lnTo>
                  <a:pt x="147911" y="3172570"/>
                </a:lnTo>
                <a:lnTo>
                  <a:pt x="179818" y="3204537"/>
                </a:lnTo>
                <a:lnTo>
                  <a:pt x="214205" y="3233855"/>
                </a:lnTo>
                <a:lnTo>
                  <a:pt x="250907" y="3260355"/>
                </a:lnTo>
                <a:lnTo>
                  <a:pt x="289755" y="3283870"/>
                </a:lnTo>
                <a:lnTo>
                  <a:pt x="330582" y="3304229"/>
                </a:lnTo>
                <a:lnTo>
                  <a:pt x="373220" y="3321265"/>
                </a:lnTo>
                <a:lnTo>
                  <a:pt x="417503" y="3334808"/>
                </a:lnTo>
                <a:lnTo>
                  <a:pt x="463263" y="3344691"/>
                </a:lnTo>
                <a:lnTo>
                  <a:pt x="510333" y="3350744"/>
                </a:lnTo>
                <a:lnTo>
                  <a:pt x="558546" y="3352800"/>
                </a:lnTo>
                <a:lnTo>
                  <a:pt x="6832854" y="3352799"/>
                </a:lnTo>
                <a:lnTo>
                  <a:pt x="6881066" y="3350744"/>
                </a:lnTo>
                <a:lnTo>
                  <a:pt x="6928136" y="3344691"/>
                </a:lnTo>
                <a:lnTo>
                  <a:pt x="6973896" y="3334808"/>
                </a:lnTo>
                <a:lnTo>
                  <a:pt x="7018179" y="3321265"/>
                </a:lnTo>
                <a:lnTo>
                  <a:pt x="7060817" y="3304229"/>
                </a:lnTo>
                <a:lnTo>
                  <a:pt x="7101644" y="3283870"/>
                </a:lnTo>
                <a:lnTo>
                  <a:pt x="7140492" y="3260355"/>
                </a:lnTo>
                <a:lnTo>
                  <a:pt x="7177194" y="3233855"/>
                </a:lnTo>
                <a:lnTo>
                  <a:pt x="7211581" y="3204537"/>
                </a:lnTo>
                <a:lnTo>
                  <a:pt x="7243488" y="3172570"/>
                </a:lnTo>
                <a:lnTo>
                  <a:pt x="7272747" y="3138123"/>
                </a:lnTo>
                <a:lnTo>
                  <a:pt x="7299190" y="3101364"/>
                </a:lnTo>
                <a:lnTo>
                  <a:pt x="7322650" y="3062462"/>
                </a:lnTo>
                <a:lnTo>
                  <a:pt x="7342959" y="3021586"/>
                </a:lnTo>
                <a:lnTo>
                  <a:pt x="7359952" y="2978904"/>
                </a:lnTo>
                <a:lnTo>
                  <a:pt x="7373459" y="2934585"/>
                </a:lnTo>
                <a:lnTo>
                  <a:pt x="7383314" y="2888797"/>
                </a:lnTo>
                <a:lnTo>
                  <a:pt x="7389350" y="2841710"/>
                </a:lnTo>
                <a:lnTo>
                  <a:pt x="7391400" y="2793491"/>
                </a:lnTo>
                <a:lnTo>
                  <a:pt x="7391400" y="558545"/>
                </a:lnTo>
                <a:lnTo>
                  <a:pt x="7389350" y="510333"/>
                </a:lnTo>
                <a:lnTo>
                  <a:pt x="7383314" y="463263"/>
                </a:lnTo>
                <a:lnTo>
                  <a:pt x="7373459" y="417503"/>
                </a:lnTo>
                <a:lnTo>
                  <a:pt x="7359952" y="373220"/>
                </a:lnTo>
                <a:lnTo>
                  <a:pt x="7342959" y="330582"/>
                </a:lnTo>
                <a:lnTo>
                  <a:pt x="7322650" y="289755"/>
                </a:lnTo>
                <a:lnTo>
                  <a:pt x="7299190" y="250907"/>
                </a:lnTo>
                <a:lnTo>
                  <a:pt x="7272747" y="214205"/>
                </a:lnTo>
                <a:lnTo>
                  <a:pt x="7243488" y="179818"/>
                </a:lnTo>
                <a:lnTo>
                  <a:pt x="7211581" y="147911"/>
                </a:lnTo>
                <a:lnTo>
                  <a:pt x="7177194" y="118652"/>
                </a:lnTo>
                <a:lnTo>
                  <a:pt x="7140492" y="92209"/>
                </a:lnTo>
                <a:lnTo>
                  <a:pt x="7101644" y="68749"/>
                </a:lnTo>
                <a:lnTo>
                  <a:pt x="7060817" y="48440"/>
                </a:lnTo>
                <a:lnTo>
                  <a:pt x="7018179" y="31447"/>
                </a:lnTo>
                <a:lnTo>
                  <a:pt x="6973896" y="17940"/>
                </a:lnTo>
                <a:lnTo>
                  <a:pt x="6928136" y="8085"/>
                </a:lnTo>
                <a:lnTo>
                  <a:pt x="6881066" y="2049"/>
                </a:lnTo>
                <a:lnTo>
                  <a:pt x="6832854" y="0"/>
                </a:lnTo>
                <a:lnTo>
                  <a:pt x="558545" y="0"/>
                </a:lnTo>
                <a:close/>
              </a:path>
            </a:pathLst>
          </a:custGeom>
          <a:ln w="50800">
            <a:solidFill>
              <a:srgbClr val="6699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15900" y="914653"/>
            <a:ext cx="7162800" cy="990600"/>
          </a:xfrm>
          <a:custGeom>
            <a:avLst/>
            <a:gdLst/>
            <a:ahLst/>
            <a:cxnLst/>
            <a:rect l="l" t="t" r="r" b="b"/>
            <a:pathLst>
              <a:path w="7162800" h="990600">
                <a:moveTo>
                  <a:pt x="0" y="0"/>
                </a:moveTo>
                <a:lnTo>
                  <a:pt x="0" y="990600"/>
                </a:lnTo>
                <a:lnTo>
                  <a:pt x="7162800" y="990599"/>
                </a:lnTo>
                <a:lnTo>
                  <a:pt x="7162800" y="0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rgbClr val="6699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371853"/>
            <a:ext cx="8978900" cy="1828800"/>
          </a:xfrm>
          <a:custGeom>
            <a:avLst/>
            <a:gdLst/>
            <a:ahLst/>
            <a:cxnLst/>
            <a:rect l="l" t="t" r="r" b="b"/>
            <a:pathLst>
              <a:path w="8978900" h="1828800">
                <a:moveTo>
                  <a:pt x="8978900" y="914399"/>
                </a:moveTo>
                <a:lnTo>
                  <a:pt x="8977630" y="865681"/>
                </a:lnTo>
                <a:lnTo>
                  <a:pt x="8973865" y="817643"/>
                </a:lnTo>
                <a:lnTo>
                  <a:pt x="8967666" y="770347"/>
                </a:lnTo>
                <a:lnTo>
                  <a:pt x="8959097" y="723857"/>
                </a:lnTo>
                <a:lnTo>
                  <a:pt x="8948222" y="678233"/>
                </a:lnTo>
                <a:lnTo>
                  <a:pt x="8935104" y="633539"/>
                </a:lnTo>
                <a:lnTo>
                  <a:pt x="8919805" y="589837"/>
                </a:lnTo>
                <a:lnTo>
                  <a:pt x="8902389" y="547188"/>
                </a:lnTo>
                <a:lnTo>
                  <a:pt x="8882920" y="505654"/>
                </a:lnTo>
                <a:lnTo>
                  <a:pt x="8861460" y="465299"/>
                </a:lnTo>
                <a:lnTo>
                  <a:pt x="8838073" y="426183"/>
                </a:lnTo>
                <a:lnTo>
                  <a:pt x="8812821" y="388370"/>
                </a:lnTo>
                <a:lnTo>
                  <a:pt x="8785769" y="351921"/>
                </a:lnTo>
                <a:lnTo>
                  <a:pt x="8756980" y="316899"/>
                </a:lnTo>
                <a:lnTo>
                  <a:pt x="8726516" y="283365"/>
                </a:lnTo>
                <a:lnTo>
                  <a:pt x="8694441" y="251382"/>
                </a:lnTo>
                <a:lnTo>
                  <a:pt x="8660818" y="221012"/>
                </a:lnTo>
                <a:lnTo>
                  <a:pt x="8625710" y="192317"/>
                </a:lnTo>
                <a:lnTo>
                  <a:pt x="8589181" y="165359"/>
                </a:lnTo>
                <a:lnTo>
                  <a:pt x="8551293" y="140201"/>
                </a:lnTo>
                <a:lnTo>
                  <a:pt x="8512111" y="116905"/>
                </a:lnTo>
                <a:lnTo>
                  <a:pt x="8471697" y="95532"/>
                </a:lnTo>
                <a:lnTo>
                  <a:pt x="8430115" y="76145"/>
                </a:lnTo>
                <a:lnTo>
                  <a:pt x="8387427" y="58806"/>
                </a:lnTo>
                <a:lnTo>
                  <a:pt x="8343697" y="43577"/>
                </a:lnTo>
                <a:lnTo>
                  <a:pt x="8298988" y="30521"/>
                </a:lnTo>
                <a:lnTo>
                  <a:pt x="8253364" y="19699"/>
                </a:lnTo>
                <a:lnTo>
                  <a:pt x="8206887" y="11174"/>
                </a:lnTo>
                <a:lnTo>
                  <a:pt x="8159622" y="5007"/>
                </a:lnTo>
                <a:lnTo>
                  <a:pt x="8111630" y="1262"/>
                </a:lnTo>
                <a:lnTo>
                  <a:pt x="8064500" y="39"/>
                </a:lnTo>
                <a:lnTo>
                  <a:pt x="0" y="0"/>
                </a:lnTo>
                <a:lnTo>
                  <a:pt x="0" y="1828796"/>
                </a:lnTo>
                <a:lnTo>
                  <a:pt x="8064500" y="1826513"/>
                </a:lnTo>
                <a:lnTo>
                  <a:pt x="8113011" y="1825251"/>
                </a:lnTo>
                <a:lnTo>
                  <a:pt x="8160869" y="1821506"/>
                </a:lnTo>
                <a:lnTo>
                  <a:pt x="8208010" y="1815341"/>
                </a:lnTo>
                <a:lnTo>
                  <a:pt x="8254371" y="1806819"/>
                </a:lnTo>
                <a:lnTo>
                  <a:pt x="8299887" y="1796002"/>
                </a:lnTo>
                <a:lnTo>
                  <a:pt x="8344496" y="1782953"/>
                </a:lnTo>
                <a:lnTo>
                  <a:pt x="8388134" y="1767734"/>
                </a:lnTo>
                <a:lnTo>
                  <a:pt x="8430737" y="1750408"/>
                </a:lnTo>
                <a:lnTo>
                  <a:pt x="8472242" y="1731037"/>
                </a:lnTo>
                <a:lnTo>
                  <a:pt x="8512585" y="1709685"/>
                </a:lnTo>
                <a:lnTo>
                  <a:pt x="8551703" y="1686414"/>
                </a:lnTo>
                <a:lnTo>
                  <a:pt x="8589532" y="1661286"/>
                </a:lnTo>
                <a:lnTo>
                  <a:pt x="8626008" y="1634364"/>
                </a:lnTo>
                <a:lnTo>
                  <a:pt x="8661069" y="1605712"/>
                </a:lnTo>
                <a:lnTo>
                  <a:pt x="8694650" y="1575390"/>
                </a:lnTo>
                <a:lnTo>
                  <a:pt x="8726688" y="1543462"/>
                </a:lnTo>
                <a:lnTo>
                  <a:pt x="8757120" y="1509991"/>
                </a:lnTo>
                <a:lnTo>
                  <a:pt x="8785882" y="1475039"/>
                </a:lnTo>
                <a:lnTo>
                  <a:pt x="8812910" y="1438669"/>
                </a:lnTo>
                <a:lnTo>
                  <a:pt x="8838141" y="1400943"/>
                </a:lnTo>
                <a:lnTo>
                  <a:pt x="8861511" y="1361925"/>
                </a:lnTo>
                <a:lnTo>
                  <a:pt x="8882957" y="1321676"/>
                </a:lnTo>
                <a:lnTo>
                  <a:pt x="8902415" y="1280259"/>
                </a:lnTo>
                <a:lnTo>
                  <a:pt x="8919822" y="1237737"/>
                </a:lnTo>
                <a:lnTo>
                  <a:pt x="8935115" y="1194173"/>
                </a:lnTo>
                <a:lnTo>
                  <a:pt x="8948229" y="1149628"/>
                </a:lnTo>
                <a:lnTo>
                  <a:pt x="8959101" y="1104167"/>
                </a:lnTo>
                <a:lnTo>
                  <a:pt x="8967667" y="1057850"/>
                </a:lnTo>
                <a:lnTo>
                  <a:pt x="8973865" y="1010742"/>
                </a:lnTo>
                <a:lnTo>
                  <a:pt x="8977630" y="962904"/>
                </a:lnTo>
                <a:lnTo>
                  <a:pt x="8978900" y="914399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3022853"/>
            <a:ext cx="8293100" cy="50800"/>
          </a:xfrm>
          <a:custGeom>
            <a:avLst/>
            <a:gdLst/>
            <a:ahLst/>
            <a:cxnLst/>
            <a:rect l="l" t="t" r="r" b="b"/>
            <a:pathLst>
              <a:path w="8293100" h="50800">
                <a:moveTo>
                  <a:pt x="8293100" y="50800"/>
                </a:moveTo>
                <a:lnTo>
                  <a:pt x="8293100" y="0"/>
                </a:lnTo>
                <a:lnTo>
                  <a:pt x="0" y="0"/>
                </a:lnTo>
                <a:lnTo>
                  <a:pt x="0" y="50800"/>
                </a:lnTo>
                <a:lnTo>
                  <a:pt x="8293100" y="50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5402" y="1488693"/>
            <a:ext cx="6969125" cy="727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8300" y="5207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784097" y="0"/>
                </a:moveTo>
                <a:lnTo>
                  <a:pt x="736356" y="1431"/>
                </a:lnTo>
                <a:lnTo>
                  <a:pt x="689368" y="5672"/>
                </a:lnTo>
                <a:lnTo>
                  <a:pt x="643215" y="12640"/>
                </a:lnTo>
                <a:lnTo>
                  <a:pt x="597980" y="22252"/>
                </a:lnTo>
                <a:lnTo>
                  <a:pt x="553746" y="34427"/>
                </a:lnTo>
                <a:lnTo>
                  <a:pt x="510593" y="49081"/>
                </a:lnTo>
                <a:lnTo>
                  <a:pt x="468605" y="66133"/>
                </a:lnTo>
                <a:lnTo>
                  <a:pt x="427863" y="85501"/>
                </a:lnTo>
                <a:lnTo>
                  <a:pt x="388450" y="107103"/>
                </a:lnTo>
                <a:lnTo>
                  <a:pt x="350449" y="130855"/>
                </a:lnTo>
                <a:lnTo>
                  <a:pt x="313940" y="156677"/>
                </a:lnTo>
                <a:lnTo>
                  <a:pt x="279008" y="184485"/>
                </a:lnTo>
                <a:lnTo>
                  <a:pt x="245733" y="214198"/>
                </a:lnTo>
                <a:lnTo>
                  <a:pt x="214198" y="245733"/>
                </a:lnTo>
                <a:lnTo>
                  <a:pt x="184485" y="279008"/>
                </a:lnTo>
                <a:lnTo>
                  <a:pt x="156677" y="313940"/>
                </a:lnTo>
                <a:lnTo>
                  <a:pt x="130855" y="350449"/>
                </a:lnTo>
                <a:lnTo>
                  <a:pt x="107103" y="388450"/>
                </a:lnTo>
                <a:lnTo>
                  <a:pt x="85501" y="427863"/>
                </a:lnTo>
                <a:lnTo>
                  <a:pt x="66133" y="468605"/>
                </a:lnTo>
                <a:lnTo>
                  <a:pt x="49081" y="510593"/>
                </a:lnTo>
                <a:lnTo>
                  <a:pt x="34427" y="553746"/>
                </a:lnTo>
                <a:lnTo>
                  <a:pt x="22252" y="597980"/>
                </a:lnTo>
                <a:lnTo>
                  <a:pt x="12640" y="643215"/>
                </a:lnTo>
                <a:lnTo>
                  <a:pt x="5672" y="689368"/>
                </a:lnTo>
                <a:lnTo>
                  <a:pt x="1431" y="736356"/>
                </a:lnTo>
                <a:lnTo>
                  <a:pt x="0" y="784098"/>
                </a:lnTo>
                <a:lnTo>
                  <a:pt x="0" y="4930140"/>
                </a:lnTo>
                <a:lnTo>
                  <a:pt x="1431" y="4977963"/>
                </a:lnTo>
                <a:lnTo>
                  <a:pt x="5672" y="5025026"/>
                </a:lnTo>
                <a:lnTo>
                  <a:pt x="12640" y="5071249"/>
                </a:lnTo>
                <a:lnTo>
                  <a:pt x="22252" y="5116548"/>
                </a:lnTo>
                <a:lnTo>
                  <a:pt x="34427" y="5160841"/>
                </a:lnTo>
                <a:lnTo>
                  <a:pt x="49081" y="5204048"/>
                </a:lnTo>
                <a:lnTo>
                  <a:pt x="66133" y="5246085"/>
                </a:lnTo>
                <a:lnTo>
                  <a:pt x="85501" y="5286871"/>
                </a:lnTo>
                <a:lnTo>
                  <a:pt x="107103" y="5326323"/>
                </a:lnTo>
                <a:lnTo>
                  <a:pt x="130855" y="5364360"/>
                </a:lnTo>
                <a:lnTo>
                  <a:pt x="156677" y="5400900"/>
                </a:lnTo>
                <a:lnTo>
                  <a:pt x="184485" y="5435861"/>
                </a:lnTo>
                <a:lnTo>
                  <a:pt x="214198" y="5469160"/>
                </a:lnTo>
                <a:lnTo>
                  <a:pt x="245733" y="5500716"/>
                </a:lnTo>
                <a:lnTo>
                  <a:pt x="279008" y="5530447"/>
                </a:lnTo>
                <a:lnTo>
                  <a:pt x="313940" y="5558271"/>
                </a:lnTo>
                <a:lnTo>
                  <a:pt x="350449" y="5584105"/>
                </a:lnTo>
                <a:lnTo>
                  <a:pt x="388450" y="5607868"/>
                </a:lnTo>
                <a:lnTo>
                  <a:pt x="427863" y="5629478"/>
                </a:lnTo>
                <a:lnTo>
                  <a:pt x="468605" y="5648852"/>
                </a:lnTo>
                <a:lnTo>
                  <a:pt x="510593" y="5665910"/>
                </a:lnTo>
                <a:lnTo>
                  <a:pt x="553746" y="5680568"/>
                </a:lnTo>
                <a:lnTo>
                  <a:pt x="597980" y="5692744"/>
                </a:lnTo>
                <a:lnTo>
                  <a:pt x="643215" y="5702358"/>
                </a:lnTo>
                <a:lnTo>
                  <a:pt x="689368" y="5709326"/>
                </a:lnTo>
                <a:lnTo>
                  <a:pt x="736356" y="5713568"/>
                </a:lnTo>
                <a:lnTo>
                  <a:pt x="784098" y="5715000"/>
                </a:lnTo>
                <a:lnTo>
                  <a:pt x="7520940" y="5715000"/>
                </a:lnTo>
                <a:lnTo>
                  <a:pt x="7568763" y="5713568"/>
                </a:lnTo>
                <a:lnTo>
                  <a:pt x="7615826" y="5709326"/>
                </a:lnTo>
                <a:lnTo>
                  <a:pt x="7662049" y="5702358"/>
                </a:lnTo>
                <a:lnTo>
                  <a:pt x="7707348" y="5692744"/>
                </a:lnTo>
                <a:lnTo>
                  <a:pt x="7751641" y="5680568"/>
                </a:lnTo>
                <a:lnTo>
                  <a:pt x="7794848" y="5665910"/>
                </a:lnTo>
                <a:lnTo>
                  <a:pt x="7836885" y="5648852"/>
                </a:lnTo>
                <a:lnTo>
                  <a:pt x="7877671" y="5629478"/>
                </a:lnTo>
                <a:lnTo>
                  <a:pt x="7917123" y="5607868"/>
                </a:lnTo>
                <a:lnTo>
                  <a:pt x="7955160" y="5584105"/>
                </a:lnTo>
                <a:lnTo>
                  <a:pt x="7991700" y="5558271"/>
                </a:lnTo>
                <a:lnTo>
                  <a:pt x="8026661" y="5530447"/>
                </a:lnTo>
                <a:lnTo>
                  <a:pt x="8059960" y="5500716"/>
                </a:lnTo>
                <a:lnTo>
                  <a:pt x="8091516" y="5469160"/>
                </a:lnTo>
                <a:lnTo>
                  <a:pt x="8121247" y="5435861"/>
                </a:lnTo>
                <a:lnTo>
                  <a:pt x="8149071" y="5400900"/>
                </a:lnTo>
                <a:lnTo>
                  <a:pt x="8174905" y="5364360"/>
                </a:lnTo>
                <a:lnTo>
                  <a:pt x="8198668" y="5326323"/>
                </a:lnTo>
                <a:lnTo>
                  <a:pt x="8220278" y="5286871"/>
                </a:lnTo>
                <a:lnTo>
                  <a:pt x="8239652" y="5246085"/>
                </a:lnTo>
                <a:lnTo>
                  <a:pt x="8256710" y="5204048"/>
                </a:lnTo>
                <a:lnTo>
                  <a:pt x="8271368" y="5160841"/>
                </a:lnTo>
                <a:lnTo>
                  <a:pt x="8283544" y="5116548"/>
                </a:lnTo>
                <a:lnTo>
                  <a:pt x="8293158" y="5071249"/>
                </a:lnTo>
                <a:lnTo>
                  <a:pt x="8300126" y="5025026"/>
                </a:lnTo>
                <a:lnTo>
                  <a:pt x="8304368" y="4977963"/>
                </a:lnTo>
                <a:lnTo>
                  <a:pt x="8305800" y="4930140"/>
                </a:lnTo>
                <a:lnTo>
                  <a:pt x="8305800" y="784098"/>
                </a:lnTo>
                <a:lnTo>
                  <a:pt x="8304368" y="736356"/>
                </a:lnTo>
                <a:lnTo>
                  <a:pt x="8300126" y="689368"/>
                </a:lnTo>
                <a:lnTo>
                  <a:pt x="8293158" y="643215"/>
                </a:lnTo>
                <a:lnTo>
                  <a:pt x="8283544" y="597980"/>
                </a:lnTo>
                <a:lnTo>
                  <a:pt x="8271368" y="553746"/>
                </a:lnTo>
                <a:lnTo>
                  <a:pt x="8256710" y="510593"/>
                </a:lnTo>
                <a:lnTo>
                  <a:pt x="8239652" y="468605"/>
                </a:lnTo>
                <a:lnTo>
                  <a:pt x="8220278" y="427863"/>
                </a:lnTo>
                <a:lnTo>
                  <a:pt x="8198668" y="388450"/>
                </a:lnTo>
                <a:lnTo>
                  <a:pt x="8174905" y="350449"/>
                </a:lnTo>
                <a:lnTo>
                  <a:pt x="8149071" y="313940"/>
                </a:lnTo>
                <a:lnTo>
                  <a:pt x="8121247" y="279008"/>
                </a:lnTo>
                <a:lnTo>
                  <a:pt x="8091516" y="245733"/>
                </a:lnTo>
                <a:lnTo>
                  <a:pt x="8059960" y="214198"/>
                </a:lnTo>
                <a:lnTo>
                  <a:pt x="8026661" y="184485"/>
                </a:lnTo>
                <a:lnTo>
                  <a:pt x="7991700" y="156677"/>
                </a:lnTo>
                <a:lnTo>
                  <a:pt x="7955160" y="130855"/>
                </a:lnTo>
                <a:lnTo>
                  <a:pt x="7917123" y="107103"/>
                </a:lnTo>
                <a:lnTo>
                  <a:pt x="7877671" y="85501"/>
                </a:lnTo>
                <a:lnTo>
                  <a:pt x="7836885" y="66133"/>
                </a:lnTo>
                <a:lnTo>
                  <a:pt x="7794848" y="49081"/>
                </a:lnTo>
                <a:lnTo>
                  <a:pt x="7751641" y="34427"/>
                </a:lnTo>
                <a:lnTo>
                  <a:pt x="7707348" y="22252"/>
                </a:lnTo>
                <a:lnTo>
                  <a:pt x="7662049" y="12640"/>
                </a:lnTo>
                <a:lnTo>
                  <a:pt x="7615826" y="5672"/>
                </a:lnTo>
                <a:lnTo>
                  <a:pt x="7568763" y="1431"/>
                </a:lnTo>
                <a:lnTo>
                  <a:pt x="7520940" y="0"/>
                </a:lnTo>
                <a:lnTo>
                  <a:pt x="784097" y="0"/>
                </a:lnTo>
                <a:close/>
              </a:path>
            </a:pathLst>
          </a:custGeom>
          <a:ln w="50800">
            <a:solidFill>
              <a:srgbClr val="6699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39700"/>
            <a:ext cx="8521700" cy="1219200"/>
          </a:xfrm>
          <a:custGeom>
            <a:avLst/>
            <a:gdLst/>
            <a:ahLst/>
            <a:cxnLst/>
            <a:rect l="l" t="t" r="r" b="b"/>
            <a:pathLst>
              <a:path w="8521700" h="1219200">
                <a:moveTo>
                  <a:pt x="8521700" y="609599"/>
                </a:moveTo>
                <a:lnTo>
                  <a:pt x="8519866" y="561844"/>
                </a:lnTo>
                <a:lnTo>
                  <a:pt x="8514456" y="515114"/>
                </a:lnTo>
                <a:lnTo>
                  <a:pt x="8505602" y="469543"/>
                </a:lnTo>
                <a:lnTo>
                  <a:pt x="8493440" y="425264"/>
                </a:lnTo>
                <a:lnTo>
                  <a:pt x="8478103" y="382413"/>
                </a:lnTo>
                <a:lnTo>
                  <a:pt x="8459726" y="341122"/>
                </a:lnTo>
                <a:lnTo>
                  <a:pt x="8438444" y="301526"/>
                </a:lnTo>
                <a:lnTo>
                  <a:pt x="8414390" y="263757"/>
                </a:lnTo>
                <a:lnTo>
                  <a:pt x="8387699" y="227951"/>
                </a:lnTo>
                <a:lnTo>
                  <a:pt x="8358504" y="194240"/>
                </a:lnTo>
                <a:lnTo>
                  <a:pt x="8326941" y="162759"/>
                </a:lnTo>
                <a:lnTo>
                  <a:pt x="8293144" y="133641"/>
                </a:lnTo>
                <a:lnTo>
                  <a:pt x="8257246" y="107019"/>
                </a:lnTo>
                <a:lnTo>
                  <a:pt x="8219383" y="83029"/>
                </a:lnTo>
                <a:lnTo>
                  <a:pt x="8179688" y="61804"/>
                </a:lnTo>
                <a:lnTo>
                  <a:pt x="8138296" y="43477"/>
                </a:lnTo>
                <a:lnTo>
                  <a:pt x="8095341" y="28182"/>
                </a:lnTo>
                <a:lnTo>
                  <a:pt x="8050957" y="16053"/>
                </a:lnTo>
                <a:lnTo>
                  <a:pt x="8005278" y="7223"/>
                </a:lnTo>
                <a:lnTo>
                  <a:pt x="7958440" y="1828"/>
                </a:lnTo>
                <a:lnTo>
                  <a:pt x="7912100" y="58"/>
                </a:lnTo>
                <a:lnTo>
                  <a:pt x="0" y="0"/>
                </a:lnTo>
                <a:lnTo>
                  <a:pt x="0" y="1219197"/>
                </a:lnTo>
                <a:lnTo>
                  <a:pt x="7912100" y="1217675"/>
                </a:lnTo>
                <a:lnTo>
                  <a:pt x="7959756" y="1215852"/>
                </a:lnTo>
                <a:lnTo>
                  <a:pt x="8006407" y="1210472"/>
                </a:lnTo>
                <a:lnTo>
                  <a:pt x="8051917" y="1201667"/>
                </a:lnTo>
                <a:lnTo>
                  <a:pt x="8096149" y="1189571"/>
                </a:lnTo>
                <a:lnTo>
                  <a:pt x="8138970" y="1174318"/>
                </a:lnTo>
                <a:lnTo>
                  <a:pt x="8180244" y="1156040"/>
                </a:lnTo>
                <a:lnTo>
                  <a:pt x="8219835" y="1134871"/>
                </a:lnTo>
                <a:lnTo>
                  <a:pt x="8257608" y="1110945"/>
                </a:lnTo>
                <a:lnTo>
                  <a:pt x="8293428" y="1084394"/>
                </a:lnTo>
                <a:lnTo>
                  <a:pt x="8327160" y="1055352"/>
                </a:lnTo>
                <a:lnTo>
                  <a:pt x="8358669" y="1023953"/>
                </a:lnTo>
                <a:lnTo>
                  <a:pt x="8387819" y="990328"/>
                </a:lnTo>
                <a:lnTo>
                  <a:pt x="8414474" y="954613"/>
                </a:lnTo>
                <a:lnTo>
                  <a:pt x="8438500" y="916939"/>
                </a:lnTo>
                <a:lnTo>
                  <a:pt x="8459762" y="877441"/>
                </a:lnTo>
                <a:lnTo>
                  <a:pt x="8478124" y="836252"/>
                </a:lnTo>
                <a:lnTo>
                  <a:pt x="8493450" y="793504"/>
                </a:lnTo>
                <a:lnTo>
                  <a:pt x="8505606" y="749332"/>
                </a:lnTo>
                <a:lnTo>
                  <a:pt x="8514457" y="703868"/>
                </a:lnTo>
                <a:lnTo>
                  <a:pt x="8519866" y="657246"/>
                </a:lnTo>
                <a:lnTo>
                  <a:pt x="8521700" y="609599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187450"/>
            <a:ext cx="8064500" cy="38100"/>
          </a:xfrm>
          <a:custGeom>
            <a:avLst/>
            <a:gdLst/>
            <a:ahLst/>
            <a:cxnLst/>
            <a:rect l="l" t="t" r="r" b="b"/>
            <a:pathLst>
              <a:path w="8064500" h="38100">
                <a:moveTo>
                  <a:pt x="8064500" y="38099"/>
                </a:moveTo>
                <a:lnTo>
                  <a:pt x="8064500" y="0"/>
                </a:lnTo>
                <a:lnTo>
                  <a:pt x="0" y="0"/>
                </a:lnTo>
                <a:lnTo>
                  <a:pt x="0" y="38100"/>
                </a:lnTo>
                <a:lnTo>
                  <a:pt x="8064500" y="38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874" y="389128"/>
            <a:ext cx="8594851" cy="544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0898" y="1515773"/>
            <a:ext cx="7355205" cy="2281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ANALISIS</a:t>
            </a:r>
            <a:r>
              <a:rPr dirty="0" spc="-80"/>
              <a:t> </a:t>
            </a:r>
            <a:r>
              <a:rPr dirty="0" spc="-5"/>
              <a:t>PENDAPATAN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5402" y="2190623"/>
            <a:ext cx="7230109" cy="17741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600" spc="-5" b="1">
                <a:solidFill>
                  <a:srgbClr val="FFFFFF"/>
                </a:solidFill>
                <a:latin typeface="Arial"/>
                <a:cs typeface="Arial"/>
              </a:rPr>
              <a:t>NASIONAL</a:t>
            </a:r>
            <a:r>
              <a:rPr dirty="0" sz="46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600" spc="-5" b="1">
                <a:solidFill>
                  <a:srgbClr val="FFFFFF"/>
                </a:solidFill>
                <a:latin typeface="Arial"/>
                <a:cs typeface="Arial"/>
              </a:rPr>
              <a:t>TIGA</a:t>
            </a:r>
            <a:r>
              <a:rPr dirty="0" sz="46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600" spc="-5" b="1">
                <a:solidFill>
                  <a:srgbClr val="FFFFFF"/>
                </a:solidFill>
                <a:latin typeface="Arial"/>
                <a:cs typeface="Arial"/>
              </a:rPr>
              <a:t>SEKTOR</a:t>
            </a:r>
            <a:endParaRPr sz="4600">
              <a:latin typeface="Arial"/>
              <a:cs typeface="Arial"/>
            </a:endParaRPr>
          </a:p>
          <a:p>
            <a:pPr marL="850900">
              <a:lnSpc>
                <a:spcPct val="100000"/>
              </a:lnSpc>
              <a:spcBef>
                <a:spcPts val="4405"/>
              </a:spcBef>
            </a:pPr>
            <a:r>
              <a:rPr dirty="0" sz="3200" spc="-10">
                <a:latin typeface="Arial"/>
                <a:cs typeface="Arial"/>
              </a:rPr>
              <a:t>Minggu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6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Angka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Pengganda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pada Perekonomian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b="1">
                <a:latin typeface="Arial"/>
                <a:cs typeface="Arial"/>
              </a:rPr>
              <a:t>3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579359" cy="83693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Angka pengganda pada model perekonomian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3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sektor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untuk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pajak lumpsum: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44088" y="5344921"/>
            <a:ext cx="3017520" cy="0"/>
          </a:xfrm>
          <a:custGeom>
            <a:avLst/>
            <a:gdLst/>
            <a:ahLst/>
            <a:cxnLst/>
            <a:rect l="l" t="t" r="r" b="b"/>
            <a:pathLst>
              <a:path w="3017520" h="0">
                <a:moveTo>
                  <a:pt x="0" y="0"/>
                </a:moveTo>
                <a:lnTo>
                  <a:pt x="3017519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588538" y="4181225"/>
            <a:ext cx="4269105" cy="1482090"/>
          </a:xfrm>
          <a:prstGeom prst="rect">
            <a:avLst/>
          </a:prstGeom>
        </p:spPr>
        <p:txBody>
          <a:bodyPr wrap="square" lIns="0" tIns="90170" rIns="0" bIns="0" rtlCol="0" vert="horz">
            <a:spAutoFit/>
          </a:bodyPr>
          <a:lstStyle/>
          <a:p>
            <a:pPr marL="62865">
              <a:lnSpc>
                <a:spcPct val="100000"/>
              </a:lnSpc>
              <a:spcBef>
                <a:spcPts val="710"/>
              </a:spcBef>
            </a:pPr>
            <a:r>
              <a:rPr dirty="0" sz="1900" spc="10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i="1">
                <a:latin typeface="Times New Roman"/>
                <a:cs typeface="Times New Roman"/>
              </a:rPr>
              <a:t> </a:t>
            </a:r>
            <a:r>
              <a:rPr dirty="0" sz="1900" spc="-18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10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Tx</a:t>
            </a:r>
            <a:r>
              <a:rPr dirty="0" sz="1900" spc="-6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Tr</a:t>
            </a:r>
            <a:r>
              <a:rPr dirty="0" sz="1900" spc="2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55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0" i="1">
                <a:latin typeface="Times New Roman"/>
                <a:cs typeface="Times New Roman"/>
              </a:rPr>
              <a:t>I</a:t>
            </a:r>
            <a:r>
              <a:rPr dirty="0" sz="1900" spc="114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20" i="1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algn="ctr" marL="21590">
              <a:lnSpc>
                <a:spcPct val="100000"/>
              </a:lnSpc>
              <a:spcBef>
                <a:spcPts val="620"/>
              </a:spcBef>
            </a:pPr>
            <a:r>
              <a:rPr dirty="0" sz="1900" spc="-155">
                <a:latin typeface="Times New Roman"/>
                <a:cs typeface="Times New Roman"/>
              </a:rPr>
              <a:t>(</a:t>
            </a:r>
            <a:r>
              <a:rPr dirty="0" sz="1900" spc="15">
                <a:latin typeface="Times New Roman"/>
                <a:cs typeface="Times New Roman"/>
              </a:rPr>
              <a:t>1</a:t>
            </a:r>
            <a:r>
              <a:rPr dirty="0" sz="1900" spc="-270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40" i="1">
                <a:latin typeface="Times New Roman"/>
                <a:cs typeface="Times New Roman"/>
              </a:rPr>
              <a:t>b</a:t>
            </a:r>
            <a:r>
              <a:rPr dirty="0" sz="1900" spc="60">
                <a:latin typeface="Times New Roman"/>
                <a:cs typeface="Times New Roman"/>
              </a:rPr>
              <a:t>)</a:t>
            </a:r>
            <a:r>
              <a:rPr dirty="0" sz="1900" spc="10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i="1">
                <a:latin typeface="Times New Roman"/>
                <a:cs typeface="Times New Roman"/>
              </a:rPr>
              <a:t> </a:t>
            </a:r>
            <a:r>
              <a:rPr dirty="0" sz="1900" spc="-18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10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Tx</a:t>
            </a:r>
            <a:r>
              <a:rPr dirty="0" sz="1900" spc="-6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Tr</a:t>
            </a:r>
            <a:r>
              <a:rPr dirty="0" sz="1900" spc="2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0" i="1">
                <a:latin typeface="Times New Roman"/>
                <a:cs typeface="Times New Roman"/>
              </a:rPr>
              <a:t>I</a:t>
            </a:r>
            <a:r>
              <a:rPr dirty="0" sz="1900" spc="114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20" i="1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15"/>
              </a:spcBef>
            </a:pPr>
            <a:r>
              <a:rPr dirty="0" baseline="-36549" sz="2850" spc="7">
                <a:latin typeface="Symbol"/>
                <a:cs typeface="Symbol"/>
              </a:rPr>
              <a:t></a:t>
            </a:r>
            <a:r>
              <a:rPr dirty="0" baseline="-36549" sz="2850" spc="22" i="1">
                <a:latin typeface="Times New Roman"/>
                <a:cs typeface="Times New Roman"/>
              </a:rPr>
              <a:t>Y</a:t>
            </a:r>
            <a:r>
              <a:rPr dirty="0" baseline="-36549" sz="2850" i="1">
                <a:latin typeface="Times New Roman"/>
                <a:cs typeface="Times New Roman"/>
              </a:rPr>
              <a:t> </a:t>
            </a:r>
            <a:r>
              <a:rPr dirty="0" baseline="-36549" sz="2850" spc="-270" i="1">
                <a:latin typeface="Times New Roman"/>
                <a:cs typeface="Times New Roman"/>
              </a:rPr>
              <a:t> </a:t>
            </a:r>
            <a:r>
              <a:rPr dirty="0" baseline="-36549" sz="2850" spc="22">
                <a:latin typeface="Symbol"/>
                <a:cs typeface="Symbol"/>
              </a:rPr>
              <a:t></a:t>
            </a:r>
            <a:r>
              <a:rPr dirty="0" baseline="-36549" sz="2850" spc="254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13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45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10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Tx</a:t>
            </a:r>
            <a:r>
              <a:rPr dirty="0" sz="1900" spc="-6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5" i="1">
                <a:latin typeface="Times New Roman"/>
                <a:cs typeface="Times New Roman"/>
              </a:rPr>
              <a:t>Tr</a:t>
            </a:r>
            <a:r>
              <a:rPr dirty="0" sz="1900" spc="2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10" i="1">
                <a:latin typeface="Times New Roman"/>
                <a:cs typeface="Times New Roman"/>
              </a:rPr>
              <a:t>I</a:t>
            </a:r>
            <a:r>
              <a:rPr dirty="0" sz="1900" spc="12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60">
                <a:latin typeface="Times New Roman"/>
                <a:cs typeface="Times New Roman"/>
              </a:rPr>
              <a:t> </a:t>
            </a:r>
            <a:r>
              <a:rPr dirty="0" sz="1900" spc="5">
                <a:latin typeface="Symbol"/>
                <a:cs typeface="Symbol"/>
              </a:rPr>
              <a:t></a:t>
            </a:r>
            <a:r>
              <a:rPr dirty="0" sz="1900" spc="20" i="1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algn="ctr" marL="61594">
              <a:lnSpc>
                <a:spcPct val="100000"/>
              </a:lnSpc>
              <a:spcBef>
                <a:spcPts val="490"/>
              </a:spcBef>
            </a:pPr>
            <a:r>
              <a:rPr dirty="0" sz="1900" spc="-155">
                <a:latin typeface="Times New Roman"/>
                <a:cs typeface="Times New Roman"/>
              </a:rPr>
              <a:t>(</a:t>
            </a:r>
            <a:r>
              <a:rPr dirty="0" sz="1900" spc="15">
                <a:latin typeface="Times New Roman"/>
                <a:cs typeface="Times New Roman"/>
              </a:rPr>
              <a:t>1</a:t>
            </a:r>
            <a:r>
              <a:rPr dirty="0" sz="1900" spc="-270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40" i="1">
                <a:latin typeface="Times New Roman"/>
                <a:cs typeface="Times New Roman"/>
              </a:rPr>
              <a:t>b</a:t>
            </a:r>
            <a:r>
              <a:rPr dirty="0" sz="1900" spc="10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35491" y="3053982"/>
            <a:ext cx="2644140" cy="114681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218440" indent="-180975">
              <a:lnSpc>
                <a:spcPct val="100000"/>
              </a:lnSpc>
              <a:spcBef>
                <a:spcPts val="755"/>
              </a:spcBef>
              <a:buFont typeface="Symbol"/>
              <a:buChar char=""/>
              <a:tabLst>
                <a:tab pos="219075" algn="l"/>
              </a:tabLst>
            </a:pPr>
            <a:r>
              <a:rPr dirty="0" sz="1900" spc="15" i="1">
                <a:latin typeface="Times New Roman"/>
                <a:cs typeface="Times New Roman"/>
              </a:rPr>
              <a:t>b</a:t>
            </a:r>
            <a:r>
              <a:rPr dirty="0" sz="1900" spc="-90" i="1">
                <a:latin typeface="Times New Roman"/>
                <a:cs typeface="Times New Roman"/>
              </a:rPr>
              <a:t>Y</a:t>
            </a:r>
            <a:r>
              <a:rPr dirty="0" baseline="-25252" sz="1650" spc="15" i="1">
                <a:latin typeface="Times New Roman"/>
                <a:cs typeface="Times New Roman"/>
              </a:rPr>
              <a:t>d</a:t>
            </a:r>
            <a:r>
              <a:rPr dirty="0" baseline="-25252" sz="1650" i="1">
                <a:latin typeface="Times New Roman"/>
                <a:cs typeface="Times New Roman"/>
              </a:rPr>
              <a:t> </a:t>
            </a:r>
            <a:r>
              <a:rPr dirty="0" baseline="-25252" sz="1650" spc="202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11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5">
                <a:latin typeface="Times New Roman"/>
                <a:cs typeface="Times New Roman"/>
              </a:rPr>
              <a:t> </a:t>
            </a:r>
            <a:r>
              <a:rPr dirty="0" sz="1900" spc="-2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5"/>
              </a:spcBef>
              <a:buFont typeface="Symbol"/>
              <a:buChar char=""/>
              <a:tabLst>
                <a:tab pos="219075" algn="l"/>
              </a:tabLst>
            </a:pPr>
            <a:r>
              <a:rPr dirty="0" sz="1900" spc="35" i="1">
                <a:latin typeface="Times New Roman"/>
                <a:cs typeface="Times New Roman"/>
              </a:rPr>
              <a:t>b</a:t>
            </a:r>
            <a:r>
              <a:rPr dirty="0" sz="1900" spc="-60">
                <a:latin typeface="Times New Roman"/>
                <a:cs typeface="Times New Roman"/>
              </a:rPr>
              <a:t>(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14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21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Tx</a:t>
            </a:r>
            <a:r>
              <a:rPr dirty="0" sz="1900" spc="-5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8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T</a:t>
            </a:r>
            <a:r>
              <a:rPr dirty="0" sz="1900" spc="145" i="1">
                <a:latin typeface="Times New Roman"/>
                <a:cs typeface="Times New Roman"/>
              </a:rPr>
              <a:t>r</a:t>
            </a:r>
            <a:r>
              <a:rPr dirty="0" sz="1900" spc="10">
                <a:latin typeface="Times New Roman"/>
                <a:cs typeface="Times New Roman"/>
              </a:rPr>
              <a:t>)</a:t>
            </a:r>
            <a:r>
              <a:rPr dirty="0" sz="1900" spc="-95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11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5">
                <a:latin typeface="Times New Roman"/>
                <a:cs typeface="Times New Roman"/>
              </a:rPr>
              <a:t> </a:t>
            </a:r>
            <a:r>
              <a:rPr dirty="0" sz="1900" spc="-2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218440" indent="-180975">
              <a:lnSpc>
                <a:spcPct val="100000"/>
              </a:lnSpc>
              <a:spcBef>
                <a:spcPts val="660"/>
              </a:spcBef>
              <a:buFont typeface="Symbol"/>
              <a:buChar char=""/>
              <a:tabLst>
                <a:tab pos="219075" algn="l"/>
              </a:tabLst>
            </a:pPr>
            <a:r>
              <a:rPr dirty="0" sz="1900" spc="15" i="1">
                <a:latin typeface="Times New Roman"/>
                <a:cs typeface="Times New Roman"/>
              </a:rPr>
              <a:t>bY</a:t>
            </a:r>
            <a:r>
              <a:rPr dirty="0" sz="1900" spc="13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</a:t>
            </a:r>
            <a:r>
              <a:rPr dirty="0" sz="1900" spc="-15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bTx</a:t>
            </a:r>
            <a:r>
              <a:rPr dirty="0" sz="1900" spc="-5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14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bTr</a:t>
            </a:r>
            <a:r>
              <a:rPr dirty="0" sz="1900" spc="2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11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5">
                <a:latin typeface="Times New Roman"/>
                <a:cs typeface="Times New Roman"/>
              </a:rPr>
              <a:t> </a:t>
            </a:r>
            <a:r>
              <a:rPr dirty="0" sz="1900" spc="-2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98489" y="3053982"/>
            <a:ext cx="742950" cy="11468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8100" marR="30480">
              <a:lnSpc>
                <a:spcPct val="129000"/>
              </a:lnSpc>
              <a:spcBef>
                <a:spcPts val="95"/>
              </a:spcBef>
            </a:pPr>
            <a:r>
              <a:rPr dirty="0" sz="1900" spc="15" i="1">
                <a:latin typeface="Times New Roman"/>
                <a:cs typeface="Times New Roman"/>
              </a:rPr>
              <a:t>Y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22">
                <a:latin typeface="Times New Roman"/>
                <a:cs typeface="Times New Roman"/>
              </a:rPr>
              <a:t>0 </a:t>
            </a:r>
            <a:r>
              <a:rPr dirty="0" baseline="-25252" sz="1650" spc="-390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Y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22">
                <a:latin typeface="Times New Roman"/>
                <a:cs typeface="Times New Roman"/>
              </a:rPr>
              <a:t>0 </a:t>
            </a:r>
            <a:r>
              <a:rPr dirty="0" baseline="-25252" sz="1650" spc="-390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24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-30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22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8772" y="2759471"/>
            <a:ext cx="1588770" cy="3200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900" spc="15" i="1">
                <a:latin typeface="Times New Roman"/>
                <a:cs typeface="Times New Roman"/>
              </a:rPr>
              <a:t>Y</a:t>
            </a:r>
            <a:r>
              <a:rPr dirty="0" sz="1900" spc="15" i="1">
                <a:latin typeface="Times New Roman"/>
                <a:cs typeface="Times New Roman"/>
              </a:rPr>
              <a:t> </a:t>
            </a:r>
            <a:r>
              <a:rPr dirty="0" sz="1900" spc="-180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20" i="1">
                <a:latin typeface="Times New Roman"/>
                <a:cs typeface="Times New Roman"/>
              </a:rPr>
              <a:t>C</a:t>
            </a:r>
            <a:r>
              <a:rPr dirty="0" sz="1900" spc="15" i="1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5">
                <a:latin typeface="Times New Roman"/>
                <a:cs typeface="Times New Roman"/>
              </a:rPr>
              <a:t> </a:t>
            </a:r>
            <a:r>
              <a:rPr dirty="0" sz="1900" spc="11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5">
                <a:latin typeface="Symbol"/>
                <a:cs typeface="Symbol"/>
              </a:rPr>
              <a:t></a:t>
            </a:r>
            <a:r>
              <a:rPr dirty="0" sz="1900" spc="-125">
                <a:latin typeface="Times New Roman"/>
                <a:cs typeface="Times New Roman"/>
              </a:rPr>
              <a:t> </a:t>
            </a:r>
            <a:r>
              <a:rPr dirty="0" sz="1900" spc="-30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237095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Angka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Pengganda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pada Perekonomian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b="1">
                <a:latin typeface="Arial"/>
                <a:cs typeface="Arial"/>
              </a:rPr>
              <a:t>3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Sektor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581658"/>
            <a:ext cx="6827520" cy="71945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355600" marR="5080" indent="-342900">
              <a:lnSpc>
                <a:spcPts val="2580"/>
              </a:lnSpc>
              <a:spcBef>
                <a:spcPts val="434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Dari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persamaan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tersebut,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maka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dapat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diperoleh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masing-masing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angka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pengganda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adalah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5464" y="2681732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 h="0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518152" y="2681732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 h="0">
                <a:moveTo>
                  <a:pt x="0" y="0"/>
                </a:moveTo>
                <a:lnTo>
                  <a:pt x="519684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585464" y="3284473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64634" y="3284473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85464" y="3887215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 h="0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6929" y="3887215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446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585464" y="4489958"/>
            <a:ext cx="356235" cy="0"/>
          </a:xfrm>
          <a:custGeom>
            <a:avLst/>
            <a:gdLst/>
            <a:ahLst/>
            <a:cxnLst/>
            <a:rect l="l" t="t" r="r" b="b"/>
            <a:pathLst>
              <a:path w="356235" h="0">
                <a:moveTo>
                  <a:pt x="0" y="0"/>
                </a:moveTo>
                <a:lnTo>
                  <a:pt x="355853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585208" y="4489958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445" y="0"/>
                </a:lnTo>
              </a:path>
            </a:pathLst>
          </a:custGeom>
          <a:ln w="8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266184" y="4460336"/>
            <a:ext cx="6604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i="1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58589" y="3857569"/>
            <a:ext cx="1460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" i="1">
                <a:latin typeface="Times New Roman"/>
                <a:cs typeface="Times New Roman"/>
              </a:rPr>
              <a:t>Tx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08318" y="3254078"/>
            <a:ext cx="11303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" i="1">
                <a:latin typeface="Times New Roman"/>
                <a:cs typeface="Times New Roman"/>
              </a:rPr>
              <a:t>G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99156" y="2651311"/>
            <a:ext cx="6604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i="1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83156" y="4485476"/>
            <a:ext cx="525780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-130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spc="25" i="1">
                <a:latin typeface="Times New Roman"/>
                <a:cs typeface="Times New Roman"/>
              </a:rPr>
              <a:t>b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94198" y="4322416"/>
            <a:ext cx="54292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15925" algn="l"/>
              </a:tabLst>
            </a:pPr>
            <a:r>
              <a:rPr dirty="0" sz="1600" spc="15">
                <a:latin typeface="Symbol"/>
                <a:cs typeface="Symbol"/>
              </a:rPr>
              <a:t></a:t>
            </a:r>
            <a:r>
              <a:rPr dirty="0" sz="1600" spc="60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k</a:t>
            </a:r>
            <a:r>
              <a:rPr dirty="0" sz="1600" i="1">
                <a:latin typeface="Times New Roman"/>
                <a:cs typeface="Times New Roman"/>
              </a:rPr>
              <a:t>	</a:t>
            </a: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86446" y="4485476"/>
            <a:ext cx="34734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Tr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4949" y="3823938"/>
            <a:ext cx="525780" cy="6388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47320" marR="5080" indent="-135255">
              <a:lnSpc>
                <a:spcPct val="125800"/>
              </a:lnSpc>
              <a:spcBef>
                <a:spcPts val="95"/>
              </a:spcBef>
            </a:pPr>
            <a:r>
              <a:rPr dirty="0" sz="1600" spc="-130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spc="25" i="1">
                <a:latin typeface="Times New Roman"/>
                <a:cs typeface="Times New Roman"/>
              </a:rPr>
              <a:t>b</a:t>
            </a:r>
            <a:r>
              <a:rPr dirty="0" sz="1600" spc="5">
                <a:latin typeface="Times New Roman"/>
                <a:cs typeface="Times New Roman"/>
              </a:rPr>
              <a:t>)  </a:t>
            </a:r>
            <a:r>
              <a:rPr dirty="0" sz="1600" spc="10" i="1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70642" y="3586893"/>
            <a:ext cx="276860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60020" indent="-14795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60655" algn="l"/>
              </a:tabLst>
            </a:pPr>
            <a:r>
              <a:rPr dirty="0" sz="1600" spc="10" i="1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98124" y="3719572"/>
            <a:ext cx="600710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3709" algn="l"/>
              </a:tabLst>
            </a:pPr>
            <a:r>
              <a:rPr dirty="0" sz="1600" spc="15">
                <a:latin typeface="Symbol"/>
                <a:cs typeface="Symbol"/>
              </a:rPr>
              <a:t></a:t>
            </a:r>
            <a:r>
              <a:rPr dirty="0" sz="1600" spc="5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k</a:t>
            </a:r>
            <a:r>
              <a:rPr dirty="0" sz="1600" i="1">
                <a:latin typeface="Times New Roman"/>
                <a:cs typeface="Times New Roman"/>
              </a:rPr>
              <a:t>	</a:t>
            </a: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86653" y="3823525"/>
            <a:ext cx="358140" cy="64008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Tx</a:t>
            </a:r>
            <a:endParaRPr sz="1600">
              <a:latin typeface="Times New Roman"/>
              <a:cs typeface="Times New Roman"/>
            </a:endParaRPr>
          </a:p>
          <a:p>
            <a:pPr marL="46355">
              <a:lnSpc>
                <a:spcPct val="100000"/>
              </a:lnSpc>
              <a:spcBef>
                <a:spcPts val="50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62696" y="3279787"/>
            <a:ext cx="525780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spc="35" i="1">
                <a:latin typeface="Times New Roman"/>
                <a:cs typeface="Times New Roman"/>
              </a:rPr>
              <a:t>b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76736" y="3116728"/>
            <a:ext cx="13906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86446" y="3220681"/>
            <a:ext cx="302260" cy="64008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5" i="1">
                <a:latin typeface="Times New Roman"/>
                <a:cs typeface="Times New Roman"/>
              </a:rPr>
              <a:t>G</a:t>
            </a:r>
            <a:endParaRPr sz="16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50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69520" y="2984049"/>
            <a:ext cx="68770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395" i="1">
                <a:latin typeface="Times New Roman"/>
                <a:cs typeface="Times New Roman"/>
              </a:rPr>
              <a:t> </a:t>
            </a:r>
            <a:r>
              <a:rPr dirty="0" baseline="-36458" sz="2400" spc="22">
                <a:latin typeface="Symbol"/>
                <a:cs typeface="Symbol"/>
              </a:rPr>
              <a:t></a:t>
            </a:r>
            <a:r>
              <a:rPr dirty="0" baseline="-36458" sz="2400" spc="44">
                <a:latin typeface="Times New Roman"/>
                <a:cs typeface="Times New Roman"/>
              </a:rPr>
              <a:t> </a:t>
            </a:r>
            <a:r>
              <a:rPr dirty="0" baseline="-36458" sz="2400" spc="15" i="1">
                <a:latin typeface="Times New Roman"/>
                <a:cs typeface="Times New Roman"/>
              </a:rPr>
              <a:t>k</a:t>
            </a:r>
            <a:endParaRPr baseline="-36458"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16196" y="2617836"/>
            <a:ext cx="525780" cy="640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7175" marR="5080" indent="-245110">
              <a:lnSpc>
                <a:spcPct val="125899"/>
              </a:lnSpc>
              <a:spcBef>
                <a:spcPts val="95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5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130">
                <a:latin typeface="Times New Roman"/>
                <a:cs typeface="Times New Roman"/>
              </a:rPr>
              <a:t> </a:t>
            </a:r>
            <a:r>
              <a:rPr dirty="0" sz="1600" spc="35" i="1">
                <a:latin typeface="Times New Roman"/>
                <a:cs typeface="Times New Roman"/>
              </a:rPr>
              <a:t>b</a:t>
            </a:r>
            <a:r>
              <a:rPr dirty="0" sz="1600" spc="5">
                <a:latin typeface="Times New Roman"/>
                <a:cs typeface="Times New Roman"/>
              </a:rPr>
              <a:t>)  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30237" y="2513883"/>
            <a:ext cx="13906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10833" y="2676943"/>
            <a:ext cx="220345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5" i="1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48379" y="2381593"/>
            <a:ext cx="1319530" cy="2736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1177290" algn="l"/>
              </a:tabLst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380" i="1">
                <a:latin typeface="Times New Roman"/>
                <a:cs typeface="Times New Roman"/>
              </a:rPr>
              <a:t> </a:t>
            </a:r>
            <a:r>
              <a:rPr dirty="0" baseline="-36458" sz="2400" spc="22">
                <a:latin typeface="Symbol"/>
                <a:cs typeface="Symbol"/>
              </a:rPr>
              <a:t></a:t>
            </a:r>
            <a:r>
              <a:rPr dirty="0" baseline="-36458" sz="2400" spc="82">
                <a:latin typeface="Times New Roman"/>
                <a:cs typeface="Times New Roman"/>
              </a:rPr>
              <a:t> </a:t>
            </a:r>
            <a:r>
              <a:rPr dirty="0" baseline="-36458" sz="2400" spc="15" i="1">
                <a:latin typeface="Times New Roman"/>
                <a:cs typeface="Times New Roman"/>
              </a:rPr>
              <a:t>k	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1324" y="4955794"/>
            <a:ext cx="927735" cy="1461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Dimana: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I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G</a:t>
            </a:r>
            <a:endParaRPr baseline="-23148" sz="1800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 spc="5">
                <a:latin typeface="Arial"/>
                <a:cs typeface="Arial"/>
              </a:rPr>
              <a:t>Tx  </a:t>
            </a:r>
            <a:r>
              <a:rPr dirty="0" baseline="15432" sz="2700" spc="-7">
                <a:latin typeface="Arial"/>
                <a:cs typeface="Arial"/>
              </a:rPr>
              <a:t>k</a:t>
            </a:r>
            <a:r>
              <a:rPr dirty="0" sz="1200" spc="-5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81123" y="5230876"/>
            <a:ext cx="4591050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pengeluaran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transfer</a:t>
            </a:r>
            <a:r>
              <a:rPr dirty="0" sz="1800" spc="-1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858000" cy="3454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" b="1">
                <a:latin typeface="Arial"/>
                <a:cs typeface="Arial"/>
              </a:rPr>
              <a:t>Angka Pengganda</a:t>
            </a:r>
            <a:r>
              <a:rPr dirty="0" sz="2100" b="1">
                <a:latin typeface="Arial"/>
                <a:cs typeface="Arial"/>
              </a:rPr>
              <a:t> pada Anggaran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Belanja</a:t>
            </a:r>
            <a:r>
              <a:rPr dirty="0" sz="2100" b="1">
                <a:latin typeface="Arial"/>
                <a:cs typeface="Arial"/>
              </a:rPr>
              <a:t> Berimbang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1375"/>
            <a:ext cx="7684770" cy="4039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8702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Anggaran belanja berimbang artinya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penerimaan pemerintah </a:t>
            </a:r>
            <a:r>
              <a:rPr dirty="0" sz="2800" spc="-5">
                <a:latin typeface="Arial"/>
                <a:cs typeface="Arial"/>
              </a:rPr>
              <a:t>sama </a:t>
            </a:r>
            <a:r>
              <a:rPr dirty="0" sz="2800">
                <a:latin typeface="Arial"/>
                <a:cs typeface="Arial"/>
              </a:rPr>
              <a:t>dengan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pengeluarannya. Penerimaan pemerintah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berasal dari pajak. Oleh karena itu anggaran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belanja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berimbang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terjadi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pada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saat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Tx </a:t>
            </a:r>
            <a:r>
              <a:rPr dirty="0" sz="2800">
                <a:latin typeface="Arial"/>
                <a:cs typeface="Arial"/>
              </a:rPr>
              <a:t>=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G.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9A6565"/>
              </a:buClr>
              <a:buFont typeface="Wingdings"/>
              <a:buChar char=""/>
            </a:pPr>
            <a:endParaRPr sz="4100">
              <a:latin typeface="Arial"/>
              <a:cs typeface="Arial"/>
            </a:endParaRPr>
          </a:p>
          <a:p>
            <a:pPr marL="355600" marR="5080" indent="-342900">
              <a:lnSpc>
                <a:spcPct val="100099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Apabila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Tx=G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maka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pertambahan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pendapatan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nasional (</a:t>
            </a:r>
            <a:r>
              <a:rPr dirty="0" sz="2800">
                <a:latin typeface="Symbol"/>
                <a:cs typeface="Symbol"/>
              </a:rPr>
              <a:t></a:t>
            </a:r>
            <a:r>
              <a:rPr dirty="0" sz="2800">
                <a:latin typeface="Arial"/>
                <a:cs typeface="Arial"/>
              </a:rPr>
              <a:t>Y) juga sama dengan nilai </a:t>
            </a:r>
            <a:r>
              <a:rPr dirty="0" sz="2800" spc="-5">
                <a:latin typeface="Arial"/>
                <a:cs typeface="Arial"/>
              </a:rPr>
              <a:t>Tx </a:t>
            </a:r>
            <a:r>
              <a:rPr dirty="0" sz="2800">
                <a:latin typeface="Arial"/>
                <a:cs typeface="Arial"/>
              </a:rPr>
              <a:t>dan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G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tadi.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271017"/>
            <a:ext cx="6405245" cy="7880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Angka Pengganda pada Anggaran Belanja </a:t>
            </a:r>
            <a:r>
              <a:rPr dirty="0" sz="2500" spc="-68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Berimbang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45434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 h="0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699508" y="3287521"/>
            <a:ext cx="647065" cy="0"/>
          </a:xfrm>
          <a:custGeom>
            <a:avLst/>
            <a:gdLst/>
            <a:ahLst/>
            <a:cxnLst/>
            <a:rect l="l" t="t" r="r" b="b"/>
            <a:pathLst>
              <a:path w="647064" h="0">
                <a:moveTo>
                  <a:pt x="0" y="0"/>
                </a:moveTo>
                <a:lnTo>
                  <a:pt x="646938" y="0"/>
                </a:lnTo>
              </a:path>
            </a:pathLst>
          </a:custGeom>
          <a:ln w="106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018614" y="3083504"/>
            <a:ext cx="1720214" cy="332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dirty="0" sz="2000" spc="5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Tx</a:t>
            </a:r>
            <a:r>
              <a:rPr dirty="0" sz="2000" spc="-55" i="1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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 spc="5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13899" y="3083504"/>
            <a:ext cx="567690" cy="332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00" spc="5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Y</a:t>
            </a:r>
            <a:r>
              <a:rPr dirty="0" sz="2000" spc="220" i="1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1001" y="1611376"/>
            <a:ext cx="6268085" cy="1251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dirty="0" sz="2400" spc="-5">
                <a:latin typeface="Arial"/>
                <a:cs typeface="Arial"/>
              </a:rPr>
              <a:t>Pembuktian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secara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matematis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untuk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angka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pengganda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anggaran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belanja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berimbang</a:t>
            </a:r>
            <a:endParaRPr sz="2400">
              <a:latin typeface="Arial"/>
              <a:cs typeface="Arial"/>
            </a:endParaRPr>
          </a:p>
          <a:p>
            <a:pPr algn="ctr" marL="19685">
              <a:lnSpc>
                <a:spcPct val="100000"/>
              </a:lnSpc>
              <a:spcBef>
                <a:spcPts val="1490"/>
              </a:spcBef>
            </a:pPr>
            <a:r>
              <a:rPr dirty="0" sz="2000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Y</a:t>
            </a:r>
            <a:r>
              <a:rPr dirty="0" sz="2000" i="1">
                <a:latin typeface="Times New Roman"/>
                <a:cs typeface="Times New Roman"/>
              </a:rPr>
              <a:t> </a:t>
            </a:r>
            <a:r>
              <a:rPr dirty="0" sz="2000" spc="-185" i="1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</a:t>
            </a:r>
            <a:r>
              <a:rPr dirty="0" sz="2000" spc="75">
                <a:latin typeface="Times New Roman"/>
                <a:cs typeface="Times New Roman"/>
              </a:rPr>
              <a:t> </a:t>
            </a:r>
            <a:r>
              <a:rPr dirty="0" sz="2000" spc="-20" i="1">
                <a:latin typeface="Times New Roman"/>
                <a:cs typeface="Times New Roman"/>
              </a:rPr>
              <a:t>k</a:t>
            </a:r>
            <a:r>
              <a:rPr dirty="0" baseline="-24154" sz="1725" spc="15" i="1">
                <a:latin typeface="Times New Roman"/>
                <a:cs typeface="Times New Roman"/>
              </a:rPr>
              <a:t>Tx</a:t>
            </a:r>
            <a:r>
              <a:rPr dirty="0" baseline="-24154" sz="1725" spc="-247" i="1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Tx</a:t>
            </a:r>
            <a:r>
              <a:rPr dirty="0" sz="2000" spc="-50" i="1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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 spc="25" i="1">
                <a:latin typeface="Times New Roman"/>
                <a:cs typeface="Times New Roman"/>
              </a:rPr>
              <a:t>k</a:t>
            </a:r>
            <a:r>
              <a:rPr dirty="0" baseline="-24154" sz="1725" spc="22" i="1">
                <a:latin typeface="Times New Roman"/>
                <a:cs typeface="Times New Roman"/>
              </a:rPr>
              <a:t>G</a:t>
            </a:r>
            <a:r>
              <a:rPr dirty="0" baseline="-24154" sz="1725" spc="-240" i="1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</a:t>
            </a:r>
            <a:r>
              <a:rPr dirty="0" sz="2000" spc="5" i="1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02601" y="2919584"/>
            <a:ext cx="1597660" cy="332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96215" indent="-184150">
              <a:lnSpc>
                <a:spcPct val="100000"/>
              </a:lnSpc>
              <a:spcBef>
                <a:spcPts val="110"/>
              </a:spcBef>
              <a:buFont typeface="Symbol"/>
              <a:buChar char=""/>
              <a:tabLst>
                <a:tab pos="196850" algn="l"/>
                <a:tab pos="1456690" algn="l"/>
              </a:tabLst>
            </a:pPr>
            <a:r>
              <a:rPr dirty="0" sz="2000" spc="5" i="1">
                <a:latin typeface="Times New Roman"/>
                <a:cs typeface="Times New Roman"/>
              </a:rPr>
              <a:t>b</a:t>
            </a:r>
            <a:r>
              <a:rPr dirty="0" sz="2000" i="1">
                <a:latin typeface="Times New Roman"/>
                <a:cs typeface="Times New Roman"/>
              </a:rPr>
              <a:t>	</a:t>
            </a:r>
            <a:r>
              <a:rPr dirty="0" sz="2000" spc="5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46539" y="3285433"/>
            <a:ext cx="2000885" cy="332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66520" algn="l"/>
              </a:tabLst>
            </a:pPr>
            <a:r>
              <a:rPr dirty="0" sz="2000" spc="-165">
                <a:latin typeface="Times New Roman"/>
                <a:cs typeface="Times New Roman"/>
              </a:rPr>
              <a:t>(</a:t>
            </a:r>
            <a:r>
              <a:rPr dirty="0" sz="2000" spc="5">
                <a:latin typeface="Times New Roman"/>
                <a:cs typeface="Times New Roman"/>
              </a:rPr>
              <a:t>1</a:t>
            </a:r>
            <a:r>
              <a:rPr dirty="0" sz="2000" spc="-28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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 spc="40" i="1">
                <a:latin typeface="Times New Roman"/>
                <a:cs typeface="Times New Roman"/>
              </a:rPr>
              <a:t>b</a:t>
            </a:r>
            <a:r>
              <a:rPr dirty="0" sz="2000">
                <a:latin typeface="Times New Roman"/>
                <a:cs typeface="Times New Roman"/>
              </a:rPr>
              <a:t>)</a:t>
            </a:r>
            <a:r>
              <a:rPr dirty="0" sz="2000">
                <a:latin typeface="Times New Roman"/>
                <a:cs typeface="Times New Roman"/>
              </a:rPr>
              <a:t>	</a:t>
            </a:r>
            <a:r>
              <a:rPr dirty="0" sz="2000" spc="-165">
                <a:latin typeface="Times New Roman"/>
                <a:cs typeface="Times New Roman"/>
              </a:rPr>
              <a:t>(</a:t>
            </a:r>
            <a:r>
              <a:rPr dirty="0" sz="2000" spc="5">
                <a:latin typeface="Times New Roman"/>
                <a:cs typeface="Times New Roman"/>
              </a:rPr>
              <a:t>1</a:t>
            </a:r>
            <a:r>
              <a:rPr dirty="0" sz="2000" spc="-28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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 spc="40" i="1">
                <a:latin typeface="Times New Roman"/>
                <a:cs typeface="Times New Roman"/>
              </a:rPr>
              <a:t>b</a:t>
            </a:r>
            <a:r>
              <a:rPr dirty="0" sz="200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077" y="3878326"/>
            <a:ext cx="275399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spc="-5">
                <a:latin typeface="Arial"/>
                <a:cs typeface="Arial"/>
              </a:rPr>
              <a:t>Karena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Symbol"/>
                <a:cs typeface="Symbol"/>
              </a:rPr>
              <a:t></a:t>
            </a:r>
            <a:r>
              <a:rPr dirty="0" sz="2000" spc="-5">
                <a:latin typeface="Arial"/>
                <a:cs typeface="Arial"/>
              </a:rPr>
              <a:t>G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5">
                <a:latin typeface="Symbol"/>
                <a:cs typeface="Symbol"/>
              </a:rPr>
              <a:t></a:t>
            </a:r>
            <a:r>
              <a:rPr dirty="0" sz="2000" spc="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Arial"/>
                <a:cs typeface="Arial"/>
              </a:rPr>
              <a:t>Tx </a:t>
            </a:r>
            <a:r>
              <a:rPr dirty="0" sz="2000" spc="-10">
                <a:latin typeface="Arial"/>
                <a:cs typeface="Arial"/>
              </a:rPr>
              <a:t>maka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78021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 h="0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883150" y="4798567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 h="0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478021" y="5616955"/>
            <a:ext cx="707390" cy="0"/>
          </a:xfrm>
          <a:custGeom>
            <a:avLst/>
            <a:gdLst/>
            <a:ahLst/>
            <a:cxnLst/>
            <a:rect l="l" t="t" r="r" b="b"/>
            <a:pathLst>
              <a:path w="707389" h="0">
                <a:moveTo>
                  <a:pt x="0" y="0"/>
                </a:moveTo>
                <a:lnTo>
                  <a:pt x="707136" y="0"/>
                </a:lnTo>
              </a:path>
            </a:pathLst>
          </a:custGeom>
          <a:ln w="116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5620518" y="4575911"/>
            <a:ext cx="398780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">
                <a:latin typeface="Symbol"/>
                <a:cs typeface="Symbol"/>
              </a:rPr>
              <a:t></a:t>
            </a:r>
            <a:r>
              <a:rPr dirty="0" sz="2200" spc="5" i="1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14532" y="4575911"/>
            <a:ext cx="617220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>
                <a:latin typeface="Symbol"/>
                <a:cs typeface="Symbol"/>
              </a:rPr>
              <a:t></a:t>
            </a:r>
            <a:r>
              <a:rPr dirty="0" sz="2200" i="1">
                <a:latin typeface="Times New Roman"/>
                <a:cs typeface="Times New Roman"/>
              </a:rPr>
              <a:t>G</a:t>
            </a:r>
            <a:r>
              <a:rPr dirty="0" sz="2200" spc="-130" i="1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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0488" y="4395815"/>
            <a:ext cx="367665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3995" indent="-201930">
              <a:lnSpc>
                <a:spcPct val="100000"/>
              </a:lnSpc>
              <a:spcBef>
                <a:spcPts val="105"/>
              </a:spcBef>
              <a:buFont typeface="Symbol"/>
              <a:buChar char=""/>
              <a:tabLst>
                <a:tab pos="214629" algn="l"/>
              </a:tabLst>
            </a:pPr>
            <a:r>
              <a:rPr dirty="0" sz="2200" i="1">
                <a:latin typeface="Times New Roman"/>
                <a:cs typeface="Times New Roman"/>
              </a:rPr>
              <a:t>b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88558" y="4575631"/>
            <a:ext cx="618490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">
                <a:latin typeface="Symbol"/>
                <a:cs typeface="Symbol"/>
              </a:rPr>
              <a:t></a:t>
            </a:r>
            <a:r>
              <a:rPr dirty="0" sz="2200" spc="-5" i="1">
                <a:latin typeface="Times New Roman"/>
                <a:cs typeface="Times New Roman"/>
              </a:rPr>
              <a:t>Y</a:t>
            </a:r>
            <a:r>
              <a:rPr dirty="0" sz="2200" spc="250" i="1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</a:t>
            </a:r>
            <a:endParaRPr sz="22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88909" y="5535584"/>
            <a:ext cx="1842770" cy="85915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702945">
              <a:lnSpc>
                <a:spcPct val="100000"/>
              </a:lnSpc>
              <a:spcBef>
                <a:spcPts val="740"/>
              </a:spcBef>
            </a:pPr>
            <a:r>
              <a:rPr dirty="0" sz="2200" spc="-190">
                <a:latin typeface="Times New Roman"/>
                <a:cs typeface="Times New Roman"/>
              </a:rPr>
              <a:t>(</a:t>
            </a:r>
            <a:r>
              <a:rPr dirty="0" sz="2200">
                <a:latin typeface="Times New Roman"/>
                <a:cs typeface="Times New Roman"/>
              </a:rPr>
              <a:t>1</a:t>
            </a:r>
            <a:r>
              <a:rPr dirty="0" sz="2200" spc="-310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</a:t>
            </a:r>
            <a:r>
              <a:rPr dirty="0" sz="2200" spc="-185">
                <a:latin typeface="Times New Roman"/>
                <a:cs typeface="Times New Roman"/>
              </a:rPr>
              <a:t> </a:t>
            </a:r>
            <a:r>
              <a:rPr dirty="0" sz="2200" spc="30" i="1">
                <a:latin typeface="Times New Roman"/>
                <a:cs typeface="Times New Roman"/>
              </a:rPr>
              <a:t>b</a:t>
            </a:r>
            <a:r>
              <a:rPr dirty="0" sz="220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2200" spc="-5">
                <a:latin typeface="Symbol"/>
                <a:cs typeface="Symbol"/>
              </a:rPr>
              <a:t></a:t>
            </a:r>
            <a:r>
              <a:rPr dirty="0" sz="2200" spc="-5" i="1">
                <a:latin typeface="Times New Roman"/>
                <a:cs typeface="Times New Roman"/>
              </a:rPr>
              <a:t>Y</a:t>
            </a:r>
            <a:r>
              <a:rPr dirty="0" sz="2200" spc="315" i="1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</a:t>
            </a:r>
            <a:r>
              <a:rPr dirty="0" sz="2200" spc="5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Symbol"/>
                <a:cs typeface="Symbol"/>
              </a:rPr>
              <a:t></a:t>
            </a:r>
            <a:r>
              <a:rPr dirty="0" sz="2200" spc="-5" i="1">
                <a:latin typeface="Times New Roman"/>
                <a:cs typeface="Times New Roman"/>
              </a:rPr>
              <a:t>G</a:t>
            </a:r>
            <a:r>
              <a:rPr dirty="0" sz="2200" spc="120" i="1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</a:t>
            </a:r>
            <a:r>
              <a:rPr dirty="0" sz="2200" spc="6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Symbol"/>
                <a:cs typeface="Symbol"/>
              </a:rPr>
              <a:t></a:t>
            </a:r>
            <a:r>
              <a:rPr dirty="0" sz="2200" spc="-5" i="1">
                <a:latin typeface="Times New Roman"/>
                <a:cs typeface="Times New Roman"/>
              </a:rPr>
              <a:t>Tx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63509" y="5394200"/>
            <a:ext cx="1875155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200" spc="-15">
                <a:latin typeface="Symbol"/>
                <a:cs typeface="Symbol"/>
              </a:rPr>
              <a:t></a:t>
            </a:r>
            <a:r>
              <a:rPr dirty="0" sz="2200" i="1">
                <a:latin typeface="Times New Roman"/>
                <a:cs typeface="Times New Roman"/>
              </a:rPr>
              <a:t>Y</a:t>
            </a:r>
            <a:r>
              <a:rPr dirty="0" sz="2200" i="1">
                <a:latin typeface="Times New Roman"/>
                <a:cs typeface="Times New Roman"/>
              </a:rPr>
              <a:t> </a:t>
            </a:r>
            <a:r>
              <a:rPr dirty="0" sz="2200" spc="-210" i="1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</a:t>
            </a:r>
            <a:r>
              <a:rPr dirty="0" sz="2200" spc="220">
                <a:latin typeface="Times New Roman"/>
                <a:cs typeface="Times New Roman"/>
              </a:rPr>
              <a:t> </a:t>
            </a:r>
            <a:r>
              <a:rPr dirty="0" baseline="35353" sz="3300" spc="-284">
                <a:latin typeface="Times New Roman"/>
                <a:cs typeface="Times New Roman"/>
              </a:rPr>
              <a:t>(</a:t>
            </a:r>
            <a:r>
              <a:rPr dirty="0" baseline="35353" sz="3300">
                <a:latin typeface="Times New Roman"/>
                <a:cs typeface="Times New Roman"/>
              </a:rPr>
              <a:t>1</a:t>
            </a:r>
            <a:r>
              <a:rPr dirty="0" baseline="35353" sz="3300" spc="-465">
                <a:latin typeface="Times New Roman"/>
                <a:cs typeface="Times New Roman"/>
              </a:rPr>
              <a:t> </a:t>
            </a:r>
            <a:r>
              <a:rPr dirty="0" baseline="35353" sz="3300">
                <a:latin typeface="Symbol"/>
                <a:cs typeface="Symbol"/>
              </a:rPr>
              <a:t></a:t>
            </a:r>
            <a:r>
              <a:rPr dirty="0" baseline="35353" sz="3300" spc="-277">
                <a:latin typeface="Times New Roman"/>
                <a:cs typeface="Times New Roman"/>
              </a:rPr>
              <a:t> </a:t>
            </a:r>
            <a:r>
              <a:rPr dirty="0" baseline="35353" sz="3300" spc="44" i="1">
                <a:latin typeface="Times New Roman"/>
                <a:cs typeface="Times New Roman"/>
              </a:rPr>
              <a:t>b</a:t>
            </a:r>
            <a:r>
              <a:rPr dirty="0" baseline="35353" sz="3300">
                <a:latin typeface="Times New Roman"/>
                <a:cs typeface="Times New Roman"/>
              </a:rPr>
              <a:t>)</a:t>
            </a:r>
            <a:r>
              <a:rPr dirty="0" baseline="35353" sz="3300" spc="-172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Symbol"/>
                <a:cs typeface="Symbol"/>
              </a:rPr>
              <a:t></a:t>
            </a:r>
            <a:r>
              <a:rPr dirty="0" sz="2200" spc="5" i="1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84913" y="4797525"/>
            <a:ext cx="706120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185">
                <a:latin typeface="Times New Roman"/>
                <a:cs typeface="Times New Roman"/>
              </a:rPr>
              <a:t>(</a:t>
            </a:r>
            <a:r>
              <a:rPr dirty="0" sz="2200">
                <a:latin typeface="Times New Roman"/>
                <a:cs typeface="Times New Roman"/>
              </a:rPr>
              <a:t>1</a:t>
            </a:r>
            <a:r>
              <a:rPr dirty="0" sz="2200" spc="-310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</a:t>
            </a:r>
            <a:r>
              <a:rPr dirty="0" sz="2200" spc="-180">
                <a:latin typeface="Times New Roman"/>
                <a:cs typeface="Times New Roman"/>
              </a:rPr>
              <a:t> </a:t>
            </a:r>
            <a:r>
              <a:rPr dirty="0" sz="2200" spc="30" i="1">
                <a:latin typeface="Times New Roman"/>
                <a:cs typeface="Times New Roman"/>
              </a:rPr>
              <a:t>b</a:t>
            </a:r>
            <a:r>
              <a:rPr dirty="0" sz="220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54777" y="4395912"/>
            <a:ext cx="165735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>
                <a:latin typeface="Times New Roman"/>
                <a:cs typeface="Times New Roman"/>
              </a:rPr>
              <a:t>1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9768" y="4797525"/>
            <a:ext cx="704850" cy="3625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190">
                <a:latin typeface="Times New Roman"/>
                <a:cs typeface="Times New Roman"/>
              </a:rPr>
              <a:t>(</a:t>
            </a:r>
            <a:r>
              <a:rPr dirty="0" sz="2200">
                <a:latin typeface="Times New Roman"/>
                <a:cs typeface="Times New Roman"/>
              </a:rPr>
              <a:t>1</a:t>
            </a:r>
            <a:r>
              <a:rPr dirty="0" sz="2200" spc="-310">
                <a:latin typeface="Times New Roman"/>
                <a:cs typeface="Times New Roman"/>
              </a:rPr>
              <a:t> </a:t>
            </a:r>
            <a:r>
              <a:rPr dirty="0" sz="2200">
                <a:latin typeface="Symbol"/>
                <a:cs typeface="Symbol"/>
              </a:rPr>
              <a:t></a:t>
            </a:r>
            <a:r>
              <a:rPr dirty="0" sz="2200" spc="-180">
                <a:latin typeface="Times New Roman"/>
                <a:cs typeface="Times New Roman"/>
              </a:rPr>
              <a:t> </a:t>
            </a:r>
            <a:r>
              <a:rPr dirty="0" sz="2200" spc="30" i="1">
                <a:latin typeface="Times New Roman"/>
                <a:cs typeface="Times New Roman"/>
              </a:rPr>
              <a:t>b</a:t>
            </a:r>
            <a:r>
              <a:rPr dirty="0" sz="220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492875" cy="3454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" b="1">
                <a:latin typeface="Arial"/>
                <a:cs typeface="Arial"/>
              </a:rPr>
              <a:t>Angka</a:t>
            </a:r>
            <a:r>
              <a:rPr dirty="0" sz="2100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Pengganda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untuk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Model</a:t>
            </a:r>
            <a:r>
              <a:rPr dirty="0" sz="2100" spc="10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Pajak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Proporsional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2751" y="6068059"/>
            <a:ext cx="2397760" cy="0"/>
          </a:xfrm>
          <a:custGeom>
            <a:avLst/>
            <a:gdLst/>
            <a:ahLst/>
            <a:cxnLst/>
            <a:rect l="l" t="t" r="r" b="b"/>
            <a:pathLst>
              <a:path w="2397760" h="0">
                <a:moveTo>
                  <a:pt x="0" y="0"/>
                </a:moveTo>
                <a:lnTo>
                  <a:pt x="2397252" y="0"/>
                </a:lnTo>
              </a:path>
            </a:pathLst>
          </a:custGeom>
          <a:ln w="1019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895109" y="6065903"/>
            <a:ext cx="1052830" cy="319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900" spc="-160">
                <a:latin typeface="Times New Roman"/>
                <a:cs typeface="Times New Roman"/>
              </a:rPr>
              <a:t>(</a:t>
            </a:r>
            <a:r>
              <a:rPr dirty="0" sz="1900" spc="10">
                <a:latin typeface="Times New Roman"/>
                <a:cs typeface="Times New Roman"/>
              </a:rPr>
              <a:t>1</a:t>
            </a:r>
            <a:r>
              <a:rPr dirty="0" sz="1900" spc="-26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-8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130" i="1">
                <a:latin typeface="Times New Roman"/>
                <a:cs typeface="Times New Roman"/>
              </a:rPr>
              <a:t>t</a:t>
            </a:r>
            <a:r>
              <a:rPr dirty="0" sz="1900" spc="5">
                <a:latin typeface="Times New Roman"/>
                <a:cs typeface="Times New Roman"/>
              </a:rPr>
              <a:t>)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1811" y="5872324"/>
            <a:ext cx="763270" cy="319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spc="26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35">
                <a:latin typeface="Times New Roman"/>
                <a:cs typeface="Times New Roman"/>
              </a:rPr>
              <a:t> </a:t>
            </a:r>
            <a:r>
              <a:rPr dirty="0" baseline="36549" sz="2850" spc="22" i="1">
                <a:latin typeface="Times New Roman"/>
                <a:cs typeface="Times New Roman"/>
              </a:rPr>
              <a:t>C</a:t>
            </a:r>
            <a:r>
              <a:rPr dirty="0" baseline="37878" sz="1650" spc="22">
                <a:latin typeface="Times New Roman"/>
                <a:cs typeface="Times New Roman"/>
              </a:rPr>
              <a:t>0</a:t>
            </a:r>
            <a:endParaRPr baseline="37878" sz="16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41732" y="4889503"/>
            <a:ext cx="3959860" cy="11455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5"/>
              </a:spcBef>
            </a:pP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bY</a:t>
            </a:r>
            <a:r>
              <a:rPr dirty="0" sz="1900" spc="13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btY</a:t>
            </a:r>
            <a:r>
              <a:rPr dirty="0" sz="1900" i="1">
                <a:latin typeface="Times New Roman"/>
                <a:cs typeface="Times New Roman"/>
              </a:rPr>
              <a:t> </a:t>
            </a:r>
            <a:r>
              <a:rPr dirty="0" sz="1900" spc="-17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bTx</a:t>
            </a:r>
            <a:r>
              <a:rPr dirty="0" sz="1900" spc="-5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14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bTr</a:t>
            </a:r>
            <a:r>
              <a:rPr dirty="0" sz="1900" spc="2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0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2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50165">
              <a:lnSpc>
                <a:spcPct val="100000"/>
              </a:lnSpc>
              <a:spcBef>
                <a:spcPts val="660"/>
              </a:spcBef>
            </a:pPr>
            <a:r>
              <a:rPr dirty="0" sz="1900" spc="-160">
                <a:latin typeface="Times New Roman"/>
                <a:cs typeface="Times New Roman"/>
              </a:rPr>
              <a:t>(</a:t>
            </a:r>
            <a:r>
              <a:rPr dirty="0" sz="1900" spc="10">
                <a:latin typeface="Times New Roman"/>
                <a:cs typeface="Times New Roman"/>
              </a:rPr>
              <a:t>1</a:t>
            </a:r>
            <a:r>
              <a:rPr dirty="0" sz="1900" spc="-26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-8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130" i="1">
                <a:latin typeface="Times New Roman"/>
                <a:cs typeface="Times New Roman"/>
              </a:rPr>
              <a:t>t</a:t>
            </a:r>
            <a:r>
              <a:rPr dirty="0" sz="1900" spc="-65">
                <a:latin typeface="Times New Roman"/>
                <a:cs typeface="Times New Roman"/>
              </a:rPr>
              <a:t>)</a:t>
            </a: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i="1">
                <a:latin typeface="Times New Roman"/>
                <a:cs typeface="Times New Roman"/>
              </a:rPr>
              <a:t> </a:t>
            </a:r>
            <a:r>
              <a:rPr dirty="0" sz="1900" spc="-18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1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bTx</a:t>
            </a:r>
            <a:r>
              <a:rPr dirty="0" sz="1900" spc="-5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bTr</a:t>
            </a:r>
            <a:r>
              <a:rPr dirty="0" sz="1900" spc="2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5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14">
                <a:latin typeface="Times New Roman"/>
                <a:cs typeface="Times New Roman"/>
              </a:rPr>
              <a:t> </a:t>
            </a:r>
            <a:r>
              <a:rPr dirty="0" sz="1900" spc="-3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971550" indent="-177165">
              <a:lnSpc>
                <a:spcPct val="100000"/>
              </a:lnSpc>
              <a:spcBef>
                <a:spcPts val="655"/>
              </a:spcBef>
              <a:buFont typeface="Symbol"/>
              <a:buChar char=""/>
              <a:tabLst>
                <a:tab pos="972185" algn="l"/>
              </a:tabLst>
            </a:pPr>
            <a:r>
              <a:rPr dirty="0" sz="1900" spc="10" i="1">
                <a:latin typeface="Times New Roman"/>
                <a:cs typeface="Times New Roman"/>
              </a:rPr>
              <a:t>bTx</a:t>
            </a:r>
            <a:r>
              <a:rPr dirty="0" sz="1900" spc="-5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14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bTr</a:t>
            </a:r>
            <a:r>
              <a:rPr dirty="0" sz="1900" spc="2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5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1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3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8480" y="3771837"/>
            <a:ext cx="3222625" cy="114427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217804" indent="-180340">
              <a:lnSpc>
                <a:spcPct val="100000"/>
              </a:lnSpc>
              <a:spcBef>
                <a:spcPts val="750"/>
              </a:spcBef>
              <a:buFont typeface="Symbol"/>
              <a:buChar char=""/>
              <a:tabLst>
                <a:tab pos="218440" algn="l"/>
              </a:tabLst>
            </a:pPr>
            <a:r>
              <a:rPr dirty="0" sz="1900" spc="10" i="1">
                <a:latin typeface="Times New Roman"/>
                <a:cs typeface="Times New Roman"/>
              </a:rPr>
              <a:t>b</a:t>
            </a:r>
            <a:r>
              <a:rPr dirty="0" sz="1900" spc="-95" i="1">
                <a:latin typeface="Times New Roman"/>
                <a:cs typeface="Times New Roman"/>
              </a:rPr>
              <a:t>Y</a:t>
            </a:r>
            <a:r>
              <a:rPr dirty="0" baseline="-25252" sz="1650" spc="15" i="1">
                <a:latin typeface="Times New Roman"/>
                <a:cs typeface="Times New Roman"/>
              </a:rPr>
              <a:t>d</a:t>
            </a:r>
            <a:r>
              <a:rPr dirty="0" baseline="-25252" sz="1650" i="1">
                <a:latin typeface="Times New Roman"/>
                <a:cs typeface="Times New Roman"/>
              </a:rPr>
              <a:t> </a:t>
            </a:r>
            <a:r>
              <a:rPr dirty="0" baseline="-25252" sz="1650" spc="19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5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30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dirty="0" sz="1900" spc="40" i="1">
                <a:latin typeface="Times New Roman"/>
                <a:cs typeface="Times New Roman"/>
              </a:rPr>
              <a:t>b</a:t>
            </a:r>
            <a:r>
              <a:rPr dirty="0" sz="1900" spc="-70">
                <a:latin typeface="Times New Roman"/>
                <a:cs typeface="Times New Roman"/>
              </a:rPr>
              <a:t>(</a:t>
            </a: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21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Tx</a:t>
            </a:r>
            <a:r>
              <a:rPr dirty="0" sz="1900" spc="-5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5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tY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8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T</a:t>
            </a:r>
            <a:r>
              <a:rPr dirty="0" sz="1900" spc="140" i="1">
                <a:latin typeface="Times New Roman"/>
                <a:cs typeface="Times New Roman"/>
              </a:rPr>
              <a:t>r</a:t>
            </a:r>
            <a:r>
              <a:rPr dirty="0" sz="1900" spc="5">
                <a:latin typeface="Times New Roman"/>
                <a:cs typeface="Times New Roman"/>
              </a:rPr>
              <a:t>)</a:t>
            </a:r>
            <a:r>
              <a:rPr dirty="0" sz="1900" spc="-95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5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3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  <a:p>
            <a:pPr marL="217804" indent="-180340">
              <a:lnSpc>
                <a:spcPct val="100000"/>
              </a:lnSpc>
              <a:spcBef>
                <a:spcPts val="655"/>
              </a:spcBef>
              <a:buFont typeface="Symbol"/>
              <a:buChar char=""/>
              <a:tabLst>
                <a:tab pos="218440" algn="l"/>
              </a:tabLst>
            </a:pPr>
            <a:r>
              <a:rPr dirty="0" sz="1900" spc="10" i="1">
                <a:latin typeface="Times New Roman"/>
                <a:cs typeface="Times New Roman"/>
              </a:rPr>
              <a:t>bY</a:t>
            </a:r>
            <a:r>
              <a:rPr dirty="0" sz="1900" spc="13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45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bTx</a:t>
            </a:r>
            <a:r>
              <a:rPr dirty="0" sz="1900" spc="-5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</a:t>
            </a:r>
            <a:r>
              <a:rPr dirty="0" sz="1900" spc="-145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btY</a:t>
            </a:r>
            <a:r>
              <a:rPr dirty="0" sz="1900" spc="14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14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bTr</a:t>
            </a:r>
            <a:r>
              <a:rPr dirty="0" sz="1900" spc="2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00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25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41773" y="3772082"/>
            <a:ext cx="742315" cy="11436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8100" marR="30480">
              <a:lnSpc>
                <a:spcPct val="128699"/>
              </a:lnSpc>
              <a:spcBef>
                <a:spcPts val="95"/>
              </a:spcBef>
            </a:pPr>
            <a:r>
              <a:rPr dirty="0" sz="1900" spc="10" i="1">
                <a:latin typeface="Times New Roman"/>
                <a:cs typeface="Times New Roman"/>
              </a:rPr>
              <a:t>Y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C</a:t>
            </a:r>
            <a:r>
              <a:rPr dirty="0" baseline="-25252" sz="1650" spc="15">
                <a:latin typeface="Times New Roman"/>
                <a:cs typeface="Times New Roman"/>
              </a:rPr>
              <a:t>0 </a:t>
            </a:r>
            <a:r>
              <a:rPr dirty="0" baseline="-25252" sz="1650" spc="-39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Y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baseline="-25252" sz="1650" spc="22">
                <a:latin typeface="Times New Roman"/>
                <a:cs typeface="Times New Roman"/>
              </a:rPr>
              <a:t>0 </a:t>
            </a:r>
            <a:r>
              <a:rPr dirty="0" baseline="-25252" sz="1650" spc="-390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spc="24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10" i="1">
                <a:latin typeface="Times New Roman"/>
                <a:cs typeface="Times New Roman"/>
              </a:rPr>
              <a:t>C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1125" rIns="0" bIns="0" rtlCol="0" vert="horz">
            <a:spAutoFit/>
          </a:bodyPr>
          <a:lstStyle/>
          <a:p>
            <a:pPr marL="450850" indent="-343535">
              <a:lnSpc>
                <a:spcPct val="100000"/>
              </a:lnSpc>
              <a:spcBef>
                <a:spcPts val="8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450850" algn="l"/>
                <a:tab pos="451484" algn="l"/>
              </a:tabLst>
            </a:pPr>
            <a:r>
              <a:rPr dirty="0" spc="-5"/>
              <a:t>Fungsi</a:t>
            </a:r>
            <a:r>
              <a:rPr dirty="0" spc="5"/>
              <a:t> </a:t>
            </a:r>
            <a:r>
              <a:rPr dirty="0" spc="-5"/>
              <a:t>pajak</a:t>
            </a:r>
            <a:r>
              <a:rPr dirty="0"/>
              <a:t> </a:t>
            </a:r>
            <a:r>
              <a:rPr dirty="0" spc="-5"/>
              <a:t>proporsional</a:t>
            </a:r>
            <a:r>
              <a:rPr dirty="0" spc="5"/>
              <a:t> </a:t>
            </a:r>
            <a:r>
              <a:rPr dirty="0" spc="-5"/>
              <a:t>adalah:</a:t>
            </a:r>
          </a:p>
          <a:p>
            <a:pPr marL="2348865">
              <a:lnSpc>
                <a:spcPct val="100000"/>
              </a:lnSpc>
              <a:spcBef>
                <a:spcPts val="915"/>
              </a:spcBef>
            </a:pPr>
            <a:r>
              <a:rPr dirty="0" sz="2350" i="1">
                <a:latin typeface="Times New Roman"/>
                <a:cs typeface="Times New Roman"/>
              </a:rPr>
              <a:t>Tx</a:t>
            </a:r>
            <a:r>
              <a:rPr dirty="0" sz="2350" spc="105" i="1">
                <a:latin typeface="Times New Roman"/>
                <a:cs typeface="Times New Roman"/>
              </a:rPr>
              <a:t> </a:t>
            </a:r>
            <a:r>
              <a:rPr dirty="0" sz="2350">
                <a:latin typeface="Symbol"/>
                <a:cs typeface="Symbol"/>
              </a:rPr>
              <a:t></a:t>
            </a:r>
            <a:r>
              <a:rPr dirty="0" sz="2350" spc="-80">
                <a:latin typeface="Times New Roman"/>
                <a:cs typeface="Times New Roman"/>
              </a:rPr>
              <a:t> </a:t>
            </a:r>
            <a:r>
              <a:rPr dirty="0" sz="2350" spc="-150" i="1">
                <a:latin typeface="Times New Roman"/>
                <a:cs typeface="Times New Roman"/>
              </a:rPr>
              <a:t>T</a:t>
            </a:r>
            <a:r>
              <a:rPr dirty="0" baseline="-24691" sz="2025" spc="15">
                <a:latin typeface="Times New Roman"/>
                <a:cs typeface="Times New Roman"/>
              </a:rPr>
              <a:t>0</a:t>
            </a:r>
            <a:r>
              <a:rPr dirty="0" baseline="-24691" sz="2025">
                <a:latin typeface="Times New Roman"/>
                <a:cs typeface="Times New Roman"/>
              </a:rPr>
              <a:t>  </a:t>
            </a:r>
            <a:r>
              <a:rPr dirty="0" sz="2350">
                <a:latin typeface="Symbol"/>
                <a:cs typeface="Symbol"/>
              </a:rPr>
              <a:t></a:t>
            </a:r>
            <a:r>
              <a:rPr dirty="0" sz="2350" spc="-165">
                <a:latin typeface="Times New Roman"/>
                <a:cs typeface="Times New Roman"/>
              </a:rPr>
              <a:t> </a:t>
            </a:r>
            <a:r>
              <a:rPr dirty="0" sz="2350" i="1">
                <a:latin typeface="Times New Roman"/>
                <a:cs typeface="Times New Roman"/>
              </a:rPr>
              <a:t>tY</a:t>
            </a:r>
            <a:endParaRPr sz="2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 spc="-5"/>
              <a:t>Keseimbangan pendapatan</a:t>
            </a:r>
            <a:r>
              <a:rPr dirty="0" sz="1800"/>
              <a:t> </a:t>
            </a:r>
            <a:r>
              <a:rPr dirty="0" sz="1800" spc="-5"/>
              <a:t>nasional</a:t>
            </a:r>
            <a:r>
              <a:rPr dirty="0" sz="1800" spc="5"/>
              <a:t> </a:t>
            </a:r>
            <a:r>
              <a:rPr dirty="0" sz="1800" spc="-5"/>
              <a:t>dengan</a:t>
            </a:r>
            <a:r>
              <a:rPr dirty="0" sz="1800"/>
              <a:t> </a:t>
            </a:r>
            <a:r>
              <a:rPr dirty="0" sz="1800" spc="-5"/>
              <a:t>pajak</a:t>
            </a:r>
            <a:r>
              <a:rPr dirty="0" sz="1800"/>
              <a:t> </a:t>
            </a:r>
            <a:r>
              <a:rPr dirty="0" sz="1800" spc="-5"/>
              <a:t>proporsional</a:t>
            </a:r>
            <a:r>
              <a:rPr dirty="0" sz="1800" spc="5"/>
              <a:t> </a:t>
            </a:r>
            <a:r>
              <a:rPr dirty="0" sz="1800" spc="-5"/>
              <a:t>adalah:</a:t>
            </a:r>
            <a:endParaRPr sz="1800"/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/>
          </a:p>
          <a:p>
            <a:pPr marL="2199005">
              <a:lnSpc>
                <a:spcPct val="100000"/>
              </a:lnSpc>
            </a:pPr>
            <a:r>
              <a:rPr dirty="0" sz="1900" spc="10" i="1">
                <a:latin typeface="Times New Roman"/>
                <a:cs typeface="Times New Roman"/>
              </a:rPr>
              <a:t>Y</a:t>
            </a:r>
            <a:r>
              <a:rPr dirty="0" sz="1900" spc="10" i="1">
                <a:latin typeface="Times New Roman"/>
                <a:cs typeface="Times New Roman"/>
              </a:rPr>
              <a:t> </a:t>
            </a:r>
            <a:r>
              <a:rPr dirty="0" sz="1900" spc="-175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</a:t>
            </a:r>
            <a:r>
              <a:rPr dirty="0" sz="1900" spc="15">
                <a:latin typeface="Times New Roman"/>
                <a:cs typeface="Times New Roman"/>
              </a:rPr>
              <a:t> </a:t>
            </a:r>
            <a:r>
              <a:rPr dirty="0" sz="1900" spc="15" i="1">
                <a:latin typeface="Times New Roman"/>
                <a:cs typeface="Times New Roman"/>
              </a:rPr>
              <a:t>C</a:t>
            </a:r>
            <a:r>
              <a:rPr dirty="0" sz="1900" spc="10" i="1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105" i="1">
                <a:latin typeface="Times New Roman"/>
                <a:cs typeface="Times New Roman"/>
              </a:rPr>
              <a:t>I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r>
              <a:rPr dirty="0" baseline="-25252" sz="1650">
                <a:latin typeface="Times New Roman"/>
                <a:cs typeface="Times New Roman"/>
              </a:rPr>
              <a:t> </a:t>
            </a:r>
            <a:r>
              <a:rPr dirty="0" baseline="-25252" sz="1650" spc="7">
                <a:latin typeface="Times New Roman"/>
                <a:cs typeface="Times New Roman"/>
              </a:rPr>
              <a:t> </a:t>
            </a:r>
            <a:r>
              <a:rPr dirty="0" sz="1900" spc="10">
                <a:latin typeface="Symbol"/>
                <a:cs typeface="Symbol"/>
              </a:rPr>
              <a:t></a:t>
            </a:r>
            <a:r>
              <a:rPr dirty="0" sz="1900" spc="-120">
                <a:latin typeface="Times New Roman"/>
                <a:cs typeface="Times New Roman"/>
              </a:rPr>
              <a:t> </a:t>
            </a:r>
            <a:r>
              <a:rPr dirty="0" sz="1900" spc="-30" i="1">
                <a:latin typeface="Times New Roman"/>
                <a:cs typeface="Times New Roman"/>
              </a:rPr>
              <a:t>G</a:t>
            </a:r>
            <a:r>
              <a:rPr dirty="0" baseline="-25252" sz="1650" spc="15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Angka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Pengganda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untuk Model Pajak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11905" y="5120132"/>
            <a:ext cx="3343275" cy="0"/>
          </a:xfrm>
          <a:custGeom>
            <a:avLst/>
            <a:gdLst/>
            <a:ahLst/>
            <a:cxnLst/>
            <a:rect l="l" t="t" r="r" b="b"/>
            <a:pathLst>
              <a:path w="3343275" h="0">
                <a:moveTo>
                  <a:pt x="0" y="0"/>
                </a:moveTo>
                <a:lnTo>
                  <a:pt x="3342894" y="0"/>
                </a:lnTo>
              </a:path>
            </a:pathLst>
          </a:custGeom>
          <a:ln w="113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92132" y="3832328"/>
            <a:ext cx="5199380" cy="1638935"/>
          </a:xfrm>
          <a:prstGeom prst="rect">
            <a:avLst/>
          </a:prstGeom>
        </p:spPr>
        <p:txBody>
          <a:bodyPr wrap="square" lIns="0" tIns="9271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730"/>
              </a:spcBef>
            </a:pP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i="1">
                <a:latin typeface="Times New Roman"/>
                <a:cs typeface="Times New Roman"/>
              </a:rPr>
              <a:t> </a:t>
            </a:r>
            <a:r>
              <a:rPr dirty="0" sz="2150" spc="-22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>
                <a:latin typeface="Times New Roman"/>
                <a:cs typeface="Times New Roman"/>
              </a:rPr>
              <a:t> </a:t>
            </a:r>
            <a:r>
              <a:rPr dirty="0" sz="2150" spc="-1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70">
                <a:latin typeface="Times New Roman"/>
                <a:cs typeface="Times New Roman"/>
              </a:rPr>
              <a:t> </a:t>
            </a:r>
            <a:r>
              <a:rPr dirty="0" sz="2150" spc="-1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Tx</a:t>
            </a:r>
            <a:r>
              <a:rPr dirty="0" sz="2150" spc="-7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8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bt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0">
                <a:latin typeface="Times New Roman"/>
                <a:cs typeface="Times New Roman"/>
              </a:rPr>
              <a:t> </a:t>
            </a:r>
            <a:r>
              <a:rPr dirty="0" sz="2150" spc="-1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Tr</a:t>
            </a:r>
            <a:r>
              <a:rPr dirty="0" sz="2150" spc="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75">
                <a:latin typeface="Times New Roman"/>
                <a:cs typeface="Times New Roman"/>
              </a:rPr>
              <a:t> </a:t>
            </a:r>
            <a:r>
              <a:rPr dirty="0" sz="2150" spc="-10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I</a:t>
            </a:r>
            <a:r>
              <a:rPr dirty="0" sz="2150" spc="114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75">
                <a:latin typeface="Times New Roman"/>
                <a:cs typeface="Times New Roman"/>
              </a:rPr>
              <a:t> 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10" i="1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59055">
              <a:lnSpc>
                <a:spcPct val="100000"/>
              </a:lnSpc>
              <a:spcBef>
                <a:spcPts val="630"/>
              </a:spcBef>
            </a:pPr>
            <a:r>
              <a:rPr dirty="0" sz="2150" spc="-185">
                <a:latin typeface="Times New Roman"/>
                <a:cs typeface="Times New Roman"/>
              </a:rPr>
              <a:t>(</a:t>
            </a:r>
            <a:r>
              <a:rPr dirty="0" sz="2150" spc="-5">
                <a:latin typeface="Times New Roman"/>
                <a:cs typeface="Times New Roman"/>
              </a:rPr>
              <a:t>1</a:t>
            </a:r>
            <a:r>
              <a:rPr dirty="0" sz="2150" spc="-305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8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0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5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130" i="1">
                <a:latin typeface="Times New Roman"/>
                <a:cs typeface="Times New Roman"/>
              </a:rPr>
              <a:t>t</a:t>
            </a:r>
            <a:r>
              <a:rPr dirty="0" sz="2150" spc="45">
                <a:latin typeface="Times New Roman"/>
                <a:cs typeface="Times New Roman"/>
              </a:rPr>
              <a:t>)</a:t>
            </a:r>
            <a:r>
              <a:rPr dirty="0" sz="2150" spc="-10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i="1">
                <a:latin typeface="Times New Roman"/>
                <a:cs typeface="Times New Roman"/>
              </a:rPr>
              <a:t> </a:t>
            </a:r>
            <a:r>
              <a:rPr dirty="0" sz="2150" spc="-229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8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Tx</a:t>
            </a:r>
            <a:r>
              <a:rPr dirty="0" sz="2150" spc="-8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5">
                <a:latin typeface="Times New Roman"/>
                <a:cs typeface="Times New Roman"/>
              </a:rPr>
              <a:t> </a:t>
            </a:r>
            <a:r>
              <a:rPr dirty="0" sz="2150" spc="-10" i="1">
                <a:latin typeface="Times New Roman"/>
                <a:cs typeface="Times New Roman"/>
              </a:rPr>
              <a:t>b</a:t>
            </a:r>
            <a:r>
              <a:rPr dirty="0" sz="2150" spc="-10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Tr</a:t>
            </a:r>
            <a:r>
              <a:rPr dirty="0" sz="2150" spc="1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75">
                <a:latin typeface="Times New Roman"/>
                <a:cs typeface="Times New Roman"/>
              </a:rPr>
              <a:t> 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I</a:t>
            </a:r>
            <a:r>
              <a:rPr dirty="0" sz="2150" spc="114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75">
                <a:latin typeface="Times New Roman"/>
                <a:cs typeface="Times New Roman"/>
              </a:rPr>
              <a:t> </a:t>
            </a:r>
            <a:r>
              <a:rPr dirty="0" sz="2150" spc="-10">
                <a:latin typeface="Symbol"/>
                <a:cs typeface="Symbol"/>
              </a:rPr>
              <a:t></a:t>
            </a:r>
            <a:r>
              <a:rPr dirty="0" sz="2150" spc="-10" i="1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35"/>
              </a:spcBef>
            </a:pPr>
            <a:r>
              <a:rPr dirty="0" baseline="-34883" sz="3225" spc="-22">
                <a:latin typeface="Symbol"/>
                <a:cs typeface="Symbol"/>
              </a:rPr>
              <a:t></a:t>
            </a:r>
            <a:r>
              <a:rPr dirty="0" baseline="-34883" sz="3225" spc="-7" i="1">
                <a:latin typeface="Times New Roman"/>
                <a:cs typeface="Times New Roman"/>
              </a:rPr>
              <a:t>Y</a:t>
            </a:r>
            <a:r>
              <a:rPr dirty="0" baseline="-34883" sz="3225" i="1">
                <a:latin typeface="Times New Roman"/>
                <a:cs typeface="Times New Roman"/>
              </a:rPr>
              <a:t> </a:t>
            </a:r>
            <a:r>
              <a:rPr dirty="0" baseline="-34883" sz="3225" spc="-337" i="1">
                <a:latin typeface="Times New Roman"/>
                <a:cs typeface="Times New Roman"/>
              </a:rPr>
              <a:t> </a:t>
            </a:r>
            <a:r>
              <a:rPr dirty="0" baseline="-34883" sz="3225" spc="-7">
                <a:latin typeface="Symbol"/>
                <a:cs typeface="Symbol"/>
              </a:rPr>
              <a:t></a:t>
            </a:r>
            <a:r>
              <a:rPr dirty="0" baseline="-34883" sz="3225" spc="270">
                <a:latin typeface="Times New Roman"/>
                <a:cs typeface="Times New Roman"/>
              </a:rPr>
              <a:t> </a:t>
            </a:r>
            <a:r>
              <a:rPr dirty="0" sz="2150" spc="-10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8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Tx</a:t>
            </a:r>
            <a:r>
              <a:rPr dirty="0" sz="2150" spc="-7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Tr</a:t>
            </a:r>
            <a:r>
              <a:rPr dirty="0" sz="2150" spc="1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75">
                <a:latin typeface="Times New Roman"/>
                <a:cs typeface="Times New Roman"/>
              </a:rPr>
              <a:t> </a:t>
            </a:r>
            <a:r>
              <a:rPr dirty="0" sz="2150" spc="-15">
                <a:latin typeface="Symbol"/>
                <a:cs typeface="Symbol"/>
              </a:rPr>
              <a:t></a:t>
            </a:r>
            <a:r>
              <a:rPr dirty="0" sz="2150" spc="-5" i="1">
                <a:latin typeface="Times New Roman"/>
                <a:cs typeface="Times New Roman"/>
              </a:rPr>
              <a:t>I</a:t>
            </a:r>
            <a:r>
              <a:rPr dirty="0" sz="2150" spc="12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85">
                <a:latin typeface="Times New Roman"/>
                <a:cs typeface="Times New Roman"/>
              </a:rPr>
              <a:t> </a:t>
            </a:r>
            <a:r>
              <a:rPr dirty="0" sz="2150" spc="-10">
                <a:latin typeface="Symbol"/>
                <a:cs typeface="Symbol"/>
              </a:rPr>
              <a:t></a:t>
            </a:r>
            <a:r>
              <a:rPr dirty="0" sz="2150" spc="-10" i="1">
                <a:latin typeface="Times New Roman"/>
                <a:cs typeface="Times New Roman"/>
              </a:rPr>
              <a:t>G</a:t>
            </a:r>
            <a:endParaRPr sz="2150">
              <a:latin typeface="Times New Roman"/>
              <a:cs typeface="Times New Roman"/>
            </a:endParaRPr>
          </a:p>
          <a:p>
            <a:pPr algn="ctr" marR="408305">
              <a:lnSpc>
                <a:spcPct val="100000"/>
              </a:lnSpc>
              <a:spcBef>
                <a:spcPts val="484"/>
              </a:spcBef>
            </a:pPr>
            <a:r>
              <a:rPr dirty="0" sz="2150" spc="-185">
                <a:latin typeface="Times New Roman"/>
                <a:cs typeface="Times New Roman"/>
              </a:rPr>
              <a:t>(</a:t>
            </a:r>
            <a:r>
              <a:rPr dirty="0" sz="2150" spc="-5">
                <a:latin typeface="Times New Roman"/>
                <a:cs typeface="Times New Roman"/>
              </a:rPr>
              <a:t>1</a:t>
            </a:r>
            <a:r>
              <a:rPr dirty="0" sz="2150" spc="-305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8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0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130" i="1">
                <a:latin typeface="Times New Roman"/>
                <a:cs typeface="Times New Roman"/>
              </a:rPr>
              <a:t>t</a:t>
            </a:r>
            <a:r>
              <a:rPr dirty="0" sz="2150" spc="-5">
                <a:latin typeface="Times New Roman"/>
                <a:cs typeface="Times New Roman"/>
              </a:rPr>
              <a:t>)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16951" y="2580957"/>
            <a:ext cx="3564890" cy="1270000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238125" indent="-200660">
              <a:lnSpc>
                <a:spcPct val="100000"/>
              </a:lnSpc>
              <a:spcBef>
                <a:spcPts val="785"/>
              </a:spcBef>
              <a:buFont typeface="Symbol"/>
              <a:buChar char=""/>
              <a:tabLst>
                <a:tab pos="238760" algn="l"/>
              </a:tabLst>
            </a:pPr>
            <a:r>
              <a:rPr dirty="0" sz="2150" spc="-5" i="1">
                <a:latin typeface="Times New Roman"/>
                <a:cs typeface="Times New Roman"/>
              </a:rPr>
              <a:t>b</a:t>
            </a:r>
            <a:r>
              <a:rPr dirty="0" sz="2150" spc="-130" i="1">
                <a:latin typeface="Times New Roman"/>
                <a:cs typeface="Times New Roman"/>
              </a:rPr>
              <a:t>Y</a:t>
            </a:r>
            <a:r>
              <a:rPr dirty="0" baseline="-24444" sz="1875" i="1">
                <a:latin typeface="Times New Roman"/>
                <a:cs typeface="Times New Roman"/>
              </a:rPr>
              <a:t>d </a:t>
            </a:r>
            <a:r>
              <a:rPr dirty="0" baseline="-24444" sz="1875" spc="202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0">
                <a:latin typeface="Times New Roman"/>
                <a:cs typeface="Times New Roman"/>
              </a:rPr>
              <a:t> </a:t>
            </a:r>
            <a:r>
              <a:rPr dirty="0" sz="2150" spc="95" i="1">
                <a:latin typeface="Times New Roman"/>
                <a:cs typeface="Times New Roman"/>
              </a:rPr>
              <a:t>I</a:t>
            </a:r>
            <a:r>
              <a:rPr dirty="0" baseline="-24444" sz="1875">
                <a:latin typeface="Times New Roman"/>
                <a:cs typeface="Times New Roman"/>
              </a:rPr>
              <a:t>0 </a:t>
            </a:r>
            <a:r>
              <a:rPr dirty="0" baseline="-24444" sz="1875" spc="-7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5">
                <a:latin typeface="Times New Roman"/>
                <a:cs typeface="Times New Roman"/>
              </a:rPr>
              <a:t> </a:t>
            </a:r>
            <a:r>
              <a:rPr dirty="0" sz="2150" spc="-70" i="1">
                <a:latin typeface="Times New Roman"/>
                <a:cs typeface="Times New Roman"/>
              </a:rPr>
              <a:t>G</a:t>
            </a:r>
            <a:r>
              <a:rPr dirty="0" baseline="-24444" sz="1875">
                <a:latin typeface="Times New Roman"/>
                <a:cs typeface="Times New Roman"/>
              </a:rPr>
              <a:t>0</a:t>
            </a:r>
            <a:endParaRPr baseline="-24444" sz="1875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90"/>
              </a:spcBef>
              <a:buFont typeface="Symbol"/>
              <a:buChar char=""/>
              <a:tabLst>
                <a:tab pos="238760" algn="l"/>
              </a:tabLst>
            </a:pPr>
            <a:r>
              <a:rPr dirty="0" sz="2150" spc="25" i="1">
                <a:latin typeface="Times New Roman"/>
                <a:cs typeface="Times New Roman"/>
              </a:rPr>
              <a:t>b</a:t>
            </a:r>
            <a:r>
              <a:rPr dirty="0" sz="2150" spc="-85">
                <a:latin typeface="Times New Roman"/>
                <a:cs typeface="Times New Roman"/>
              </a:rPr>
              <a:t>(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13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24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Tx</a:t>
            </a:r>
            <a:r>
              <a:rPr dirty="0" sz="2150" spc="-8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7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tY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21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T</a:t>
            </a:r>
            <a:r>
              <a:rPr dirty="0" sz="2150" spc="140" i="1">
                <a:latin typeface="Times New Roman"/>
                <a:cs typeface="Times New Roman"/>
              </a:rPr>
              <a:t>r</a:t>
            </a:r>
            <a:r>
              <a:rPr dirty="0" sz="2150" spc="-5">
                <a:latin typeface="Times New Roman"/>
                <a:cs typeface="Times New Roman"/>
              </a:rPr>
              <a:t>)</a:t>
            </a:r>
            <a:r>
              <a:rPr dirty="0" sz="2150" spc="-120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0">
                <a:latin typeface="Times New Roman"/>
                <a:cs typeface="Times New Roman"/>
              </a:rPr>
              <a:t> </a:t>
            </a:r>
            <a:r>
              <a:rPr dirty="0" sz="2150" spc="105" i="1">
                <a:latin typeface="Times New Roman"/>
                <a:cs typeface="Times New Roman"/>
              </a:rPr>
              <a:t>I</a:t>
            </a:r>
            <a:r>
              <a:rPr dirty="0" baseline="-24444" sz="1875">
                <a:latin typeface="Times New Roman"/>
                <a:cs typeface="Times New Roman"/>
              </a:rPr>
              <a:t>0 </a:t>
            </a:r>
            <a:r>
              <a:rPr dirty="0" baseline="-24444" sz="1875" spc="-15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5">
                <a:latin typeface="Times New Roman"/>
                <a:cs typeface="Times New Roman"/>
              </a:rPr>
              <a:t> </a:t>
            </a:r>
            <a:r>
              <a:rPr dirty="0" sz="2150" spc="-75" i="1">
                <a:latin typeface="Times New Roman"/>
                <a:cs typeface="Times New Roman"/>
              </a:rPr>
              <a:t>G</a:t>
            </a:r>
            <a:r>
              <a:rPr dirty="0" baseline="-24444" sz="1875">
                <a:latin typeface="Times New Roman"/>
                <a:cs typeface="Times New Roman"/>
              </a:rPr>
              <a:t>0</a:t>
            </a:r>
            <a:endParaRPr baseline="-24444" sz="1875">
              <a:latin typeface="Times New Roman"/>
              <a:cs typeface="Times New Roman"/>
            </a:endParaRPr>
          </a:p>
          <a:p>
            <a:pPr marL="238125" indent="-200660">
              <a:lnSpc>
                <a:spcPct val="100000"/>
              </a:lnSpc>
              <a:spcBef>
                <a:spcPts val="685"/>
              </a:spcBef>
              <a:buFont typeface="Symbol"/>
              <a:buChar char=""/>
              <a:tabLst>
                <a:tab pos="238760" algn="l"/>
              </a:tabLst>
            </a:pPr>
            <a:r>
              <a:rPr dirty="0" sz="2150" spc="-5" i="1">
                <a:latin typeface="Times New Roman"/>
                <a:cs typeface="Times New Roman"/>
              </a:rPr>
              <a:t>bY</a:t>
            </a:r>
            <a:r>
              <a:rPr dirty="0" sz="2150" spc="12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75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bTx</a:t>
            </a:r>
            <a:r>
              <a:rPr dirty="0" sz="2150" spc="-80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</a:t>
            </a:r>
            <a:r>
              <a:rPr dirty="0" sz="2150" spc="-17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btY</a:t>
            </a:r>
            <a:r>
              <a:rPr dirty="0" sz="2150" spc="13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bTr</a:t>
            </a:r>
            <a:r>
              <a:rPr dirty="0" sz="2150" spc="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0">
                <a:latin typeface="Times New Roman"/>
                <a:cs typeface="Times New Roman"/>
              </a:rPr>
              <a:t> </a:t>
            </a:r>
            <a:r>
              <a:rPr dirty="0" sz="2150" spc="105" i="1">
                <a:latin typeface="Times New Roman"/>
                <a:cs typeface="Times New Roman"/>
              </a:rPr>
              <a:t>I</a:t>
            </a:r>
            <a:r>
              <a:rPr dirty="0" baseline="-24444" sz="1875">
                <a:latin typeface="Times New Roman"/>
                <a:cs typeface="Times New Roman"/>
              </a:rPr>
              <a:t>0 </a:t>
            </a:r>
            <a:r>
              <a:rPr dirty="0" baseline="-24444" sz="1875" spc="-15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45">
                <a:latin typeface="Times New Roman"/>
                <a:cs typeface="Times New Roman"/>
              </a:rPr>
              <a:t> </a:t>
            </a:r>
            <a:r>
              <a:rPr dirty="0" sz="2150" spc="-75" i="1">
                <a:latin typeface="Times New Roman"/>
                <a:cs typeface="Times New Roman"/>
              </a:rPr>
              <a:t>G</a:t>
            </a:r>
            <a:r>
              <a:rPr dirty="0" baseline="-24444" sz="1875">
                <a:latin typeface="Times New Roman"/>
                <a:cs typeface="Times New Roman"/>
              </a:rPr>
              <a:t>0</a:t>
            </a:r>
            <a:endParaRPr baseline="-24444" sz="1875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1370" y="2581230"/>
            <a:ext cx="814069" cy="1270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 marR="30480">
              <a:lnSpc>
                <a:spcPct val="126600"/>
              </a:lnSpc>
              <a:spcBef>
                <a:spcPts val="100"/>
              </a:spcBef>
            </a:pPr>
            <a:r>
              <a:rPr dirty="0" sz="2150" spc="-5" i="1">
                <a:latin typeface="Times New Roman"/>
                <a:cs typeface="Times New Roman"/>
              </a:rPr>
              <a:t>Y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 spc="-5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C</a:t>
            </a:r>
            <a:r>
              <a:rPr dirty="0" baseline="-24444" sz="1875" spc="-7">
                <a:latin typeface="Times New Roman"/>
                <a:cs typeface="Times New Roman"/>
              </a:rPr>
              <a:t>0 </a:t>
            </a:r>
            <a:r>
              <a:rPr dirty="0" baseline="-24444" sz="1875" spc="-4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Y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 spc="-5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C</a:t>
            </a:r>
            <a:r>
              <a:rPr dirty="0" baseline="-24444" sz="1875" spc="-7">
                <a:latin typeface="Times New Roman"/>
                <a:cs typeface="Times New Roman"/>
              </a:rPr>
              <a:t>0 </a:t>
            </a:r>
            <a:r>
              <a:rPr dirty="0" baseline="-24444" sz="1875" spc="-4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24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 spc="-3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C</a:t>
            </a:r>
            <a:r>
              <a:rPr dirty="0" baseline="-24444" sz="1875" spc="-7">
                <a:latin typeface="Times New Roman"/>
                <a:cs typeface="Times New Roman"/>
              </a:rPr>
              <a:t>0</a:t>
            </a:r>
            <a:endParaRPr baseline="-24444" sz="1875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1969" y="1643380"/>
            <a:ext cx="7520940" cy="96329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dirty="0" sz="2000" spc="-5">
                <a:latin typeface="Arial"/>
                <a:cs typeface="Arial"/>
              </a:rPr>
              <a:t>Sedangkan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angka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pengganda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untuk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pajak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proporsional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adalah: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2117090">
              <a:lnSpc>
                <a:spcPct val="100000"/>
              </a:lnSpc>
            </a:pPr>
            <a:r>
              <a:rPr dirty="0" sz="2150" spc="-5" i="1">
                <a:latin typeface="Times New Roman"/>
                <a:cs typeface="Times New Roman"/>
              </a:rPr>
              <a:t>Y</a:t>
            </a:r>
            <a:r>
              <a:rPr dirty="0" sz="2150" spc="-5" i="1">
                <a:latin typeface="Times New Roman"/>
                <a:cs typeface="Times New Roman"/>
              </a:rPr>
              <a:t> </a:t>
            </a:r>
            <a:r>
              <a:rPr dirty="0" sz="2150" spc="-229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</a:t>
            </a:r>
            <a:r>
              <a:rPr dirty="0" sz="2150">
                <a:latin typeface="Times New Roman"/>
                <a:cs typeface="Times New Roman"/>
              </a:rPr>
              <a:t> </a:t>
            </a:r>
            <a:r>
              <a:rPr dirty="0" sz="2150" spc="-5" i="1">
                <a:latin typeface="Times New Roman"/>
                <a:cs typeface="Times New Roman"/>
              </a:rPr>
              <a:t>C</a:t>
            </a:r>
            <a:r>
              <a:rPr dirty="0" sz="2150" spc="5" i="1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0">
                <a:latin typeface="Times New Roman"/>
                <a:cs typeface="Times New Roman"/>
              </a:rPr>
              <a:t> </a:t>
            </a:r>
            <a:r>
              <a:rPr dirty="0" sz="2150" spc="105" i="1">
                <a:latin typeface="Times New Roman"/>
                <a:cs typeface="Times New Roman"/>
              </a:rPr>
              <a:t>I</a:t>
            </a:r>
            <a:r>
              <a:rPr dirty="0" baseline="-24444" sz="1875">
                <a:latin typeface="Times New Roman"/>
                <a:cs typeface="Times New Roman"/>
              </a:rPr>
              <a:t>0 </a:t>
            </a:r>
            <a:r>
              <a:rPr dirty="0" baseline="-24444" sz="1875" spc="-7">
                <a:latin typeface="Times New Roman"/>
                <a:cs typeface="Times New Roman"/>
              </a:rPr>
              <a:t> </a:t>
            </a:r>
            <a:r>
              <a:rPr dirty="0" sz="2150" spc="-5">
                <a:latin typeface="Symbol"/>
                <a:cs typeface="Symbol"/>
              </a:rPr>
              <a:t></a:t>
            </a:r>
            <a:r>
              <a:rPr dirty="0" sz="2150" spc="-150">
                <a:latin typeface="Times New Roman"/>
                <a:cs typeface="Times New Roman"/>
              </a:rPr>
              <a:t> </a:t>
            </a:r>
            <a:r>
              <a:rPr dirty="0" sz="2150" spc="-70" i="1">
                <a:latin typeface="Times New Roman"/>
                <a:cs typeface="Times New Roman"/>
              </a:rPr>
              <a:t>G</a:t>
            </a:r>
            <a:r>
              <a:rPr dirty="0" baseline="-24444" sz="1875">
                <a:latin typeface="Times New Roman"/>
                <a:cs typeface="Times New Roman"/>
              </a:rPr>
              <a:t>0</a:t>
            </a:r>
            <a:endParaRPr baseline="-24444" sz="187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714615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Angka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Pengganda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untuk Model Pajak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Proporsional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46017" y="2146807"/>
            <a:ext cx="333375" cy="0"/>
          </a:xfrm>
          <a:custGeom>
            <a:avLst/>
            <a:gdLst/>
            <a:ahLst/>
            <a:cxnLst/>
            <a:rect l="l" t="t" r="r" b="b"/>
            <a:pathLst>
              <a:path w="333375" h="0">
                <a:moveTo>
                  <a:pt x="0" y="0"/>
                </a:moveTo>
                <a:lnTo>
                  <a:pt x="3329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521200" y="2146807"/>
            <a:ext cx="1019175" cy="0"/>
          </a:xfrm>
          <a:custGeom>
            <a:avLst/>
            <a:gdLst/>
            <a:ahLst/>
            <a:cxnLst/>
            <a:rect l="l" t="t" r="r" b="b"/>
            <a:pathLst>
              <a:path w="1019175" h="0">
                <a:moveTo>
                  <a:pt x="0" y="0"/>
                </a:moveTo>
                <a:lnTo>
                  <a:pt x="1018794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446017" y="2840989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 h="0">
                <a:moveTo>
                  <a:pt x="0" y="0"/>
                </a:moveTo>
                <a:lnTo>
                  <a:pt x="351282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574540" y="2840989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 h="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446017" y="3535171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4" h="0">
                <a:moveTo>
                  <a:pt x="0" y="0"/>
                </a:moveTo>
                <a:lnTo>
                  <a:pt x="41452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69790" y="3535171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 h="0">
                <a:moveTo>
                  <a:pt x="0" y="0"/>
                </a:moveTo>
                <a:lnTo>
                  <a:pt x="1019556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446017" y="4229353"/>
            <a:ext cx="410845" cy="0"/>
          </a:xfrm>
          <a:custGeom>
            <a:avLst/>
            <a:gdLst/>
            <a:ahLst/>
            <a:cxnLst/>
            <a:rect l="l" t="t" r="r" b="b"/>
            <a:pathLst>
              <a:path w="410845" h="0">
                <a:moveTo>
                  <a:pt x="0" y="0"/>
                </a:moveTo>
                <a:lnTo>
                  <a:pt x="410718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598923" y="4229353"/>
            <a:ext cx="1019810" cy="0"/>
          </a:xfrm>
          <a:custGeom>
            <a:avLst/>
            <a:gdLst/>
            <a:ahLst/>
            <a:cxnLst/>
            <a:rect l="l" t="t" r="r" b="b"/>
            <a:pathLst>
              <a:path w="1019810" h="0">
                <a:moveTo>
                  <a:pt x="0" y="0"/>
                </a:moveTo>
                <a:lnTo>
                  <a:pt x="1019555" y="0"/>
                </a:lnTo>
              </a:path>
            </a:pathLst>
          </a:custGeom>
          <a:ln w="98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958636" y="1803168"/>
            <a:ext cx="14478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33417" y="4196691"/>
            <a:ext cx="71755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5" i="1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24254" y="3502515"/>
            <a:ext cx="164465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5" i="1">
                <a:latin typeface="Times New Roman"/>
                <a:cs typeface="Times New Roman"/>
              </a:rPr>
              <a:t>Tx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65527" y="2808339"/>
            <a:ext cx="125730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10" i="1">
                <a:latin typeface="Times New Roman"/>
                <a:cs typeface="Times New Roman"/>
              </a:rPr>
              <a:t>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54837" y="2114163"/>
            <a:ext cx="71755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5" i="1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8289" y="4227056"/>
            <a:ext cx="1021715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155">
                <a:latin typeface="Times New Roman"/>
                <a:cs typeface="Times New Roman"/>
              </a:rPr>
              <a:t>(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r>
              <a:rPr dirty="0" sz="1850" spc="-26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</a:t>
            </a:r>
            <a:r>
              <a:rPr dirty="0" sz="1850" spc="-150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-85" i="1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125" i="1">
                <a:latin typeface="Times New Roman"/>
                <a:cs typeface="Times New Roman"/>
              </a:rPr>
              <a:t>t</a:t>
            </a:r>
            <a:r>
              <a:rPr dirty="0" sz="1850" spc="5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19447" y="4038077"/>
            <a:ext cx="62103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76884" algn="l"/>
              </a:tabLst>
            </a:pPr>
            <a:r>
              <a:rPr dirty="0" sz="1850" spc="10">
                <a:latin typeface="Symbol"/>
                <a:cs typeface="Symbol"/>
              </a:rPr>
              <a:t></a:t>
            </a:r>
            <a:r>
              <a:rPr dirty="0" sz="1850" spc="6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k</a:t>
            </a:r>
            <a:r>
              <a:rPr dirty="0" sz="1850" i="1">
                <a:latin typeface="Times New Roman"/>
                <a:cs typeface="Times New Roman"/>
              </a:rPr>
              <a:t>	</a:t>
            </a:r>
            <a:r>
              <a:rPr dirty="0" sz="1850" spc="1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49378" y="4227056"/>
            <a:ext cx="39497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spc="10" i="1">
                <a:latin typeface="Times New Roman"/>
                <a:cs typeface="Times New Roman"/>
              </a:rPr>
              <a:t>Tr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69930" y="3465902"/>
            <a:ext cx="1021715" cy="73088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dirty="0" sz="1850" spc="-155">
                <a:latin typeface="Times New Roman"/>
                <a:cs typeface="Times New Roman"/>
              </a:rPr>
              <a:t>(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r>
              <a:rPr dirty="0" sz="1850" spc="-27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</a:t>
            </a:r>
            <a:r>
              <a:rPr dirty="0" sz="1850" spc="-15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-75" i="1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</a:t>
            </a:r>
            <a:r>
              <a:rPr dirty="0" sz="1850" spc="-12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125" i="1">
                <a:latin typeface="Times New Roman"/>
                <a:cs typeface="Times New Roman"/>
              </a:rPr>
              <a:t>t</a:t>
            </a:r>
            <a:r>
              <a:rPr dirty="0" sz="1850" spc="5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  <a:p>
            <a:pPr algn="ctr" marR="140970">
              <a:lnSpc>
                <a:spcPct val="100000"/>
              </a:lnSpc>
              <a:spcBef>
                <a:spcPts val="560"/>
              </a:spcBef>
            </a:pPr>
            <a:r>
              <a:rPr dirty="0" sz="1850" spc="10" i="1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4287" y="3191715"/>
            <a:ext cx="31496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82880" indent="-170815">
              <a:lnSpc>
                <a:spcPct val="100000"/>
              </a:lnSpc>
              <a:spcBef>
                <a:spcPts val="125"/>
              </a:spcBef>
              <a:buFont typeface="Symbol"/>
              <a:buChar char=""/>
              <a:tabLst>
                <a:tab pos="183515" algn="l"/>
              </a:tabLst>
            </a:pPr>
            <a:r>
              <a:rPr dirty="0" sz="1850" spc="10" i="1">
                <a:latin typeface="Times New Roman"/>
                <a:cs typeface="Times New Roman"/>
              </a:rPr>
              <a:t>b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23255" y="3344041"/>
            <a:ext cx="688975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44830" algn="l"/>
              </a:tabLst>
            </a:pPr>
            <a:r>
              <a:rPr dirty="0" sz="1850" spc="10">
                <a:latin typeface="Symbol"/>
                <a:cs typeface="Symbol"/>
              </a:rPr>
              <a:t></a:t>
            </a:r>
            <a:r>
              <a:rPr dirty="0" sz="1850" spc="60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k</a:t>
            </a:r>
            <a:r>
              <a:rPr dirty="0" sz="1850" i="1">
                <a:latin typeface="Times New Roman"/>
                <a:cs typeface="Times New Roman"/>
              </a:rPr>
              <a:t>	</a:t>
            </a:r>
            <a:r>
              <a:rPr dirty="0" sz="1850" spc="1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49378" y="3465902"/>
            <a:ext cx="407670" cy="73088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spc="10" i="1">
                <a:latin typeface="Times New Roman"/>
                <a:cs typeface="Times New Roman"/>
              </a:rPr>
              <a:t>Tx</a:t>
            </a:r>
            <a:endParaRPr sz="1850">
              <a:latin typeface="Times New Roman"/>
              <a:cs typeface="Times New Roman"/>
            </a:endParaRPr>
          </a:p>
          <a:p>
            <a:pPr marL="51435">
              <a:lnSpc>
                <a:spcPct val="100000"/>
              </a:lnSpc>
              <a:spcBef>
                <a:spcPts val="560"/>
              </a:spcBef>
            </a:pPr>
            <a:r>
              <a:rPr dirty="0" sz="1850" spc="5">
                <a:latin typeface="Symbol"/>
                <a:cs typeface="Symbol"/>
              </a:rPr>
              <a:t>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74726" y="2838985"/>
            <a:ext cx="1021715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155">
                <a:latin typeface="Times New Roman"/>
                <a:cs typeface="Times New Roman"/>
              </a:rPr>
              <a:t>(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r>
              <a:rPr dirty="0" sz="1850" spc="-27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</a:t>
            </a:r>
            <a:r>
              <a:rPr dirty="0" sz="1850" spc="-15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-75" i="1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</a:t>
            </a:r>
            <a:r>
              <a:rPr dirty="0" sz="1850" spc="-12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130" i="1">
                <a:latin typeface="Times New Roman"/>
                <a:cs typeface="Times New Roman"/>
              </a:rPr>
              <a:t>t</a:t>
            </a:r>
            <a:r>
              <a:rPr dirty="0" sz="1850" spc="5">
                <a:latin typeface="Times New Roman"/>
                <a:cs typeface="Times New Roman"/>
              </a:rPr>
              <a:t>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60717" y="2650006"/>
            <a:ext cx="15621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49378" y="2771867"/>
            <a:ext cx="343535" cy="73088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spc="15" i="1">
                <a:latin typeface="Times New Roman"/>
                <a:cs typeface="Times New Roman"/>
              </a:rPr>
              <a:t>G</a:t>
            </a:r>
            <a:endParaRPr sz="185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  <a:spcBef>
                <a:spcPts val="560"/>
              </a:spcBef>
            </a:pP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spc="10" i="1">
                <a:latin typeface="Times New Roman"/>
                <a:cs typeface="Times New Roman"/>
              </a:rPr>
              <a:t>Y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33023" y="2497680"/>
            <a:ext cx="78105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850" spc="5">
                <a:latin typeface="Symbol"/>
                <a:cs typeface="Symbol"/>
              </a:rPr>
              <a:t>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470" i="1">
                <a:latin typeface="Times New Roman"/>
                <a:cs typeface="Times New Roman"/>
              </a:rPr>
              <a:t> </a:t>
            </a:r>
            <a:r>
              <a:rPr dirty="0" baseline="-36036" sz="2775" spc="15">
                <a:latin typeface="Symbol"/>
                <a:cs typeface="Symbol"/>
              </a:rPr>
              <a:t></a:t>
            </a:r>
            <a:r>
              <a:rPr dirty="0" baseline="-36036" sz="2775" spc="52">
                <a:latin typeface="Times New Roman"/>
                <a:cs typeface="Times New Roman"/>
              </a:rPr>
              <a:t> </a:t>
            </a:r>
            <a:r>
              <a:rPr dirty="0" baseline="-36036" sz="2775" spc="15" i="1">
                <a:latin typeface="Times New Roman"/>
                <a:cs typeface="Times New Roman"/>
              </a:rPr>
              <a:t>k</a:t>
            </a:r>
            <a:endParaRPr baseline="-36036" sz="2775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0460" y="2078307"/>
            <a:ext cx="1021715" cy="7302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4190" marR="5080" indent="-492125">
              <a:lnSpc>
                <a:spcPct val="124900"/>
              </a:lnSpc>
              <a:spcBef>
                <a:spcPts val="95"/>
              </a:spcBef>
            </a:pPr>
            <a:r>
              <a:rPr dirty="0" sz="1850" spc="-155">
                <a:latin typeface="Times New Roman"/>
                <a:cs typeface="Times New Roman"/>
              </a:rPr>
              <a:t>(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r>
              <a:rPr dirty="0" sz="1850" spc="-26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</a:t>
            </a:r>
            <a:r>
              <a:rPr dirty="0" sz="1850" spc="-15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-85" i="1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</a:t>
            </a:r>
            <a:r>
              <a:rPr dirty="0" sz="1850" spc="-125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b</a:t>
            </a:r>
            <a:r>
              <a:rPr dirty="0" sz="1850" spc="130" i="1">
                <a:latin typeface="Times New Roman"/>
                <a:cs typeface="Times New Roman"/>
              </a:rPr>
              <a:t>t</a:t>
            </a:r>
            <a:r>
              <a:rPr dirty="0" sz="1850" spc="5">
                <a:latin typeface="Times New Roman"/>
                <a:cs typeface="Times New Roman"/>
              </a:rPr>
              <a:t>)  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77464" y="2144950"/>
            <a:ext cx="24892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spc="5" i="1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11220" y="1955970"/>
            <a:ext cx="1076960" cy="311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907415" algn="l"/>
              </a:tabLst>
            </a:pPr>
            <a:r>
              <a:rPr dirty="0" baseline="36036" sz="2775" spc="7">
                <a:latin typeface="Symbol"/>
                <a:cs typeface="Symbol"/>
              </a:rPr>
              <a:t></a:t>
            </a:r>
            <a:r>
              <a:rPr dirty="0" baseline="36036" sz="2775" spc="7" i="1">
                <a:latin typeface="Times New Roman"/>
                <a:cs typeface="Times New Roman"/>
              </a:rPr>
              <a:t>Y</a:t>
            </a:r>
            <a:r>
              <a:rPr dirty="0" baseline="36036" sz="2775" spc="667" i="1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Symbol"/>
                <a:cs typeface="Symbol"/>
              </a:rPr>
              <a:t></a:t>
            </a:r>
            <a:r>
              <a:rPr dirty="0" sz="1850" spc="60">
                <a:latin typeface="Times New Roman"/>
                <a:cs typeface="Times New Roman"/>
              </a:rPr>
              <a:t> </a:t>
            </a:r>
            <a:r>
              <a:rPr dirty="0" sz="1850" spc="10" i="1">
                <a:latin typeface="Times New Roman"/>
                <a:cs typeface="Times New Roman"/>
              </a:rPr>
              <a:t>k	</a:t>
            </a:r>
            <a:r>
              <a:rPr dirty="0" sz="1850" spc="1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56969" y="4882642"/>
            <a:ext cx="927735" cy="1461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Dimana:  </a:t>
            </a: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I</a:t>
            </a:r>
            <a:endParaRPr baseline="-23148"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k</a:t>
            </a:r>
            <a:r>
              <a:rPr dirty="0" baseline="-23148" sz="1800">
                <a:latin typeface="Arial"/>
                <a:cs typeface="Arial"/>
              </a:rPr>
              <a:t>G</a:t>
            </a:r>
            <a:endParaRPr baseline="-23148" sz="1800">
              <a:latin typeface="Arial"/>
              <a:cs typeface="Arial"/>
            </a:endParaRPr>
          </a:p>
          <a:p>
            <a:pPr marL="38100" marR="596900">
              <a:lnSpc>
                <a:spcPct val="100000"/>
              </a:lnSpc>
              <a:spcBef>
                <a:spcPts val="505"/>
              </a:spcBef>
            </a:pPr>
            <a:r>
              <a:rPr dirty="0" baseline="15432" sz="2700">
                <a:latin typeface="Arial"/>
                <a:cs typeface="Arial"/>
              </a:rPr>
              <a:t>k</a:t>
            </a:r>
            <a:r>
              <a:rPr dirty="0" sz="1200" spc="5">
                <a:latin typeface="Arial"/>
                <a:cs typeface="Arial"/>
              </a:rPr>
              <a:t>Tx  </a:t>
            </a:r>
            <a:r>
              <a:rPr dirty="0" baseline="15432" sz="2700" spc="-7">
                <a:latin typeface="Arial"/>
                <a:cs typeface="Arial"/>
              </a:rPr>
              <a:t>k</a:t>
            </a:r>
            <a:r>
              <a:rPr dirty="0" sz="1200" spc="-5">
                <a:latin typeface="Arial"/>
                <a:cs typeface="Arial"/>
              </a:rPr>
              <a:t>Tr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96770" y="5157723"/>
            <a:ext cx="4591050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investasi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pengeluaran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pemerintah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pajak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angka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pengganda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transfer</a:t>
            </a:r>
            <a:r>
              <a:rPr dirty="0" sz="1800" spc="-10">
                <a:latin typeface="Arial"/>
                <a:cs typeface="Arial"/>
              </a:rPr>
              <a:t> (subsidi)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Contoh</a:t>
            </a:r>
            <a:r>
              <a:rPr dirty="0" spc="-75"/>
              <a:t> </a:t>
            </a:r>
            <a:r>
              <a:rPr dirty="0" spc="-5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8301" y="1614424"/>
            <a:ext cx="7673975" cy="4465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93700" marR="177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dirty="0" sz="2000" spc="-5">
                <a:latin typeface="Arial"/>
                <a:cs typeface="Arial"/>
              </a:rPr>
              <a:t>Fungsi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konsumsi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masyarakat </a:t>
            </a:r>
            <a:r>
              <a:rPr dirty="0" sz="2000" spc="-5">
                <a:latin typeface="Arial"/>
                <a:cs typeface="Arial"/>
              </a:rPr>
              <a:t>suatu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negara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adalah</a:t>
            </a:r>
            <a:r>
              <a:rPr dirty="0" sz="2000" spc="-5">
                <a:latin typeface="Arial"/>
                <a:cs typeface="Arial"/>
              </a:rPr>
              <a:t> C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100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+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0,8Yd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investasi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sebesar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100.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Pengeluaran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pemerintah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(G)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 </a:t>
            </a:r>
            <a:r>
              <a:rPr dirty="0" sz="2000" spc="-54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250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fungsi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pajak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adalah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50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+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0,1Y.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Pemerintah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memberikan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subsidi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(transfer)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sebesar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Tr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50.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Maka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keseimbangan </a:t>
            </a:r>
            <a:r>
              <a:rPr dirty="0" sz="2000" spc="-5">
                <a:latin typeface="Arial"/>
                <a:cs typeface="Arial"/>
              </a:rPr>
              <a:t> pendapatan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nasional menjadi: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5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Arial"/>
                <a:cs typeface="Arial"/>
              </a:rPr>
              <a:t>(i)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Pendekatan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1993264">
              <a:lnSpc>
                <a:spcPct val="100000"/>
              </a:lnSpc>
              <a:spcBef>
                <a:spcPts val="1555"/>
              </a:spcBef>
            </a:pP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i="1">
                <a:latin typeface="Times New Roman"/>
                <a:cs typeface="Times New Roman"/>
              </a:rPr>
              <a:t> </a:t>
            </a:r>
            <a:r>
              <a:rPr dirty="0" sz="1550" spc="-150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>
                <a:latin typeface="Times New Roman"/>
                <a:cs typeface="Times New Roman"/>
              </a:rPr>
              <a:t> </a:t>
            </a:r>
            <a:r>
              <a:rPr dirty="0" sz="1550" spc="5" i="1">
                <a:latin typeface="Times New Roman"/>
                <a:cs typeface="Times New Roman"/>
              </a:rPr>
              <a:t>C</a:t>
            </a:r>
            <a:r>
              <a:rPr dirty="0" sz="1550" spc="10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5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I</a:t>
            </a:r>
            <a:r>
              <a:rPr dirty="0" sz="1550" spc="9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 spc="5" i="1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264">
              <a:lnSpc>
                <a:spcPct val="100000"/>
              </a:lnSpc>
              <a:spcBef>
                <a:spcPts val="480"/>
              </a:spcBef>
            </a:pP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i="1">
                <a:latin typeface="Times New Roman"/>
                <a:cs typeface="Times New Roman"/>
              </a:rPr>
              <a:t> </a:t>
            </a:r>
            <a:r>
              <a:rPr dirty="0" sz="1550" spc="-14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>
                <a:latin typeface="Times New Roman"/>
                <a:cs typeface="Times New Roman"/>
              </a:rPr>
              <a:t> </a:t>
            </a:r>
            <a:r>
              <a:rPr dirty="0" sz="1550" spc="10" i="1">
                <a:latin typeface="Times New Roman"/>
                <a:cs typeface="Times New Roman"/>
              </a:rPr>
              <a:t>C</a:t>
            </a:r>
            <a:r>
              <a:rPr dirty="0" baseline="-24691" sz="1350">
                <a:latin typeface="Times New Roman"/>
                <a:cs typeface="Times New Roman"/>
              </a:rPr>
              <a:t>0</a:t>
            </a:r>
            <a:r>
              <a:rPr dirty="0" baseline="-24691" sz="1350">
                <a:latin typeface="Times New Roman"/>
                <a:cs typeface="Times New Roman"/>
              </a:rPr>
              <a:t> 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bYd</a:t>
            </a:r>
            <a:r>
              <a:rPr dirty="0" sz="1550" spc="3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5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I</a:t>
            </a:r>
            <a:r>
              <a:rPr dirty="0" sz="1550" spc="9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 spc="5" i="1">
                <a:latin typeface="Times New Roman"/>
                <a:cs typeface="Times New Roman"/>
              </a:rPr>
              <a:t>G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509"/>
              </a:spcBef>
            </a:pP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spc="23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 spc="-114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100</a:t>
            </a:r>
            <a:r>
              <a:rPr dirty="0" sz="1550" spc="-90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75">
                <a:latin typeface="Times New Roman"/>
                <a:cs typeface="Times New Roman"/>
              </a:rPr>
              <a:t> </a:t>
            </a:r>
            <a:r>
              <a:rPr dirty="0" sz="1550" spc="-30">
                <a:latin typeface="Times New Roman"/>
                <a:cs typeface="Times New Roman"/>
              </a:rPr>
              <a:t>0,8(</a:t>
            </a:r>
            <a:r>
              <a:rPr dirty="0" sz="1550" spc="-30" i="1">
                <a:latin typeface="Times New Roman"/>
                <a:cs typeface="Times New Roman"/>
              </a:rPr>
              <a:t>Y</a:t>
            </a:r>
            <a:r>
              <a:rPr dirty="0" sz="1550" spc="10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</a:t>
            </a:r>
            <a:r>
              <a:rPr dirty="0" sz="1550" spc="-12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50</a:t>
            </a:r>
            <a:r>
              <a:rPr dirty="0" sz="1550" spc="-95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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 spc="-90">
                <a:latin typeface="Times New Roman"/>
                <a:cs typeface="Times New Roman"/>
              </a:rPr>
              <a:t>0,1</a:t>
            </a:r>
            <a:r>
              <a:rPr dirty="0" sz="1550" spc="-90" i="1">
                <a:latin typeface="Times New Roman"/>
                <a:cs typeface="Times New Roman"/>
              </a:rPr>
              <a:t>Y</a:t>
            </a:r>
            <a:r>
              <a:rPr dirty="0" sz="1550" spc="10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50)</a:t>
            </a:r>
            <a:r>
              <a:rPr dirty="0" sz="1550" spc="-75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22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100</a:t>
            </a:r>
            <a:r>
              <a:rPr dirty="0" sz="1550" spc="-90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5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480"/>
              </a:spcBef>
            </a:pP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spc="240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 spc="-114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100</a:t>
            </a:r>
            <a:r>
              <a:rPr dirty="0" sz="1550" spc="-90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75">
                <a:latin typeface="Times New Roman"/>
                <a:cs typeface="Times New Roman"/>
              </a:rPr>
              <a:t> </a:t>
            </a:r>
            <a:r>
              <a:rPr dirty="0" sz="1550" spc="-45">
                <a:latin typeface="Times New Roman"/>
                <a:cs typeface="Times New Roman"/>
              </a:rPr>
              <a:t>0,8</a:t>
            </a:r>
            <a:r>
              <a:rPr dirty="0" sz="1550" spc="-45" i="1">
                <a:latin typeface="Times New Roman"/>
                <a:cs typeface="Times New Roman"/>
              </a:rPr>
              <a:t>Y</a:t>
            </a:r>
            <a:r>
              <a:rPr dirty="0" sz="1550" spc="10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</a:t>
            </a:r>
            <a:r>
              <a:rPr dirty="0" sz="1550" spc="-7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40</a:t>
            </a:r>
            <a:r>
              <a:rPr dirty="0" sz="1550" spc="-95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</a:t>
            </a:r>
            <a:r>
              <a:rPr dirty="0" sz="1550" spc="-100">
                <a:latin typeface="Times New Roman"/>
                <a:cs typeface="Times New Roman"/>
              </a:rPr>
              <a:t> </a:t>
            </a:r>
            <a:r>
              <a:rPr dirty="0" sz="1550" spc="-25">
                <a:latin typeface="Times New Roman"/>
                <a:cs typeface="Times New Roman"/>
              </a:rPr>
              <a:t>0,08</a:t>
            </a:r>
            <a:r>
              <a:rPr dirty="0" sz="1550" spc="-25" i="1">
                <a:latin typeface="Times New Roman"/>
                <a:cs typeface="Times New Roman"/>
              </a:rPr>
              <a:t>Y</a:t>
            </a:r>
            <a:r>
              <a:rPr dirty="0" sz="1550" spc="110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5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40</a:t>
            </a:r>
            <a:r>
              <a:rPr dirty="0" sz="1550" spc="-90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22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100</a:t>
            </a:r>
            <a:r>
              <a:rPr dirty="0" sz="1550" spc="-90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</a:t>
            </a:r>
            <a:r>
              <a:rPr dirty="0" sz="1550" spc="-45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250</a:t>
            </a:r>
            <a:endParaRPr sz="1550">
              <a:latin typeface="Times New Roman"/>
              <a:cs typeface="Times New Roman"/>
            </a:endParaRPr>
          </a:p>
          <a:p>
            <a:pPr marL="2002789" marR="4368165" indent="-9525">
              <a:lnSpc>
                <a:spcPts val="2340"/>
              </a:lnSpc>
              <a:spcBef>
                <a:spcPts val="150"/>
              </a:spcBef>
            </a:pP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spc="10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</a:t>
            </a:r>
            <a:r>
              <a:rPr dirty="0" sz="1550" spc="-95">
                <a:latin typeface="Times New Roman"/>
                <a:cs typeface="Times New Roman"/>
              </a:rPr>
              <a:t> </a:t>
            </a:r>
            <a:r>
              <a:rPr dirty="0" sz="1550" spc="-25">
                <a:latin typeface="Times New Roman"/>
                <a:cs typeface="Times New Roman"/>
              </a:rPr>
              <a:t>0</a:t>
            </a:r>
            <a:r>
              <a:rPr dirty="0" sz="1550">
                <a:latin typeface="Times New Roman"/>
                <a:cs typeface="Times New Roman"/>
              </a:rPr>
              <a:t>,7</a:t>
            </a:r>
            <a:r>
              <a:rPr dirty="0" sz="1550" spc="-75">
                <a:latin typeface="Times New Roman"/>
                <a:cs typeface="Times New Roman"/>
              </a:rPr>
              <a:t>2</a:t>
            </a:r>
            <a:r>
              <a:rPr dirty="0" sz="1550" i="1">
                <a:latin typeface="Times New Roman"/>
                <a:cs typeface="Times New Roman"/>
              </a:rPr>
              <a:t>Y</a:t>
            </a:r>
            <a:r>
              <a:rPr dirty="0" sz="1550" i="1">
                <a:latin typeface="Times New Roman"/>
                <a:cs typeface="Times New Roman"/>
              </a:rPr>
              <a:t> </a:t>
            </a:r>
            <a:r>
              <a:rPr dirty="0" sz="1550" spc="-15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 spc="55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450  </a:t>
            </a:r>
            <a:r>
              <a:rPr dirty="0" sz="1550" spc="-20">
                <a:latin typeface="Times New Roman"/>
                <a:cs typeface="Times New Roman"/>
              </a:rPr>
              <a:t>0,28</a:t>
            </a:r>
            <a:r>
              <a:rPr dirty="0" sz="1550" spc="-20" i="1">
                <a:latin typeface="Times New Roman"/>
                <a:cs typeface="Times New Roman"/>
              </a:rPr>
              <a:t>Y</a:t>
            </a:r>
            <a:r>
              <a:rPr dirty="0" sz="1550" spc="225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 spc="40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450</a:t>
            </a:r>
            <a:endParaRPr sz="1550">
              <a:latin typeface="Times New Roman"/>
              <a:cs typeface="Times New Roman"/>
            </a:endParaRPr>
          </a:p>
          <a:p>
            <a:pPr marL="1993900">
              <a:lnSpc>
                <a:spcPct val="100000"/>
              </a:lnSpc>
              <a:spcBef>
                <a:spcPts val="325"/>
              </a:spcBef>
            </a:pPr>
            <a:r>
              <a:rPr dirty="0" sz="1550" spc="-100" i="1">
                <a:latin typeface="Times New Roman"/>
                <a:cs typeface="Times New Roman"/>
              </a:rPr>
              <a:t>Y</a:t>
            </a:r>
            <a:r>
              <a:rPr dirty="0" baseline="-24691" sz="1350" i="1">
                <a:latin typeface="Times New Roman"/>
                <a:cs typeface="Times New Roman"/>
              </a:rPr>
              <a:t>eq</a:t>
            </a:r>
            <a:r>
              <a:rPr dirty="0" baseline="-24691" sz="1350" i="1">
                <a:latin typeface="Times New Roman"/>
                <a:cs typeface="Times New Roman"/>
              </a:rPr>
              <a:t>  </a:t>
            </a:r>
            <a:r>
              <a:rPr dirty="0" baseline="-24691" sz="1350" spc="-104" i="1">
                <a:latin typeface="Times New Roman"/>
                <a:cs typeface="Times New Roman"/>
              </a:rPr>
              <a:t> </a:t>
            </a:r>
            <a:r>
              <a:rPr dirty="0" sz="1550">
                <a:latin typeface="Symbol"/>
                <a:cs typeface="Symbol"/>
              </a:rPr>
              <a:t></a:t>
            </a:r>
            <a:r>
              <a:rPr dirty="0" sz="1550" spc="-114"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1.607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Contoh</a:t>
            </a:r>
            <a:r>
              <a:rPr dirty="0" spc="-75"/>
              <a:t> </a:t>
            </a:r>
            <a:r>
              <a:rPr dirty="0" spc="-5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33877" y="5668184"/>
            <a:ext cx="922019" cy="3873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350" spc="10">
                <a:latin typeface="Symbol"/>
                <a:cs typeface="Symbol"/>
              </a:rPr>
              <a:t></a:t>
            </a:r>
            <a:r>
              <a:rPr dirty="0" sz="2350" spc="-175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1.607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76398" y="5743321"/>
            <a:ext cx="391795" cy="3873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14184" sz="3525" spc="-52" i="1">
                <a:latin typeface="Times New Roman"/>
                <a:cs typeface="Times New Roman"/>
              </a:rPr>
              <a:t>Y</a:t>
            </a:r>
            <a:r>
              <a:rPr dirty="0" sz="1350" spc="-35" i="1">
                <a:latin typeface="Times New Roman"/>
                <a:cs typeface="Times New Roman"/>
              </a:rPr>
              <a:t>eq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614424"/>
            <a:ext cx="5375275" cy="3989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spc="-5">
                <a:latin typeface="Arial"/>
                <a:cs typeface="Arial"/>
              </a:rPr>
              <a:t>(ii)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Pendekatan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injeksi-kebocoran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Arial"/>
              <a:cs typeface="Arial"/>
            </a:endParaRPr>
          </a:p>
          <a:p>
            <a:pPr algn="just" marL="1969135">
              <a:lnSpc>
                <a:spcPct val="100000"/>
              </a:lnSpc>
            </a:pPr>
            <a:r>
              <a:rPr dirty="0" sz="2000" spc="10" i="1">
                <a:latin typeface="Times New Roman"/>
                <a:cs typeface="Times New Roman"/>
              </a:rPr>
              <a:t>C</a:t>
            </a:r>
            <a:r>
              <a:rPr dirty="0" sz="2000" spc="190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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100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-60">
                <a:latin typeface="Times New Roman"/>
                <a:cs typeface="Times New Roman"/>
              </a:rPr>
              <a:t>,</a:t>
            </a:r>
            <a:r>
              <a:rPr dirty="0" sz="2000" spc="-120">
                <a:latin typeface="Times New Roman"/>
                <a:cs typeface="Times New Roman"/>
              </a:rPr>
              <a:t>8</a:t>
            </a:r>
            <a:r>
              <a:rPr dirty="0" sz="2000" spc="10" i="1">
                <a:latin typeface="Times New Roman"/>
                <a:cs typeface="Times New Roman"/>
              </a:rPr>
              <a:t>Yd</a:t>
            </a:r>
            <a:endParaRPr sz="2000">
              <a:latin typeface="Times New Roman"/>
              <a:cs typeface="Times New Roman"/>
            </a:endParaRPr>
          </a:p>
          <a:p>
            <a:pPr algn="just" marL="1969135" marR="5080">
              <a:lnSpc>
                <a:spcPts val="3030"/>
              </a:lnSpc>
              <a:spcBef>
                <a:spcPts val="209"/>
              </a:spcBef>
            </a:pPr>
            <a:r>
              <a:rPr dirty="0" sz="2000" spc="10" i="1">
                <a:latin typeface="Times New Roman"/>
                <a:cs typeface="Times New Roman"/>
              </a:rPr>
              <a:t>C</a:t>
            </a:r>
            <a:r>
              <a:rPr dirty="0" sz="2000" spc="190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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100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-60">
                <a:latin typeface="Times New Roman"/>
                <a:cs typeface="Times New Roman"/>
              </a:rPr>
              <a:t>,</a:t>
            </a:r>
            <a:r>
              <a:rPr dirty="0" sz="2000" spc="-20">
                <a:latin typeface="Times New Roman"/>
                <a:cs typeface="Times New Roman"/>
              </a:rPr>
              <a:t>8</a:t>
            </a:r>
            <a:r>
              <a:rPr dirty="0" sz="2000" spc="-70">
                <a:latin typeface="Times New Roman"/>
                <a:cs typeface="Times New Roman"/>
              </a:rPr>
              <a:t>(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r>
              <a:rPr dirty="0" sz="2000" spc="150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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50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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-185">
                <a:latin typeface="Times New Roman"/>
                <a:cs typeface="Times New Roman"/>
              </a:rPr>
              <a:t>,</a:t>
            </a:r>
            <a:r>
              <a:rPr dirty="0" sz="2000" spc="-245">
                <a:latin typeface="Times New Roman"/>
                <a:cs typeface="Times New Roman"/>
              </a:rPr>
              <a:t>1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r>
              <a:rPr dirty="0" sz="2000" spc="155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5</a:t>
            </a:r>
            <a:r>
              <a:rPr dirty="0" sz="2000" spc="15">
                <a:latin typeface="Times New Roman"/>
                <a:cs typeface="Times New Roman"/>
              </a:rPr>
              <a:t>0</a:t>
            </a:r>
            <a:r>
              <a:rPr dirty="0" sz="2000" spc="5">
                <a:latin typeface="Times New Roman"/>
                <a:cs typeface="Times New Roman"/>
              </a:rPr>
              <a:t>)  </a:t>
            </a:r>
            <a:r>
              <a:rPr dirty="0" sz="2000" spc="10" i="1">
                <a:latin typeface="Times New Roman"/>
                <a:cs typeface="Times New Roman"/>
              </a:rPr>
              <a:t>C</a:t>
            </a:r>
            <a:r>
              <a:rPr dirty="0" sz="2000" spc="190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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100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-60">
                <a:latin typeface="Times New Roman"/>
                <a:cs typeface="Times New Roman"/>
              </a:rPr>
              <a:t>,</a:t>
            </a:r>
            <a:r>
              <a:rPr dirty="0" sz="2000" spc="-114">
                <a:latin typeface="Times New Roman"/>
                <a:cs typeface="Times New Roman"/>
              </a:rPr>
              <a:t>8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r>
              <a:rPr dirty="0" sz="2000" spc="155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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40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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10">
                <a:latin typeface="Times New Roman"/>
                <a:cs typeface="Times New Roman"/>
              </a:rPr>
              <a:t>,</a:t>
            </a:r>
            <a:r>
              <a:rPr dirty="0" sz="2000" spc="10">
                <a:latin typeface="Times New Roman"/>
                <a:cs typeface="Times New Roman"/>
              </a:rPr>
              <a:t>0</a:t>
            </a:r>
            <a:r>
              <a:rPr dirty="0" sz="2000" spc="-114">
                <a:latin typeface="Times New Roman"/>
                <a:cs typeface="Times New Roman"/>
              </a:rPr>
              <a:t>8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r>
              <a:rPr dirty="0" sz="2000" spc="155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40  </a:t>
            </a:r>
            <a:r>
              <a:rPr dirty="0" sz="2000" spc="10" i="1">
                <a:latin typeface="Times New Roman"/>
                <a:cs typeface="Times New Roman"/>
              </a:rPr>
              <a:t>C</a:t>
            </a:r>
            <a:r>
              <a:rPr dirty="0" sz="2000" spc="195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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Times New Roman"/>
                <a:cs typeface="Times New Roman"/>
              </a:rPr>
              <a:t>100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5">
                <a:latin typeface="Times New Roman"/>
                <a:cs typeface="Times New Roman"/>
              </a:rPr>
              <a:t>,7</a:t>
            </a:r>
            <a:r>
              <a:rPr dirty="0" sz="2000" spc="-75">
                <a:latin typeface="Times New Roman"/>
                <a:cs typeface="Times New Roman"/>
              </a:rPr>
              <a:t>2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algn="just" marL="1980564">
              <a:lnSpc>
                <a:spcPct val="100000"/>
              </a:lnSpc>
              <a:spcBef>
                <a:spcPts val="425"/>
              </a:spcBef>
            </a:pPr>
            <a:r>
              <a:rPr dirty="0" sz="2000" spc="10" i="1">
                <a:latin typeface="Times New Roman"/>
                <a:cs typeface="Times New Roman"/>
              </a:rPr>
              <a:t>S</a:t>
            </a:r>
            <a:r>
              <a:rPr dirty="0" sz="2000" spc="245" i="1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</a:t>
            </a:r>
            <a:r>
              <a:rPr dirty="0" sz="2000" spc="80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</a:t>
            </a:r>
            <a:r>
              <a:rPr dirty="0" sz="2000" spc="10">
                <a:latin typeface="Times New Roman"/>
                <a:cs typeface="Times New Roman"/>
              </a:rPr>
              <a:t>100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 spc="10">
                <a:latin typeface="Symbol"/>
                <a:cs typeface="Symbol"/>
              </a:rPr>
              <a:t>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0</a:t>
            </a:r>
            <a:r>
              <a:rPr dirty="0" sz="2000" spc="35">
                <a:latin typeface="Times New Roman"/>
                <a:cs typeface="Times New Roman"/>
              </a:rPr>
              <a:t>,</a:t>
            </a:r>
            <a:r>
              <a:rPr dirty="0" sz="2000" spc="10">
                <a:latin typeface="Times New Roman"/>
                <a:cs typeface="Times New Roman"/>
              </a:rPr>
              <a:t>2</a:t>
            </a:r>
            <a:r>
              <a:rPr dirty="0" sz="2000" spc="-110">
                <a:latin typeface="Times New Roman"/>
                <a:cs typeface="Times New Roman"/>
              </a:rPr>
              <a:t>8</a:t>
            </a:r>
            <a:r>
              <a:rPr dirty="0" sz="2000" spc="10" i="1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  <a:p>
            <a:pPr algn="just" marL="2061210">
              <a:lnSpc>
                <a:spcPct val="100000"/>
              </a:lnSpc>
              <a:spcBef>
                <a:spcPts val="1875"/>
              </a:spcBef>
            </a:pPr>
            <a:r>
              <a:rPr dirty="0" sz="2350" spc="10" i="1">
                <a:latin typeface="Times New Roman"/>
                <a:cs typeface="Times New Roman"/>
              </a:rPr>
              <a:t>S</a:t>
            </a:r>
            <a:r>
              <a:rPr dirty="0" sz="2350" spc="80" i="1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</a:t>
            </a:r>
            <a:r>
              <a:rPr dirty="0" sz="2350" spc="-225">
                <a:latin typeface="Times New Roman"/>
                <a:cs typeface="Times New Roman"/>
              </a:rPr>
              <a:t> </a:t>
            </a:r>
            <a:r>
              <a:rPr dirty="0" sz="2350" spc="10" i="1">
                <a:latin typeface="Times New Roman"/>
                <a:cs typeface="Times New Roman"/>
              </a:rPr>
              <a:t>T</a:t>
            </a:r>
            <a:r>
              <a:rPr dirty="0" sz="2350" i="1">
                <a:latin typeface="Times New Roman"/>
                <a:cs typeface="Times New Roman"/>
              </a:rPr>
              <a:t> </a:t>
            </a:r>
            <a:r>
              <a:rPr dirty="0" sz="2350" spc="-220" i="1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</a:t>
            </a:r>
            <a:r>
              <a:rPr dirty="0" sz="2350" spc="160">
                <a:latin typeface="Times New Roman"/>
                <a:cs typeface="Times New Roman"/>
              </a:rPr>
              <a:t> </a:t>
            </a:r>
            <a:r>
              <a:rPr dirty="0" sz="2350" spc="5" i="1">
                <a:latin typeface="Times New Roman"/>
                <a:cs typeface="Times New Roman"/>
              </a:rPr>
              <a:t>I</a:t>
            </a:r>
            <a:r>
              <a:rPr dirty="0" sz="2350" spc="140" i="1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</a:t>
            </a:r>
            <a:r>
              <a:rPr dirty="0" sz="2350" spc="-145">
                <a:latin typeface="Times New Roman"/>
                <a:cs typeface="Times New Roman"/>
              </a:rPr>
              <a:t> </a:t>
            </a:r>
            <a:r>
              <a:rPr dirty="0" sz="2350" spc="15" i="1">
                <a:latin typeface="Times New Roman"/>
                <a:cs typeface="Times New Roman"/>
              </a:rPr>
              <a:t>G</a:t>
            </a:r>
            <a:endParaRPr sz="2350">
              <a:latin typeface="Times New Roman"/>
              <a:cs typeface="Times New Roman"/>
            </a:endParaRPr>
          </a:p>
          <a:p>
            <a:pPr algn="just" marL="2056764">
              <a:lnSpc>
                <a:spcPct val="100000"/>
              </a:lnSpc>
              <a:spcBef>
                <a:spcPts val="745"/>
              </a:spcBef>
            </a:pPr>
            <a:r>
              <a:rPr dirty="0" sz="2350" spc="10">
                <a:latin typeface="Symbol"/>
                <a:cs typeface="Symbol"/>
              </a:rPr>
              <a:t></a:t>
            </a:r>
            <a:r>
              <a:rPr dirty="0" sz="2350" spc="-375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100</a:t>
            </a:r>
            <a:r>
              <a:rPr dirty="0" sz="2350" spc="-140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</a:t>
            </a:r>
            <a:r>
              <a:rPr dirty="0" sz="2350" spc="-120">
                <a:latin typeface="Times New Roman"/>
                <a:cs typeface="Times New Roman"/>
              </a:rPr>
              <a:t> </a:t>
            </a:r>
            <a:r>
              <a:rPr dirty="0" sz="2350" spc="-25">
                <a:latin typeface="Times New Roman"/>
                <a:cs typeface="Times New Roman"/>
              </a:rPr>
              <a:t>0</a:t>
            </a:r>
            <a:r>
              <a:rPr dirty="0" sz="2350" spc="40">
                <a:latin typeface="Times New Roman"/>
                <a:cs typeface="Times New Roman"/>
              </a:rPr>
              <a:t>,</a:t>
            </a:r>
            <a:r>
              <a:rPr dirty="0" sz="2350" spc="10">
                <a:latin typeface="Times New Roman"/>
                <a:cs typeface="Times New Roman"/>
              </a:rPr>
              <a:t>2</a:t>
            </a:r>
            <a:r>
              <a:rPr dirty="0" sz="2350" spc="-140">
                <a:latin typeface="Times New Roman"/>
                <a:cs typeface="Times New Roman"/>
              </a:rPr>
              <a:t>8</a:t>
            </a:r>
            <a:r>
              <a:rPr dirty="0" sz="2350" spc="10" i="1">
                <a:latin typeface="Times New Roman"/>
                <a:cs typeface="Times New Roman"/>
              </a:rPr>
              <a:t>Y</a:t>
            </a:r>
            <a:r>
              <a:rPr dirty="0" sz="2350" i="1">
                <a:latin typeface="Times New Roman"/>
                <a:cs typeface="Times New Roman"/>
              </a:rPr>
              <a:t> </a:t>
            </a:r>
            <a:r>
              <a:rPr dirty="0" sz="2350" spc="-220" i="1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</a:t>
            </a:r>
            <a:r>
              <a:rPr dirty="0" sz="2350" spc="-175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100</a:t>
            </a:r>
            <a:r>
              <a:rPr dirty="0" sz="2350" spc="-140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</a:t>
            </a:r>
            <a:r>
              <a:rPr dirty="0" sz="2350" spc="-80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250</a:t>
            </a:r>
            <a:endParaRPr sz="2350">
              <a:latin typeface="Times New Roman"/>
              <a:cs typeface="Times New Roman"/>
            </a:endParaRPr>
          </a:p>
          <a:p>
            <a:pPr algn="just" marL="2052320">
              <a:lnSpc>
                <a:spcPct val="100000"/>
              </a:lnSpc>
              <a:spcBef>
                <a:spcPts val="740"/>
              </a:spcBef>
            </a:pPr>
            <a:r>
              <a:rPr dirty="0" sz="2350" spc="-25">
                <a:latin typeface="Times New Roman"/>
                <a:cs typeface="Times New Roman"/>
              </a:rPr>
              <a:t>0,28</a:t>
            </a:r>
            <a:r>
              <a:rPr dirty="0" sz="2350" spc="-25" i="1">
                <a:latin typeface="Times New Roman"/>
                <a:cs typeface="Times New Roman"/>
              </a:rPr>
              <a:t>Y</a:t>
            </a:r>
            <a:r>
              <a:rPr dirty="0" sz="2350" spc="335" i="1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Symbol"/>
                <a:cs typeface="Symbol"/>
              </a:rPr>
              <a:t></a:t>
            </a:r>
            <a:r>
              <a:rPr dirty="0" sz="2350" spc="70">
                <a:latin typeface="Times New Roman"/>
                <a:cs typeface="Times New Roman"/>
              </a:rPr>
              <a:t> </a:t>
            </a:r>
            <a:r>
              <a:rPr dirty="0" sz="2350" spc="10">
                <a:latin typeface="Times New Roman"/>
                <a:cs typeface="Times New Roman"/>
              </a:rPr>
              <a:t>450</a:t>
            </a:r>
            <a:endParaRPr sz="2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Contoh</a:t>
            </a:r>
            <a:r>
              <a:rPr dirty="0" spc="-75"/>
              <a:t> </a:t>
            </a:r>
            <a:r>
              <a:rPr dirty="0" spc="-5"/>
              <a:t>Perhitungan</a:t>
            </a:r>
          </a:p>
        </p:txBody>
      </p:sp>
      <p:sp>
        <p:nvSpPr>
          <p:cNvPr id="3" name="object 3"/>
          <p:cNvSpPr/>
          <p:nvPr/>
        </p:nvSpPr>
        <p:spPr>
          <a:xfrm>
            <a:off x="3506978" y="2999485"/>
            <a:ext cx="890269" cy="0"/>
          </a:xfrm>
          <a:custGeom>
            <a:avLst/>
            <a:gdLst/>
            <a:ahLst/>
            <a:cxnLst/>
            <a:rect l="l" t="t" r="r" b="b"/>
            <a:pathLst>
              <a:path w="890270" h="0">
                <a:moveTo>
                  <a:pt x="0" y="0"/>
                </a:moveTo>
                <a:lnTo>
                  <a:pt x="89001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506978" y="3602990"/>
            <a:ext cx="1217930" cy="0"/>
          </a:xfrm>
          <a:custGeom>
            <a:avLst/>
            <a:gdLst/>
            <a:ahLst/>
            <a:cxnLst/>
            <a:rect l="l" t="t" r="r" b="b"/>
            <a:pathLst>
              <a:path w="1217929" h="0">
                <a:moveTo>
                  <a:pt x="0" y="0"/>
                </a:moveTo>
                <a:lnTo>
                  <a:pt x="1217676" y="0"/>
                </a:lnTo>
              </a:path>
            </a:pathLst>
          </a:custGeom>
          <a:ln w="86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887349" y="2699044"/>
            <a:ext cx="12890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7005" y="3435202"/>
            <a:ext cx="37592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5">
                <a:latin typeface="Symbol"/>
                <a:cs typeface="Symbol"/>
              </a:rPr>
              <a:t></a:t>
            </a:r>
            <a:r>
              <a:rPr dirty="0" sz="1600" spc="-170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5198" y="3599074"/>
            <a:ext cx="1221740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0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95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0</a:t>
            </a:r>
            <a:r>
              <a:rPr dirty="0" sz="1600" spc="-50">
                <a:latin typeface="Times New Roman"/>
                <a:cs typeface="Times New Roman"/>
              </a:rPr>
              <a:t>,</a:t>
            </a:r>
            <a:r>
              <a:rPr dirty="0" sz="1600" spc="10">
                <a:latin typeface="Times New Roman"/>
                <a:cs typeface="Times New Roman"/>
              </a:rPr>
              <a:t>8</a:t>
            </a:r>
            <a:r>
              <a:rPr dirty="0" sz="1600" spc="-120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</a:t>
            </a:r>
            <a:r>
              <a:rPr dirty="0" sz="1600" spc="-75">
                <a:latin typeface="Times New Roman"/>
                <a:cs typeface="Times New Roman"/>
              </a:rPr>
              <a:t> </a:t>
            </a:r>
            <a:r>
              <a:rPr dirty="0" sz="1600" spc="-15">
                <a:latin typeface="Times New Roman"/>
                <a:cs typeface="Times New Roman"/>
              </a:rPr>
              <a:t>0</a:t>
            </a:r>
            <a:r>
              <a:rPr dirty="0" sz="1600" spc="10">
                <a:latin typeface="Times New Roman"/>
                <a:cs typeface="Times New Roman"/>
              </a:rPr>
              <a:t>,0</a:t>
            </a:r>
            <a:r>
              <a:rPr dirty="0" sz="1600" spc="-15">
                <a:latin typeface="Times New Roman"/>
                <a:cs typeface="Times New Roman"/>
              </a:rPr>
              <a:t>8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20098" y="2831665"/>
            <a:ext cx="37528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5">
                <a:latin typeface="Symbol"/>
                <a:cs typeface="Symbol"/>
              </a:rPr>
              <a:t></a:t>
            </a:r>
            <a:r>
              <a:rPr dirty="0" sz="1600" spc="-17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Times New Roman"/>
                <a:cs typeface="Times New Roman"/>
              </a:rPr>
              <a:t>50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93644" y="3906118"/>
            <a:ext cx="810895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5" i="1">
                <a:latin typeface="Times New Roman"/>
                <a:cs typeface="Times New Roman"/>
              </a:rPr>
              <a:t>Y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150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</a:t>
            </a:r>
            <a:r>
              <a:rPr dirty="0" sz="1600" spc="-114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Times New Roman"/>
                <a:cs typeface="Times New Roman"/>
              </a:rPr>
              <a:t>179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3707" y="3435202"/>
            <a:ext cx="464184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70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04991" y="2936776"/>
            <a:ext cx="895350" cy="64008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600" spc="-135">
                <a:latin typeface="Times New Roman"/>
                <a:cs typeface="Times New Roman"/>
              </a:rPr>
              <a:t>(</a:t>
            </a:r>
            <a:r>
              <a:rPr dirty="0" sz="1600" spc="10">
                <a:latin typeface="Times New Roman"/>
                <a:cs typeface="Times New Roman"/>
              </a:rPr>
              <a:t>1</a:t>
            </a:r>
            <a:r>
              <a:rPr dirty="0" sz="1600" spc="-220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</a:t>
            </a:r>
            <a:r>
              <a:rPr dirty="0" sz="1600" spc="-120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b</a:t>
            </a:r>
            <a:r>
              <a:rPr dirty="0" sz="1600" spc="-70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</a:t>
            </a:r>
            <a:r>
              <a:rPr dirty="0" sz="1600" spc="-95">
                <a:latin typeface="Times New Roman"/>
                <a:cs typeface="Times New Roman"/>
              </a:rPr>
              <a:t> </a:t>
            </a:r>
            <a:r>
              <a:rPr dirty="0" sz="1600" spc="10" i="1">
                <a:latin typeface="Times New Roman"/>
                <a:cs typeface="Times New Roman"/>
              </a:rPr>
              <a:t>b</a:t>
            </a:r>
            <a:r>
              <a:rPr dirty="0" sz="1600" spc="114" i="1">
                <a:latin typeface="Times New Roman"/>
                <a:cs typeface="Times New Roman"/>
              </a:rPr>
              <a:t>t</a:t>
            </a:r>
            <a:r>
              <a:rPr dirty="0" sz="1600" spc="5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 marL="558800">
              <a:lnSpc>
                <a:spcPct val="100000"/>
              </a:lnSpc>
              <a:spcBef>
                <a:spcPts val="500"/>
              </a:spcBef>
            </a:pPr>
            <a:r>
              <a:rPr dirty="0" sz="1600" spc="10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93707" y="2831665"/>
            <a:ext cx="464184" cy="2736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0" i="1">
                <a:latin typeface="Times New Roman"/>
                <a:cs typeface="Times New Roman"/>
              </a:rPr>
              <a:t>Y</a:t>
            </a:r>
            <a:r>
              <a:rPr dirty="0" sz="1600" spc="170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</a:t>
            </a:r>
            <a:endParaRPr sz="16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1001" y="1614424"/>
            <a:ext cx="7530465" cy="10445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80365" algn="l"/>
                <a:tab pos="381000" algn="l"/>
              </a:tabLst>
            </a:pPr>
            <a:r>
              <a:rPr dirty="0" sz="2000" spc="-5">
                <a:latin typeface="Arial"/>
                <a:cs typeface="Arial"/>
              </a:rPr>
              <a:t>Apabila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terjadi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kenaikan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investasi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sebesar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50,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maka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berapakah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keseimbangan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pendapatan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nasional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yang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baru?</a:t>
            </a:r>
            <a:endParaRPr sz="2000">
              <a:latin typeface="Arial"/>
              <a:cs typeface="Arial"/>
            </a:endParaRPr>
          </a:p>
          <a:p>
            <a:pPr marL="2355215">
              <a:lnSpc>
                <a:spcPct val="100000"/>
              </a:lnSpc>
              <a:spcBef>
                <a:spcPts val="1300"/>
              </a:spcBef>
            </a:pP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15" i="1">
                <a:latin typeface="Times New Roman"/>
                <a:cs typeface="Times New Roman"/>
              </a:rPr>
              <a:t>Y</a:t>
            </a:r>
            <a:r>
              <a:rPr dirty="0" sz="1600" i="1">
                <a:latin typeface="Times New Roman"/>
                <a:cs typeface="Times New Roman"/>
              </a:rPr>
              <a:t> </a:t>
            </a:r>
            <a:r>
              <a:rPr dirty="0" sz="1600" spc="-145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</a:t>
            </a:r>
            <a:r>
              <a:rPr dirty="0" sz="1600" spc="65">
                <a:latin typeface="Times New Roman"/>
                <a:cs typeface="Times New Roman"/>
              </a:rPr>
              <a:t> </a:t>
            </a:r>
            <a:r>
              <a:rPr dirty="0" sz="1600" spc="75" i="1">
                <a:latin typeface="Times New Roman"/>
                <a:cs typeface="Times New Roman"/>
              </a:rPr>
              <a:t>k</a:t>
            </a:r>
            <a:r>
              <a:rPr dirty="0" baseline="-23391" sz="1425" i="1">
                <a:latin typeface="Times New Roman"/>
                <a:cs typeface="Times New Roman"/>
              </a:rPr>
              <a:t>I </a:t>
            </a:r>
            <a:r>
              <a:rPr dirty="0" baseline="-23391" sz="1425" spc="15" i="1">
                <a:latin typeface="Times New Roman"/>
                <a:cs typeface="Times New Roman"/>
              </a:rPr>
              <a:t> </a:t>
            </a:r>
            <a:r>
              <a:rPr dirty="0" sz="1600" spc="15">
                <a:latin typeface="Symbol"/>
                <a:cs typeface="Symbol"/>
              </a:rPr>
              <a:t></a:t>
            </a:r>
            <a:r>
              <a:rPr dirty="0" sz="1600" spc="-120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Symbol"/>
                <a:cs typeface="Symbol"/>
              </a:rPr>
              <a:t></a:t>
            </a:r>
            <a:r>
              <a:rPr dirty="0" sz="1600" spc="5" i="1">
                <a:latin typeface="Times New Roman"/>
                <a:cs typeface="Times New Roman"/>
              </a:rPr>
              <a:t>I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06394" y="4328749"/>
            <a:ext cx="1719580" cy="1541145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90"/>
              </a:spcBef>
            </a:pP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65" i="1">
                <a:latin typeface="Times New Roman"/>
                <a:cs typeface="Times New Roman"/>
              </a:rPr>
              <a:t>Y</a:t>
            </a:r>
            <a:r>
              <a:rPr dirty="0" baseline="-23809" sz="2100" spc="-97">
                <a:latin typeface="Times New Roman"/>
                <a:cs typeface="Times New Roman"/>
              </a:rPr>
              <a:t>0</a:t>
            </a:r>
            <a:r>
              <a:rPr dirty="0" baseline="-23809" sz="2100" spc="75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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5">
                <a:latin typeface="Symbol"/>
                <a:cs typeface="Symbol"/>
              </a:rPr>
              <a:t></a:t>
            </a:r>
            <a:r>
              <a:rPr dirty="0" sz="2400" spc="5" i="1">
                <a:latin typeface="Times New Roman"/>
                <a:cs typeface="Times New Roman"/>
              </a:rPr>
              <a:t>Y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100"/>
              </a:spcBef>
            </a:pP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-170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1</a:t>
            </a:r>
            <a:r>
              <a:rPr dirty="0" sz="2400" spc="5">
                <a:latin typeface="Times New Roman"/>
                <a:cs typeface="Times New Roman"/>
              </a:rPr>
              <a:t>.607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Symbol"/>
                <a:cs typeface="Symbol"/>
              </a:rPr>
              <a:t></a:t>
            </a:r>
            <a:r>
              <a:rPr dirty="0" sz="2400" spc="-345">
                <a:latin typeface="Times New Roman"/>
                <a:cs typeface="Times New Roman"/>
              </a:rPr>
              <a:t> </a:t>
            </a:r>
            <a:r>
              <a:rPr dirty="0" sz="2400" spc="10">
                <a:latin typeface="Times New Roman"/>
                <a:cs typeface="Times New Roman"/>
              </a:rPr>
              <a:t>179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095"/>
              </a:spcBef>
            </a:pPr>
            <a:r>
              <a:rPr dirty="0" sz="2400" spc="10">
                <a:latin typeface="Symbol"/>
                <a:cs typeface="Symbol"/>
              </a:rPr>
              <a:t></a:t>
            </a:r>
            <a:r>
              <a:rPr dirty="0" sz="2400" spc="-170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1</a:t>
            </a:r>
            <a:r>
              <a:rPr dirty="0" sz="2400" spc="5">
                <a:latin typeface="Times New Roman"/>
                <a:cs typeface="Times New Roman"/>
              </a:rPr>
              <a:t>.786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64433" y="4405477"/>
            <a:ext cx="398145" cy="15411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8100" marR="30480">
              <a:lnSpc>
                <a:spcPct val="138100"/>
              </a:lnSpc>
              <a:spcBef>
                <a:spcPts val="95"/>
              </a:spcBef>
            </a:pPr>
            <a:r>
              <a:rPr dirty="0" baseline="13888" sz="3600" spc="-209" i="1">
                <a:latin typeface="Times New Roman"/>
                <a:cs typeface="Times New Roman"/>
              </a:rPr>
              <a:t>Y</a:t>
            </a:r>
            <a:r>
              <a:rPr dirty="0" sz="1400" i="1">
                <a:latin typeface="Times New Roman"/>
                <a:cs typeface="Times New Roman"/>
              </a:rPr>
              <a:t>eq </a:t>
            </a:r>
            <a:r>
              <a:rPr dirty="0" sz="1400" i="1">
                <a:latin typeface="Times New Roman"/>
                <a:cs typeface="Times New Roman"/>
              </a:rPr>
              <a:t> </a:t>
            </a:r>
            <a:r>
              <a:rPr dirty="0" baseline="13888" sz="3600" spc="-209" i="1">
                <a:latin typeface="Times New Roman"/>
                <a:cs typeface="Times New Roman"/>
              </a:rPr>
              <a:t>Y</a:t>
            </a:r>
            <a:r>
              <a:rPr dirty="0" sz="1400" i="1">
                <a:latin typeface="Times New Roman"/>
                <a:cs typeface="Times New Roman"/>
              </a:rPr>
              <a:t>eq  </a:t>
            </a:r>
            <a:r>
              <a:rPr dirty="0" baseline="13888" sz="3600" spc="-209" i="1">
                <a:latin typeface="Times New Roman"/>
                <a:cs typeface="Times New Roman"/>
              </a:rPr>
              <a:t>Y</a:t>
            </a:r>
            <a:r>
              <a:rPr dirty="0" sz="1400" spc="5" i="1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25882"/>
            <a:ext cx="3169920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5"/>
              <a:t>Pendahuluan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76401" y="1576324"/>
            <a:ext cx="7759065" cy="484886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355600" marR="5080" indent="-342900">
              <a:lnSpc>
                <a:spcPts val="3020"/>
              </a:lnSpc>
              <a:spcBef>
                <a:spcPts val="484"/>
              </a:spcBef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Pada bagian terdahulu, telah dibahas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mengenai keseimbangan pendapatan nasional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2 sektor dimana pelaku kegiatan ekonomi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terdiri dari dua pelaku kegiatan yaitu rumah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tangga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dan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perusahaan (swasta).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9A6565"/>
              </a:buClr>
              <a:buFont typeface="Wingdings"/>
              <a:buChar char=""/>
            </a:pPr>
            <a:endParaRPr sz="3800">
              <a:latin typeface="Arial"/>
              <a:cs typeface="Arial"/>
            </a:endParaRPr>
          </a:p>
          <a:p>
            <a:pPr marL="355600" marR="284480" indent="-342900">
              <a:lnSpc>
                <a:spcPts val="3020"/>
              </a:lnSpc>
              <a:buClr>
                <a:srgbClr val="9A6565"/>
              </a:buClr>
              <a:buSzPct val="78571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Dalam dunia nyata, pelaku kegiatan ekonomi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bukan hanya mereka, namun ada pelaku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lainnya </a:t>
            </a:r>
            <a:r>
              <a:rPr dirty="0" sz="2800" spc="-5">
                <a:latin typeface="Arial"/>
                <a:cs typeface="Arial"/>
              </a:rPr>
              <a:t>yaitu </a:t>
            </a:r>
            <a:r>
              <a:rPr dirty="0" sz="2800">
                <a:latin typeface="Arial"/>
                <a:cs typeface="Arial"/>
              </a:rPr>
              <a:t>pemerintah. Dengan masuknya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pemerintah dalam analisis pendapatan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nasional, maka analisis pendapatan nasional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menjadi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3 sektor.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389128"/>
            <a:ext cx="38639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Contoh</a:t>
            </a:r>
            <a:r>
              <a:rPr dirty="0" spc="-75"/>
              <a:t> </a:t>
            </a:r>
            <a:r>
              <a:rPr dirty="0" spc="-5"/>
              <a:t>Perhitungan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02738" y="4793744"/>
            <a:ext cx="729615" cy="3098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-140">
                <a:latin typeface="Times New Roman"/>
                <a:cs typeface="Times New Roman"/>
              </a:rPr>
              <a:t> </a:t>
            </a:r>
            <a:r>
              <a:rPr dirty="0" sz="1850">
                <a:latin typeface="Times New Roman"/>
                <a:cs typeface="Times New Roman"/>
              </a:rPr>
              <a:t>1</a:t>
            </a:r>
            <a:r>
              <a:rPr dirty="0" sz="1850" spc="5">
                <a:latin typeface="Times New Roman"/>
                <a:cs typeface="Times New Roman"/>
              </a:rPr>
              <a:t>.786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39010" y="4852418"/>
            <a:ext cx="323215" cy="3098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13513" sz="2775" spc="-44" i="1">
                <a:latin typeface="Times New Roman"/>
                <a:cs typeface="Times New Roman"/>
              </a:rPr>
              <a:t>Y</a:t>
            </a:r>
            <a:r>
              <a:rPr dirty="0" sz="1050" spc="-30" i="1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701" y="1611376"/>
            <a:ext cx="7722234" cy="3136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780" indent="-342900">
              <a:lnSpc>
                <a:spcPct val="100000"/>
              </a:lnSpc>
              <a:spcBef>
                <a:spcPts val="100"/>
              </a:spcBef>
              <a:buClr>
                <a:srgbClr val="9A6565"/>
              </a:buClr>
              <a:buSzPct val="79166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dirty="0" sz="2400" spc="-5">
                <a:latin typeface="Arial"/>
                <a:cs typeface="Arial"/>
              </a:rPr>
              <a:t>Pembuktian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dengan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perhitungan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pendapatan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nasional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pendekatan pengeluaran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Arial"/>
              <a:cs typeface="Arial"/>
            </a:endParaRPr>
          </a:p>
          <a:p>
            <a:pPr marL="1612900">
              <a:lnSpc>
                <a:spcPct val="100000"/>
              </a:lnSpc>
            </a:pP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5" i="1">
                <a:latin typeface="Times New Roman"/>
                <a:cs typeface="Times New Roman"/>
              </a:rPr>
              <a:t> </a:t>
            </a:r>
            <a:r>
              <a:rPr dirty="0" sz="1850" spc="-18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5" i="1">
                <a:latin typeface="Times New Roman"/>
                <a:cs typeface="Times New Roman"/>
              </a:rPr>
              <a:t>C</a:t>
            </a:r>
            <a:r>
              <a:rPr dirty="0" sz="1850" spc="1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i="1">
                <a:latin typeface="Times New Roman"/>
                <a:cs typeface="Times New Roman"/>
              </a:rPr>
              <a:t>I</a:t>
            </a:r>
            <a:r>
              <a:rPr dirty="0" sz="1850" spc="11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 i="1">
                <a:latin typeface="Times New Roman"/>
                <a:cs typeface="Times New Roman"/>
              </a:rPr>
              <a:t>G</a:t>
            </a:r>
            <a:r>
              <a:rPr dirty="0" sz="1850" spc="-4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i="1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5" i="1">
                <a:latin typeface="Times New Roman"/>
                <a:cs typeface="Times New Roman"/>
              </a:rPr>
              <a:t> </a:t>
            </a:r>
            <a:r>
              <a:rPr dirty="0" sz="1850" spc="-18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i="1">
                <a:latin typeface="Times New Roman"/>
                <a:cs typeface="Times New Roman"/>
              </a:rPr>
              <a:t>C</a:t>
            </a:r>
            <a:r>
              <a:rPr dirty="0" baseline="-23809" sz="1575" spc="22">
                <a:latin typeface="Times New Roman"/>
                <a:cs typeface="Times New Roman"/>
              </a:rPr>
              <a:t>0</a:t>
            </a:r>
            <a:r>
              <a:rPr dirty="0" baseline="-23809" sz="1575">
                <a:latin typeface="Times New Roman"/>
                <a:cs typeface="Times New Roman"/>
              </a:rPr>
              <a:t> </a:t>
            </a:r>
            <a:r>
              <a:rPr dirty="0" baseline="-23809" sz="1575" spc="1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 i="1">
                <a:latin typeface="Times New Roman"/>
                <a:cs typeface="Times New Roman"/>
              </a:rPr>
              <a:t>bYd</a:t>
            </a:r>
            <a:r>
              <a:rPr dirty="0" sz="1850" spc="4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i="1">
                <a:latin typeface="Times New Roman"/>
                <a:cs typeface="Times New Roman"/>
              </a:rPr>
              <a:t>I</a:t>
            </a:r>
            <a:r>
              <a:rPr dirty="0" sz="1850" spc="11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 i="1">
                <a:latin typeface="Times New Roman"/>
                <a:cs typeface="Times New Roman"/>
              </a:rPr>
              <a:t>G</a:t>
            </a:r>
            <a:r>
              <a:rPr dirty="0" sz="1850" spc="-3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-5">
                <a:latin typeface="Symbol"/>
                <a:cs typeface="Symbol"/>
              </a:rPr>
              <a:t></a:t>
            </a:r>
            <a:r>
              <a:rPr dirty="0" sz="1850" i="1">
                <a:latin typeface="Times New Roman"/>
                <a:cs typeface="Times New Roman"/>
              </a:rPr>
              <a:t>I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620"/>
              </a:spcBef>
            </a:pP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5" i="1">
                <a:latin typeface="Times New Roman"/>
                <a:cs typeface="Times New Roman"/>
              </a:rPr>
              <a:t> </a:t>
            </a:r>
            <a:r>
              <a:rPr dirty="0" sz="1850" spc="-18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-14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100</a:t>
            </a:r>
            <a:r>
              <a:rPr dirty="0" sz="1850" spc="-1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95">
                <a:latin typeface="Times New Roman"/>
                <a:cs typeface="Times New Roman"/>
              </a:rPr>
              <a:t> </a:t>
            </a:r>
            <a:r>
              <a:rPr dirty="0" sz="1850" spc="-30">
                <a:latin typeface="Times New Roman"/>
                <a:cs typeface="Times New Roman"/>
              </a:rPr>
              <a:t>0</a:t>
            </a:r>
            <a:r>
              <a:rPr dirty="0" sz="1850" spc="-60">
                <a:latin typeface="Times New Roman"/>
                <a:cs typeface="Times New Roman"/>
              </a:rPr>
              <a:t>,</a:t>
            </a:r>
            <a:r>
              <a:rPr dirty="0" sz="1850" spc="-30">
                <a:latin typeface="Times New Roman"/>
                <a:cs typeface="Times New Roman"/>
              </a:rPr>
              <a:t>8</a:t>
            </a:r>
            <a:r>
              <a:rPr dirty="0" sz="1850" spc="-65">
                <a:latin typeface="Times New Roman"/>
                <a:cs typeface="Times New Roman"/>
              </a:rPr>
              <a:t>(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13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</a:t>
            </a:r>
            <a:r>
              <a:rPr dirty="0" sz="1850" spc="-15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50</a:t>
            </a:r>
            <a:r>
              <a:rPr dirty="0" sz="1850" spc="-1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</a:t>
            </a:r>
            <a:r>
              <a:rPr dirty="0" sz="1850" spc="-125">
                <a:latin typeface="Times New Roman"/>
                <a:cs typeface="Times New Roman"/>
              </a:rPr>
              <a:t> </a:t>
            </a:r>
            <a:r>
              <a:rPr dirty="0" sz="1850" spc="-30">
                <a:latin typeface="Times New Roman"/>
                <a:cs typeface="Times New Roman"/>
              </a:rPr>
              <a:t>0</a:t>
            </a:r>
            <a:r>
              <a:rPr dirty="0" sz="1850" spc="-175">
                <a:latin typeface="Times New Roman"/>
                <a:cs typeface="Times New Roman"/>
              </a:rPr>
              <a:t>,</a:t>
            </a:r>
            <a:r>
              <a:rPr dirty="0" sz="1850" spc="-229">
                <a:latin typeface="Times New Roman"/>
                <a:cs typeface="Times New Roman"/>
              </a:rPr>
              <a:t>1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130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</a:t>
            </a:r>
            <a:r>
              <a:rPr dirty="0" sz="1850">
                <a:latin typeface="Times New Roman"/>
                <a:cs typeface="Times New Roman"/>
              </a:rPr>
              <a:t>0</a:t>
            </a:r>
            <a:r>
              <a:rPr dirty="0" sz="1850">
                <a:latin typeface="Times New Roman"/>
                <a:cs typeface="Times New Roman"/>
              </a:rPr>
              <a:t>)</a:t>
            </a:r>
            <a:r>
              <a:rPr dirty="0" sz="1850" spc="-9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26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100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6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250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12900">
              <a:lnSpc>
                <a:spcPct val="100000"/>
              </a:lnSpc>
              <a:spcBef>
                <a:spcPts val="575"/>
              </a:spcBef>
            </a:pP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5" i="1">
                <a:latin typeface="Times New Roman"/>
                <a:cs typeface="Times New Roman"/>
              </a:rPr>
              <a:t> </a:t>
            </a:r>
            <a:r>
              <a:rPr dirty="0" sz="1850" spc="-18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-14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100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90">
                <a:latin typeface="Times New Roman"/>
                <a:cs typeface="Times New Roman"/>
              </a:rPr>
              <a:t> </a:t>
            </a:r>
            <a:r>
              <a:rPr dirty="0" sz="1850" spc="-30">
                <a:latin typeface="Times New Roman"/>
                <a:cs typeface="Times New Roman"/>
              </a:rPr>
              <a:t>0</a:t>
            </a:r>
            <a:r>
              <a:rPr dirty="0" sz="1850" spc="-60">
                <a:latin typeface="Times New Roman"/>
                <a:cs typeface="Times New Roman"/>
              </a:rPr>
              <a:t>,</a:t>
            </a:r>
            <a:r>
              <a:rPr dirty="0" sz="1850" spc="-114">
                <a:latin typeface="Times New Roman"/>
                <a:cs typeface="Times New Roman"/>
              </a:rPr>
              <a:t>8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12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</a:t>
            </a:r>
            <a:r>
              <a:rPr dirty="0" sz="1850" spc="-9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40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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-30">
                <a:latin typeface="Times New Roman"/>
                <a:cs typeface="Times New Roman"/>
              </a:rPr>
              <a:t>0</a:t>
            </a:r>
            <a:r>
              <a:rPr dirty="0" sz="1850" spc="5">
                <a:latin typeface="Times New Roman"/>
                <a:cs typeface="Times New Roman"/>
              </a:rPr>
              <a:t>,0</a:t>
            </a:r>
            <a:r>
              <a:rPr dirty="0" sz="1850" spc="-114">
                <a:latin typeface="Times New Roman"/>
                <a:cs typeface="Times New Roman"/>
              </a:rPr>
              <a:t>8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12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40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26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100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250</a:t>
            </a:r>
            <a:r>
              <a:rPr dirty="0" sz="1850" spc="-114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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50</a:t>
            </a:r>
            <a:endParaRPr sz="1850">
              <a:latin typeface="Times New Roman"/>
              <a:cs typeface="Times New Roman"/>
            </a:endParaRPr>
          </a:p>
          <a:p>
            <a:pPr marL="1623695" marR="4549140" indent="-10795">
              <a:lnSpc>
                <a:spcPct val="125899"/>
              </a:lnSpc>
            </a:pP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spc="12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</a:t>
            </a:r>
            <a:r>
              <a:rPr dirty="0" sz="1850" spc="-120">
                <a:latin typeface="Times New Roman"/>
                <a:cs typeface="Times New Roman"/>
              </a:rPr>
              <a:t> </a:t>
            </a:r>
            <a:r>
              <a:rPr dirty="0" sz="1850" spc="-25">
                <a:latin typeface="Times New Roman"/>
                <a:cs typeface="Times New Roman"/>
              </a:rPr>
              <a:t>0</a:t>
            </a:r>
            <a:r>
              <a:rPr dirty="0" sz="1850" spc="-5">
                <a:latin typeface="Times New Roman"/>
                <a:cs typeface="Times New Roman"/>
              </a:rPr>
              <a:t>,</a:t>
            </a:r>
            <a:r>
              <a:rPr dirty="0" sz="1850" spc="5">
                <a:latin typeface="Times New Roman"/>
                <a:cs typeface="Times New Roman"/>
              </a:rPr>
              <a:t>7</a:t>
            </a:r>
            <a:r>
              <a:rPr dirty="0" sz="1850" spc="-85">
                <a:latin typeface="Times New Roman"/>
                <a:cs typeface="Times New Roman"/>
              </a:rPr>
              <a:t>2</a:t>
            </a:r>
            <a:r>
              <a:rPr dirty="0" sz="1850" spc="5" i="1">
                <a:latin typeface="Times New Roman"/>
                <a:cs typeface="Times New Roman"/>
              </a:rPr>
              <a:t>Y</a:t>
            </a:r>
            <a:r>
              <a:rPr dirty="0" sz="1850" i="1">
                <a:latin typeface="Times New Roman"/>
                <a:cs typeface="Times New Roman"/>
              </a:rPr>
              <a:t> </a:t>
            </a:r>
            <a:r>
              <a:rPr dirty="0" sz="1850" spc="-17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500  </a:t>
            </a:r>
            <a:r>
              <a:rPr dirty="0" sz="1850" spc="-20">
                <a:latin typeface="Times New Roman"/>
                <a:cs typeface="Times New Roman"/>
              </a:rPr>
              <a:t>0,28</a:t>
            </a:r>
            <a:r>
              <a:rPr dirty="0" sz="1850" spc="-20" i="1">
                <a:latin typeface="Times New Roman"/>
                <a:cs typeface="Times New Roman"/>
              </a:rPr>
              <a:t>Y</a:t>
            </a:r>
            <a:r>
              <a:rPr dirty="0" sz="1850" spc="265" i="1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Symbol"/>
                <a:cs typeface="Symbol"/>
              </a:rPr>
              <a:t>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500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900" spc="-5" b="1">
                <a:latin typeface="Arial"/>
                <a:cs typeface="Arial"/>
              </a:rPr>
              <a:t>Arus</a:t>
            </a:r>
            <a:r>
              <a:rPr dirty="0" sz="2900" spc="5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Melingkar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Perekonomian 3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09851"/>
            <a:ext cx="7764145" cy="44126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1250"/>
              <a:buFont typeface="Wingdings"/>
              <a:buChar char=""/>
              <a:tabLst>
                <a:tab pos="355600" algn="l"/>
              </a:tabLst>
            </a:pPr>
            <a:r>
              <a:rPr dirty="0" sz="3200" spc="-10">
                <a:latin typeface="Arial"/>
                <a:cs typeface="Arial"/>
              </a:rPr>
              <a:t>Peran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pemerintah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dalam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perekonomian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adalah penyedia barang public.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Penyediaan tersebut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menuntut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adanya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pembiayaan.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Pembiayaan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pembangunan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yang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dilakukan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pemerintah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berasal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dari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pajak.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Dengan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demikian,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pemerintah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akan memungut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pajak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dan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membelanjakannya untuk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pembiayaan 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pembangunan.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879590" cy="46735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900" spc="-5" b="1">
                <a:latin typeface="Arial"/>
                <a:cs typeface="Arial"/>
              </a:rPr>
              <a:t>Arus</a:t>
            </a:r>
            <a:r>
              <a:rPr dirty="0" sz="2900" spc="5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Melingkar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Perekonomian 3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Sektor</a:t>
            </a:r>
            <a:endParaRPr sz="29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715" y="1687321"/>
            <a:ext cx="6872406" cy="41749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325235" cy="3454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latin typeface="Arial"/>
                <a:cs typeface="Arial"/>
              </a:rPr>
              <a:t>Perhitungan</a:t>
            </a:r>
            <a:r>
              <a:rPr dirty="0" sz="2100" spc="1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Keseimbangan</a:t>
            </a:r>
            <a:r>
              <a:rPr dirty="0" sz="2100" spc="1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Pendapatan</a:t>
            </a:r>
            <a:r>
              <a:rPr dirty="0" sz="2100" spc="1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Nasional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27248" y="1619122"/>
            <a:ext cx="3100705" cy="2792730"/>
            <a:chOff x="2627248" y="1619122"/>
            <a:chExt cx="3100705" cy="2792730"/>
          </a:xfrm>
        </p:grpSpPr>
        <p:sp>
          <p:nvSpPr>
            <p:cNvPr id="4" name="object 4"/>
            <p:cNvSpPr/>
            <p:nvPr/>
          </p:nvSpPr>
          <p:spPr>
            <a:xfrm>
              <a:off x="2636773" y="1653793"/>
              <a:ext cx="3086100" cy="2743200"/>
            </a:xfrm>
            <a:custGeom>
              <a:avLst/>
              <a:gdLst/>
              <a:ahLst/>
              <a:cxnLst/>
              <a:rect l="l" t="t" r="r" b="b"/>
              <a:pathLst>
                <a:path w="3086100" h="2743200">
                  <a:moveTo>
                    <a:pt x="0" y="0"/>
                  </a:moveTo>
                  <a:lnTo>
                    <a:pt x="0" y="2743200"/>
                  </a:lnTo>
                </a:path>
                <a:path w="3086100" h="2743200">
                  <a:moveTo>
                    <a:pt x="0" y="2743200"/>
                  </a:moveTo>
                  <a:lnTo>
                    <a:pt x="3086100" y="27432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636773" y="1628647"/>
              <a:ext cx="2857500" cy="2768600"/>
            </a:xfrm>
            <a:custGeom>
              <a:avLst/>
              <a:gdLst/>
              <a:ahLst/>
              <a:cxnLst/>
              <a:rect l="l" t="t" r="r" b="b"/>
              <a:pathLst>
                <a:path w="2857500" h="2768600">
                  <a:moveTo>
                    <a:pt x="0" y="2196846"/>
                  </a:moveTo>
                  <a:lnTo>
                    <a:pt x="2857499" y="710945"/>
                  </a:lnTo>
                </a:path>
                <a:path w="2857500" h="2768600">
                  <a:moveTo>
                    <a:pt x="0" y="2768346"/>
                  </a:moveTo>
                  <a:lnTo>
                    <a:pt x="264794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722623" y="3253993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w="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636773" y="2110993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49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323079" y="2673350"/>
              <a:ext cx="0" cy="1733550"/>
            </a:xfrm>
            <a:custGeom>
              <a:avLst/>
              <a:gdLst/>
              <a:ahLst/>
              <a:cxnLst/>
              <a:rect l="l" t="t" r="r" b="b"/>
              <a:pathLst>
                <a:path w="0" h="1733550">
                  <a:moveTo>
                    <a:pt x="0" y="0"/>
                  </a:moveTo>
                  <a:lnTo>
                    <a:pt x="0" y="173355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2622486" y="4735131"/>
            <a:ext cx="3105150" cy="1778635"/>
            <a:chOff x="2622486" y="4735131"/>
            <a:chExt cx="3105150" cy="1778635"/>
          </a:xfrm>
        </p:grpSpPr>
        <p:sp>
          <p:nvSpPr>
            <p:cNvPr id="10" name="object 10"/>
            <p:cNvSpPr/>
            <p:nvPr/>
          </p:nvSpPr>
          <p:spPr>
            <a:xfrm>
              <a:off x="2636773" y="4968494"/>
              <a:ext cx="3086100" cy="1540510"/>
            </a:xfrm>
            <a:custGeom>
              <a:avLst/>
              <a:gdLst/>
              <a:ahLst/>
              <a:cxnLst/>
              <a:rect l="l" t="t" r="r" b="b"/>
              <a:pathLst>
                <a:path w="3086100" h="1540509">
                  <a:moveTo>
                    <a:pt x="0" y="0"/>
                  </a:moveTo>
                  <a:lnTo>
                    <a:pt x="0" y="1540002"/>
                  </a:lnTo>
                </a:path>
                <a:path w="3086100" h="1540509">
                  <a:moveTo>
                    <a:pt x="0" y="914400"/>
                  </a:moveTo>
                  <a:lnTo>
                    <a:pt x="3086100" y="9143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636773" y="5539994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 h="0">
                  <a:moveTo>
                    <a:pt x="0" y="0"/>
                  </a:moveTo>
                  <a:lnTo>
                    <a:pt x="29718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979673" y="5216144"/>
              <a:ext cx="2019300" cy="1009650"/>
            </a:xfrm>
            <a:custGeom>
              <a:avLst/>
              <a:gdLst/>
              <a:ahLst/>
              <a:cxnLst/>
              <a:rect l="l" t="t" r="r" b="b"/>
              <a:pathLst>
                <a:path w="2019300" h="1009650">
                  <a:moveTo>
                    <a:pt x="0" y="1009650"/>
                  </a:moveTo>
                  <a:lnTo>
                    <a:pt x="20192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703573" y="4739894"/>
              <a:ext cx="647700" cy="1143000"/>
            </a:xfrm>
            <a:custGeom>
              <a:avLst/>
              <a:gdLst/>
              <a:ahLst/>
              <a:cxnLst/>
              <a:rect l="l" t="t" r="r" b="b"/>
              <a:pathLst>
                <a:path w="647700" h="1143000">
                  <a:moveTo>
                    <a:pt x="647700" y="0"/>
                  </a:moveTo>
                  <a:lnTo>
                    <a:pt x="647700" y="1143000"/>
                  </a:lnTo>
                </a:path>
                <a:path w="64770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630676" y="4426204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40276" y="4426204"/>
            <a:ext cx="7493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165" algn="l"/>
              </a:tabLst>
            </a:pPr>
            <a:r>
              <a:rPr dirty="0" sz="120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11876" y="4426204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2376" y="5342128"/>
            <a:ext cx="252729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5">
                <a:latin typeface="Times New Roman"/>
                <a:cs typeface="Times New Roman"/>
              </a:rPr>
              <a:t>I+G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6576" y="4997704"/>
            <a:ext cx="289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S+T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73776" y="2254503"/>
            <a:ext cx="1276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87676" y="5912103"/>
            <a:ext cx="101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2576" y="5912103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2176" y="5912103"/>
            <a:ext cx="8255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7365" algn="l"/>
              </a:tabLst>
            </a:pPr>
            <a:r>
              <a:rPr dirty="0" sz="1200">
                <a:latin typeface="Times New Roman"/>
                <a:cs typeface="Times New Roman"/>
              </a:rPr>
              <a:t>750	1000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49976" y="5912103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49576" y="1683003"/>
            <a:ext cx="1187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87676" y="4426204"/>
            <a:ext cx="101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609532" y="1868106"/>
            <a:ext cx="2657475" cy="2503805"/>
            <a:chOff x="2609532" y="1868106"/>
            <a:chExt cx="2657475" cy="2503805"/>
          </a:xfrm>
        </p:grpSpPr>
        <p:sp>
          <p:nvSpPr>
            <p:cNvPr id="27" name="object 27"/>
            <p:cNvSpPr/>
            <p:nvPr/>
          </p:nvSpPr>
          <p:spPr>
            <a:xfrm>
              <a:off x="2623820" y="1882394"/>
              <a:ext cx="2628900" cy="1371600"/>
            </a:xfrm>
            <a:custGeom>
              <a:avLst/>
              <a:gdLst/>
              <a:ahLst/>
              <a:cxnLst/>
              <a:rect l="l" t="t" r="r" b="b"/>
              <a:pathLst>
                <a:path w="2628900" h="1371600">
                  <a:moveTo>
                    <a:pt x="0" y="1371600"/>
                  </a:moveTo>
                  <a:lnTo>
                    <a:pt x="2628900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4808474" y="2085848"/>
              <a:ext cx="0" cy="2286000"/>
            </a:xfrm>
            <a:custGeom>
              <a:avLst/>
              <a:gdLst/>
              <a:ahLst/>
              <a:cxnLst/>
              <a:rect l="l" t="t" r="r" b="b"/>
              <a:pathLst>
                <a:path w="0" h="2286000">
                  <a:moveTo>
                    <a:pt x="0" y="0"/>
                  </a:moveTo>
                  <a:lnTo>
                    <a:pt x="0" y="2286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5345176" y="1428496"/>
            <a:ext cx="845185" cy="691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Y=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127000" marR="5080" indent="-114300">
              <a:lnSpc>
                <a:spcPts val="1400"/>
              </a:lnSpc>
              <a:spcBef>
                <a:spcPts val="1040"/>
              </a:spcBef>
            </a:pPr>
            <a:r>
              <a:rPr dirty="0" sz="1200" spc="-5">
                <a:latin typeface="Times New Roman"/>
                <a:cs typeface="Times New Roman"/>
              </a:rPr>
              <a:t>Y=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 </a:t>
            </a:r>
            <a:r>
              <a:rPr dirty="0" sz="1200" spc="-28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Y=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598673" y="4714747"/>
            <a:ext cx="2743200" cy="1143000"/>
            <a:chOff x="2598673" y="4714747"/>
            <a:chExt cx="2743200" cy="1143000"/>
          </a:xfrm>
        </p:grpSpPr>
        <p:sp>
          <p:nvSpPr>
            <p:cNvPr id="31" name="object 31"/>
            <p:cNvSpPr/>
            <p:nvPr/>
          </p:nvSpPr>
          <p:spPr>
            <a:xfrm>
              <a:off x="2598673" y="5286247"/>
              <a:ext cx="2743200" cy="0"/>
            </a:xfrm>
            <a:custGeom>
              <a:avLst/>
              <a:gdLst/>
              <a:ahLst/>
              <a:cxnLst/>
              <a:rect l="l" t="t" r="r" b="b"/>
              <a:pathLst>
                <a:path w="2743200" h="0">
                  <a:moveTo>
                    <a:pt x="0" y="0"/>
                  </a:moveTo>
                  <a:lnTo>
                    <a:pt x="274319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4846573" y="4714747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w="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/>
          <p:cNvSpPr txBox="1"/>
          <p:nvPr/>
        </p:nvSpPr>
        <p:spPr>
          <a:xfrm>
            <a:off x="2335276" y="5162296"/>
            <a:ext cx="25400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100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860"/>
              </a:spcBef>
            </a:pPr>
            <a:r>
              <a:rPr dirty="0" sz="120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Perhitungan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Keseimbangan</a:t>
            </a:r>
            <a:r>
              <a:rPr dirty="0" sz="2500" spc="-2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Pendapatan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969" y="1598421"/>
            <a:ext cx="8031480" cy="466280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368300" marR="17780" indent="-342900">
              <a:lnSpc>
                <a:spcPct val="79900"/>
              </a:lnSpc>
              <a:spcBef>
                <a:spcPts val="535"/>
              </a:spcBef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dirty="0" sz="1800" spc="-5">
                <a:latin typeface="Arial"/>
                <a:cs typeface="Arial"/>
              </a:rPr>
              <a:t>Fungsi konsumsi tetap C </a:t>
            </a:r>
            <a:r>
              <a:rPr dirty="0" sz="1800">
                <a:latin typeface="Arial"/>
                <a:cs typeface="Arial"/>
              </a:rPr>
              <a:t>= </a:t>
            </a:r>
            <a:r>
              <a:rPr dirty="0" sz="1800" spc="-5">
                <a:latin typeface="Arial"/>
                <a:cs typeface="Arial"/>
              </a:rPr>
              <a:t>100 </a:t>
            </a:r>
            <a:r>
              <a:rPr dirty="0" sz="1800">
                <a:latin typeface="Arial"/>
                <a:cs typeface="Arial"/>
              </a:rPr>
              <a:t>+ </a:t>
            </a:r>
            <a:r>
              <a:rPr dirty="0" sz="1800" spc="-5">
                <a:latin typeface="Arial"/>
                <a:cs typeface="Arial"/>
              </a:rPr>
              <a:t>0,8Yd dan investasi sebesar 50, 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bertambahnya peranan pemerintah </a:t>
            </a:r>
            <a:r>
              <a:rPr dirty="0" sz="1800" spc="-10">
                <a:latin typeface="Arial"/>
                <a:cs typeface="Arial"/>
              </a:rPr>
              <a:t>sebesar </a:t>
            </a:r>
            <a:r>
              <a:rPr dirty="0" sz="1800" spc="-5">
                <a:latin typeface="Arial"/>
                <a:cs typeface="Arial"/>
              </a:rPr>
              <a:t>250 (G </a:t>
            </a:r>
            <a:r>
              <a:rPr dirty="0" sz="1800">
                <a:latin typeface="Arial"/>
                <a:cs typeface="Arial"/>
              </a:rPr>
              <a:t>= </a:t>
            </a:r>
            <a:r>
              <a:rPr dirty="0" sz="1800" spc="-5">
                <a:latin typeface="Arial"/>
                <a:cs typeface="Arial"/>
              </a:rPr>
              <a:t>250) dan </a:t>
            </a:r>
            <a:r>
              <a:rPr dirty="0" sz="1800" spc="-10">
                <a:latin typeface="Arial"/>
                <a:cs typeface="Arial"/>
              </a:rPr>
              <a:t>penerimaan </a:t>
            </a:r>
            <a:r>
              <a:rPr dirty="0" sz="1800" spc="-49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pemerintah sebesar (Tx=250), maka keseimbangan pendapatan </a:t>
            </a:r>
            <a:r>
              <a:rPr dirty="0" sz="1800" spc="-10">
                <a:latin typeface="Arial"/>
                <a:cs typeface="Arial"/>
              </a:rPr>
              <a:t>nasional </a:t>
            </a:r>
            <a:r>
              <a:rPr dirty="0" sz="1800" spc="-5">
                <a:latin typeface="Arial"/>
                <a:cs typeface="Arial"/>
              </a:rPr>
              <a:t> menjadi</a:t>
            </a:r>
            <a:r>
              <a:rPr dirty="0" sz="1800" spc="-10">
                <a:latin typeface="Arial"/>
                <a:cs typeface="Arial"/>
              </a:rPr>
              <a:t> 1000.</a:t>
            </a:r>
            <a:endParaRPr sz="1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buClr>
                <a:srgbClr val="9A6565"/>
              </a:buClr>
              <a:buSzPct val="77777"/>
              <a:buFont typeface="Wingdings"/>
              <a:buChar char=""/>
              <a:tabLst>
                <a:tab pos="367665" algn="l"/>
                <a:tab pos="368300" algn="l"/>
              </a:tabLst>
            </a:pPr>
            <a:r>
              <a:rPr dirty="0" sz="1800" spc="-5">
                <a:latin typeface="Arial"/>
                <a:cs typeface="Arial"/>
              </a:rPr>
              <a:t>Perhitungan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keseimbangan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pendapatan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nasional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adalah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sebagai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berikut: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a.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Pendekatan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 marL="2694305" marR="3992245" indent="-6985">
              <a:lnSpc>
                <a:spcPct val="127600"/>
              </a:lnSpc>
              <a:spcBef>
                <a:spcPts val="855"/>
              </a:spcBef>
            </a:pPr>
            <a:r>
              <a:rPr dirty="0" sz="1700" spc="15" i="1">
                <a:latin typeface="Times New Roman"/>
                <a:cs typeface="Times New Roman"/>
              </a:rPr>
              <a:t>Y</a:t>
            </a:r>
            <a:r>
              <a:rPr dirty="0" sz="1700" spc="15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>
                <a:latin typeface="Times New Roman"/>
                <a:cs typeface="Times New Roman"/>
              </a:rPr>
              <a:t> </a:t>
            </a:r>
            <a:r>
              <a:rPr dirty="0" sz="1700" spc="20" i="1">
                <a:latin typeface="Times New Roman"/>
                <a:cs typeface="Times New Roman"/>
              </a:rPr>
              <a:t>C</a:t>
            </a:r>
            <a:r>
              <a:rPr dirty="0" sz="1700" spc="5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</a:t>
            </a:r>
            <a:r>
              <a:rPr dirty="0" sz="1700" spc="-10">
                <a:latin typeface="Times New Roman"/>
                <a:cs typeface="Times New Roman"/>
              </a:rPr>
              <a:t> </a:t>
            </a:r>
            <a:r>
              <a:rPr dirty="0" sz="1700" spc="10" i="1">
                <a:latin typeface="Times New Roman"/>
                <a:cs typeface="Times New Roman"/>
              </a:rPr>
              <a:t>I</a:t>
            </a:r>
            <a:r>
              <a:rPr dirty="0" sz="1700" spc="100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</a:t>
            </a:r>
            <a:r>
              <a:rPr dirty="0" sz="1700" spc="-114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G </a:t>
            </a:r>
            <a:r>
              <a:rPr dirty="0" sz="1700" spc="5" i="1">
                <a:latin typeface="Times New Roman"/>
                <a:cs typeface="Times New Roman"/>
              </a:rPr>
              <a:t> </a:t>
            </a:r>
            <a:r>
              <a:rPr dirty="0" sz="1700" spc="20" i="1">
                <a:latin typeface="Times New Roman"/>
                <a:cs typeface="Times New Roman"/>
              </a:rPr>
              <a:t>C</a:t>
            </a:r>
            <a:r>
              <a:rPr dirty="0" sz="1700" spc="150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 spc="-130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Times New Roman"/>
                <a:cs typeface="Times New Roman"/>
              </a:rPr>
              <a:t>100</a:t>
            </a:r>
            <a:r>
              <a:rPr dirty="0" sz="1700" spc="-125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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 spc="-20">
                <a:latin typeface="Times New Roman"/>
                <a:cs typeface="Times New Roman"/>
              </a:rPr>
              <a:t>0</a:t>
            </a:r>
            <a:r>
              <a:rPr dirty="0" sz="1700" spc="-60">
                <a:latin typeface="Times New Roman"/>
                <a:cs typeface="Times New Roman"/>
              </a:rPr>
              <a:t>,</a:t>
            </a:r>
            <a:r>
              <a:rPr dirty="0" sz="1700" spc="-100">
                <a:latin typeface="Times New Roman"/>
                <a:cs typeface="Times New Roman"/>
              </a:rPr>
              <a:t>8</a:t>
            </a:r>
            <a:r>
              <a:rPr dirty="0" sz="1700" spc="-80" i="1">
                <a:latin typeface="Times New Roman"/>
                <a:cs typeface="Times New Roman"/>
              </a:rPr>
              <a:t>Y</a:t>
            </a:r>
            <a:r>
              <a:rPr dirty="0" baseline="-25000" sz="1500" spc="7" i="1">
                <a:latin typeface="Times New Roman"/>
                <a:cs typeface="Times New Roman"/>
              </a:rPr>
              <a:t>d</a:t>
            </a:r>
            <a:endParaRPr baseline="-25000" sz="15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605"/>
              </a:spcBef>
            </a:pPr>
            <a:r>
              <a:rPr dirty="0" sz="1700" spc="-80" i="1">
                <a:latin typeface="Times New Roman"/>
                <a:cs typeface="Times New Roman"/>
              </a:rPr>
              <a:t>Y</a:t>
            </a:r>
            <a:r>
              <a:rPr dirty="0" baseline="-25000" sz="1500" spc="7" i="1">
                <a:latin typeface="Times New Roman"/>
                <a:cs typeface="Times New Roman"/>
              </a:rPr>
              <a:t>d</a:t>
            </a:r>
            <a:r>
              <a:rPr dirty="0" baseline="-25000" sz="1500" i="1">
                <a:latin typeface="Times New Roman"/>
                <a:cs typeface="Times New Roman"/>
              </a:rPr>
              <a:t>   </a:t>
            </a: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 spc="-55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Y</a:t>
            </a:r>
            <a:r>
              <a:rPr dirty="0" sz="1700" spc="114" i="1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</a:t>
            </a:r>
            <a:r>
              <a:rPr dirty="0" sz="1700" spc="-190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Tx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1745"/>
              </a:spcBef>
            </a:pP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spc="-5" i="1">
                <a:latin typeface="Times New Roman"/>
                <a:cs typeface="Times New Roman"/>
              </a:rPr>
              <a:t> </a:t>
            </a:r>
            <a:r>
              <a:rPr dirty="0" sz="1700" spc="-165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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100</a:t>
            </a:r>
            <a:r>
              <a:rPr dirty="0" sz="1700" spc="-100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90">
                <a:latin typeface="Times New Roman"/>
                <a:cs typeface="Times New Roman"/>
              </a:rPr>
              <a:t> </a:t>
            </a:r>
            <a:r>
              <a:rPr dirty="0" sz="1700" spc="-25">
                <a:latin typeface="Times New Roman"/>
                <a:cs typeface="Times New Roman"/>
              </a:rPr>
              <a:t>0</a:t>
            </a:r>
            <a:r>
              <a:rPr dirty="0" sz="1700" spc="-55">
                <a:latin typeface="Times New Roman"/>
                <a:cs typeface="Times New Roman"/>
              </a:rPr>
              <a:t>,</a:t>
            </a:r>
            <a:r>
              <a:rPr dirty="0" sz="1700" spc="-30">
                <a:latin typeface="Times New Roman"/>
                <a:cs typeface="Times New Roman"/>
              </a:rPr>
              <a:t>8</a:t>
            </a:r>
            <a:r>
              <a:rPr dirty="0" sz="1700" spc="-65">
                <a:latin typeface="Times New Roman"/>
                <a:cs typeface="Times New Roman"/>
              </a:rPr>
              <a:t>(</a:t>
            </a: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spc="114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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250)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114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50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6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spc="-5" i="1">
                <a:latin typeface="Times New Roman"/>
                <a:cs typeface="Times New Roman"/>
              </a:rPr>
              <a:t> </a:t>
            </a:r>
            <a:r>
              <a:rPr dirty="0" sz="1700" spc="-165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</a:t>
            </a:r>
            <a:r>
              <a:rPr dirty="0" sz="1700" spc="-13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100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 spc="-25">
                <a:latin typeface="Times New Roman"/>
                <a:cs typeface="Times New Roman"/>
              </a:rPr>
              <a:t>0</a:t>
            </a:r>
            <a:r>
              <a:rPr dirty="0" sz="1700" spc="-55">
                <a:latin typeface="Times New Roman"/>
                <a:cs typeface="Times New Roman"/>
              </a:rPr>
              <a:t>,</a:t>
            </a:r>
            <a:r>
              <a:rPr dirty="0" sz="1700" spc="-110">
                <a:latin typeface="Times New Roman"/>
                <a:cs typeface="Times New Roman"/>
              </a:rPr>
              <a:t>8</a:t>
            </a: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spc="114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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200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50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</a:t>
            </a:r>
            <a:r>
              <a:rPr dirty="0" sz="1700" spc="-6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250</a:t>
            </a:r>
            <a:endParaRPr sz="1700">
              <a:latin typeface="Times New Roman"/>
              <a:cs typeface="Times New Roman"/>
            </a:endParaRPr>
          </a:p>
          <a:p>
            <a:pPr marL="2697480" marR="4030345" indent="-10160">
              <a:lnSpc>
                <a:spcPct val="125000"/>
              </a:lnSpc>
            </a:pP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spc="114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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-25">
                <a:latin typeface="Times New Roman"/>
                <a:cs typeface="Times New Roman"/>
              </a:rPr>
              <a:t>0</a:t>
            </a:r>
            <a:r>
              <a:rPr dirty="0" sz="1700" spc="-55">
                <a:latin typeface="Times New Roman"/>
                <a:cs typeface="Times New Roman"/>
              </a:rPr>
              <a:t>,</a:t>
            </a:r>
            <a:r>
              <a:rPr dirty="0" sz="1700" spc="-110">
                <a:latin typeface="Times New Roman"/>
                <a:cs typeface="Times New Roman"/>
              </a:rPr>
              <a:t>8</a:t>
            </a:r>
            <a:r>
              <a:rPr dirty="0" sz="1700" spc="-5" i="1">
                <a:latin typeface="Times New Roman"/>
                <a:cs typeface="Times New Roman"/>
              </a:rPr>
              <a:t>Y</a:t>
            </a:r>
            <a:r>
              <a:rPr dirty="0" sz="1700" i="1">
                <a:latin typeface="Times New Roman"/>
                <a:cs typeface="Times New Roman"/>
              </a:rPr>
              <a:t> </a:t>
            </a:r>
            <a:r>
              <a:rPr dirty="0" sz="1700" spc="-165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</a:t>
            </a:r>
            <a:r>
              <a:rPr dirty="0" sz="1700" spc="5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200  </a:t>
            </a:r>
            <a:r>
              <a:rPr dirty="0" sz="1700" spc="-25">
                <a:latin typeface="Times New Roman"/>
                <a:cs typeface="Times New Roman"/>
              </a:rPr>
              <a:t>0,2</a:t>
            </a:r>
            <a:r>
              <a:rPr dirty="0" sz="1700" spc="-25" i="1">
                <a:latin typeface="Times New Roman"/>
                <a:cs typeface="Times New Roman"/>
              </a:rPr>
              <a:t>Y</a:t>
            </a:r>
            <a:r>
              <a:rPr dirty="0" sz="1700" spc="235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</a:t>
            </a:r>
            <a:r>
              <a:rPr dirty="0" sz="1700" spc="5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200</a:t>
            </a:r>
            <a:endParaRPr sz="1700">
              <a:latin typeface="Times New Roman"/>
              <a:cs typeface="Times New Roman"/>
            </a:endParaRPr>
          </a:p>
          <a:p>
            <a:pPr marL="2687320">
              <a:lnSpc>
                <a:spcPct val="100000"/>
              </a:lnSpc>
              <a:spcBef>
                <a:spcPts val="509"/>
              </a:spcBef>
            </a:pPr>
            <a:r>
              <a:rPr dirty="0" sz="1700" spc="-114" i="1">
                <a:latin typeface="Times New Roman"/>
                <a:cs typeface="Times New Roman"/>
              </a:rPr>
              <a:t>Y</a:t>
            </a:r>
            <a:r>
              <a:rPr dirty="0" baseline="-25000" sz="1500" spc="-7" i="1">
                <a:latin typeface="Times New Roman"/>
                <a:cs typeface="Times New Roman"/>
              </a:rPr>
              <a:t>eq</a:t>
            </a:r>
            <a:r>
              <a:rPr dirty="0" baseline="-25000" sz="1500" i="1">
                <a:latin typeface="Times New Roman"/>
                <a:cs typeface="Times New Roman"/>
              </a:rPr>
              <a:t>  </a:t>
            </a:r>
            <a:r>
              <a:rPr dirty="0" baseline="-25000" sz="1500" spc="-142" i="1">
                <a:latin typeface="Times New Roman"/>
                <a:cs typeface="Times New Roman"/>
              </a:rPr>
              <a:t> </a:t>
            </a:r>
            <a:r>
              <a:rPr dirty="0" sz="1700">
                <a:latin typeface="Symbol"/>
                <a:cs typeface="Symbol"/>
              </a:rPr>
              <a:t></a:t>
            </a:r>
            <a:r>
              <a:rPr dirty="0" sz="1700" spc="-12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1000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61517"/>
            <a:ext cx="7518400" cy="40703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5" b="1">
                <a:latin typeface="Arial"/>
                <a:cs typeface="Arial"/>
              </a:rPr>
              <a:t>Perhitungan</a:t>
            </a:r>
            <a:r>
              <a:rPr dirty="0" sz="2500" spc="-15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Keseimbangan</a:t>
            </a:r>
            <a:r>
              <a:rPr dirty="0" sz="2500" spc="-2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Pendapatan</a:t>
            </a:r>
            <a:r>
              <a:rPr dirty="0" sz="2500" spc="-10" b="1">
                <a:latin typeface="Arial"/>
                <a:cs typeface="Arial"/>
              </a:rPr>
              <a:t> </a:t>
            </a:r>
            <a:r>
              <a:rPr dirty="0" sz="2500" spc="-5" b="1">
                <a:latin typeface="Arial"/>
                <a:cs typeface="Arial"/>
              </a:rPr>
              <a:t>Nasional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1928" y="5027847"/>
            <a:ext cx="869315" cy="3975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00" spc="20">
                <a:latin typeface="Symbol"/>
                <a:cs typeface="Symbol"/>
              </a:rPr>
              <a:t></a:t>
            </a:r>
            <a:r>
              <a:rPr dirty="0" sz="2400" spc="-175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1000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04007" y="5105571"/>
            <a:ext cx="400050" cy="3975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13888" sz="3600" spc="-60" i="1">
                <a:latin typeface="Times New Roman"/>
                <a:cs typeface="Times New Roman"/>
              </a:rPr>
              <a:t>Y</a:t>
            </a:r>
            <a:r>
              <a:rPr dirty="0" sz="1400" spc="-40" i="1">
                <a:latin typeface="Times New Roman"/>
                <a:cs typeface="Times New Roman"/>
              </a:rPr>
              <a:t>eq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401" y="1711197"/>
            <a:ext cx="4701540" cy="324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Arial"/>
                <a:cs typeface="Arial"/>
              </a:rPr>
              <a:t>b.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Pendekatan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injeksi-kebocoran</a:t>
            </a:r>
            <a:endParaRPr sz="2400">
              <a:latin typeface="Arial"/>
              <a:cs typeface="Arial"/>
            </a:endParaRPr>
          </a:p>
          <a:p>
            <a:pPr marL="1983105">
              <a:lnSpc>
                <a:spcPct val="100000"/>
              </a:lnSpc>
              <a:spcBef>
                <a:spcPts val="1780"/>
              </a:spcBef>
            </a:pPr>
            <a:r>
              <a:rPr dirty="0" sz="2100" spc="-5" i="1">
                <a:latin typeface="Times New Roman"/>
                <a:cs typeface="Times New Roman"/>
              </a:rPr>
              <a:t>S</a:t>
            </a:r>
            <a:r>
              <a:rPr dirty="0" sz="2100" spc="6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95">
                <a:latin typeface="Times New Roman"/>
                <a:cs typeface="Times New Roman"/>
              </a:rPr>
              <a:t> </a:t>
            </a:r>
            <a:r>
              <a:rPr dirty="0" sz="2100" spc="-5" i="1">
                <a:latin typeface="Times New Roman"/>
                <a:cs typeface="Times New Roman"/>
              </a:rPr>
              <a:t>Tx</a:t>
            </a:r>
            <a:r>
              <a:rPr dirty="0" sz="2100" spc="12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140">
                <a:latin typeface="Times New Roman"/>
                <a:cs typeface="Times New Roman"/>
              </a:rPr>
              <a:t> </a:t>
            </a:r>
            <a:r>
              <a:rPr dirty="0" sz="2100" spc="-5" i="1">
                <a:latin typeface="Times New Roman"/>
                <a:cs typeface="Times New Roman"/>
              </a:rPr>
              <a:t>I</a:t>
            </a:r>
            <a:r>
              <a:rPr dirty="0" sz="2100" spc="12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30">
                <a:latin typeface="Times New Roman"/>
                <a:cs typeface="Times New Roman"/>
              </a:rPr>
              <a:t> </a:t>
            </a:r>
            <a:r>
              <a:rPr dirty="0" sz="2100" spc="-5" i="1">
                <a:latin typeface="Times New Roman"/>
                <a:cs typeface="Times New Roman"/>
              </a:rPr>
              <a:t>G</a:t>
            </a:r>
            <a:endParaRPr sz="2100">
              <a:latin typeface="Times New Roman"/>
              <a:cs typeface="Times New Roman"/>
            </a:endParaRPr>
          </a:p>
          <a:p>
            <a:pPr marL="1969770" marR="285750">
              <a:lnSpc>
                <a:spcPts val="3140"/>
              </a:lnSpc>
              <a:spcBef>
                <a:spcPts val="210"/>
              </a:spcBef>
            </a:pP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90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-14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2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90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0">
                <a:latin typeface="Times New Roman"/>
                <a:cs typeface="Times New Roman"/>
              </a:rPr>
              <a:t>,</a:t>
            </a:r>
            <a:r>
              <a:rPr dirty="0" sz="2100" spc="-35">
                <a:latin typeface="Times New Roman"/>
                <a:cs typeface="Times New Roman"/>
              </a:rPr>
              <a:t>8</a:t>
            </a:r>
            <a:r>
              <a:rPr dirty="0" sz="2100" spc="-85">
                <a:latin typeface="Times New Roman"/>
                <a:cs typeface="Times New Roman"/>
              </a:rPr>
              <a:t>(</a:t>
            </a:r>
            <a:r>
              <a:rPr dirty="0" sz="2100" spc="-5" i="1">
                <a:latin typeface="Times New Roman"/>
                <a:cs typeface="Times New Roman"/>
              </a:rPr>
              <a:t>Y</a:t>
            </a:r>
            <a:r>
              <a:rPr dirty="0" sz="2100" spc="150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</a:t>
            </a:r>
            <a:r>
              <a:rPr dirty="0" sz="2100" spc="-9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25</a:t>
            </a:r>
            <a:r>
              <a:rPr dirty="0" sz="2100" spc="10">
                <a:latin typeface="Times New Roman"/>
                <a:cs typeface="Times New Roman"/>
              </a:rPr>
              <a:t>0</a:t>
            </a:r>
            <a:r>
              <a:rPr dirty="0" sz="2100" spc="-5">
                <a:latin typeface="Times New Roman"/>
                <a:cs typeface="Times New Roman"/>
              </a:rPr>
              <a:t>)  </a:t>
            </a: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9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-15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2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95">
                <a:latin typeface="Times New Roman"/>
                <a:cs typeface="Times New Roman"/>
              </a:rPr>
              <a:t> </a:t>
            </a:r>
            <a:r>
              <a:rPr dirty="0" sz="2100" spc="-35">
                <a:latin typeface="Times New Roman"/>
                <a:cs typeface="Times New Roman"/>
              </a:rPr>
              <a:t>0</a:t>
            </a:r>
            <a:r>
              <a:rPr dirty="0" sz="2100" spc="-70">
                <a:latin typeface="Times New Roman"/>
                <a:cs typeface="Times New Roman"/>
              </a:rPr>
              <a:t>,</a:t>
            </a:r>
            <a:r>
              <a:rPr dirty="0" sz="2100" spc="-135">
                <a:latin typeface="Times New Roman"/>
                <a:cs typeface="Times New Roman"/>
              </a:rPr>
              <a:t>8</a:t>
            </a:r>
            <a:r>
              <a:rPr dirty="0" sz="2100" spc="-5" i="1">
                <a:latin typeface="Times New Roman"/>
                <a:cs typeface="Times New Roman"/>
              </a:rPr>
              <a:t>Y</a:t>
            </a:r>
            <a:r>
              <a:rPr dirty="0" sz="2100" spc="145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</a:t>
            </a:r>
            <a:r>
              <a:rPr dirty="0" sz="2100" spc="-100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200  </a:t>
            </a:r>
            <a:r>
              <a:rPr dirty="0" sz="2100" spc="-5" i="1">
                <a:latin typeface="Times New Roman"/>
                <a:cs typeface="Times New Roman"/>
              </a:rPr>
              <a:t>C</a:t>
            </a:r>
            <a:r>
              <a:rPr dirty="0" sz="2100" spc="180" i="1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</a:t>
            </a:r>
            <a:r>
              <a:rPr dirty="0" sz="2100" spc="7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</a:t>
            </a:r>
            <a:r>
              <a:rPr dirty="0" sz="2100" spc="-5">
                <a:latin typeface="Times New Roman"/>
                <a:cs typeface="Times New Roman"/>
              </a:rPr>
              <a:t>100</a:t>
            </a:r>
            <a:r>
              <a:rPr dirty="0" sz="2100" spc="-114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Symbol"/>
                <a:cs typeface="Symbol"/>
              </a:rPr>
              <a:t></a:t>
            </a:r>
            <a:r>
              <a:rPr dirty="0" sz="2100" spc="-105">
                <a:latin typeface="Times New Roman"/>
                <a:cs typeface="Times New Roman"/>
              </a:rPr>
              <a:t> </a:t>
            </a:r>
            <a:r>
              <a:rPr dirty="0" sz="2100" spc="-60">
                <a:latin typeface="Times New Roman"/>
                <a:cs typeface="Times New Roman"/>
              </a:rPr>
              <a:t>0,8</a:t>
            </a:r>
            <a:r>
              <a:rPr dirty="0" sz="2100" spc="-60" i="1">
                <a:latin typeface="Times New Roman"/>
                <a:cs typeface="Times New Roman"/>
              </a:rPr>
              <a:t>Y</a:t>
            </a:r>
            <a:endParaRPr sz="2100">
              <a:latin typeface="Times New Roman"/>
              <a:cs typeface="Times New Roman"/>
            </a:endParaRPr>
          </a:p>
          <a:p>
            <a:pPr marL="1950720">
              <a:lnSpc>
                <a:spcPct val="100000"/>
              </a:lnSpc>
              <a:spcBef>
                <a:spcPts val="2030"/>
              </a:spcBef>
            </a:pPr>
            <a:r>
              <a:rPr dirty="0" sz="2400" spc="15">
                <a:latin typeface="Times New Roman"/>
                <a:cs typeface="Times New Roman"/>
              </a:rPr>
              <a:t>100</a:t>
            </a:r>
            <a:r>
              <a:rPr dirty="0" sz="2400" spc="-150">
                <a:latin typeface="Times New Roman"/>
                <a:cs typeface="Times New Roman"/>
              </a:rPr>
              <a:t> </a:t>
            </a:r>
            <a:r>
              <a:rPr dirty="0" sz="2400" spc="20">
                <a:latin typeface="Symbol"/>
                <a:cs typeface="Symbol"/>
              </a:rPr>
              <a:t></a:t>
            </a:r>
            <a:r>
              <a:rPr dirty="0" sz="2400" spc="-120">
                <a:latin typeface="Times New Roman"/>
                <a:cs typeface="Times New Roman"/>
              </a:rPr>
              <a:t> </a:t>
            </a:r>
            <a:r>
              <a:rPr dirty="0" sz="2400" spc="-30">
                <a:latin typeface="Times New Roman"/>
                <a:cs typeface="Times New Roman"/>
              </a:rPr>
              <a:t>0</a:t>
            </a:r>
            <a:r>
              <a:rPr dirty="0" sz="2400" spc="40">
                <a:latin typeface="Times New Roman"/>
                <a:cs typeface="Times New Roman"/>
              </a:rPr>
              <a:t>,</a:t>
            </a:r>
            <a:r>
              <a:rPr dirty="0" sz="2400" spc="-100">
                <a:latin typeface="Times New Roman"/>
                <a:cs typeface="Times New Roman"/>
              </a:rPr>
              <a:t>2</a:t>
            </a:r>
            <a:r>
              <a:rPr dirty="0" sz="2400" spc="20" i="1">
                <a:latin typeface="Times New Roman"/>
                <a:cs typeface="Times New Roman"/>
              </a:rPr>
              <a:t>Y</a:t>
            </a:r>
            <a:r>
              <a:rPr dirty="0" sz="2400" i="1">
                <a:latin typeface="Times New Roman"/>
                <a:cs typeface="Times New Roman"/>
              </a:rPr>
              <a:t> </a:t>
            </a:r>
            <a:r>
              <a:rPr dirty="0" sz="2400" spc="-225" i="1">
                <a:latin typeface="Times New Roman"/>
                <a:cs typeface="Times New Roman"/>
              </a:rPr>
              <a:t> </a:t>
            </a:r>
            <a:r>
              <a:rPr dirty="0" sz="2400" spc="20">
                <a:latin typeface="Symbol"/>
                <a:cs typeface="Symbol"/>
              </a:rPr>
              <a:t>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50</a:t>
            </a:r>
            <a:r>
              <a:rPr dirty="0" sz="2400" spc="-145">
                <a:latin typeface="Times New Roman"/>
                <a:cs typeface="Times New Roman"/>
              </a:rPr>
              <a:t> </a:t>
            </a:r>
            <a:r>
              <a:rPr dirty="0" sz="2400" spc="20">
                <a:latin typeface="Symbol"/>
                <a:cs typeface="Symbol"/>
              </a:rPr>
              <a:t>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250</a:t>
            </a:r>
            <a:endParaRPr sz="2400">
              <a:latin typeface="Times New Roman"/>
              <a:cs typeface="Times New Roman"/>
            </a:endParaRPr>
          </a:p>
          <a:p>
            <a:pPr marL="1979930">
              <a:lnSpc>
                <a:spcPct val="100000"/>
              </a:lnSpc>
              <a:spcBef>
                <a:spcPts val="770"/>
              </a:spcBef>
            </a:pPr>
            <a:r>
              <a:rPr dirty="0" sz="2400" spc="-20">
                <a:latin typeface="Times New Roman"/>
                <a:cs typeface="Times New Roman"/>
              </a:rPr>
              <a:t>0,2</a:t>
            </a:r>
            <a:r>
              <a:rPr dirty="0" sz="2400" spc="-20" i="1">
                <a:latin typeface="Times New Roman"/>
                <a:cs typeface="Times New Roman"/>
              </a:rPr>
              <a:t>Y</a:t>
            </a:r>
            <a:r>
              <a:rPr dirty="0" sz="2400" spc="345" i="1">
                <a:latin typeface="Times New Roman"/>
                <a:cs typeface="Times New Roman"/>
              </a:rPr>
              <a:t> </a:t>
            </a:r>
            <a:r>
              <a:rPr dirty="0" sz="2400" spc="20">
                <a:latin typeface="Symbol"/>
                <a:cs typeface="Symbol"/>
              </a:rPr>
              <a:t></a:t>
            </a:r>
            <a:r>
              <a:rPr dirty="0" sz="2400" spc="75">
                <a:latin typeface="Times New Roman"/>
                <a:cs typeface="Times New Roman"/>
              </a:rPr>
              <a:t> </a:t>
            </a:r>
            <a:r>
              <a:rPr dirty="0" sz="2400" spc="15">
                <a:latin typeface="Times New Roman"/>
                <a:cs typeface="Times New Roman"/>
              </a:rPr>
              <a:t>200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29513"/>
            <a:ext cx="6755130" cy="46735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900" spc="-5" b="1">
                <a:latin typeface="Arial"/>
                <a:cs typeface="Arial"/>
              </a:rPr>
              <a:t>Pembayaran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Transfer</a:t>
            </a:r>
            <a:r>
              <a:rPr dirty="0" sz="2900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oleh</a:t>
            </a:r>
            <a:r>
              <a:rPr dirty="0" sz="2900" spc="5" b="1">
                <a:latin typeface="Arial"/>
                <a:cs typeface="Arial"/>
              </a:rPr>
              <a:t> </a:t>
            </a:r>
            <a:r>
              <a:rPr dirty="0" sz="2900" spc="-5" b="1">
                <a:latin typeface="Arial"/>
                <a:cs typeface="Arial"/>
              </a:rPr>
              <a:t>Pemerintah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8301" y="1614424"/>
            <a:ext cx="7639050" cy="46272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93065" marR="558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dirty="0" sz="2000" spc="-5">
                <a:latin typeface="Arial"/>
                <a:cs typeface="Arial"/>
              </a:rPr>
              <a:t>Selain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memungut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pajak,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pemerintah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juga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melakukan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pemberian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transfer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kepada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masyarakat.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Pembayaran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transfer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akan </a:t>
            </a:r>
            <a:r>
              <a:rPr dirty="0" sz="2000" spc="-5">
                <a:latin typeface="Arial"/>
                <a:cs typeface="Arial"/>
              </a:rPr>
              <a:t> mempengaruhi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pendapatan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disposable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masyarakat yang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pada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akhirnya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dapat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merubah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pendapatan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nasional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keseimbangan.</a:t>
            </a:r>
            <a:endParaRPr sz="2000">
              <a:latin typeface="Arial"/>
              <a:cs typeface="Arial"/>
            </a:endParaRPr>
          </a:p>
          <a:p>
            <a:pPr marL="393700" indent="-342900">
              <a:lnSpc>
                <a:spcPct val="100000"/>
              </a:lnSpc>
              <a:spcBef>
                <a:spcPts val="480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dirty="0" sz="2000" spc="-5">
                <a:latin typeface="Arial"/>
                <a:cs typeface="Arial"/>
              </a:rPr>
              <a:t>Yd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–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Tx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+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Tr</a:t>
            </a:r>
            <a:endParaRPr sz="2000">
              <a:latin typeface="Arial"/>
              <a:cs typeface="Arial"/>
            </a:endParaRPr>
          </a:p>
          <a:p>
            <a:pPr marL="393700" marR="70485" indent="-342900">
              <a:lnSpc>
                <a:spcPct val="100000"/>
              </a:lnSpc>
              <a:spcBef>
                <a:spcPts val="47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93065" algn="l"/>
                <a:tab pos="393700" algn="l"/>
              </a:tabLst>
            </a:pPr>
            <a:r>
              <a:rPr dirty="0" sz="2000" spc="-5">
                <a:latin typeface="Arial"/>
                <a:cs typeface="Arial"/>
              </a:rPr>
              <a:t>Dengan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mengambil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soal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yang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sama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dengan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yang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terdahulu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dimana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fungsi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konsumsi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C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100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+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0,8Yd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investasi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sebesar </a:t>
            </a:r>
            <a:r>
              <a:rPr dirty="0" sz="2000" spc="-54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50,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pengeluaran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pemerintah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(G)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250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penerimaan 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pemerintah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dari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pajak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sebesar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(Tx=250).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Pemerintah </a:t>
            </a:r>
            <a:r>
              <a:rPr dirty="0" sz="2000" spc="-5">
                <a:latin typeface="Arial"/>
                <a:cs typeface="Arial"/>
              </a:rPr>
              <a:t> memberikan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subsidi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(transfer)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sebesar</a:t>
            </a:r>
            <a:r>
              <a:rPr dirty="0" sz="2000" spc="-5">
                <a:latin typeface="Arial"/>
                <a:cs typeface="Arial"/>
              </a:rPr>
              <a:t> Tr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=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50. </a:t>
            </a:r>
            <a:r>
              <a:rPr dirty="0" sz="2000" spc="-10">
                <a:latin typeface="Arial"/>
                <a:cs typeface="Arial"/>
              </a:rPr>
              <a:t>Maka </a:t>
            </a:r>
            <a:r>
              <a:rPr dirty="0" sz="2000" spc="-5">
                <a:latin typeface="Arial"/>
                <a:cs typeface="Arial"/>
              </a:rPr>
              <a:t> keseimbangan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405">
                <a:latin typeface="Arial"/>
                <a:cs typeface="Arial"/>
              </a:rPr>
              <a:t>pe</a:t>
            </a:r>
            <a:r>
              <a:rPr dirty="0" baseline="-21604" sz="2700" spc="-607" i="1">
                <a:latin typeface="Times New Roman"/>
                <a:cs typeface="Times New Roman"/>
              </a:rPr>
              <a:t>Y</a:t>
            </a:r>
            <a:r>
              <a:rPr dirty="0" sz="2000" spc="-405">
                <a:latin typeface="Arial"/>
                <a:cs typeface="Arial"/>
              </a:rPr>
              <a:t>n</a:t>
            </a:r>
            <a:r>
              <a:rPr dirty="0" baseline="-21604" sz="2700" spc="-607">
                <a:latin typeface="Symbol"/>
                <a:cs typeface="Symbol"/>
              </a:rPr>
              <a:t></a:t>
            </a:r>
            <a:r>
              <a:rPr dirty="0" sz="2000" spc="-405">
                <a:latin typeface="Arial"/>
                <a:cs typeface="Arial"/>
              </a:rPr>
              <a:t>d</a:t>
            </a:r>
            <a:r>
              <a:rPr dirty="0" baseline="-21604" sz="2700" spc="-607">
                <a:latin typeface="Times New Roman"/>
                <a:cs typeface="Times New Roman"/>
              </a:rPr>
              <a:t>1</a:t>
            </a:r>
            <a:r>
              <a:rPr dirty="0" sz="2000" spc="-405">
                <a:latin typeface="Arial"/>
                <a:cs typeface="Arial"/>
              </a:rPr>
              <a:t>a</a:t>
            </a:r>
            <a:r>
              <a:rPr dirty="0" baseline="-21604" sz="2700" spc="-607">
                <a:latin typeface="Times New Roman"/>
                <a:cs typeface="Times New Roman"/>
              </a:rPr>
              <a:t>0</a:t>
            </a:r>
            <a:r>
              <a:rPr dirty="0" sz="2000" spc="-405">
                <a:latin typeface="Arial"/>
                <a:cs typeface="Arial"/>
              </a:rPr>
              <a:t>p</a:t>
            </a:r>
            <a:r>
              <a:rPr dirty="0" baseline="-21604" sz="2700" spc="-607">
                <a:latin typeface="Times New Roman"/>
                <a:cs typeface="Times New Roman"/>
              </a:rPr>
              <a:t>0</a:t>
            </a:r>
            <a:r>
              <a:rPr dirty="0" sz="2000" spc="-405">
                <a:latin typeface="Arial"/>
                <a:cs typeface="Arial"/>
              </a:rPr>
              <a:t>a</a:t>
            </a:r>
            <a:r>
              <a:rPr dirty="0" baseline="-21604" sz="2700" spc="-607">
                <a:latin typeface="Symbol"/>
                <a:cs typeface="Symbol"/>
              </a:rPr>
              <a:t></a:t>
            </a:r>
            <a:r>
              <a:rPr dirty="0" sz="2000" spc="-405">
                <a:latin typeface="Arial"/>
                <a:cs typeface="Arial"/>
              </a:rPr>
              <a:t>ta</a:t>
            </a:r>
            <a:r>
              <a:rPr dirty="0" baseline="-21604" sz="2700" spc="-607">
                <a:latin typeface="Times New Roman"/>
                <a:cs typeface="Times New Roman"/>
              </a:rPr>
              <a:t>0</a:t>
            </a:r>
            <a:r>
              <a:rPr dirty="0" sz="2000" spc="-405">
                <a:latin typeface="Arial"/>
                <a:cs typeface="Arial"/>
              </a:rPr>
              <a:t>n</a:t>
            </a:r>
            <a:r>
              <a:rPr dirty="0" baseline="-21604" sz="2700" spc="-607">
                <a:latin typeface="Times New Roman"/>
                <a:cs typeface="Times New Roman"/>
              </a:rPr>
              <a:t>,8(</a:t>
            </a:r>
            <a:r>
              <a:rPr dirty="0" sz="2000" spc="-405">
                <a:latin typeface="Arial"/>
                <a:cs typeface="Arial"/>
              </a:rPr>
              <a:t>n</a:t>
            </a:r>
            <a:r>
              <a:rPr dirty="0" baseline="-21604" sz="2700" spc="-607" i="1">
                <a:latin typeface="Times New Roman"/>
                <a:cs typeface="Times New Roman"/>
              </a:rPr>
              <a:t>Y</a:t>
            </a:r>
            <a:r>
              <a:rPr dirty="0" sz="2000" spc="-405">
                <a:latin typeface="Arial"/>
                <a:cs typeface="Arial"/>
              </a:rPr>
              <a:t>a</a:t>
            </a:r>
            <a:r>
              <a:rPr dirty="0" baseline="-21604" sz="2700" spc="-607">
                <a:latin typeface="Symbol"/>
                <a:cs typeface="Symbol"/>
              </a:rPr>
              <a:t></a:t>
            </a:r>
            <a:r>
              <a:rPr dirty="0" sz="2000" spc="-405">
                <a:latin typeface="Arial"/>
                <a:cs typeface="Arial"/>
              </a:rPr>
              <a:t>si</a:t>
            </a:r>
            <a:r>
              <a:rPr dirty="0" baseline="-21604" sz="2700" spc="-607">
                <a:latin typeface="Times New Roman"/>
                <a:cs typeface="Times New Roman"/>
              </a:rPr>
              <a:t>2</a:t>
            </a:r>
            <a:r>
              <a:rPr dirty="0" sz="2000" spc="-405">
                <a:latin typeface="Arial"/>
                <a:cs typeface="Arial"/>
              </a:rPr>
              <a:t>o</a:t>
            </a:r>
            <a:r>
              <a:rPr dirty="0" baseline="-21604" sz="2700" spc="-607">
                <a:latin typeface="Times New Roman"/>
                <a:cs typeface="Times New Roman"/>
              </a:rPr>
              <a:t>5</a:t>
            </a:r>
            <a:r>
              <a:rPr dirty="0" sz="2000" spc="-405">
                <a:latin typeface="Arial"/>
                <a:cs typeface="Arial"/>
              </a:rPr>
              <a:t>n</a:t>
            </a:r>
            <a:r>
              <a:rPr dirty="0" baseline="-21604" sz="2700" spc="-607">
                <a:latin typeface="Times New Roman"/>
                <a:cs typeface="Times New Roman"/>
              </a:rPr>
              <a:t>0</a:t>
            </a:r>
            <a:r>
              <a:rPr dirty="0" sz="2000" spc="-405">
                <a:latin typeface="Arial"/>
                <a:cs typeface="Arial"/>
              </a:rPr>
              <a:t>a</a:t>
            </a:r>
            <a:r>
              <a:rPr dirty="0" baseline="-21604" sz="2700" spc="-607">
                <a:latin typeface="Symbol"/>
                <a:cs typeface="Symbol"/>
              </a:rPr>
              <a:t></a:t>
            </a:r>
            <a:r>
              <a:rPr dirty="0" sz="2000" spc="-405">
                <a:latin typeface="Arial"/>
                <a:cs typeface="Arial"/>
              </a:rPr>
              <a:t>l</a:t>
            </a:r>
            <a:r>
              <a:rPr dirty="0" sz="2000" spc="-385">
                <a:latin typeface="Arial"/>
                <a:cs typeface="Arial"/>
              </a:rPr>
              <a:t> </a:t>
            </a:r>
            <a:r>
              <a:rPr dirty="0" baseline="-21604" sz="2700" spc="-509">
                <a:latin typeface="Times New Roman"/>
                <a:cs typeface="Times New Roman"/>
              </a:rPr>
              <a:t>5</a:t>
            </a:r>
            <a:r>
              <a:rPr dirty="0" sz="2000" spc="-340">
                <a:latin typeface="Arial"/>
                <a:cs typeface="Arial"/>
              </a:rPr>
              <a:t>m</a:t>
            </a:r>
            <a:r>
              <a:rPr dirty="0" baseline="-21604" sz="2700" spc="-509">
                <a:latin typeface="Times New Roman"/>
                <a:cs typeface="Times New Roman"/>
              </a:rPr>
              <a:t>0)</a:t>
            </a:r>
            <a:r>
              <a:rPr dirty="0" sz="2000" spc="-340">
                <a:latin typeface="Arial"/>
                <a:cs typeface="Arial"/>
              </a:rPr>
              <a:t>e</a:t>
            </a:r>
            <a:r>
              <a:rPr dirty="0" baseline="-21604" sz="2700" spc="-509">
                <a:latin typeface="Symbol"/>
                <a:cs typeface="Symbol"/>
              </a:rPr>
              <a:t></a:t>
            </a:r>
            <a:r>
              <a:rPr dirty="0" sz="2000" spc="-340">
                <a:latin typeface="Arial"/>
                <a:cs typeface="Arial"/>
              </a:rPr>
              <a:t>n</a:t>
            </a:r>
            <a:r>
              <a:rPr dirty="0" baseline="-21604" sz="2700" spc="-509">
                <a:latin typeface="Times New Roman"/>
                <a:cs typeface="Times New Roman"/>
              </a:rPr>
              <a:t>5</a:t>
            </a:r>
            <a:r>
              <a:rPr dirty="0" sz="2000" spc="-340">
                <a:latin typeface="Arial"/>
                <a:cs typeface="Arial"/>
              </a:rPr>
              <a:t>ja</a:t>
            </a:r>
            <a:r>
              <a:rPr dirty="0" baseline="-21604" sz="2700" spc="-509">
                <a:latin typeface="Times New Roman"/>
                <a:cs typeface="Times New Roman"/>
              </a:rPr>
              <a:t>0</a:t>
            </a:r>
            <a:r>
              <a:rPr dirty="0" sz="2000" spc="-340">
                <a:latin typeface="Arial"/>
                <a:cs typeface="Arial"/>
              </a:rPr>
              <a:t>d</a:t>
            </a:r>
            <a:r>
              <a:rPr dirty="0" baseline="-21604" sz="2700" spc="-509">
                <a:latin typeface="Symbol"/>
                <a:cs typeface="Symbol"/>
              </a:rPr>
              <a:t></a:t>
            </a:r>
            <a:r>
              <a:rPr dirty="0" sz="2000" spc="-340">
                <a:latin typeface="Arial"/>
                <a:cs typeface="Arial"/>
              </a:rPr>
              <a:t>i:</a:t>
            </a:r>
            <a:r>
              <a:rPr dirty="0" baseline="-21604" sz="2700" spc="-509">
                <a:latin typeface="Times New Roman"/>
                <a:cs typeface="Times New Roman"/>
              </a:rPr>
              <a:t>250</a:t>
            </a:r>
            <a:endParaRPr baseline="-21604" sz="2700">
              <a:latin typeface="Times New Roman"/>
              <a:cs typeface="Times New Roman"/>
            </a:endParaRPr>
          </a:p>
          <a:p>
            <a:pPr marL="2285365">
              <a:lnSpc>
                <a:spcPct val="100000"/>
              </a:lnSpc>
              <a:spcBef>
                <a:spcPts val="1250"/>
              </a:spcBef>
            </a:pPr>
            <a:r>
              <a:rPr dirty="0" sz="1800" spc="10" i="1">
                <a:latin typeface="Times New Roman"/>
                <a:cs typeface="Times New Roman"/>
              </a:rPr>
              <a:t>Y</a:t>
            </a:r>
            <a:r>
              <a:rPr dirty="0" sz="1800" spc="10" i="1">
                <a:latin typeface="Times New Roman"/>
                <a:cs typeface="Times New Roman"/>
              </a:rPr>
              <a:t> </a:t>
            </a:r>
            <a:r>
              <a:rPr dirty="0" sz="1800" spc="-175" i="1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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100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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0</a:t>
            </a:r>
            <a:r>
              <a:rPr dirty="0" sz="1800" spc="-60">
                <a:latin typeface="Times New Roman"/>
                <a:cs typeface="Times New Roman"/>
              </a:rPr>
              <a:t>,</a:t>
            </a:r>
            <a:r>
              <a:rPr dirty="0" sz="1800" spc="-105">
                <a:latin typeface="Times New Roman"/>
                <a:cs typeface="Times New Roman"/>
              </a:rPr>
              <a:t>8</a:t>
            </a:r>
            <a:r>
              <a:rPr dirty="0" sz="1800" spc="10" i="1">
                <a:latin typeface="Times New Roman"/>
                <a:cs typeface="Times New Roman"/>
              </a:rPr>
              <a:t>Y</a:t>
            </a:r>
            <a:r>
              <a:rPr dirty="0" sz="1800" spc="125" i="1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</a:t>
            </a:r>
            <a:r>
              <a:rPr dirty="0" sz="1800" spc="-95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200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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40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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50</a:t>
            </a:r>
            <a:r>
              <a:rPr dirty="0" sz="1800" spc="-11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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250</a:t>
            </a:r>
            <a:endParaRPr sz="1800">
              <a:latin typeface="Times New Roman"/>
              <a:cs typeface="Times New Roman"/>
            </a:endParaRPr>
          </a:p>
          <a:p>
            <a:pPr marL="2296160" marR="3950335" indent="-10795">
              <a:lnSpc>
                <a:spcPts val="2740"/>
              </a:lnSpc>
              <a:spcBef>
                <a:spcPts val="90"/>
              </a:spcBef>
            </a:pPr>
            <a:r>
              <a:rPr dirty="0" sz="1800" spc="10" i="1">
                <a:latin typeface="Times New Roman"/>
                <a:cs typeface="Times New Roman"/>
              </a:rPr>
              <a:t>Y</a:t>
            </a:r>
            <a:r>
              <a:rPr dirty="0" sz="1800" spc="120" i="1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</a:t>
            </a:r>
            <a:r>
              <a:rPr dirty="0" sz="1800" spc="-114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0</a:t>
            </a:r>
            <a:r>
              <a:rPr dirty="0" sz="1800" spc="-60">
                <a:latin typeface="Times New Roman"/>
                <a:cs typeface="Times New Roman"/>
              </a:rPr>
              <a:t>,</a:t>
            </a:r>
            <a:r>
              <a:rPr dirty="0" sz="1800" spc="-105">
                <a:latin typeface="Times New Roman"/>
                <a:cs typeface="Times New Roman"/>
              </a:rPr>
              <a:t>8</a:t>
            </a:r>
            <a:r>
              <a:rPr dirty="0" sz="1800" spc="10" i="1">
                <a:latin typeface="Times New Roman"/>
                <a:cs typeface="Times New Roman"/>
              </a:rPr>
              <a:t>Y</a:t>
            </a:r>
            <a:r>
              <a:rPr dirty="0" sz="1800" i="1">
                <a:latin typeface="Times New Roman"/>
                <a:cs typeface="Times New Roman"/>
              </a:rPr>
              <a:t> </a:t>
            </a:r>
            <a:r>
              <a:rPr dirty="0" sz="1800" spc="-175" i="1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</a:t>
            </a:r>
            <a:r>
              <a:rPr dirty="0" sz="1800" spc="60">
                <a:latin typeface="Times New Roman"/>
                <a:cs typeface="Times New Roman"/>
              </a:rPr>
              <a:t> </a:t>
            </a:r>
            <a:r>
              <a:rPr dirty="0" sz="1800" spc="5">
                <a:latin typeface="Times New Roman"/>
                <a:cs typeface="Times New Roman"/>
              </a:rPr>
              <a:t>240  </a:t>
            </a:r>
            <a:r>
              <a:rPr dirty="0" sz="1800" spc="-15">
                <a:latin typeface="Times New Roman"/>
                <a:cs typeface="Times New Roman"/>
              </a:rPr>
              <a:t>0,2</a:t>
            </a:r>
            <a:r>
              <a:rPr dirty="0" sz="1800" spc="-15" i="1">
                <a:latin typeface="Times New Roman"/>
                <a:cs typeface="Times New Roman"/>
              </a:rPr>
              <a:t>Y</a:t>
            </a:r>
            <a:r>
              <a:rPr dirty="0" sz="1800" spc="254" i="1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Symbol"/>
                <a:cs typeface="Symbol"/>
              </a:rPr>
              <a:t></a:t>
            </a:r>
            <a:r>
              <a:rPr dirty="0" sz="1800" spc="50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240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1442" y="6285027"/>
            <a:ext cx="655955" cy="3035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10">
                <a:latin typeface="Symbol"/>
                <a:cs typeface="Symbol"/>
              </a:rPr>
              <a:t></a:t>
            </a:r>
            <a:r>
              <a:rPr dirty="0" sz="1800" spc="-135">
                <a:latin typeface="Times New Roman"/>
                <a:cs typeface="Times New Roman"/>
              </a:rPr>
              <a:t> </a:t>
            </a:r>
            <a:r>
              <a:rPr dirty="0" sz="1800" spc="10">
                <a:latin typeface="Times New Roman"/>
                <a:cs typeface="Times New Roman"/>
              </a:rPr>
              <a:t>1200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5948" y="6342939"/>
            <a:ext cx="317500" cy="3035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13888" sz="2700" spc="-52" i="1">
                <a:latin typeface="Times New Roman"/>
                <a:cs typeface="Times New Roman"/>
              </a:rPr>
              <a:t>Y</a:t>
            </a:r>
            <a:r>
              <a:rPr dirty="0" sz="1050" spc="-35" i="1">
                <a:latin typeface="Times New Roman"/>
                <a:cs typeface="Times New Roman"/>
              </a:rPr>
              <a:t>eq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874" y="491997"/>
            <a:ext cx="6088380" cy="3454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" b="1">
                <a:latin typeface="Arial"/>
                <a:cs typeface="Arial"/>
              </a:rPr>
              <a:t>Angka</a:t>
            </a:r>
            <a:r>
              <a:rPr dirty="0" sz="2100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Pengganda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pada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Perekonomian</a:t>
            </a:r>
            <a:r>
              <a:rPr dirty="0" sz="2100" spc="10" b="1">
                <a:latin typeface="Arial"/>
                <a:cs typeface="Arial"/>
              </a:rPr>
              <a:t> </a:t>
            </a:r>
            <a:r>
              <a:rPr dirty="0" sz="2100" spc="-5" b="1">
                <a:latin typeface="Arial"/>
                <a:cs typeface="Arial"/>
              </a:rPr>
              <a:t>3</a:t>
            </a:r>
            <a:r>
              <a:rPr dirty="0" sz="2100" spc="5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Sektor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6401" y="1614424"/>
            <a:ext cx="7732395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lr>
                <a:srgbClr val="9A6565"/>
              </a:buClr>
              <a:buSzPct val="80000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000" spc="-5">
                <a:latin typeface="Arial"/>
                <a:cs typeface="Arial"/>
              </a:rPr>
              <a:t>Dalam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proses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penggandaan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untuk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model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perekonomian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3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sektor,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kita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membedakan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dua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keadaan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yaitu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(i)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angka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pengganda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dengan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pajak lumpsum,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(ii)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angka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pengganda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dengan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pajak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proporsional.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7351" y="3076862"/>
          <a:ext cx="7617459" cy="648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1704"/>
                <a:gridCol w="2343785"/>
                <a:gridCol w="1792605"/>
              </a:tblGrid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210"/>
                        </a:lnSpc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Fungsi</a:t>
                      </a:r>
                      <a:r>
                        <a:rPr dirty="0" sz="2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pajak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lumpsum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2210"/>
                        </a:lnSpc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2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Tx</a:t>
                      </a:r>
                      <a:r>
                        <a:rPr dirty="0" sz="2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T0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2210"/>
                        </a:lnSpc>
                      </a:pPr>
                      <a:r>
                        <a:rPr dirty="0" sz="2000" spc="-10">
                          <a:latin typeface="Arial"/>
                          <a:cs typeface="Arial"/>
                        </a:rPr>
                        <a:t>(eksogen)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24239">
                <a:tc>
                  <a:txBody>
                    <a:bodyPr/>
                    <a:lstStyle/>
                    <a:p>
                      <a:pPr marL="374650" indent="-342900">
                        <a:lnSpc>
                          <a:spcPts val="2325"/>
                        </a:lnSpc>
                        <a:spcBef>
                          <a:spcPts val="130"/>
                        </a:spcBef>
                        <a:buClr>
                          <a:srgbClr val="9A6565"/>
                        </a:buClr>
                        <a:buSzPct val="80000"/>
                        <a:buFont typeface="Wingdings"/>
                        <a:buChar char="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Fungsi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pajak proporsional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dirty="0" sz="2000" spc="-5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2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Tx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2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T0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latin typeface="Arial"/>
                          <a:cs typeface="Arial"/>
                        </a:rPr>
                        <a:t>+</a:t>
                      </a:r>
                      <a:r>
                        <a:rPr dirty="0" sz="2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0">
                          <a:latin typeface="Arial"/>
                          <a:cs typeface="Arial"/>
                        </a:rPr>
                        <a:t>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2325"/>
                        </a:lnSpc>
                        <a:spcBef>
                          <a:spcPts val="130"/>
                        </a:spcBef>
                      </a:pPr>
                      <a:r>
                        <a:rPr dirty="0" sz="2000" spc="-10">
                          <a:latin typeface="Arial"/>
                          <a:cs typeface="Arial"/>
                        </a:rPr>
                        <a:t>(endogen)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749294" y="6148070"/>
            <a:ext cx="2137410" cy="0"/>
          </a:xfrm>
          <a:custGeom>
            <a:avLst/>
            <a:gdLst/>
            <a:ahLst/>
            <a:cxnLst/>
            <a:rect l="l" t="t" r="r" b="b"/>
            <a:pathLst>
              <a:path w="2137410" h="0">
                <a:moveTo>
                  <a:pt x="0" y="0"/>
                </a:moveTo>
                <a:lnTo>
                  <a:pt x="2137409" y="0"/>
                </a:lnTo>
              </a:path>
            </a:pathLst>
          </a:custGeom>
          <a:ln w="90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540301" y="6145084"/>
            <a:ext cx="555625" cy="2876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700" spc="-135">
                <a:latin typeface="Times New Roman"/>
                <a:cs typeface="Times New Roman"/>
              </a:rPr>
              <a:t>(</a:t>
            </a:r>
            <a:r>
              <a:rPr dirty="0" sz="1700" spc="5">
                <a:latin typeface="Times New Roman"/>
                <a:cs typeface="Times New Roman"/>
              </a:rPr>
              <a:t>1</a:t>
            </a:r>
            <a:r>
              <a:rPr dirty="0" sz="1700" spc="-240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30" i="1">
                <a:latin typeface="Times New Roman"/>
                <a:cs typeface="Times New Roman"/>
              </a:rPr>
              <a:t>b</a:t>
            </a:r>
            <a:r>
              <a:rPr dirty="0" sz="1700" spc="5">
                <a:latin typeface="Times New Roman"/>
                <a:cs typeface="Times New Roman"/>
              </a:rPr>
              <a:t>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16529" y="5972112"/>
            <a:ext cx="687705" cy="2876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2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114">
                <a:latin typeface="Times New Roman"/>
                <a:cs typeface="Times New Roman"/>
              </a:rPr>
              <a:t> </a:t>
            </a:r>
            <a:r>
              <a:rPr dirty="0" baseline="35947" sz="2550" spc="7" i="1">
                <a:latin typeface="Times New Roman"/>
                <a:cs typeface="Times New Roman"/>
              </a:rPr>
              <a:t>C</a:t>
            </a:r>
            <a:r>
              <a:rPr dirty="0" baseline="36111" sz="1500" spc="7">
                <a:latin typeface="Times New Roman"/>
                <a:cs typeface="Times New Roman"/>
              </a:rPr>
              <a:t>0</a:t>
            </a:r>
            <a:endParaRPr baseline="36111"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6059" y="3768203"/>
            <a:ext cx="3093085" cy="2352040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70"/>
              </a:spcBef>
            </a:pP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5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10" i="1">
                <a:latin typeface="Times New Roman"/>
                <a:cs typeface="Times New Roman"/>
              </a:rPr>
              <a:t>C</a:t>
            </a:r>
            <a:r>
              <a:rPr dirty="0" sz="1700" spc="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5">
                <a:latin typeface="Times New Roman"/>
                <a:cs typeface="Times New Roman"/>
              </a:rPr>
              <a:t> </a:t>
            </a:r>
            <a:r>
              <a:rPr dirty="0" sz="1700" spc="100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75"/>
              </a:spcBef>
            </a:pP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5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10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C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</a:t>
            </a:r>
            <a:r>
              <a:rPr dirty="0" sz="1700" spc="-90" i="1">
                <a:latin typeface="Times New Roman"/>
                <a:cs typeface="Times New Roman"/>
              </a:rPr>
              <a:t>Y</a:t>
            </a:r>
            <a:r>
              <a:rPr dirty="0" baseline="-25000" sz="1500" i="1">
                <a:latin typeface="Times New Roman"/>
                <a:cs typeface="Times New Roman"/>
              </a:rPr>
              <a:t>d</a:t>
            </a:r>
            <a:r>
              <a:rPr dirty="0" baseline="-25000" sz="1500" i="1">
                <a:latin typeface="Times New Roman"/>
                <a:cs typeface="Times New Roman"/>
              </a:rPr>
              <a:t> </a:t>
            </a:r>
            <a:r>
              <a:rPr dirty="0" baseline="-25000" sz="1500" spc="157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90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-25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  <a:p>
            <a:pPr marL="38100" marR="102870" indent="-635">
              <a:lnSpc>
                <a:spcPct val="128200"/>
              </a:lnSpc>
            </a:pP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5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C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35" i="1">
                <a:latin typeface="Times New Roman"/>
                <a:cs typeface="Times New Roman"/>
              </a:rPr>
              <a:t>b</a:t>
            </a:r>
            <a:r>
              <a:rPr dirty="0" sz="1700" spc="-65">
                <a:latin typeface="Times New Roman"/>
                <a:cs typeface="Times New Roman"/>
              </a:rPr>
              <a:t>(</a:t>
            </a: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1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90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Tx</a:t>
            </a:r>
            <a:r>
              <a:rPr dirty="0" sz="1700" spc="-5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60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T</a:t>
            </a:r>
            <a:r>
              <a:rPr dirty="0" sz="1700" spc="130" i="1">
                <a:latin typeface="Times New Roman"/>
                <a:cs typeface="Times New Roman"/>
              </a:rPr>
              <a:t>r</a:t>
            </a:r>
            <a:r>
              <a:rPr dirty="0" sz="1700" spc="5">
                <a:latin typeface="Times New Roman"/>
                <a:cs typeface="Times New Roman"/>
              </a:rPr>
              <a:t>)</a:t>
            </a:r>
            <a:r>
              <a:rPr dirty="0" sz="1700" spc="-90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90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  </a:t>
            </a: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10">
                <a:latin typeface="Times New Roman"/>
                <a:cs typeface="Times New Roman"/>
              </a:rPr>
              <a:t> </a:t>
            </a:r>
            <a:r>
              <a:rPr dirty="0" sz="1700" spc="15" i="1">
                <a:latin typeface="Times New Roman"/>
                <a:cs typeface="Times New Roman"/>
              </a:rPr>
              <a:t>C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bY</a:t>
            </a:r>
            <a:r>
              <a:rPr dirty="0" sz="1700" spc="1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bTx</a:t>
            </a:r>
            <a:r>
              <a:rPr dirty="0" sz="1700" spc="-4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bTr</a:t>
            </a:r>
            <a:r>
              <a:rPr dirty="0" sz="1700" spc="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5">
                <a:latin typeface="Times New Roman"/>
                <a:cs typeface="Times New Roman"/>
              </a:rPr>
              <a:t> </a:t>
            </a:r>
            <a:r>
              <a:rPr dirty="0" sz="1700" spc="100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  </a:t>
            </a: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spc="12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bY</a:t>
            </a:r>
            <a:r>
              <a:rPr dirty="0" sz="1700" i="1">
                <a:latin typeface="Times New Roman"/>
                <a:cs typeface="Times New Roman"/>
              </a:rPr>
              <a:t> </a:t>
            </a:r>
            <a:r>
              <a:rPr dirty="0" sz="1700" spc="-16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10">
                <a:latin typeface="Times New Roman"/>
                <a:cs typeface="Times New Roman"/>
              </a:rPr>
              <a:t> </a:t>
            </a:r>
            <a:r>
              <a:rPr dirty="0" sz="1700" spc="10" i="1">
                <a:latin typeface="Times New Roman"/>
                <a:cs typeface="Times New Roman"/>
              </a:rPr>
              <a:t>C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bTx</a:t>
            </a:r>
            <a:r>
              <a:rPr dirty="0" sz="1700" spc="-4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bTr</a:t>
            </a:r>
            <a:r>
              <a:rPr dirty="0" sz="1700" spc="2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5">
                <a:latin typeface="Times New Roman"/>
                <a:cs typeface="Times New Roman"/>
              </a:rPr>
              <a:t> </a:t>
            </a:r>
            <a:r>
              <a:rPr dirty="0" sz="1700" spc="90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  <a:p>
            <a:pPr marL="48895">
              <a:lnSpc>
                <a:spcPct val="100000"/>
              </a:lnSpc>
              <a:spcBef>
                <a:spcPts val="580"/>
              </a:spcBef>
            </a:pPr>
            <a:r>
              <a:rPr dirty="0" sz="1700" spc="-135">
                <a:latin typeface="Times New Roman"/>
                <a:cs typeface="Times New Roman"/>
              </a:rPr>
              <a:t>(</a:t>
            </a:r>
            <a:r>
              <a:rPr dirty="0" sz="1700" spc="5">
                <a:latin typeface="Times New Roman"/>
                <a:cs typeface="Times New Roman"/>
              </a:rPr>
              <a:t>1</a:t>
            </a:r>
            <a:r>
              <a:rPr dirty="0" sz="1700" spc="-240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35" i="1">
                <a:latin typeface="Times New Roman"/>
                <a:cs typeface="Times New Roman"/>
              </a:rPr>
              <a:t>b</a:t>
            </a:r>
            <a:r>
              <a:rPr dirty="0" sz="1700" spc="-60">
                <a:latin typeface="Times New Roman"/>
                <a:cs typeface="Times New Roman"/>
              </a:rPr>
              <a:t>)</a:t>
            </a:r>
            <a:r>
              <a:rPr dirty="0" sz="1700" spc="5" i="1">
                <a:latin typeface="Times New Roman"/>
                <a:cs typeface="Times New Roman"/>
              </a:rPr>
              <a:t>Y</a:t>
            </a:r>
            <a:r>
              <a:rPr dirty="0" sz="1700" i="1">
                <a:latin typeface="Times New Roman"/>
                <a:cs typeface="Times New Roman"/>
              </a:rPr>
              <a:t> </a:t>
            </a:r>
            <a:r>
              <a:rPr dirty="0" sz="1700" spc="-160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</a:t>
            </a:r>
            <a:r>
              <a:rPr dirty="0" sz="1700" spc="10">
                <a:latin typeface="Times New Roman"/>
                <a:cs typeface="Times New Roman"/>
              </a:rPr>
              <a:t> </a:t>
            </a:r>
            <a:r>
              <a:rPr dirty="0" sz="1700" spc="10" i="1">
                <a:latin typeface="Times New Roman"/>
                <a:cs typeface="Times New Roman"/>
              </a:rPr>
              <a:t>C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 </a:t>
            </a:r>
            <a:r>
              <a:rPr dirty="0" sz="1700" spc="5">
                <a:latin typeface="Symbol"/>
                <a:cs typeface="Symbol"/>
              </a:rPr>
              <a:t>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bTx</a:t>
            </a:r>
            <a:r>
              <a:rPr dirty="0" sz="1700" spc="-4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bTr</a:t>
            </a:r>
            <a:r>
              <a:rPr dirty="0" sz="1700" spc="2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5">
                <a:latin typeface="Times New Roman"/>
                <a:cs typeface="Times New Roman"/>
              </a:rPr>
              <a:t> </a:t>
            </a:r>
            <a:r>
              <a:rPr dirty="0" sz="1700" spc="95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  <a:p>
            <a:pPr marL="869950" indent="-157480">
              <a:lnSpc>
                <a:spcPct val="100000"/>
              </a:lnSpc>
              <a:spcBef>
                <a:spcPts val="580"/>
              </a:spcBef>
              <a:buFont typeface="Symbol"/>
              <a:buChar char=""/>
              <a:tabLst>
                <a:tab pos="870585" algn="l"/>
              </a:tabLst>
            </a:pPr>
            <a:r>
              <a:rPr dirty="0" sz="1700" spc="5" i="1">
                <a:latin typeface="Times New Roman"/>
                <a:cs typeface="Times New Roman"/>
              </a:rPr>
              <a:t>bTx</a:t>
            </a:r>
            <a:r>
              <a:rPr dirty="0" sz="1700" spc="-4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10">
                <a:latin typeface="Times New Roman"/>
                <a:cs typeface="Times New Roman"/>
              </a:rPr>
              <a:t> </a:t>
            </a:r>
            <a:r>
              <a:rPr dirty="0" sz="1700" spc="5" i="1">
                <a:latin typeface="Times New Roman"/>
                <a:cs typeface="Times New Roman"/>
              </a:rPr>
              <a:t>bTr</a:t>
            </a:r>
            <a:r>
              <a:rPr dirty="0" sz="1700" spc="25" i="1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5">
                <a:latin typeface="Times New Roman"/>
                <a:cs typeface="Times New Roman"/>
              </a:rPr>
              <a:t> </a:t>
            </a:r>
            <a:r>
              <a:rPr dirty="0" sz="1700" spc="95" i="1">
                <a:latin typeface="Times New Roman"/>
                <a:cs typeface="Times New Roman"/>
              </a:rPr>
              <a:t>I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r>
              <a:rPr dirty="0" baseline="-25000" sz="1500">
                <a:latin typeface="Times New Roman"/>
                <a:cs typeface="Times New Roman"/>
              </a:rPr>
              <a:t> </a:t>
            </a:r>
            <a:r>
              <a:rPr dirty="0" baseline="-25000" sz="1500" spc="-7">
                <a:latin typeface="Times New Roman"/>
                <a:cs typeface="Times New Roman"/>
              </a:rPr>
              <a:t> </a:t>
            </a:r>
            <a:r>
              <a:rPr dirty="0" sz="1700" spc="5">
                <a:latin typeface="Symbol"/>
                <a:cs typeface="Symbol"/>
              </a:rPr>
              <a:t></a:t>
            </a:r>
            <a:r>
              <a:rPr dirty="0" sz="1700" spc="-105">
                <a:latin typeface="Times New Roman"/>
                <a:cs typeface="Times New Roman"/>
              </a:rPr>
              <a:t> </a:t>
            </a:r>
            <a:r>
              <a:rPr dirty="0" sz="1700" spc="-30" i="1">
                <a:latin typeface="Times New Roman"/>
                <a:cs typeface="Times New Roman"/>
              </a:rPr>
              <a:t>G</a:t>
            </a:r>
            <a:r>
              <a:rPr dirty="0" baseline="-25000" sz="1500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2021-03-05T01:58:48Z</dcterms:created>
  <dcterms:modified xsi:type="dcterms:W3CDTF">2021-03-05T01:58:48Z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