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18600" cy="6832600"/>
  <p:notesSz cx="9118600" cy="6832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3895" y="2118106"/>
            <a:ext cx="7750810" cy="14348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67790" y="3826256"/>
            <a:ext cx="6383020" cy="1708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5930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696079" y="1571498"/>
            <a:ext cx="3966591" cy="45095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18600" cy="6832600"/>
          </a:xfrm>
          <a:custGeom>
            <a:avLst/>
            <a:gdLst/>
            <a:ahLst/>
            <a:cxnLst/>
            <a:rect l="l" t="t" r="r" b="b"/>
            <a:pathLst>
              <a:path w="9118600" h="6832600">
                <a:moveTo>
                  <a:pt x="9118600" y="6832600"/>
                </a:moveTo>
                <a:lnTo>
                  <a:pt x="9118600" y="0"/>
                </a:lnTo>
                <a:lnTo>
                  <a:pt x="0" y="0"/>
                </a:lnTo>
                <a:lnTo>
                  <a:pt x="0" y="6832600"/>
                </a:lnTo>
                <a:lnTo>
                  <a:pt x="9118600" y="6832600"/>
                </a:lnTo>
                <a:close/>
              </a:path>
            </a:pathLst>
          </a:custGeom>
          <a:solidFill>
            <a:srgbClr val="FFFF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1739900" cy="4864100"/>
          </a:xfrm>
          <a:custGeom>
            <a:avLst/>
            <a:gdLst/>
            <a:ahLst/>
            <a:cxnLst/>
            <a:rect l="l" t="t" r="r" b="b"/>
            <a:pathLst>
              <a:path w="1739900" h="4864100">
                <a:moveTo>
                  <a:pt x="0" y="4864100"/>
                </a:moveTo>
                <a:lnTo>
                  <a:pt x="1739900" y="4864100"/>
                </a:lnTo>
                <a:lnTo>
                  <a:pt x="1739899" y="0"/>
                </a:lnTo>
                <a:lnTo>
                  <a:pt x="0" y="0"/>
                </a:lnTo>
                <a:lnTo>
                  <a:pt x="0" y="4864100"/>
                </a:lnTo>
                <a:close/>
              </a:path>
            </a:pathLst>
          </a:custGeom>
          <a:solidFill>
            <a:srgbClr val="CC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77900" y="3492500"/>
            <a:ext cx="7772400" cy="2438400"/>
          </a:xfrm>
          <a:custGeom>
            <a:avLst/>
            <a:gdLst/>
            <a:ahLst/>
            <a:cxnLst/>
            <a:rect l="l" t="t" r="r" b="b"/>
            <a:pathLst>
              <a:path w="7772400" h="2438400">
                <a:moveTo>
                  <a:pt x="7772400" y="2438400"/>
                </a:moveTo>
                <a:lnTo>
                  <a:pt x="7772400" y="0"/>
                </a:lnTo>
                <a:lnTo>
                  <a:pt x="0" y="0"/>
                </a:lnTo>
                <a:lnTo>
                  <a:pt x="0" y="2438400"/>
                </a:lnTo>
                <a:lnTo>
                  <a:pt x="7772400" y="2438400"/>
                </a:lnTo>
                <a:close/>
              </a:path>
            </a:pathLst>
          </a:custGeom>
          <a:solidFill>
            <a:srgbClr val="3300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025905" y="3721100"/>
            <a:ext cx="7648575" cy="2138680"/>
          </a:xfrm>
          <a:custGeom>
            <a:avLst/>
            <a:gdLst/>
            <a:ahLst/>
            <a:cxnLst/>
            <a:rect l="l" t="t" r="r" b="b"/>
            <a:pathLst>
              <a:path w="7648575" h="2138679">
                <a:moveTo>
                  <a:pt x="7648194" y="2138172"/>
                </a:moveTo>
                <a:lnTo>
                  <a:pt x="7648194" y="0"/>
                </a:lnTo>
                <a:lnTo>
                  <a:pt x="0" y="0"/>
                </a:lnTo>
                <a:lnTo>
                  <a:pt x="0" y="2138172"/>
                </a:lnTo>
                <a:lnTo>
                  <a:pt x="7648194" y="2138172"/>
                </a:lnTo>
                <a:close/>
              </a:path>
            </a:pathLst>
          </a:custGeom>
          <a:solidFill>
            <a:srgbClr val="FFFF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4838700"/>
            <a:ext cx="977900" cy="50800"/>
          </a:xfrm>
          <a:custGeom>
            <a:avLst/>
            <a:gdLst/>
            <a:ahLst/>
            <a:cxnLst/>
            <a:rect l="l" t="t" r="r" b="b"/>
            <a:pathLst>
              <a:path w="977900" h="50800">
                <a:moveTo>
                  <a:pt x="977900" y="50800"/>
                </a:moveTo>
                <a:lnTo>
                  <a:pt x="977900" y="0"/>
                </a:lnTo>
                <a:lnTo>
                  <a:pt x="0" y="0"/>
                </a:lnTo>
                <a:lnTo>
                  <a:pt x="0" y="50800"/>
                </a:lnTo>
                <a:lnTo>
                  <a:pt x="977900" y="50800"/>
                </a:lnTo>
                <a:close/>
              </a:path>
            </a:pathLst>
          </a:custGeom>
          <a:solidFill>
            <a:srgbClr val="3300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260846" y="520700"/>
            <a:ext cx="2438400" cy="304800"/>
          </a:xfrm>
          <a:custGeom>
            <a:avLst/>
            <a:gdLst/>
            <a:ahLst/>
            <a:cxnLst/>
            <a:rect l="l" t="t" r="r" b="b"/>
            <a:pathLst>
              <a:path w="2438400" h="304800">
                <a:moveTo>
                  <a:pt x="2438400" y="304800"/>
                </a:moveTo>
                <a:lnTo>
                  <a:pt x="2438400" y="0"/>
                </a:lnTo>
                <a:lnTo>
                  <a:pt x="0" y="0"/>
                </a:lnTo>
                <a:lnTo>
                  <a:pt x="0" y="304800"/>
                </a:lnTo>
                <a:lnTo>
                  <a:pt x="2438400" y="30480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622045" y="673100"/>
            <a:ext cx="8077200" cy="0"/>
          </a:xfrm>
          <a:custGeom>
            <a:avLst/>
            <a:gdLst/>
            <a:ahLst/>
            <a:cxnLst/>
            <a:rect l="l" t="t" r="r" b="b"/>
            <a:pathLst>
              <a:path w="8077200" h="0">
                <a:moveTo>
                  <a:pt x="0" y="0"/>
                </a:moveTo>
                <a:lnTo>
                  <a:pt x="8077200" y="0"/>
                </a:lnTo>
              </a:path>
            </a:pathLst>
          </a:custGeom>
          <a:ln w="44450">
            <a:solidFill>
              <a:srgbClr val="3300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18600" cy="6832600"/>
          </a:xfrm>
          <a:custGeom>
            <a:avLst/>
            <a:gdLst/>
            <a:ahLst/>
            <a:cxnLst/>
            <a:rect l="l" t="t" r="r" b="b"/>
            <a:pathLst>
              <a:path w="9118600" h="6832600">
                <a:moveTo>
                  <a:pt x="9118600" y="6832600"/>
                </a:moveTo>
                <a:lnTo>
                  <a:pt x="9118600" y="0"/>
                </a:lnTo>
                <a:lnTo>
                  <a:pt x="0" y="0"/>
                </a:lnTo>
                <a:lnTo>
                  <a:pt x="0" y="6832600"/>
                </a:lnTo>
                <a:lnTo>
                  <a:pt x="9118600" y="6832600"/>
                </a:lnTo>
                <a:close/>
              </a:path>
            </a:pathLst>
          </a:custGeom>
          <a:solidFill>
            <a:srgbClr val="FFFFE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0"/>
            <a:ext cx="596900" cy="4864100"/>
          </a:xfrm>
          <a:custGeom>
            <a:avLst/>
            <a:gdLst/>
            <a:ahLst/>
            <a:cxnLst/>
            <a:rect l="l" t="t" r="r" b="b"/>
            <a:pathLst>
              <a:path w="596900" h="4864100">
                <a:moveTo>
                  <a:pt x="0" y="4864100"/>
                </a:moveTo>
                <a:lnTo>
                  <a:pt x="596899" y="4864100"/>
                </a:lnTo>
                <a:lnTo>
                  <a:pt x="596899" y="0"/>
                </a:lnTo>
                <a:lnTo>
                  <a:pt x="0" y="0"/>
                </a:lnTo>
                <a:lnTo>
                  <a:pt x="0" y="4864100"/>
                </a:lnTo>
                <a:close/>
              </a:path>
            </a:pathLst>
          </a:custGeom>
          <a:solidFill>
            <a:srgbClr val="CCCC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845300" y="1404619"/>
            <a:ext cx="1828800" cy="182880"/>
          </a:xfrm>
          <a:custGeom>
            <a:avLst/>
            <a:gdLst/>
            <a:ahLst/>
            <a:cxnLst/>
            <a:rect l="l" t="t" r="r" b="b"/>
            <a:pathLst>
              <a:path w="1828800" h="182880">
                <a:moveTo>
                  <a:pt x="1828800" y="182880"/>
                </a:moveTo>
                <a:lnTo>
                  <a:pt x="1828800" y="0"/>
                </a:lnTo>
                <a:lnTo>
                  <a:pt x="0" y="0"/>
                </a:lnTo>
                <a:lnTo>
                  <a:pt x="0" y="182880"/>
                </a:lnTo>
                <a:lnTo>
                  <a:pt x="1828800" y="182880"/>
                </a:lnTo>
                <a:close/>
              </a:path>
            </a:pathLst>
          </a:custGeom>
          <a:solidFill>
            <a:srgbClr val="B2B2B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68300" y="1480819"/>
            <a:ext cx="8305800" cy="0"/>
          </a:xfrm>
          <a:custGeom>
            <a:avLst/>
            <a:gdLst/>
            <a:ahLst/>
            <a:cxnLst/>
            <a:rect l="l" t="t" r="r" b="b"/>
            <a:pathLst>
              <a:path w="8305800" h="0">
                <a:moveTo>
                  <a:pt x="0" y="0"/>
                </a:moveTo>
                <a:lnTo>
                  <a:pt x="8305800" y="0"/>
                </a:lnTo>
              </a:path>
            </a:pathLst>
          </a:custGeom>
          <a:ln w="19050">
            <a:solidFill>
              <a:srgbClr val="33003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4841875"/>
            <a:ext cx="596900" cy="44450"/>
          </a:xfrm>
          <a:custGeom>
            <a:avLst/>
            <a:gdLst/>
            <a:ahLst/>
            <a:cxnLst/>
            <a:rect l="l" t="t" r="r" b="b"/>
            <a:pathLst>
              <a:path w="596900" h="44450">
                <a:moveTo>
                  <a:pt x="596899" y="44450"/>
                </a:moveTo>
                <a:lnTo>
                  <a:pt x="596899" y="0"/>
                </a:lnTo>
                <a:lnTo>
                  <a:pt x="0" y="0"/>
                </a:lnTo>
                <a:lnTo>
                  <a:pt x="0" y="44450"/>
                </a:lnTo>
                <a:lnTo>
                  <a:pt x="596899" y="44450"/>
                </a:lnTo>
                <a:close/>
              </a:path>
            </a:pathLst>
          </a:custGeom>
          <a:solidFill>
            <a:srgbClr val="33003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0833" y="370077"/>
            <a:ext cx="7156932" cy="908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rgbClr val="3300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327" y="1611376"/>
            <a:ext cx="7933944" cy="4039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0324" y="6354318"/>
            <a:ext cx="2917952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5930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65392" y="6354318"/>
            <a:ext cx="2097278" cy="3416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42796" y="3809746"/>
            <a:ext cx="6178550" cy="1775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27635">
              <a:lnSpc>
                <a:spcPct val="100000"/>
              </a:lnSpc>
              <a:spcBef>
                <a:spcPts val="100"/>
              </a:spcBef>
            </a:pPr>
            <a:r>
              <a:rPr dirty="0" sz="4000" spc="-5" b="1">
                <a:solidFill>
                  <a:srgbClr val="330033"/>
                </a:solidFill>
                <a:latin typeface="Times New Roman"/>
                <a:cs typeface="Times New Roman"/>
              </a:rPr>
              <a:t>ANALISIS PENDAPATAN </a:t>
            </a:r>
            <a:r>
              <a:rPr dirty="0" sz="4000" b="1">
                <a:solidFill>
                  <a:srgbClr val="330033"/>
                </a:solidFill>
                <a:latin typeface="Times New Roman"/>
                <a:cs typeface="Times New Roman"/>
              </a:rPr>
              <a:t> </a:t>
            </a:r>
            <a:r>
              <a:rPr dirty="0" sz="4000" spc="-5" b="1">
                <a:solidFill>
                  <a:srgbClr val="330033"/>
                </a:solidFill>
                <a:latin typeface="Times New Roman"/>
                <a:cs typeface="Times New Roman"/>
              </a:rPr>
              <a:t>NASIONAL</a:t>
            </a:r>
            <a:r>
              <a:rPr dirty="0" sz="4000" spc="-40" b="1">
                <a:solidFill>
                  <a:srgbClr val="330033"/>
                </a:solidFill>
                <a:latin typeface="Times New Roman"/>
                <a:cs typeface="Times New Roman"/>
              </a:rPr>
              <a:t> </a:t>
            </a:r>
            <a:r>
              <a:rPr dirty="0" sz="4000" spc="-5" b="1">
                <a:solidFill>
                  <a:srgbClr val="330033"/>
                </a:solidFill>
                <a:latin typeface="Times New Roman"/>
                <a:cs typeface="Times New Roman"/>
              </a:rPr>
              <a:t>DUA</a:t>
            </a:r>
            <a:r>
              <a:rPr dirty="0" sz="4000" spc="-35" b="1">
                <a:solidFill>
                  <a:srgbClr val="330033"/>
                </a:solidFill>
                <a:latin typeface="Times New Roman"/>
                <a:cs typeface="Times New Roman"/>
              </a:rPr>
              <a:t> </a:t>
            </a:r>
            <a:r>
              <a:rPr dirty="0" sz="4000" spc="-5" b="1">
                <a:solidFill>
                  <a:srgbClr val="330033"/>
                </a:solidFill>
                <a:latin typeface="Times New Roman"/>
                <a:cs typeface="Times New Roman"/>
              </a:rPr>
              <a:t>SEKTOR</a:t>
            </a:r>
            <a:endParaRPr sz="4000">
              <a:latin typeface="Times New Roman"/>
              <a:cs typeface="Times New Roman"/>
            </a:endParaRPr>
          </a:p>
          <a:p>
            <a:pPr algn="ctr" marL="85090">
              <a:lnSpc>
                <a:spcPct val="100000"/>
              </a:lnSpc>
              <a:spcBef>
                <a:spcPts val="815"/>
              </a:spcBef>
            </a:pPr>
            <a:r>
              <a:rPr dirty="0" sz="2800">
                <a:latin typeface="Arial"/>
                <a:cs typeface="Arial"/>
              </a:rPr>
              <a:t>Minggu</a:t>
            </a:r>
            <a:r>
              <a:rPr dirty="0" sz="2800" spc="-4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4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549148"/>
            <a:ext cx="6569075" cy="5441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b="0">
                <a:latin typeface="Times New Roman"/>
                <a:cs typeface="Times New Roman"/>
              </a:rPr>
              <a:t>Contoh</a:t>
            </a:r>
            <a:r>
              <a:rPr dirty="0" sz="3400" spc="-30" b="0">
                <a:latin typeface="Times New Roman"/>
                <a:cs typeface="Times New Roman"/>
              </a:rPr>
              <a:t> </a:t>
            </a:r>
            <a:r>
              <a:rPr dirty="0" sz="3400" b="0">
                <a:latin typeface="Times New Roman"/>
                <a:cs typeface="Times New Roman"/>
              </a:rPr>
              <a:t>Analisis</a:t>
            </a:r>
            <a:r>
              <a:rPr dirty="0" sz="3400" spc="-15" b="0">
                <a:latin typeface="Times New Roman"/>
                <a:cs typeface="Times New Roman"/>
              </a:rPr>
              <a:t> </a:t>
            </a:r>
            <a:r>
              <a:rPr dirty="0" sz="3400" b="0">
                <a:latin typeface="Times New Roman"/>
                <a:cs typeface="Times New Roman"/>
              </a:rPr>
              <a:t>Pendapatan</a:t>
            </a:r>
            <a:r>
              <a:rPr dirty="0" sz="3400" spc="-25" b="0">
                <a:latin typeface="Times New Roman"/>
                <a:cs typeface="Times New Roman"/>
              </a:rPr>
              <a:t> </a:t>
            </a:r>
            <a:r>
              <a:rPr dirty="0" sz="3400" b="0">
                <a:latin typeface="Times New Roman"/>
                <a:cs typeface="Times New Roman"/>
              </a:rPr>
              <a:t>Nasional</a:t>
            </a:r>
            <a:endParaRPr sz="34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732404" y="1619122"/>
            <a:ext cx="3095625" cy="2648585"/>
            <a:chOff x="2732404" y="1619122"/>
            <a:chExt cx="3095625" cy="2648585"/>
          </a:xfrm>
        </p:grpSpPr>
        <p:sp>
          <p:nvSpPr>
            <p:cNvPr id="4" name="object 4"/>
            <p:cNvSpPr/>
            <p:nvPr/>
          </p:nvSpPr>
          <p:spPr>
            <a:xfrm>
              <a:off x="2741929" y="1742947"/>
              <a:ext cx="3086100" cy="2514600"/>
            </a:xfrm>
            <a:custGeom>
              <a:avLst/>
              <a:gdLst/>
              <a:ahLst/>
              <a:cxnLst/>
              <a:rect l="l" t="t" r="r" b="b"/>
              <a:pathLst>
                <a:path w="3086100" h="2514600">
                  <a:moveTo>
                    <a:pt x="0" y="0"/>
                  </a:moveTo>
                  <a:lnTo>
                    <a:pt x="0" y="2514600"/>
                  </a:lnTo>
                </a:path>
                <a:path w="3086100" h="2514600">
                  <a:moveTo>
                    <a:pt x="0" y="2514600"/>
                  </a:moveTo>
                  <a:lnTo>
                    <a:pt x="3086099" y="25145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741929" y="1628647"/>
              <a:ext cx="2857500" cy="2628900"/>
            </a:xfrm>
            <a:custGeom>
              <a:avLst/>
              <a:gdLst/>
              <a:ahLst/>
              <a:cxnLst/>
              <a:rect l="l" t="t" r="r" b="b"/>
              <a:pathLst>
                <a:path w="2857500" h="2628900">
                  <a:moveTo>
                    <a:pt x="0" y="2057400"/>
                  </a:moveTo>
                  <a:lnTo>
                    <a:pt x="2857499" y="571499"/>
                  </a:lnTo>
                </a:path>
                <a:path w="2857500" h="2628900">
                  <a:moveTo>
                    <a:pt x="0" y="2628900"/>
                  </a:moveTo>
                  <a:lnTo>
                    <a:pt x="2514599" y="0"/>
                  </a:lnTo>
                </a:path>
              </a:pathLst>
            </a:custGeom>
            <a:ln w="190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827779" y="3114547"/>
              <a:ext cx="0" cy="1143000"/>
            </a:xfrm>
            <a:custGeom>
              <a:avLst/>
              <a:gdLst/>
              <a:ahLst/>
              <a:cxnLst/>
              <a:rect l="l" t="t" r="r" b="b"/>
              <a:pathLst>
                <a:path w="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741929" y="1971547"/>
              <a:ext cx="2743200" cy="1371600"/>
            </a:xfrm>
            <a:custGeom>
              <a:avLst/>
              <a:gdLst/>
              <a:ahLst/>
              <a:cxnLst/>
              <a:rect l="l" t="t" r="r" b="b"/>
              <a:pathLst>
                <a:path w="2743200" h="1371600">
                  <a:moveTo>
                    <a:pt x="0" y="1371600"/>
                  </a:moveTo>
                  <a:lnTo>
                    <a:pt x="2743199" y="0"/>
                  </a:lnTo>
                </a:path>
              </a:pathLst>
            </a:custGeom>
            <a:ln w="19050">
              <a:solidFill>
                <a:srgbClr val="000000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4427473" y="2533903"/>
              <a:ext cx="0" cy="1733550"/>
            </a:xfrm>
            <a:custGeom>
              <a:avLst/>
              <a:gdLst/>
              <a:ahLst/>
              <a:cxnLst/>
              <a:rect l="l" t="t" r="r" b="b"/>
              <a:pathLst>
                <a:path w="0" h="1733550">
                  <a:moveTo>
                    <a:pt x="0" y="0"/>
                  </a:moveTo>
                  <a:lnTo>
                    <a:pt x="0" y="173355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9" name="object 9"/>
          <p:cNvGrpSpPr/>
          <p:nvPr/>
        </p:nvGrpSpPr>
        <p:grpSpPr>
          <a:xfrm>
            <a:off x="2737167" y="4600447"/>
            <a:ext cx="3091180" cy="1943100"/>
            <a:chOff x="2737167" y="4600447"/>
            <a:chExt cx="3091180" cy="1943100"/>
          </a:xfrm>
        </p:grpSpPr>
        <p:sp>
          <p:nvSpPr>
            <p:cNvPr id="10" name="object 10"/>
            <p:cNvSpPr/>
            <p:nvPr/>
          </p:nvSpPr>
          <p:spPr>
            <a:xfrm>
              <a:off x="2741929" y="4829047"/>
              <a:ext cx="3086100" cy="1714500"/>
            </a:xfrm>
            <a:custGeom>
              <a:avLst/>
              <a:gdLst/>
              <a:ahLst/>
              <a:cxnLst/>
              <a:rect l="l" t="t" r="r" b="b"/>
              <a:pathLst>
                <a:path w="3086100" h="1714500">
                  <a:moveTo>
                    <a:pt x="0" y="0"/>
                  </a:moveTo>
                  <a:lnTo>
                    <a:pt x="0" y="1714500"/>
                  </a:lnTo>
                </a:path>
                <a:path w="3086100" h="1714500">
                  <a:moveTo>
                    <a:pt x="0" y="914400"/>
                  </a:moveTo>
                  <a:lnTo>
                    <a:pt x="3086100" y="914399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741929" y="5400547"/>
              <a:ext cx="2971800" cy="0"/>
            </a:xfrm>
            <a:custGeom>
              <a:avLst/>
              <a:gdLst/>
              <a:ahLst/>
              <a:cxnLst/>
              <a:rect l="l" t="t" r="r" b="b"/>
              <a:pathLst>
                <a:path w="2971800" h="0">
                  <a:moveTo>
                    <a:pt x="0" y="0"/>
                  </a:moveTo>
                  <a:lnTo>
                    <a:pt x="2971799" y="0"/>
                  </a:lnTo>
                </a:path>
              </a:pathLst>
            </a:custGeom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084829" y="5057647"/>
              <a:ext cx="2057400" cy="1028700"/>
            </a:xfrm>
            <a:custGeom>
              <a:avLst/>
              <a:gdLst/>
              <a:ahLst/>
              <a:cxnLst/>
              <a:rect l="l" t="t" r="r" b="b"/>
              <a:pathLst>
                <a:path w="2057400" h="1028700">
                  <a:moveTo>
                    <a:pt x="0" y="1028700"/>
                  </a:moveTo>
                  <a:lnTo>
                    <a:pt x="2057399" y="0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808729" y="4600447"/>
              <a:ext cx="647700" cy="1143000"/>
            </a:xfrm>
            <a:custGeom>
              <a:avLst/>
              <a:gdLst/>
              <a:ahLst/>
              <a:cxnLst/>
              <a:rect l="l" t="t" r="r" b="b"/>
              <a:pathLst>
                <a:path w="647700" h="1143000">
                  <a:moveTo>
                    <a:pt x="647700" y="0"/>
                  </a:moveTo>
                  <a:lnTo>
                    <a:pt x="647700" y="1143000"/>
                  </a:lnTo>
                </a:path>
                <a:path w="647700" h="1143000">
                  <a:moveTo>
                    <a:pt x="0" y="0"/>
                  </a:moveTo>
                  <a:lnTo>
                    <a:pt x="0" y="1143000"/>
                  </a:lnTo>
                </a:path>
              </a:pathLst>
            </a:custGeom>
            <a:ln w="9525">
              <a:solidFill>
                <a:srgbClr val="000000"/>
              </a:solidFill>
              <a:prstDash val="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735070" y="4285995"/>
            <a:ext cx="254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344670" y="4285995"/>
            <a:ext cx="254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750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678170" y="4285995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06770" y="5200396"/>
            <a:ext cx="76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20970" y="4857495"/>
            <a:ext cx="10896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100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0,2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77770" y="5314696"/>
            <a:ext cx="1778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50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678170" y="2114296"/>
            <a:ext cx="10185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C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=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100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0,8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592070" y="5771896"/>
            <a:ext cx="101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696970" y="5771896"/>
            <a:ext cx="254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500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06570" y="5771896"/>
            <a:ext cx="2540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750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640070" y="5771896"/>
            <a:ext cx="135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63870" y="1771396"/>
            <a:ext cx="5740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5">
                <a:latin typeface="Times New Roman"/>
                <a:cs typeface="Times New Roman"/>
              </a:rPr>
              <a:t>Y=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+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20970" y="1428496"/>
            <a:ext cx="3530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Y</a:t>
            </a:r>
            <a:r>
              <a:rPr dirty="0" sz="1200" spc="-5">
                <a:latin typeface="Times New Roman"/>
                <a:cs typeface="Times New Roman"/>
              </a:rPr>
              <a:t>=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92070" y="1657096"/>
            <a:ext cx="1187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592070" y="4285995"/>
            <a:ext cx="1016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483615"/>
            <a:ext cx="2780030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 b="0">
                <a:latin typeface="Times New Roman"/>
                <a:cs typeface="Times New Roman"/>
              </a:rPr>
              <a:t>Pendahuluan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1202" y="1585467"/>
            <a:ext cx="7536180" cy="351155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algn="just" marL="354965" marR="610870" indent="-342900">
              <a:lnSpc>
                <a:spcPts val="2380"/>
              </a:lnSpc>
              <a:spcBef>
                <a:spcPts val="395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5600" algn="l"/>
              </a:tabLst>
            </a:pPr>
            <a:r>
              <a:rPr dirty="0" sz="2200">
                <a:latin typeface="Arial"/>
                <a:cs typeface="Arial"/>
              </a:rPr>
              <a:t>Perekonomian suatu </a:t>
            </a:r>
            <a:r>
              <a:rPr dirty="0" sz="2200" spc="-5">
                <a:latin typeface="Arial"/>
                <a:cs typeface="Arial"/>
              </a:rPr>
              <a:t>negara </a:t>
            </a:r>
            <a:r>
              <a:rPr dirty="0" sz="2200">
                <a:latin typeface="Arial"/>
                <a:cs typeface="Arial"/>
              </a:rPr>
              <a:t>digerakkan </a:t>
            </a:r>
            <a:r>
              <a:rPr dirty="0" sz="2200" spc="-5">
                <a:latin typeface="Arial"/>
                <a:cs typeface="Arial"/>
              </a:rPr>
              <a:t>oleh </a:t>
            </a:r>
            <a:r>
              <a:rPr dirty="0" sz="2200">
                <a:latin typeface="Arial"/>
                <a:cs typeface="Arial"/>
              </a:rPr>
              <a:t>pelaku- </a:t>
            </a:r>
            <a:r>
              <a:rPr dirty="0" sz="2200" spc="-6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pelaku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kegiatan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ekonomi.</a:t>
            </a:r>
            <a:endParaRPr sz="2200">
              <a:latin typeface="Arial"/>
              <a:cs typeface="Arial"/>
            </a:endParaRPr>
          </a:p>
          <a:p>
            <a:pPr algn="just" marL="355600" marR="314325" indent="-342900">
              <a:lnSpc>
                <a:spcPts val="2380"/>
              </a:lnSpc>
              <a:spcBef>
                <a:spcPts val="515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5600" algn="l"/>
              </a:tabLst>
            </a:pPr>
            <a:r>
              <a:rPr dirty="0" sz="2200" spc="-5">
                <a:latin typeface="Arial"/>
                <a:cs typeface="Arial"/>
              </a:rPr>
              <a:t>Pelaku kegiatan ekonomi secara umum dikelompokkan </a:t>
            </a:r>
            <a:r>
              <a:rPr dirty="0" sz="2200" spc="-6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kepada empat pelaku, yaitu </a:t>
            </a:r>
            <a:r>
              <a:rPr dirty="0" sz="2200" spc="-5">
                <a:latin typeface="Arial"/>
                <a:cs typeface="Arial"/>
              </a:rPr>
              <a:t>rumah </a:t>
            </a:r>
            <a:r>
              <a:rPr dirty="0" sz="2200">
                <a:latin typeface="Arial"/>
                <a:cs typeface="Arial"/>
              </a:rPr>
              <a:t>tangga, perusahaan </a:t>
            </a:r>
            <a:r>
              <a:rPr dirty="0" sz="2200" spc="-60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(swasta), pemerintah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dan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ekspor-impor.</a:t>
            </a:r>
            <a:endParaRPr sz="2200">
              <a:latin typeface="Arial"/>
              <a:cs typeface="Arial"/>
            </a:endParaRPr>
          </a:p>
          <a:p>
            <a:pPr marL="355600" marR="5080" indent="-342900">
              <a:lnSpc>
                <a:spcPts val="2380"/>
              </a:lnSpc>
              <a:spcBef>
                <a:spcPts val="509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200">
                <a:latin typeface="Arial"/>
                <a:cs typeface="Arial"/>
              </a:rPr>
              <a:t>Untuk mempermudah dalam menganalisis pendapatan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nasional, maka pada tahap awal dilakukan analisis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pendapatan nasional dua sektor. Dalam pendekatan ini,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perekonomian diasumsikan hanya digerakkan </a:t>
            </a:r>
            <a:r>
              <a:rPr dirty="0" sz="2200" spc="-5">
                <a:latin typeface="Arial"/>
                <a:cs typeface="Arial"/>
              </a:rPr>
              <a:t>oleh </a:t>
            </a:r>
            <a:r>
              <a:rPr dirty="0" sz="2200">
                <a:latin typeface="Arial"/>
                <a:cs typeface="Arial"/>
              </a:rPr>
              <a:t>2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(dua)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orang pelaku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kegiatan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ekonomi,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yaitu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rumah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tangga </a:t>
            </a:r>
            <a:r>
              <a:rPr dirty="0" sz="2200" spc="-595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dan swasta.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0884" y="431799"/>
            <a:ext cx="7581265" cy="7880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500" spc="-5"/>
              <a:t>Arus Melingkar </a:t>
            </a:r>
            <a:r>
              <a:rPr dirty="0" sz="2500"/>
              <a:t>(</a:t>
            </a:r>
            <a:r>
              <a:rPr dirty="0" sz="2500" i="1">
                <a:latin typeface="Times New Roman"/>
                <a:cs typeface="Times New Roman"/>
              </a:rPr>
              <a:t>Circular Flow</a:t>
            </a:r>
            <a:r>
              <a:rPr dirty="0" sz="2500"/>
              <a:t>) dalam Perekonomian 2 </a:t>
            </a:r>
            <a:r>
              <a:rPr dirty="0" sz="2500" spc="-610"/>
              <a:t> </a:t>
            </a:r>
            <a:r>
              <a:rPr dirty="0" sz="2500" spc="-5"/>
              <a:t>Sektor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1202" y="1585467"/>
            <a:ext cx="7569834" cy="3511550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354965" marR="5080" indent="-342900">
              <a:lnSpc>
                <a:spcPts val="2380"/>
              </a:lnSpc>
              <a:spcBef>
                <a:spcPts val="395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200">
                <a:latin typeface="Arial"/>
                <a:cs typeface="Arial"/>
              </a:rPr>
              <a:t>Dalam perekonomian, sektor swasta merupakan satu-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satunya produsen barang dan jasa, dan proses produksi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dilaksanakan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dengan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menggunakan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faktor-faktor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produksi </a:t>
            </a:r>
            <a:r>
              <a:rPr dirty="0" sz="2200" spc="-59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yang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dimiliki oleh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rumah tangga.</a:t>
            </a:r>
            <a:endParaRPr sz="2200">
              <a:latin typeface="Arial"/>
              <a:cs typeface="Arial"/>
            </a:endParaRPr>
          </a:p>
          <a:p>
            <a:pPr marL="355600" marR="253365" indent="-342900">
              <a:lnSpc>
                <a:spcPts val="2380"/>
              </a:lnSpc>
              <a:spcBef>
                <a:spcPts val="509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200">
                <a:latin typeface="Arial"/>
                <a:cs typeface="Arial"/>
              </a:rPr>
              <a:t>Faktor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produksi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tersebut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antara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lain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tanah,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tenaga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kerja, </a:t>
            </a:r>
            <a:r>
              <a:rPr dirty="0" sz="2200" spc="-59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modal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dan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entrepreneurship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(kewirausahaan).</a:t>
            </a:r>
            <a:endParaRPr sz="2200">
              <a:latin typeface="Arial"/>
              <a:cs typeface="Arial"/>
            </a:endParaRPr>
          </a:p>
          <a:p>
            <a:pPr marL="355600" marR="330200" indent="-342900">
              <a:lnSpc>
                <a:spcPts val="2380"/>
              </a:lnSpc>
              <a:spcBef>
                <a:spcPts val="509"/>
              </a:spcBef>
              <a:buClr>
                <a:srgbClr val="B2B2B2"/>
              </a:buClr>
              <a:buSzPct val="90909"/>
              <a:buFont typeface="Wingdings"/>
              <a:buChar char=""/>
              <a:tabLst>
                <a:tab pos="354965" algn="l"/>
                <a:tab pos="355600" algn="l"/>
              </a:tabLst>
            </a:pPr>
            <a:r>
              <a:rPr dirty="0" sz="2200">
                <a:latin typeface="Arial"/>
                <a:cs typeface="Arial"/>
              </a:rPr>
              <a:t>Penghasilan yang diperoleh rumah tangga dari menjual </a:t>
            </a:r>
            <a:r>
              <a:rPr dirty="0" sz="2200" spc="-6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faktor-faktor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produksi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terdiri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dari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sewa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(pendapatan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dari </a:t>
            </a:r>
            <a:r>
              <a:rPr dirty="0" sz="2200" spc="-59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tanah), bunga (pendapatan dari kapital), upah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(pendapatan dan tenaga kerja) dan profit (pendapatan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dari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entrepreneurship).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Arus</a:t>
            </a:r>
            <a:r>
              <a:rPr dirty="0"/>
              <a:t> </a:t>
            </a:r>
            <a:r>
              <a:rPr dirty="0" spc="-5"/>
              <a:t>Melingkar</a:t>
            </a:r>
            <a:r>
              <a:rPr dirty="0" spc="5"/>
              <a:t> </a:t>
            </a:r>
            <a:r>
              <a:rPr dirty="0" spc="-10"/>
              <a:t>(</a:t>
            </a:r>
            <a:r>
              <a:rPr dirty="0" spc="-10" i="1">
                <a:latin typeface="Times New Roman"/>
                <a:cs typeface="Times New Roman"/>
              </a:rPr>
              <a:t>Circular</a:t>
            </a:r>
            <a:r>
              <a:rPr dirty="0" spc="-5" i="1">
                <a:latin typeface="Times New Roman"/>
                <a:cs typeface="Times New Roman"/>
              </a:rPr>
              <a:t> Flow</a:t>
            </a:r>
            <a:r>
              <a:rPr dirty="0" spc="-5"/>
              <a:t>)</a:t>
            </a:r>
            <a:r>
              <a:rPr dirty="0" spc="5"/>
              <a:t> </a:t>
            </a:r>
            <a:r>
              <a:rPr dirty="0" spc="-10"/>
              <a:t>dalam </a:t>
            </a:r>
            <a:r>
              <a:rPr dirty="0" spc="-710"/>
              <a:t> </a:t>
            </a:r>
            <a:r>
              <a:rPr dirty="0" spc="-5"/>
              <a:t>Perekonomian 2</a:t>
            </a:r>
            <a:r>
              <a:rPr dirty="0"/>
              <a:t> </a:t>
            </a:r>
            <a:r>
              <a:rPr dirty="0" spc="-5"/>
              <a:t>Sektor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746567" y="3216465"/>
            <a:ext cx="1826895" cy="1031875"/>
            <a:chOff x="1746567" y="3216465"/>
            <a:chExt cx="1826895" cy="1031875"/>
          </a:xfrm>
        </p:grpSpPr>
        <p:sp>
          <p:nvSpPr>
            <p:cNvPr id="4" name="object 4"/>
            <p:cNvSpPr/>
            <p:nvPr/>
          </p:nvSpPr>
          <p:spPr>
            <a:xfrm>
              <a:off x="1751329" y="3221227"/>
              <a:ext cx="1817370" cy="1022350"/>
            </a:xfrm>
            <a:custGeom>
              <a:avLst/>
              <a:gdLst/>
              <a:ahLst/>
              <a:cxnLst/>
              <a:rect l="l" t="t" r="r" b="b"/>
              <a:pathLst>
                <a:path w="1817370" h="1022350">
                  <a:moveTo>
                    <a:pt x="1817369" y="1021841"/>
                  </a:moveTo>
                  <a:lnTo>
                    <a:pt x="1817369" y="0"/>
                  </a:lnTo>
                  <a:lnTo>
                    <a:pt x="0" y="0"/>
                  </a:lnTo>
                  <a:lnTo>
                    <a:pt x="0" y="1021841"/>
                  </a:lnTo>
                  <a:lnTo>
                    <a:pt x="1817369" y="1021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751329" y="3221227"/>
              <a:ext cx="1817370" cy="1022350"/>
            </a:xfrm>
            <a:custGeom>
              <a:avLst/>
              <a:gdLst/>
              <a:ahLst/>
              <a:cxnLst/>
              <a:rect l="l" t="t" r="r" b="b"/>
              <a:pathLst>
                <a:path w="1817370" h="1022350">
                  <a:moveTo>
                    <a:pt x="0" y="0"/>
                  </a:moveTo>
                  <a:lnTo>
                    <a:pt x="0" y="1021841"/>
                  </a:lnTo>
                  <a:lnTo>
                    <a:pt x="1817369" y="1021841"/>
                  </a:lnTo>
                  <a:lnTo>
                    <a:pt x="1817369" y="0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1945894" y="3527044"/>
            <a:ext cx="14287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Rumah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Tangga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929185" y="3216465"/>
            <a:ext cx="1828164" cy="1031875"/>
            <a:chOff x="5929185" y="3216465"/>
            <a:chExt cx="1828164" cy="1031875"/>
          </a:xfrm>
        </p:grpSpPr>
        <p:sp>
          <p:nvSpPr>
            <p:cNvPr id="8" name="object 8"/>
            <p:cNvSpPr/>
            <p:nvPr/>
          </p:nvSpPr>
          <p:spPr>
            <a:xfrm>
              <a:off x="5933947" y="3221227"/>
              <a:ext cx="1818639" cy="1022350"/>
            </a:xfrm>
            <a:custGeom>
              <a:avLst/>
              <a:gdLst/>
              <a:ahLst/>
              <a:cxnLst/>
              <a:rect l="l" t="t" r="r" b="b"/>
              <a:pathLst>
                <a:path w="1818640" h="1022350">
                  <a:moveTo>
                    <a:pt x="1818131" y="1021841"/>
                  </a:moveTo>
                  <a:lnTo>
                    <a:pt x="1818131" y="0"/>
                  </a:lnTo>
                  <a:lnTo>
                    <a:pt x="0" y="0"/>
                  </a:lnTo>
                  <a:lnTo>
                    <a:pt x="0" y="1021841"/>
                  </a:lnTo>
                  <a:lnTo>
                    <a:pt x="1818131" y="1021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5933947" y="3221227"/>
              <a:ext cx="1818639" cy="1022350"/>
            </a:xfrm>
            <a:custGeom>
              <a:avLst/>
              <a:gdLst/>
              <a:ahLst/>
              <a:cxnLst/>
              <a:rect l="l" t="t" r="r" b="b"/>
              <a:pathLst>
                <a:path w="1818640" h="1022350">
                  <a:moveTo>
                    <a:pt x="0" y="0"/>
                  </a:moveTo>
                  <a:lnTo>
                    <a:pt x="0" y="1021841"/>
                  </a:lnTo>
                  <a:lnTo>
                    <a:pt x="1818131" y="1021841"/>
                  </a:lnTo>
                  <a:lnTo>
                    <a:pt x="1818131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/>
          <p:nvPr/>
        </p:nvSpPr>
        <p:spPr>
          <a:xfrm>
            <a:off x="6505702" y="3527044"/>
            <a:ext cx="6731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Times New Roman"/>
                <a:cs typeface="Times New Roman"/>
              </a:rPr>
              <a:t>Swasta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2076704" y="2193861"/>
            <a:ext cx="5133975" cy="3076575"/>
            <a:chOff x="2076704" y="2193861"/>
            <a:chExt cx="5133975" cy="3076575"/>
          </a:xfrm>
        </p:grpSpPr>
        <p:sp>
          <p:nvSpPr>
            <p:cNvPr id="12" name="object 12"/>
            <p:cNvSpPr/>
            <p:nvPr/>
          </p:nvSpPr>
          <p:spPr>
            <a:xfrm>
              <a:off x="2478278" y="2709925"/>
              <a:ext cx="4364355" cy="511809"/>
            </a:xfrm>
            <a:custGeom>
              <a:avLst/>
              <a:gdLst/>
              <a:ahLst/>
              <a:cxnLst/>
              <a:rect l="l" t="t" r="r" b="b"/>
              <a:pathLst>
                <a:path w="4364355" h="511810">
                  <a:moveTo>
                    <a:pt x="0" y="511301"/>
                  </a:moveTo>
                  <a:lnTo>
                    <a:pt x="0" y="0"/>
                  </a:lnTo>
                </a:path>
                <a:path w="4364355" h="511810">
                  <a:moveTo>
                    <a:pt x="0" y="0"/>
                  </a:moveTo>
                  <a:lnTo>
                    <a:pt x="4363974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6804151" y="2705353"/>
              <a:ext cx="76200" cy="516255"/>
            </a:xfrm>
            <a:custGeom>
              <a:avLst/>
              <a:gdLst/>
              <a:ahLst/>
              <a:cxnLst/>
              <a:rect l="l" t="t" r="r" b="b"/>
              <a:pathLst>
                <a:path w="76200" h="516255">
                  <a:moveTo>
                    <a:pt x="76200" y="439673"/>
                  </a:moveTo>
                  <a:lnTo>
                    <a:pt x="0" y="439673"/>
                  </a:lnTo>
                  <a:lnTo>
                    <a:pt x="33527" y="506729"/>
                  </a:lnTo>
                  <a:lnTo>
                    <a:pt x="33527" y="451865"/>
                  </a:lnTo>
                  <a:lnTo>
                    <a:pt x="34290" y="455675"/>
                  </a:lnTo>
                  <a:lnTo>
                    <a:pt x="38100" y="457199"/>
                  </a:lnTo>
                  <a:lnTo>
                    <a:pt x="41148" y="455675"/>
                  </a:lnTo>
                  <a:lnTo>
                    <a:pt x="42672" y="451865"/>
                  </a:lnTo>
                  <a:lnTo>
                    <a:pt x="42672" y="506729"/>
                  </a:lnTo>
                  <a:lnTo>
                    <a:pt x="76200" y="439673"/>
                  </a:lnTo>
                  <a:close/>
                </a:path>
                <a:path w="76200" h="516255">
                  <a:moveTo>
                    <a:pt x="42672" y="439673"/>
                  </a:moveTo>
                  <a:lnTo>
                    <a:pt x="42672" y="4571"/>
                  </a:lnTo>
                  <a:lnTo>
                    <a:pt x="41148" y="762"/>
                  </a:lnTo>
                  <a:lnTo>
                    <a:pt x="38100" y="0"/>
                  </a:lnTo>
                  <a:lnTo>
                    <a:pt x="34290" y="762"/>
                  </a:lnTo>
                  <a:lnTo>
                    <a:pt x="33527" y="4571"/>
                  </a:lnTo>
                  <a:lnTo>
                    <a:pt x="33527" y="439673"/>
                  </a:lnTo>
                  <a:lnTo>
                    <a:pt x="42672" y="439673"/>
                  </a:lnTo>
                  <a:close/>
                </a:path>
                <a:path w="76200" h="516255">
                  <a:moveTo>
                    <a:pt x="42672" y="506729"/>
                  </a:moveTo>
                  <a:lnTo>
                    <a:pt x="42672" y="451865"/>
                  </a:lnTo>
                  <a:lnTo>
                    <a:pt x="41148" y="455675"/>
                  </a:lnTo>
                  <a:lnTo>
                    <a:pt x="38100" y="457199"/>
                  </a:lnTo>
                  <a:lnTo>
                    <a:pt x="34290" y="455675"/>
                  </a:lnTo>
                  <a:lnTo>
                    <a:pt x="33527" y="451865"/>
                  </a:lnTo>
                  <a:lnTo>
                    <a:pt x="33527" y="506729"/>
                  </a:lnTo>
                  <a:lnTo>
                    <a:pt x="38100" y="515873"/>
                  </a:lnTo>
                  <a:lnTo>
                    <a:pt x="42672" y="5067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2114804" y="2198623"/>
              <a:ext cx="5091430" cy="1022985"/>
            </a:xfrm>
            <a:custGeom>
              <a:avLst/>
              <a:gdLst/>
              <a:ahLst/>
              <a:cxnLst/>
              <a:rect l="l" t="t" r="r" b="b"/>
              <a:pathLst>
                <a:path w="5091430" h="1022985">
                  <a:moveTo>
                    <a:pt x="5090922" y="1022603"/>
                  </a:moveTo>
                  <a:lnTo>
                    <a:pt x="5090922" y="0"/>
                  </a:lnTo>
                </a:path>
                <a:path w="5091430" h="1022985">
                  <a:moveTo>
                    <a:pt x="5090922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2076704" y="2194051"/>
              <a:ext cx="76200" cy="1027430"/>
            </a:xfrm>
            <a:custGeom>
              <a:avLst/>
              <a:gdLst/>
              <a:ahLst/>
              <a:cxnLst/>
              <a:rect l="l" t="t" r="r" b="b"/>
              <a:pathLst>
                <a:path w="76200" h="1027430">
                  <a:moveTo>
                    <a:pt x="76200" y="950976"/>
                  </a:moveTo>
                  <a:lnTo>
                    <a:pt x="0" y="950976"/>
                  </a:lnTo>
                  <a:lnTo>
                    <a:pt x="32765" y="1016507"/>
                  </a:lnTo>
                  <a:lnTo>
                    <a:pt x="32765" y="963168"/>
                  </a:lnTo>
                  <a:lnTo>
                    <a:pt x="34289" y="966977"/>
                  </a:lnTo>
                  <a:lnTo>
                    <a:pt x="38100" y="968501"/>
                  </a:lnTo>
                  <a:lnTo>
                    <a:pt x="41147" y="966977"/>
                  </a:lnTo>
                  <a:lnTo>
                    <a:pt x="42671" y="963168"/>
                  </a:lnTo>
                  <a:lnTo>
                    <a:pt x="42671" y="1018032"/>
                  </a:lnTo>
                  <a:lnTo>
                    <a:pt x="76200" y="950976"/>
                  </a:lnTo>
                  <a:close/>
                </a:path>
                <a:path w="76200" h="1027430">
                  <a:moveTo>
                    <a:pt x="42671" y="950976"/>
                  </a:moveTo>
                  <a:lnTo>
                    <a:pt x="42671" y="4572"/>
                  </a:lnTo>
                  <a:lnTo>
                    <a:pt x="41147" y="1524"/>
                  </a:lnTo>
                  <a:lnTo>
                    <a:pt x="38099" y="0"/>
                  </a:lnTo>
                  <a:lnTo>
                    <a:pt x="34289" y="1524"/>
                  </a:lnTo>
                  <a:lnTo>
                    <a:pt x="32765" y="4572"/>
                  </a:lnTo>
                  <a:lnTo>
                    <a:pt x="32765" y="950976"/>
                  </a:lnTo>
                  <a:lnTo>
                    <a:pt x="42671" y="950976"/>
                  </a:lnTo>
                  <a:close/>
                </a:path>
                <a:path w="76200" h="1027430">
                  <a:moveTo>
                    <a:pt x="42671" y="1018032"/>
                  </a:moveTo>
                  <a:lnTo>
                    <a:pt x="42671" y="963168"/>
                  </a:lnTo>
                  <a:lnTo>
                    <a:pt x="41147" y="966977"/>
                  </a:lnTo>
                  <a:lnTo>
                    <a:pt x="38100" y="968501"/>
                  </a:lnTo>
                  <a:lnTo>
                    <a:pt x="34289" y="966977"/>
                  </a:lnTo>
                  <a:lnTo>
                    <a:pt x="32765" y="963168"/>
                  </a:lnTo>
                  <a:lnTo>
                    <a:pt x="32765" y="1016507"/>
                  </a:lnTo>
                  <a:lnTo>
                    <a:pt x="38100" y="1027176"/>
                  </a:lnTo>
                  <a:lnTo>
                    <a:pt x="42671" y="101803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2114804" y="4754372"/>
              <a:ext cx="5091430" cy="511809"/>
            </a:xfrm>
            <a:custGeom>
              <a:avLst/>
              <a:gdLst/>
              <a:ahLst/>
              <a:cxnLst/>
              <a:rect l="l" t="t" r="r" b="b"/>
              <a:pathLst>
                <a:path w="5091430" h="511810">
                  <a:moveTo>
                    <a:pt x="363473" y="0"/>
                  </a:moveTo>
                  <a:lnTo>
                    <a:pt x="4727447" y="0"/>
                  </a:lnTo>
                </a:path>
                <a:path w="5091430" h="511810">
                  <a:moveTo>
                    <a:pt x="5090921" y="511301"/>
                  </a:moveTo>
                  <a:lnTo>
                    <a:pt x="0" y="51130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2669032" y="2736087"/>
            <a:ext cx="398145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Times New Roman"/>
                <a:cs typeface="Times New Roman"/>
              </a:rPr>
              <a:t>tanah,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kapital,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tenaga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kerja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dan</a:t>
            </a:r>
            <a:r>
              <a:rPr dirty="0" sz="1600" spc="-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entrepreneurship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2110041" y="4225544"/>
            <a:ext cx="5133975" cy="1027430"/>
            <a:chOff x="2110041" y="4225544"/>
            <a:chExt cx="5133975" cy="1027430"/>
          </a:xfrm>
        </p:grpSpPr>
        <p:sp>
          <p:nvSpPr>
            <p:cNvPr id="19" name="object 19"/>
            <p:cNvSpPr/>
            <p:nvPr/>
          </p:nvSpPr>
          <p:spPr>
            <a:xfrm>
              <a:off x="6842251" y="4243070"/>
              <a:ext cx="0" cy="511809"/>
            </a:xfrm>
            <a:custGeom>
              <a:avLst/>
              <a:gdLst/>
              <a:ahLst/>
              <a:cxnLst/>
              <a:rect l="l" t="t" r="r" b="b"/>
              <a:pathLst>
                <a:path w="0" h="511810">
                  <a:moveTo>
                    <a:pt x="0" y="0"/>
                  </a:moveTo>
                  <a:lnTo>
                    <a:pt x="0" y="511301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2440178" y="4225543"/>
              <a:ext cx="4803775" cy="1027430"/>
            </a:xfrm>
            <a:custGeom>
              <a:avLst/>
              <a:gdLst/>
              <a:ahLst/>
              <a:cxnLst/>
              <a:rect l="l" t="t" r="r" b="b"/>
              <a:pathLst>
                <a:path w="4803775" h="1027429">
                  <a:moveTo>
                    <a:pt x="76200" y="93726"/>
                  </a:moveTo>
                  <a:lnTo>
                    <a:pt x="38100" y="17526"/>
                  </a:lnTo>
                  <a:lnTo>
                    <a:pt x="0" y="93726"/>
                  </a:lnTo>
                  <a:lnTo>
                    <a:pt x="32766" y="93726"/>
                  </a:lnTo>
                  <a:lnTo>
                    <a:pt x="32766" y="528828"/>
                  </a:lnTo>
                  <a:lnTo>
                    <a:pt x="34290" y="532638"/>
                  </a:lnTo>
                  <a:lnTo>
                    <a:pt x="38100" y="533400"/>
                  </a:lnTo>
                  <a:lnTo>
                    <a:pt x="41148" y="532638"/>
                  </a:lnTo>
                  <a:lnTo>
                    <a:pt x="42672" y="528828"/>
                  </a:lnTo>
                  <a:lnTo>
                    <a:pt x="42672" y="93726"/>
                  </a:lnTo>
                  <a:lnTo>
                    <a:pt x="76200" y="93726"/>
                  </a:lnTo>
                  <a:close/>
                </a:path>
                <a:path w="4803775" h="1027429">
                  <a:moveTo>
                    <a:pt x="4803648" y="76200"/>
                  </a:moveTo>
                  <a:lnTo>
                    <a:pt x="4765548" y="0"/>
                  </a:lnTo>
                  <a:lnTo>
                    <a:pt x="4727448" y="76200"/>
                  </a:lnTo>
                  <a:lnTo>
                    <a:pt x="4760976" y="76200"/>
                  </a:lnTo>
                  <a:lnTo>
                    <a:pt x="4760976" y="1022604"/>
                  </a:lnTo>
                  <a:lnTo>
                    <a:pt x="4761738" y="1026414"/>
                  </a:lnTo>
                  <a:lnTo>
                    <a:pt x="4765548" y="1027176"/>
                  </a:lnTo>
                  <a:lnTo>
                    <a:pt x="4768596" y="1026414"/>
                  </a:lnTo>
                  <a:lnTo>
                    <a:pt x="4770120" y="1022604"/>
                  </a:lnTo>
                  <a:lnTo>
                    <a:pt x="4770120" y="76200"/>
                  </a:lnTo>
                  <a:lnTo>
                    <a:pt x="4803648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2114804" y="4225544"/>
              <a:ext cx="0" cy="1022985"/>
            </a:xfrm>
            <a:custGeom>
              <a:avLst/>
              <a:gdLst/>
              <a:ahLst/>
              <a:cxnLst/>
              <a:rect l="l" t="t" r="r" b="b"/>
              <a:pathLst>
                <a:path w="0" h="1022985">
                  <a:moveTo>
                    <a:pt x="0" y="0"/>
                  </a:moveTo>
                  <a:lnTo>
                    <a:pt x="0" y="1022603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178553" y="4269994"/>
            <a:ext cx="132588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Times New Roman"/>
                <a:cs typeface="Times New Roman"/>
              </a:rPr>
              <a:t>Barang</a:t>
            </a:r>
            <a:r>
              <a:rPr dirty="0" sz="1600" spc="-4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dan</a:t>
            </a:r>
            <a:r>
              <a:rPr dirty="0" sz="1600" spc="-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jasa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455478" y="1714204"/>
            <a:ext cx="240919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Times New Roman"/>
                <a:cs typeface="Times New Roman"/>
              </a:rPr>
              <a:t>Sewa,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bunga,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upah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dan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profit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936467" y="5274242"/>
            <a:ext cx="363029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Times New Roman"/>
                <a:cs typeface="Times New Roman"/>
              </a:rPr>
              <a:t>Pengeluaran</a:t>
            </a:r>
            <a:r>
              <a:rPr dirty="0" sz="1600" spc="-5">
                <a:latin typeface="Times New Roman"/>
                <a:cs typeface="Times New Roman"/>
              </a:rPr>
              <a:t> untuk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membeli</a:t>
            </a:r>
            <a:r>
              <a:rPr dirty="0" sz="1600" spc="-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barang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dan</a:t>
            </a:r>
            <a:r>
              <a:rPr dirty="0" sz="1600">
                <a:latin typeface="Times New Roman"/>
                <a:cs typeface="Times New Roman"/>
              </a:rPr>
              <a:t> jasa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Arus</a:t>
            </a:r>
            <a:r>
              <a:rPr dirty="0"/>
              <a:t> </a:t>
            </a:r>
            <a:r>
              <a:rPr dirty="0" spc="-5"/>
              <a:t>Melingkar</a:t>
            </a:r>
            <a:r>
              <a:rPr dirty="0" spc="5"/>
              <a:t> </a:t>
            </a:r>
            <a:r>
              <a:rPr dirty="0" spc="-10"/>
              <a:t>(</a:t>
            </a:r>
            <a:r>
              <a:rPr dirty="0" spc="-10" i="1">
                <a:latin typeface="Times New Roman"/>
                <a:cs typeface="Times New Roman"/>
              </a:rPr>
              <a:t>Circular</a:t>
            </a:r>
            <a:r>
              <a:rPr dirty="0" spc="-5" i="1">
                <a:latin typeface="Times New Roman"/>
                <a:cs typeface="Times New Roman"/>
              </a:rPr>
              <a:t> Flow</a:t>
            </a:r>
            <a:r>
              <a:rPr dirty="0" spc="-5"/>
              <a:t>)</a:t>
            </a:r>
            <a:r>
              <a:rPr dirty="0" spc="5"/>
              <a:t> </a:t>
            </a:r>
            <a:r>
              <a:rPr dirty="0" spc="-10"/>
              <a:t>dalam </a:t>
            </a:r>
            <a:r>
              <a:rPr dirty="0" spc="-710"/>
              <a:t> </a:t>
            </a:r>
            <a:r>
              <a:rPr dirty="0" spc="-5"/>
              <a:t>Perekonomian 2</a:t>
            </a:r>
            <a:r>
              <a:rPr dirty="0"/>
              <a:t> </a:t>
            </a:r>
            <a:r>
              <a:rPr dirty="0" spc="-5"/>
              <a:t>Sektor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1202" y="1611375"/>
            <a:ext cx="7499350" cy="4039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marR="238125" indent="-342900">
              <a:lnSpc>
                <a:spcPct val="100000"/>
              </a:lnSpc>
              <a:spcBef>
                <a:spcPts val="100"/>
              </a:spcBef>
              <a:buClr>
                <a:srgbClr val="B2B2B2"/>
              </a:buClr>
              <a:buSzPct val="89285"/>
              <a:buFont typeface="Wingdings"/>
              <a:buChar char=""/>
              <a:tabLst>
                <a:tab pos="355600" algn="l"/>
              </a:tabLst>
            </a:pPr>
            <a:r>
              <a:rPr dirty="0" sz="2800">
                <a:latin typeface="Arial"/>
                <a:cs typeface="Arial"/>
              </a:rPr>
              <a:t>Dalam berkonsumsi, rumah tangga tidak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sepenuhnya mengeluarkan penghasilannya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untuk membeli barang dan jasa tersebut.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Sebagian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dari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pendapatannya</a:t>
            </a:r>
            <a:r>
              <a:rPr dirty="0" sz="2800" spc="-2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ditabungkan.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B2B2B2"/>
              </a:buClr>
              <a:buFont typeface="Wingdings"/>
              <a:buChar char=""/>
            </a:pPr>
            <a:endParaRPr sz="4100">
              <a:latin typeface="Arial"/>
              <a:cs typeface="Arial"/>
            </a:endParaRPr>
          </a:p>
          <a:p>
            <a:pPr marL="355600" marR="5080" indent="-342900">
              <a:lnSpc>
                <a:spcPct val="100000"/>
              </a:lnSpc>
              <a:spcBef>
                <a:spcPts val="5"/>
              </a:spcBef>
              <a:buClr>
                <a:srgbClr val="B2B2B2"/>
              </a:buClr>
              <a:buSzPct val="89285"/>
              <a:buFont typeface="Wingdings"/>
              <a:buChar char=""/>
              <a:tabLst>
                <a:tab pos="355600" algn="l"/>
              </a:tabLst>
            </a:pPr>
            <a:r>
              <a:rPr dirty="0" sz="2800">
                <a:latin typeface="Arial"/>
                <a:cs typeface="Arial"/>
              </a:rPr>
              <a:t>Apabila keadaan ini kita gambarkan kembali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dalam arus melingkar dalam perekonomian 2 </a:t>
            </a:r>
            <a:r>
              <a:rPr dirty="0" sz="2800" spc="-76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sektor, maka ada sedikit tambahan dari </a:t>
            </a:r>
            <a:r>
              <a:rPr dirty="0" sz="2800" spc="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gambar</a:t>
            </a:r>
            <a:r>
              <a:rPr dirty="0" sz="2800" spc="-5">
                <a:latin typeface="Arial"/>
                <a:cs typeface="Arial"/>
              </a:rPr>
              <a:t> </a:t>
            </a:r>
            <a:r>
              <a:rPr dirty="0" sz="2800">
                <a:latin typeface="Arial"/>
                <a:cs typeface="Arial"/>
              </a:rPr>
              <a:t>yang terdahulu.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590295"/>
            <a:ext cx="6945630" cy="467359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 b="0">
                <a:latin typeface="Times New Roman"/>
                <a:cs typeface="Times New Roman"/>
              </a:rPr>
              <a:t>Arus</a:t>
            </a:r>
            <a:r>
              <a:rPr dirty="0" spc="10" b="0">
                <a:latin typeface="Times New Roman"/>
                <a:cs typeface="Times New Roman"/>
              </a:rPr>
              <a:t> </a:t>
            </a:r>
            <a:r>
              <a:rPr dirty="0" spc="-5" b="0">
                <a:latin typeface="Times New Roman"/>
                <a:cs typeface="Times New Roman"/>
              </a:rPr>
              <a:t>Melingkar</a:t>
            </a:r>
            <a:r>
              <a:rPr dirty="0" spc="10" b="0">
                <a:latin typeface="Times New Roman"/>
                <a:cs typeface="Times New Roman"/>
              </a:rPr>
              <a:t> </a:t>
            </a:r>
            <a:r>
              <a:rPr dirty="0" spc="-5" b="0">
                <a:latin typeface="Times New Roman"/>
                <a:cs typeface="Times New Roman"/>
              </a:rPr>
              <a:t>dengan</a:t>
            </a:r>
            <a:r>
              <a:rPr dirty="0" spc="10" b="0">
                <a:latin typeface="Times New Roman"/>
                <a:cs typeface="Times New Roman"/>
              </a:rPr>
              <a:t> </a:t>
            </a:r>
            <a:r>
              <a:rPr dirty="0" spc="-5" b="0">
                <a:latin typeface="Times New Roman"/>
                <a:cs typeface="Times New Roman"/>
              </a:rPr>
              <a:t>Injeksi</a:t>
            </a:r>
            <a:r>
              <a:rPr dirty="0" spc="10" b="0">
                <a:latin typeface="Times New Roman"/>
                <a:cs typeface="Times New Roman"/>
              </a:rPr>
              <a:t> </a:t>
            </a:r>
            <a:r>
              <a:rPr dirty="0" spc="-5" b="0">
                <a:latin typeface="Times New Roman"/>
                <a:cs typeface="Times New Roman"/>
              </a:rPr>
              <a:t>dan</a:t>
            </a:r>
            <a:r>
              <a:rPr dirty="0" spc="10" b="0">
                <a:latin typeface="Times New Roman"/>
                <a:cs typeface="Times New Roman"/>
              </a:rPr>
              <a:t> </a:t>
            </a:r>
            <a:r>
              <a:rPr dirty="0" spc="-5" b="0">
                <a:latin typeface="Times New Roman"/>
                <a:cs typeface="Times New Roman"/>
              </a:rPr>
              <a:t>Kebocoran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251011" y="3065589"/>
            <a:ext cx="1711325" cy="788035"/>
            <a:chOff x="2251011" y="3065589"/>
            <a:chExt cx="1711325" cy="788035"/>
          </a:xfrm>
        </p:grpSpPr>
        <p:sp>
          <p:nvSpPr>
            <p:cNvPr id="4" name="object 4"/>
            <p:cNvSpPr/>
            <p:nvPr/>
          </p:nvSpPr>
          <p:spPr>
            <a:xfrm>
              <a:off x="2255773" y="3070351"/>
              <a:ext cx="1701800" cy="778510"/>
            </a:xfrm>
            <a:custGeom>
              <a:avLst/>
              <a:gdLst/>
              <a:ahLst/>
              <a:cxnLst/>
              <a:rect l="l" t="t" r="r" b="b"/>
              <a:pathLst>
                <a:path w="1701800" h="778510">
                  <a:moveTo>
                    <a:pt x="1701545" y="778001"/>
                  </a:moveTo>
                  <a:lnTo>
                    <a:pt x="1701545" y="0"/>
                  </a:lnTo>
                  <a:lnTo>
                    <a:pt x="0" y="0"/>
                  </a:lnTo>
                  <a:lnTo>
                    <a:pt x="0" y="778001"/>
                  </a:lnTo>
                  <a:lnTo>
                    <a:pt x="1701545" y="7780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2255773" y="3070351"/>
              <a:ext cx="1701800" cy="778510"/>
            </a:xfrm>
            <a:custGeom>
              <a:avLst/>
              <a:gdLst/>
              <a:ahLst/>
              <a:cxnLst/>
              <a:rect l="l" t="t" r="r" b="b"/>
              <a:pathLst>
                <a:path w="1701800" h="778510">
                  <a:moveTo>
                    <a:pt x="0" y="0"/>
                  </a:moveTo>
                  <a:lnTo>
                    <a:pt x="0" y="778001"/>
                  </a:lnTo>
                  <a:lnTo>
                    <a:pt x="1701545" y="778001"/>
                  </a:lnTo>
                  <a:lnTo>
                    <a:pt x="1701545" y="0"/>
                  </a:lnTo>
                  <a:lnTo>
                    <a:pt x="0" y="0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2392426" y="3101847"/>
            <a:ext cx="14287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Times New Roman"/>
                <a:cs typeface="Times New Roman"/>
              </a:rPr>
              <a:t>Rumah</a:t>
            </a:r>
            <a:r>
              <a:rPr dirty="0" sz="1800" spc="-7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Tangga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70929" y="3070351"/>
            <a:ext cx="1701800" cy="77851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3815" rIns="0" bIns="0" rtlCol="0" vert="horz">
            <a:spAutoFit/>
          </a:bodyPr>
          <a:lstStyle/>
          <a:p>
            <a:pPr marL="561975">
              <a:lnSpc>
                <a:spcPct val="100000"/>
              </a:lnSpc>
              <a:spcBef>
                <a:spcPts val="345"/>
              </a:spcBef>
            </a:pPr>
            <a:r>
              <a:rPr dirty="0" sz="1600" spc="-5">
                <a:latin typeface="Times New Roman"/>
                <a:cs typeface="Times New Roman"/>
              </a:rPr>
              <a:t>Swasta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557526" y="2287587"/>
            <a:ext cx="4808855" cy="2343150"/>
            <a:chOff x="2557526" y="2287587"/>
            <a:chExt cx="4808855" cy="2343150"/>
          </a:xfrm>
        </p:grpSpPr>
        <p:sp>
          <p:nvSpPr>
            <p:cNvPr id="9" name="object 9"/>
            <p:cNvSpPr/>
            <p:nvPr/>
          </p:nvSpPr>
          <p:spPr>
            <a:xfrm>
              <a:off x="2937002" y="2680970"/>
              <a:ext cx="4084320" cy="389890"/>
            </a:xfrm>
            <a:custGeom>
              <a:avLst/>
              <a:gdLst/>
              <a:ahLst/>
              <a:cxnLst/>
              <a:rect l="l" t="t" r="r" b="b"/>
              <a:pathLst>
                <a:path w="4084320" h="389889">
                  <a:moveTo>
                    <a:pt x="0" y="389382"/>
                  </a:moveTo>
                  <a:lnTo>
                    <a:pt x="0" y="0"/>
                  </a:lnTo>
                </a:path>
                <a:path w="4084320" h="389889">
                  <a:moveTo>
                    <a:pt x="0" y="0"/>
                  </a:moveTo>
                  <a:lnTo>
                    <a:pt x="408432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6983222" y="2676397"/>
              <a:ext cx="76200" cy="394335"/>
            </a:xfrm>
            <a:custGeom>
              <a:avLst/>
              <a:gdLst/>
              <a:ahLst/>
              <a:cxnLst/>
              <a:rect l="l" t="t" r="r" b="b"/>
              <a:pathLst>
                <a:path w="76200" h="394335">
                  <a:moveTo>
                    <a:pt x="76200" y="317753"/>
                  </a:moveTo>
                  <a:lnTo>
                    <a:pt x="0" y="317753"/>
                  </a:lnTo>
                  <a:lnTo>
                    <a:pt x="33527" y="384809"/>
                  </a:lnTo>
                  <a:lnTo>
                    <a:pt x="33527" y="329945"/>
                  </a:lnTo>
                  <a:lnTo>
                    <a:pt x="35051" y="333755"/>
                  </a:lnTo>
                  <a:lnTo>
                    <a:pt x="38100" y="335279"/>
                  </a:lnTo>
                  <a:lnTo>
                    <a:pt x="41909" y="333755"/>
                  </a:lnTo>
                  <a:lnTo>
                    <a:pt x="42672" y="329945"/>
                  </a:lnTo>
                  <a:lnTo>
                    <a:pt x="42672" y="384809"/>
                  </a:lnTo>
                  <a:lnTo>
                    <a:pt x="76200" y="317753"/>
                  </a:lnTo>
                  <a:close/>
                </a:path>
                <a:path w="76200" h="394335">
                  <a:moveTo>
                    <a:pt x="42672" y="317753"/>
                  </a:moveTo>
                  <a:lnTo>
                    <a:pt x="42672" y="4571"/>
                  </a:lnTo>
                  <a:lnTo>
                    <a:pt x="41909" y="1523"/>
                  </a:lnTo>
                  <a:lnTo>
                    <a:pt x="38100" y="0"/>
                  </a:lnTo>
                  <a:lnTo>
                    <a:pt x="35051" y="1523"/>
                  </a:lnTo>
                  <a:lnTo>
                    <a:pt x="33527" y="4571"/>
                  </a:lnTo>
                  <a:lnTo>
                    <a:pt x="33527" y="317753"/>
                  </a:lnTo>
                  <a:lnTo>
                    <a:pt x="42672" y="317753"/>
                  </a:lnTo>
                  <a:close/>
                </a:path>
                <a:path w="76200" h="394335">
                  <a:moveTo>
                    <a:pt x="42672" y="384809"/>
                  </a:moveTo>
                  <a:lnTo>
                    <a:pt x="42672" y="329945"/>
                  </a:lnTo>
                  <a:lnTo>
                    <a:pt x="41909" y="333755"/>
                  </a:lnTo>
                  <a:lnTo>
                    <a:pt x="38100" y="335279"/>
                  </a:lnTo>
                  <a:lnTo>
                    <a:pt x="35051" y="333755"/>
                  </a:lnTo>
                  <a:lnTo>
                    <a:pt x="33527" y="329945"/>
                  </a:lnTo>
                  <a:lnTo>
                    <a:pt x="33527" y="384809"/>
                  </a:lnTo>
                  <a:lnTo>
                    <a:pt x="38100" y="393953"/>
                  </a:lnTo>
                  <a:lnTo>
                    <a:pt x="42672" y="38480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595626" y="2292350"/>
              <a:ext cx="4765675" cy="778510"/>
            </a:xfrm>
            <a:custGeom>
              <a:avLst/>
              <a:gdLst/>
              <a:ahLst/>
              <a:cxnLst/>
              <a:rect l="l" t="t" r="r" b="b"/>
              <a:pathLst>
                <a:path w="4765675" h="778510">
                  <a:moveTo>
                    <a:pt x="4765548" y="778001"/>
                  </a:moveTo>
                  <a:lnTo>
                    <a:pt x="4765548" y="0"/>
                  </a:lnTo>
                </a:path>
                <a:path w="4765675" h="778510">
                  <a:moveTo>
                    <a:pt x="4765548" y="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557526" y="2287777"/>
              <a:ext cx="76200" cy="782955"/>
            </a:xfrm>
            <a:custGeom>
              <a:avLst/>
              <a:gdLst/>
              <a:ahLst/>
              <a:cxnLst/>
              <a:rect l="l" t="t" r="r" b="b"/>
              <a:pathLst>
                <a:path w="76200" h="782955">
                  <a:moveTo>
                    <a:pt x="76200" y="706374"/>
                  </a:moveTo>
                  <a:lnTo>
                    <a:pt x="0" y="706374"/>
                  </a:lnTo>
                  <a:lnTo>
                    <a:pt x="33528" y="773430"/>
                  </a:lnTo>
                  <a:lnTo>
                    <a:pt x="33528" y="718566"/>
                  </a:lnTo>
                  <a:lnTo>
                    <a:pt x="34290" y="722376"/>
                  </a:lnTo>
                  <a:lnTo>
                    <a:pt x="38100" y="723900"/>
                  </a:lnTo>
                  <a:lnTo>
                    <a:pt x="41148" y="722376"/>
                  </a:lnTo>
                  <a:lnTo>
                    <a:pt x="42672" y="718566"/>
                  </a:lnTo>
                  <a:lnTo>
                    <a:pt x="42672" y="773429"/>
                  </a:lnTo>
                  <a:lnTo>
                    <a:pt x="76200" y="706374"/>
                  </a:lnTo>
                  <a:close/>
                </a:path>
                <a:path w="76200" h="782955">
                  <a:moveTo>
                    <a:pt x="42672" y="706374"/>
                  </a:moveTo>
                  <a:lnTo>
                    <a:pt x="42671" y="4571"/>
                  </a:lnTo>
                  <a:lnTo>
                    <a:pt x="41147" y="1523"/>
                  </a:lnTo>
                  <a:lnTo>
                    <a:pt x="38099" y="0"/>
                  </a:lnTo>
                  <a:lnTo>
                    <a:pt x="34289" y="1523"/>
                  </a:lnTo>
                  <a:lnTo>
                    <a:pt x="33527" y="4571"/>
                  </a:lnTo>
                  <a:lnTo>
                    <a:pt x="33528" y="706374"/>
                  </a:lnTo>
                  <a:lnTo>
                    <a:pt x="42672" y="706374"/>
                  </a:lnTo>
                  <a:close/>
                </a:path>
                <a:path w="76200" h="782955">
                  <a:moveTo>
                    <a:pt x="42672" y="773429"/>
                  </a:moveTo>
                  <a:lnTo>
                    <a:pt x="42672" y="718566"/>
                  </a:lnTo>
                  <a:lnTo>
                    <a:pt x="41148" y="722376"/>
                  </a:lnTo>
                  <a:lnTo>
                    <a:pt x="38100" y="723900"/>
                  </a:lnTo>
                  <a:lnTo>
                    <a:pt x="34290" y="722376"/>
                  </a:lnTo>
                  <a:lnTo>
                    <a:pt x="33528" y="718566"/>
                  </a:lnTo>
                  <a:lnTo>
                    <a:pt x="33528" y="773430"/>
                  </a:lnTo>
                  <a:lnTo>
                    <a:pt x="38100" y="782574"/>
                  </a:lnTo>
                  <a:lnTo>
                    <a:pt x="42672" y="77342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2767076" y="4236973"/>
              <a:ext cx="4424680" cy="388620"/>
            </a:xfrm>
            <a:custGeom>
              <a:avLst/>
              <a:gdLst/>
              <a:ahLst/>
              <a:cxnLst/>
              <a:rect l="l" t="t" r="r" b="b"/>
              <a:pathLst>
                <a:path w="4424680" h="388620">
                  <a:moveTo>
                    <a:pt x="169925" y="0"/>
                  </a:moveTo>
                  <a:lnTo>
                    <a:pt x="4254246" y="0"/>
                  </a:lnTo>
                </a:path>
                <a:path w="4424680" h="388620">
                  <a:moveTo>
                    <a:pt x="4424172" y="388620"/>
                  </a:moveTo>
                  <a:lnTo>
                    <a:pt x="0" y="38862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239770" y="2708656"/>
            <a:ext cx="3479800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400" spc="-5">
                <a:latin typeface="Times New Roman"/>
                <a:cs typeface="Times New Roman"/>
              </a:rPr>
              <a:t>tanah,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kapital,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tenaga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kerja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dan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entrepreneurship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535237" y="3843591"/>
            <a:ext cx="4694555" cy="1598295"/>
            <a:chOff x="2535237" y="3843591"/>
            <a:chExt cx="4694555" cy="1598295"/>
          </a:xfrm>
        </p:grpSpPr>
        <p:sp>
          <p:nvSpPr>
            <p:cNvPr id="16" name="object 16"/>
            <p:cNvSpPr/>
            <p:nvPr/>
          </p:nvSpPr>
          <p:spPr>
            <a:xfrm>
              <a:off x="7021321" y="3848353"/>
              <a:ext cx="0" cy="388620"/>
            </a:xfrm>
            <a:custGeom>
              <a:avLst/>
              <a:gdLst/>
              <a:ahLst/>
              <a:cxnLst/>
              <a:rect l="l" t="t" r="r" b="b"/>
              <a:pathLst>
                <a:path w="0" h="388620">
                  <a:moveTo>
                    <a:pt x="0" y="0"/>
                  </a:moveTo>
                  <a:lnTo>
                    <a:pt x="0" y="38862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2898902" y="3848353"/>
              <a:ext cx="4330700" cy="782955"/>
            </a:xfrm>
            <a:custGeom>
              <a:avLst/>
              <a:gdLst/>
              <a:ahLst/>
              <a:cxnLst/>
              <a:rect l="l" t="t" r="r" b="b"/>
              <a:pathLst>
                <a:path w="4330700" h="782954">
                  <a:moveTo>
                    <a:pt x="76200" y="76200"/>
                  </a:moveTo>
                  <a:lnTo>
                    <a:pt x="38100" y="0"/>
                  </a:lnTo>
                  <a:lnTo>
                    <a:pt x="0" y="76200"/>
                  </a:lnTo>
                  <a:lnTo>
                    <a:pt x="33528" y="76200"/>
                  </a:lnTo>
                  <a:lnTo>
                    <a:pt x="33528" y="388620"/>
                  </a:lnTo>
                  <a:lnTo>
                    <a:pt x="34290" y="392430"/>
                  </a:lnTo>
                  <a:lnTo>
                    <a:pt x="38100" y="393192"/>
                  </a:lnTo>
                  <a:lnTo>
                    <a:pt x="41148" y="392430"/>
                  </a:lnTo>
                  <a:lnTo>
                    <a:pt x="42672" y="388620"/>
                  </a:lnTo>
                  <a:lnTo>
                    <a:pt x="42672" y="76200"/>
                  </a:lnTo>
                  <a:lnTo>
                    <a:pt x="76200" y="76200"/>
                  </a:lnTo>
                  <a:close/>
                </a:path>
                <a:path w="4330700" h="782954">
                  <a:moveTo>
                    <a:pt x="4330446" y="76200"/>
                  </a:moveTo>
                  <a:lnTo>
                    <a:pt x="4292346" y="0"/>
                  </a:lnTo>
                  <a:lnTo>
                    <a:pt x="4254246" y="76200"/>
                  </a:lnTo>
                  <a:lnTo>
                    <a:pt x="4287774" y="76200"/>
                  </a:lnTo>
                  <a:lnTo>
                    <a:pt x="4287774" y="777240"/>
                  </a:lnTo>
                  <a:lnTo>
                    <a:pt x="4289298" y="781050"/>
                  </a:lnTo>
                  <a:lnTo>
                    <a:pt x="4292346" y="782574"/>
                  </a:lnTo>
                  <a:lnTo>
                    <a:pt x="4296156" y="781050"/>
                  </a:lnTo>
                  <a:lnTo>
                    <a:pt x="4296918" y="777240"/>
                  </a:lnTo>
                  <a:lnTo>
                    <a:pt x="4296918" y="76200"/>
                  </a:lnTo>
                  <a:lnTo>
                    <a:pt x="4330446" y="762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2540000" y="3848353"/>
              <a:ext cx="227329" cy="1555750"/>
            </a:xfrm>
            <a:custGeom>
              <a:avLst/>
              <a:gdLst/>
              <a:ahLst/>
              <a:cxnLst/>
              <a:rect l="l" t="t" r="r" b="b"/>
              <a:pathLst>
                <a:path w="227330" h="1555750">
                  <a:moveTo>
                    <a:pt x="227075" y="0"/>
                  </a:moveTo>
                  <a:lnTo>
                    <a:pt x="227075" y="777240"/>
                  </a:lnTo>
                </a:path>
                <a:path w="227330" h="1555750">
                  <a:moveTo>
                    <a:pt x="0" y="0"/>
                  </a:moveTo>
                  <a:lnTo>
                    <a:pt x="0" y="1555242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2535427" y="5365495"/>
              <a:ext cx="344805" cy="76200"/>
            </a:xfrm>
            <a:custGeom>
              <a:avLst/>
              <a:gdLst/>
              <a:ahLst/>
              <a:cxnLst/>
              <a:rect l="l" t="t" r="r" b="b"/>
              <a:pathLst>
                <a:path w="344805" h="76200">
                  <a:moveTo>
                    <a:pt x="285749" y="38100"/>
                  </a:moveTo>
                  <a:lnTo>
                    <a:pt x="284225" y="35051"/>
                  </a:lnTo>
                  <a:lnTo>
                    <a:pt x="280416" y="33527"/>
                  </a:lnTo>
                  <a:lnTo>
                    <a:pt x="4572" y="33527"/>
                  </a:lnTo>
                  <a:lnTo>
                    <a:pt x="1524" y="35051"/>
                  </a:lnTo>
                  <a:lnTo>
                    <a:pt x="0" y="38100"/>
                  </a:lnTo>
                  <a:lnTo>
                    <a:pt x="1524" y="41909"/>
                  </a:lnTo>
                  <a:lnTo>
                    <a:pt x="4572" y="43433"/>
                  </a:lnTo>
                  <a:lnTo>
                    <a:pt x="280416" y="43433"/>
                  </a:lnTo>
                  <a:lnTo>
                    <a:pt x="284225" y="41909"/>
                  </a:lnTo>
                  <a:lnTo>
                    <a:pt x="285749" y="38100"/>
                  </a:lnTo>
                  <a:close/>
                </a:path>
                <a:path w="344805" h="76200">
                  <a:moveTo>
                    <a:pt x="344423" y="38100"/>
                  </a:moveTo>
                  <a:lnTo>
                    <a:pt x="268223" y="0"/>
                  </a:lnTo>
                  <a:lnTo>
                    <a:pt x="268223" y="33527"/>
                  </a:lnTo>
                  <a:lnTo>
                    <a:pt x="280416" y="33527"/>
                  </a:lnTo>
                  <a:lnTo>
                    <a:pt x="284225" y="35051"/>
                  </a:lnTo>
                  <a:lnTo>
                    <a:pt x="285749" y="38100"/>
                  </a:lnTo>
                  <a:lnTo>
                    <a:pt x="285750" y="67437"/>
                  </a:lnTo>
                  <a:lnTo>
                    <a:pt x="344423" y="38100"/>
                  </a:lnTo>
                  <a:close/>
                </a:path>
                <a:path w="344805" h="76200">
                  <a:moveTo>
                    <a:pt x="285750" y="67437"/>
                  </a:moveTo>
                  <a:lnTo>
                    <a:pt x="285749" y="38100"/>
                  </a:lnTo>
                  <a:lnTo>
                    <a:pt x="284225" y="41909"/>
                  </a:lnTo>
                  <a:lnTo>
                    <a:pt x="280416" y="43433"/>
                  </a:lnTo>
                  <a:lnTo>
                    <a:pt x="268223" y="43433"/>
                  </a:lnTo>
                  <a:lnTo>
                    <a:pt x="268224" y="76200"/>
                  </a:lnTo>
                  <a:lnTo>
                    <a:pt x="285750" y="674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/>
          <p:cNvSpPr txBox="1"/>
          <p:nvPr/>
        </p:nvSpPr>
        <p:spPr>
          <a:xfrm>
            <a:off x="3773958" y="1929902"/>
            <a:ext cx="240919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Times New Roman"/>
                <a:cs typeface="Times New Roman"/>
              </a:rPr>
              <a:t>Sewa,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bunga,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upah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dan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profit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249656" y="3874516"/>
            <a:ext cx="3630295" cy="1035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4841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Times New Roman"/>
                <a:cs typeface="Times New Roman"/>
              </a:rPr>
              <a:t>Barang</a:t>
            </a:r>
            <a:r>
              <a:rPr dirty="0" sz="1600" spc="-3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dan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jasa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Times New Roman"/>
                <a:cs typeface="Times New Roman"/>
              </a:rPr>
              <a:t>Pengeluaran</a:t>
            </a:r>
            <a:r>
              <a:rPr dirty="0" sz="1600" spc="-5">
                <a:latin typeface="Times New Roman"/>
                <a:cs typeface="Times New Roman"/>
              </a:rPr>
              <a:t> untuk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membeli</a:t>
            </a:r>
            <a:r>
              <a:rPr dirty="0" sz="1600" spc="-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barang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dan</a:t>
            </a:r>
            <a:r>
              <a:rPr dirty="0" sz="1600">
                <a:latin typeface="Times New Roman"/>
                <a:cs typeface="Times New Roman"/>
              </a:rPr>
              <a:t> jasa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94329" y="5210047"/>
            <a:ext cx="1531620" cy="5829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358775">
              <a:lnSpc>
                <a:spcPct val="100000"/>
              </a:lnSpc>
              <a:spcBef>
                <a:spcPts val="350"/>
              </a:spcBef>
            </a:pPr>
            <a:r>
              <a:rPr dirty="0" sz="1600" spc="-5">
                <a:latin typeface="Times New Roman"/>
                <a:cs typeface="Times New Roman"/>
              </a:rPr>
              <a:t>Tabungan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89702" y="5210047"/>
            <a:ext cx="1531620" cy="5829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</a:ln>
        </p:spPr>
        <p:txBody>
          <a:bodyPr wrap="square" lIns="0" tIns="44450" rIns="0" bIns="0" rtlCol="0" vert="horz">
            <a:spAutoFit/>
          </a:bodyPr>
          <a:lstStyle/>
          <a:p>
            <a:pPr marL="402590">
              <a:lnSpc>
                <a:spcPct val="100000"/>
              </a:lnSpc>
              <a:spcBef>
                <a:spcPts val="350"/>
              </a:spcBef>
            </a:pPr>
            <a:r>
              <a:rPr dirty="0" sz="1600">
                <a:latin typeface="Times New Roman"/>
                <a:cs typeface="Times New Roman"/>
              </a:rPr>
              <a:t>Investasi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464050" y="3848353"/>
            <a:ext cx="2935605" cy="1593850"/>
            <a:chOff x="4464050" y="3848353"/>
            <a:chExt cx="2935605" cy="1593850"/>
          </a:xfrm>
        </p:grpSpPr>
        <p:sp>
          <p:nvSpPr>
            <p:cNvPr id="25" name="object 25"/>
            <p:cNvSpPr/>
            <p:nvPr/>
          </p:nvSpPr>
          <p:spPr>
            <a:xfrm>
              <a:off x="4464050" y="5365495"/>
              <a:ext cx="1026160" cy="76200"/>
            </a:xfrm>
            <a:custGeom>
              <a:avLst/>
              <a:gdLst/>
              <a:ahLst/>
              <a:cxnLst/>
              <a:rect l="l" t="t" r="r" b="b"/>
              <a:pathLst>
                <a:path w="1026160" h="76200">
                  <a:moveTo>
                    <a:pt x="966977" y="38099"/>
                  </a:moveTo>
                  <a:lnTo>
                    <a:pt x="965453" y="35051"/>
                  </a:lnTo>
                  <a:lnTo>
                    <a:pt x="961644" y="33527"/>
                  </a:lnTo>
                  <a:lnTo>
                    <a:pt x="4572" y="33527"/>
                  </a:lnTo>
                  <a:lnTo>
                    <a:pt x="1524" y="35051"/>
                  </a:lnTo>
                  <a:lnTo>
                    <a:pt x="0" y="38100"/>
                  </a:lnTo>
                  <a:lnTo>
                    <a:pt x="1524" y="41909"/>
                  </a:lnTo>
                  <a:lnTo>
                    <a:pt x="4572" y="43433"/>
                  </a:lnTo>
                  <a:lnTo>
                    <a:pt x="961644" y="43433"/>
                  </a:lnTo>
                  <a:lnTo>
                    <a:pt x="965453" y="41909"/>
                  </a:lnTo>
                  <a:lnTo>
                    <a:pt x="966977" y="38099"/>
                  </a:lnTo>
                  <a:close/>
                </a:path>
                <a:path w="1026160" h="76200">
                  <a:moveTo>
                    <a:pt x="1025651" y="38099"/>
                  </a:moveTo>
                  <a:lnTo>
                    <a:pt x="949451" y="0"/>
                  </a:lnTo>
                  <a:lnTo>
                    <a:pt x="949451" y="33527"/>
                  </a:lnTo>
                  <a:lnTo>
                    <a:pt x="961644" y="33527"/>
                  </a:lnTo>
                  <a:lnTo>
                    <a:pt x="965453" y="35051"/>
                  </a:lnTo>
                  <a:lnTo>
                    <a:pt x="966977" y="38099"/>
                  </a:lnTo>
                  <a:lnTo>
                    <a:pt x="966978" y="67436"/>
                  </a:lnTo>
                  <a:lnTo>
                    <a:pt x="1025651" y="38099"/>
                  </a:lnTo>
                  <a:close/>
                </a:path>
                <a:path w="1026160" h="76200">
                  <a:moveTo>
                    <a:pt x="966978" y="67436"/>
                  </a:moveTo>
                  <a:lnTo>
                    <a:pt x="966977" y="38099"/>
                  </a:lnTo>
                  <a:lnTo>
                    <a:pt x="965453" y="41909"/>
                  </a:lnTo>
                  <a:lnTo>
                    <a:pt x="961644" y="43433"/>
                  </a:lnTo>
                  <a:lnTo>
                    <a:pt x="949451" y="43433"/>
                  </a:lnTo>
                  <a:lnTo>
                    <a:pt x="949452" y="76200"/>
                  </a:lnTo>
                  <a:lnTo>
                    <a:pt x="966978" y="6743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/>
            <p:cNvSpPr/>
            <p:nvPr/>
          </p:nvSpPr>
          <p:spPr>
            <a:xfrm>
              <a:off x="7021322" y="5403595"/>
              <a:ext cx="340360" cy="0"/>
            </a:xfrm>
            <a:custGeom>
              <a:avLst/>
              <a:gdLst/>
              <a:ahLst/>
              <a:cxnLst/>
              <a:rect l="l" t="t" r="r" b="b"/>
              <a:pathLst>
                <a:path w="340359" h="0">
                  <a:moveTo>
                    <a:pt x="0" y="0"/>
                  </a:moveTo>
                  <a:lnTo>
                    <a:pt x="339851" y="0"/>
                  </a:lnTo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/>
            <p:cNvSpPr/>
            <p:nvPr/>
          </p:nvSpPr>
          <p:spPr>
            <a:xfrm>
              <a:off x="7323073" y="3848353"/>
              <a:ext cx="76200" cy="1560830"/>
            </a:xfrm>
            <a:custGeom>
              <a:avLst/>
              <a:gdLst/>
              <a:ahLst/>
              <a:cxnLst/>
              <a:rect l="l" t="t" r="r" b="b"/>
              <a:pathLst>
                <a:path w="76200" h="1560829">
                  <a:moveTo>
                    <a:pt x="76200" y="76200"/>
                  </a:moveTo>
                  <a:lnTo>
                    <a:pt x="38100" y="0"/>
                  </a:lnTo>
                  <a:lnTo>
                    <a:pt x="0" y="76200"/>
                  </a:lnTo>
                  <a:lnTo>
                    <a:pt x="33527" y="76200"/>
                  </a:lnTo>
                  <a:lnTo>
                    <a:pt x="33527" y="63246"/>
                  </a:lnTo>
                  <a:lnTo>
                    <a:pt x="35051" y="60198"/>
                  </a:lnTo>
                  <a:lnTo>
                    <a:pt x="38100" y="58674"/>
                  </a:lnTo>
                  <a:lnTo>
                    <a:pt x="41909" y="60198"/>
                  </a:lnTo>
                  <a:lnTo>
                    <a:pt x="42672" y="63246"/>
                  </a:lnTo>
                  <a:lnTo>
                    <a:pt x="42672" y="76200"/>
                  </a:lnTo>
                  <a:lnTo>
                    <a:pt x="76200" y="76200"/>
                  </a:lnTo>
                  <a:close/>
                </a:path>
                <a:path w="76200" h="1560829">
                  <a:moveTo>
                    <a:pt x="42672" y="76200"/>
                  </a:moveTo>
                  <a:lnTo>
                    <a:pt x="42672" y="63246"/>
                  </a:lnTo>
                  <a:lnTo>
                    <a:pt x="41909" y="60198"/>
                  </a:lnTo>
                  <a:lnTo>
                    <a:pt x="38100" y="58674"/>
                  </a:lnTo>
                  <a:lnTo>
                    <a:pt x="35051" y="60198"/>
                  </a:lnTo>
                  <a:lnTo>
                    <a:pt x="33527" y="63246"/>
                  </a:lnTo>
                  <a:lnTo>
                    <a:pt x="33527" y="76200"/>
                  </a:lnTo>
                  <a:lnTo>
                    <a:pt x="42672" y="76200"/>
                  </a:lnTo>
                  <a:close/>
                </a:path>
                <a:path w="76200" h="1560829">
                  <a:moveTo>
                    <a:pt x="42672" y="1555242"/>
                  </a:moveTo>
                  <a:lnTo>
                    <a:pt x="42672" y="76200"/>
                  </a:lnTo>
                  <a:lnTo>
                    <a:pt x="33527" y="76200"/>
                  </a:lnTo>
                  <a:lnTo>
                    <a:pt x="33527" y="1555242"/>
                  </a:lnTo>
                  <a:lnTo>
                    <a:pt x="35051" y="1559052"/>
                  </a:lnTo>
                  <a:lnTo>
                    <a:pt x="38100" y="1560576"/>
                  </a:lnTo>
                  <a:lnTo>
                    <a:pt x="41909" y="1559052"/>
                  </a:lnTo>
                  <a:lnTo>
                    <a:pt x="42672" y="155524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483615"/>
            <a:ext cx="6393180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5" b="0">
                <a:latin typeface="Times New Roman"/>
                <a:cs typeface="Times New Roman"/>
              </a:rPr>
              <a:t>Analisis</a:t>
            </a:r>
            <a:r>
              <a:rPr dirty="0" sz="4200" spc="-45" b="0">
                <a:latin typeface="Times New Roman"/>
                <a:cs typeface="Times New Roman"/>
              </a:rPr>
              <a:t> </a:t>
            </a:r>
            <a:r>
              <a:rPr dirty="0" sz="4200" spc="-5" b="0">
                <a:latin typeface="Times New Roman"/>
                <a:cs typeface="Times New Roman"/>
              </a:rPr>
              <a:t>Pendapatan</a:t>
            </a:r>
            <a:r>
              <a:rPr dirty="0" sz="4200" spc="-45" b="0">
                <a:latin typeface="Times New Roman"/>
                <a:cs typeface="Times New Roman"/>
              </a:rPr>
              <a:t> </a:t>
            </a:r>
            <a:r>
              <a:rPr dirty="0" sz="4200" spc="-5" b="0">
                <a:latin typeface="Times New Roman"/>
                <a:cs typeface="Times New Roman"/>
              </a:rPr>
              <a:t>Nasional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934085" marR="681355" indent="-533400">
              <a:lnSpc>
                <a:spcPct val="100000"/>
              </a:lnSpc>
              <a:spcBef>
                <a:spcPts val="100"/>
              </a:spcBef>
              <a:buClr>
                <a:srgbClr val="B2B2B2"/>
              </a:buClr>
              <a:buSzPct val="91666"/>
              <a:buFont typeface="Wingdings"/>
              <a:buChar char=""/>
              <a:tabLst>
                <a:tab pos="934085" algn="l"/>
                <a:tab pos="934719" algn="l"/>
              </a:tabLst>
            </a:pPr>
            <a:r>
              <a:rPr dirty="0" spc="-5"/>
              <a:t>Dalam</a:t>
            </a:r>
            <a:r>
              <a:rPr dirty="0" spc="15"/>
              <a:t> </a:t>
            </a:r>
            <a:r>
              <a:rPr dirty="0" spc="-5"/>
              <a:t>menganalisis</a:t>
            </a:r>
            <a:r>
              <a:rPr dirty="0" spc="15"/>
              <a:t> </a:t>
            </a:r>
            <a:r>
              <a:rPr dirty="0" spc="-5"/>
              <a:t>pendapatan</a:t>
            </a:r>
            <a:r>
              <a:rPr dirty="0" spc="20"/>
              <a:t> </a:t>
            </a:r>
            <a:r>
              <a:rPr dirty="0" spc="-5"/>
              <a:t>nasional,</a:t>
            </a:r>
            <a:r>
              <a:rPr dirty="0" spc="15"/>
              <a:t> </a:t>
            </a:r>
            <a:r>
              <a:rPr dirty="0"/>
              <a:t>kita </a:t>
            </a:r>
            <a:r>
              <a:rPr dirty="0" spc="-650"/>
              <a:t> </a:t>
            </a:r>
            <a:r>
              <a:rPr dirty="0" spc="-5"/>
              <a:t>memiliki</a:t>
            </a:r>
            <a:r>
              <a:rPr dirty="0"/>
              <a:t> </a:t>
            </a:r>
            <a:r>
              <a:rPr dirty="0" spc="-5"/>
              <a:t>beberapa</a:t>
            </a:r>
            <a:r>
              <a:rPr dirty="0"/>
              <a:t> asumsi, </a:t>
            </a:r>
            <a:r>
              <a:rPr dirty="0" spc="-5"/>
              <a:t>antara</a:t>
            </a:r>
            <a:r>
              <a:rPr dirty="0" spc="5"/>
              <a:t> </a:t>
            </a:r>
            <a:r>
              <a:rPr dirty="0" spc="-5"/>
              <a:t>lain:</a:t>
            </a:r>
          </a:p>
          <a:p>
            <a:pPr lvl="1" marL="1315720" marR="375920" indent="-457200">
              <a:lnSpc>
                <a:spcPct val="100000"/>
              </a:lnSpc>
              <a:spcBef>
                <a:spcPts val="530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dirty="0" sz="2200">
                <a:latin typeface="Arial"/>
                <a:cs typeface="Arial"/>
              </a:rPr>
              <a:t>Investasi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adalah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investasi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yang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autonomous,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yaitu </a:t>
            </a:r>
            <a:r>
              <a:rPr dirty="0" sz="2200" spc="-60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tidak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dipengaruhi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oleh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variabel lainnya.</a:t>
            </a:r>
            <a:endParaRPr sz="2200">
              <a:latin typeface="Arial"/>
              <a:cs typeface="Arial"/>
            </a:endParaRPr>
          </a:p>
          <a:p>
            <a:pPr lvl="1" marL="1315720" marR="5080" indent="-457200">
              <a:lnSpc>
                <a:spcPct val="100000"/>
              </a:lnSpc>
              <a:spcBef>
                <a:spcPts val="520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dirty="0" sz="2200">
                <a:latin typeface="Arial"/>
                <a:cs typeface="Arial"/>
              </a:rPr>
              <a:t>Konsumsi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adalah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fungsi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linear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dan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positip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dari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tingkat </a:t>
            </a:r>
            <a:r>
              <a:rPr dirty="0" sz="2200" spc="-59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pendapatan </a:t>
            </a:r>
            <a:r>
              <a:rPr dirty="0" sz="2200" i="1">
                <a:latin typeface="Arial"/>
                <a:cs typeface="Arial"/>
              </a:rPr>
              <a:t>disposable</a:t>
            </a:r>
            <a:r>
              <a:rPr dirty="0" sz="2200" spc="-5" i="1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(Yd)</a:t>
            </a:r>
            <a:endParaRPr sz="2200">
              <a:latin typeface="Arial"/>
              <a:cs typeface="Arial"/>
            </a:endParaRPr>
          </a:p>
          <a:p>
            <a:pPr lvl="1" marL="1315720" marR="95250" indent="-457200">
              <a:lnSpc>
                <a:spcPct val="100000"/>
              </a:lnSpc>
              <a:spcBef>
                <a:spcPts val="515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dirty="0" sz="2200">
                <a:latin typeface="Arial"/>
                <a:cs typeface="Arial"/>
              </a:rPr>
              <a:t>Tabungan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juga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memiliki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fungsi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linear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dan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positip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dari </a:t>
            </a:r>
            <a:r>
              <a:rPr dirty="0" sz="2200" spc="-59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tingkat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pendapatan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disposable (Yd)</a:t>
            </a:r>
            <a:endParaRPr sz="2200">
              <a:latin typeface="Arial"/>
              <a:cs typeface="Arial"/>
            </a:endParaRPr>
          </a:p>
          <a:p>
            <a:pPr lvl="1" marL="1315720" marR="359410" indent="-457200">
              <a:lnSpc>
                <a:spcPct val="100000"/>
              </a:lnSpc>
              <a:spcBef>
                <a:spcPts val="525"/>
              </a:spcBef>
              <a:buClr>
                <a:srgbClr val="CCCC9A"/>
              </a:buClr>
              <a:buSzPct val="77272"/>
              <a:buAutoNum type="arabicPeriod"/>
              <a:tabLst>
                <a:tab pos="1315085" algn="l"/>
                <a:tab pos="1315720" algn="l"/>
              </a:tabLst>
            </a:pPr>
            <a:r>
              <a:rPr dirty="0" sz="2200">
                <a:latin typeface="Arial"/>
                <a:cs typeface="Arial"/>
              </a:rPr>
              <a:t>Tidak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ada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pajak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tidak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langsung,</a:t>
            </a:r>
            <a:r>
              <a:rPr dirty="0" sz="2200" spc="-1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maka</a:t>
            </a:r>
            <a:r>
              <a:rPr dirty="0" sz="2200" spc="-10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pendapatan </a:t>
            </a:r>
            <a:r>
              <a:rPr dirty="0" sz="2200" spc="-59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nasional (Y) sama dengan agregat pendapatan </a:t>
            </a:r>
            <a:r>
              <a:rPr dirty="0" sz="2200" spc="5">
                <a:latin typeface="Arial"/>
                <a:cs typeface="Arial"/>
              </a:rPr>
              <a:t> </a:t>
            </a:r>
            <a:r>
              <a:rPr dirty="0" sz="2200">
                <a:latin typeface="Arial"/>
                <a:cs typeface="Arial"/>
              </a:rPr>
              <a:t>disposable.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483615"/>
            <a:ext cx="6393180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5" b="0">
                <a:latin typeface="Times New Roman"/>
                <a:cs typeface="Times New Roman"/>
              </a:rPr>
              <a:t>Analisis</a:t>
            </a:r>
            <a:r>
              <a:rPr dirty="0" sz="4200" spc="-45" b="0">
                <a:latin typeface="Times New Roman"/>
                <a:cs typeface="Times New Roman"/>
              </a:rPr>
              <a:t> </a:t>
            </a:r>
            <a:r>
              <a:rPr dirty="0" sz="4200" spc="-5" b="0">
                <a:latin typeface="Times New Roman"/>
                <a:cs typeface="Times New Roman"/>
              </a:rPr>
              <a:t>Pendapatan</a:t>
            </a:r>
            <a:r>
              <a:rPr dirty="0" sz="4200" spc="-45" b="0">
                <a:latin typeface="Times New Roman"/>
                <a:cs typeface="Times New Roman"/>
              </a:rPr>
              <a:t> </a:t>
            </a:r>
            <a:r>
              <a:rPr dirty="0" sz="4200" spc="-5" b="0">
                <a:latin typeface="Times New Roman"/>
                <a:cs typeface="Times New Roman"/>
              </a:rPr>
              <a:t>Nasional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8502" y="1614424"/>
            <a:ext cx="7388859" cy="30930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67665" marR="17780" indent="-342900">
              <a:lnSpc>
                <a:spcPct val="100000"/>
              </a:lnSpc>
              <a:spcBef>
                <a:spcPts val="95"/>
              </a:spcBef>
              <a:buClr>
                <a:srgbClr val="B2B2B2"/>
              </a:buClr>
              <a:buSzPct val="90000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dirty="0" sz="2000" spc="-10">
                <a:latin typeface="Arial"/>
                <a:cs typeface="Arial"/>
              </a:rPr>
              <a:t>Jumlah</a:t>
            </a:r>
            <a:r>
              <a:rPr dirty="0" sz="2000" spc="10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konsumsi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agregat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dan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tabungan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agregat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suatu</a:t>
            </a:r>
            <a:r>
              <a:rPr dirty="0" sz="2000" spc="1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negara </a:t>
            </a:r>
            <a:r>
              <a:rPr dirty="0" sz="2000" spc="-54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adalah sama dengan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pendapatan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nasional</a:t>
            </a:r>
            <a:r>
              <a:rPr dirty="0" sz="2000">
                <a:latin typeface="Arial"/>
                <a:cs typeface="Arial"/>
              </a:rPr>
              <a:t> </a:t>
            </a:r>
            <a:r>
              <a:rPr dirty="0" sz="2000" spc="-5">
                <a:latin typeface="Arial"/>
                <a:cs typeface="Arial"/>
              </a:rPr>
              <a:t>(Y).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500">
              <a:latin typeface="Arial"/>
              <a:cs typeface="Arial"/>
            </a:endParaRPr>
          </a:p>
          <a:p>
            <a:pPr marL="2677160">
              <a:lnSpc>
                <a:spcPct val="100000"/>
              </a:lnSpc>
              <a:spcBef>
                <a:spcPts val="5"/>
              </a:spcBef>
            </a:pPr>
            <a:r>
              <a:rPr dirty="0" sz="2000" spc="20" i="1">
                <a:latin typeface="Times New Roman"/>
                <a:cs typeface="Times New Roman"/>
              </a:rPr>
              <a:t>Y</a:t>
            </a:r>
            <a:r>
              <a:rPr dirty="0" sz="2000" spc="215" i="1">
                <a:latin typeface="Times New Roman"/>
                <a:cs typeface="Times New Roman"/>
              </a:rPr>
              <a:t> </a:t>
            </a:r>
            <a:r>
              <a:rPr dirty="0" sz="2000" spc="20">
                <a:latin typeface="Symbol"/>
                <a:cs typeface="Symbol"/>
              </a:rPr>
              <a:t>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 spc="20" i="1">
                <a:latin typeface="Times New Roman"/>
                <a:cs typeface="Times New Roman"/>
              </a:rPr>
              <a:t>C</a:t>
            </a:r>
            <a:r>
              <a:rPr dirty="0" sz="2000" spc="-35" i="1">
                <a:latin typeface="Times New Roman"/>
                <a:cs typeface="Times New Roman"/>
              </a:rPr>
              <a:t> </a:t>
            </a:r>
            <a:r>
              <a:rPr dirty="0" sz="2000" spc="20">
                <a:latin typeface="Symbol"/>
                <a:cs typeface="Symbol"/>
              </a:rPr>
              <a:t>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 spc="15" i="1">
                <a:latin typeface="Times New Roman"/>
                <a:cs typeface="Times New Roman"/>
              </a:rPr>
              <a:t>S</a:t>
            </a:r>
            <a:endParaRPr sz="2000">
              <a:latin typeface="Times New Roman"/>
              <a:cs typeface="Times New Roman"/>
            </a:endParaRPr>
          </a:p>
          <a:p>
            <a:pPr marL="2674620">
              <a:lnSpc>
                <a:spcPct val="100000"/>
              </a:lnSpc>
              <a:spcBef>
                <a:spcPts val="950"/>
              </a:spcBef>
            </a:pPr>
            <a:r>
              <a:rPr dirty="0" sz="1800" i="1">
                <a:latin typeface="Times New Roman"/>
                <a:cs typeface="Times New Roman"/>
              </a:rPr>
              <a:t>Y</a:t>
            </a:r>
            <a:r>
              <a:rPr dirty="0" sz="1800" spc="195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-105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Yd</a:t>
            </a:r>
            <a:endParaRPr sz="1800">
              <a:latin typeface="Times New Roman"/>
              <a:cs typeface="Times New Roman"/>
            </a:endParaRPr>
          </a:p>
          <a:p>
            <a:pPr marL="2692400" marR="3513454" indent="-11430">
              <a:lnSpc>
                <a:spcPts val="2750"/>
              </a:lnSpc>
              <a:spcBef>
                <a:spcPts val="150"/>
              </a:spcBef>
            </a:pPr>
            <a:r>
              <a:rPr dirty="0" sz="1800" i="1">
                <a:latin typeface="Times New Roman"/>
                <a:cs typeface="Times New Roman"/>
              </a:rPr>
              <a:t>C</a:t>
            </a:r>
            <a:r>
              <a:rPr dirty="0" sz="1800" spc="120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 spc="75" i="1">
                <a:latin typeface="Times New Roman"/>
                <a:cs typeface="Times New Roman"/>
              </a:rPr>
              <a:t>C</a:t>
            </a:r>
            <a:r>
              <a:rPr dirty="0" baseline="-23809" sz="1575">
                <a:latin typeface="Times New Roman"/>
                <a:cs typeface="Times New Roman"/>
              </a:rPr>
              <a:t>0</a:t>
            </a:r>
            <a:r>
              <a:rPr dirty="0" baseline="-23809" sz="1575">
                <a:latin typeface="Times New Roman"/>
                <a:cs typeface="Times New Roman"/>
              </a:rPr>
              <a:t> </a:t>
            </a:r>
            <a:r>
              <a:rPr dirty="0" baseline="-23809" sz="1575" spc="104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12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b</a:t>
            </a:r>
            <a:r>
              <a:rPr dirty="0" sz="1800" spc="-20" i="1">
                <a:latin typeface="Times New Roman"/>
                <a:cs typeface="Times New Roman"/>
              </a:rPr>
              <a:t>Y</a:t>
            </a:r>
            <a:r>
              <a:rPr dirty="0" baseline="-23809" sz="1575" i="1">
                <a:latin typeface="Times New Roman"/>
                <a:cs typeface="Times New Roman"/>
              </a:rPr>
              <a:t>d </a:t>
            </a:r>
            <a:r>
              <a:rPr dirty="0" baseline="-23809" sz="1575" i="1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S</a:t>
            </a:r>
            <a:r>
              <a:rPr dirty="0" sz="1800" spc="170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Y</a:t>
            </a:r>
            <a:r>
              <a:rPr dirty="0" sz="1800" spc="120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</a:t>
            </a:r>
            <a:r>
              <a:rPr dirty="0" sz="1800" spc="-145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C</a:t>
            </a:r>
            <a:endParaRPr sz="1800">
              <a:latin typeface="Times New Roman"/>
              <a:cs typeface="Times New Roman"/>
            </a:endParaRPr>
          </a:p>
          <a:p>
            <a:pPr marL="2692400">
              <a:lnSpc>
                <a:spcPct val="100000"/>
              </a:lnSpc>
              <a:spcBef>
                <a:spcPts val="360"/>
              </a:spcBef>
            </a:pPr>
            <a:r>
              <a:rPr dirty="0" sz="1800" i="1">
                <a:latin typeface="Times New Roman"/>
                <a:cs typeface="Times New Roman"/>
              </a:rPr>
              <a:t>S</a:t>
            </a:r>
            <a:r>
              <a:rPr dirty="0" sz="1800" spc="165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 spc="-25" i="1">
                <a:latin typeface="Times New Roman"/>
                <a:cs typeface="Times New Roman"/>
              </a:rPr>
              <a:t>Y</a:t>
            </a:r>
            <a:r>
              <a:rPr dirty="0" baseline="-23809" sz="1575" i="1">
                <a:latin typeface="Times New Roman"/>
                <a:cs typeface="Times New Roman"/>
              </a:rPr>
              <a:t>d</a:t>
            </a:r>
            <a:r>
              <a:rPr dirty="0" baseline="-23809" sz="1575" i="1">
                <a:latin typeface="Times New Roman"/>
                <a:cs typeface="Times New Roman"/>
              </a:rPr>
              <a:t>  </a:t>
            </a:r>
            <a:r>
              <a:rPr dirty="0" baseline="-23809" sz="1575" spc="-112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</a:t>
            </a:r>
            <a:r>
              <a:rPr dirty="0" sz="1800" spc="-120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(</a:t>
            </a:r>
            <a:r>
              <a:rPr dirty="0" sz="1800" spc="70" i="1">
                <a:latin typeface="Times New Roman"/>
                <a:cs typeface="Times New Roman"/>
              </a:rPr>
              <a:t>C</a:t>
            </a:r>
            <a:r>
              <a:rPr dirty="0" baseline="-23809" sz="1575">
                <a:latin typeface="Times New Roman"/>
                <a:cs typeface="Times New Roman"/>
              </a:rPr>
              <a:t>0</a:t>
            </a:r>
            <a:r>
              <a:rPr dirty="0" baseline="-23809" sz="1575">
                <a:latin typeface="Times New Roman"/>
                <a:cs typeface="Times New Roman"/>
              </a:rPr>
              <a:t> </a:t>
            </a:r>
            <a:r>
              <a:rPr dirty="0" baseline="-23809" sz="1575" spc="112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120">
                <a:latin typeface="Times New Roman"/>
                <a:cs typeface="Times New Roman"/>
              </a:rPr>
              <a:t> </a:t>
            </a:r>
            <a:r>
              <a:rPr dirty="0" sz="1800" i="1">
                <a:latin typeface="Times New Roman"/>
                <a:cs typeface="Times New Roman"/>
              </a:rPr>
              <a:t>b</a:t>
            </a:r>
            <a:r>
              <a:rPr dirty="0" sz="1800" spc="-20" i="1">
                <a:latin typeface="Times New Roman"/>
                <a:cs typeface="Times New Roman"/>
              </a:rPr>
              <a:t>Y</a:t>
            </a:r>
            <a:r>
              <a:rPr dirty="0" baseline="-23809" sz="1575" i="1">
                <a:latin typeface="Times New Roman"/>
                <a:cs typeface="Times New Roman"/>
              </a:rPr>
              <a:t>d</a:t>
            </a:r>
            <a:r>
              <a:rPr dirty="0" baseline="-23809" sz="1575" spc="165" i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)</a:t>
            </a:r>
            <a:endParaRPr sz="1800">
              <a:latin typeface="Times New Roman"/>
              <a:cs typeface="Times New Roman"/>
            </a:endParaRPr>
          </a:p>
          <a:p>
            <a:pPr marL="2692400">
              <a:lnSpc>
                <a:spcPct val="100000"/>
              </a:lnSpc>
              <a:spcBef>
                <a:spcPts val="595"/>
              </a:spcBef>
            </a:pPr>
            <a:r>
              <a:rPr dirty="0" sz="1800" i="1">
                <a:latin typeface="Times New Roman"/>
                <a:cs typeface="Times New Roman"/>
              </a:rPr>
              <a:t>S</a:t>
            </a:r>
            <a:r>
              <a:rPr dirty="0" sz="1800" spc="165" i="1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</a:t>
            </a:r>
            <a:r>
              <a:rPr dirty="0" sz="1800" spc="2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Symbol"/>
                <a:cs typeface="Symbol"/>
              </a:rPr>
              <a:t></a:t>
            </a:r>
            <a:r>
              <a:rPr dirty="0" sz="1800" spc="70" i="1">
                <a:latin typeface="Times New Roman"/>
                <a:cs typeface="Times New Roman"/>
              </a:rPr>
              <a:t>C</a:t>
            </a:r>
            <a:r>
              <a:rPr dirty="0" baseline="-23809" sz="1575">
                <a:latin typeface="Times New Roman"/>
                <a:cs typeface="Times New Roman"/>
              </a:rPr>
              <a:t>0</a:t>
            </a:r>
            <a:r>
              <a:rPr dirty="0" baseline="-23809" sz="1575">
                <a:latin typeface="Times New Roman"/>
                <a:cs typeface="Times New Roman"/>
              </a:rPr>
              <a:t> </a:t>
            </a:r>
            <a:r>
              <a:rPr dirty="0" baseline="-23809" sz="1575" spc="112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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 spc="-155">
                <a:latin typeface="Times New Roman"/>
                <a:cs typeface="Times New Roman"/>
              </a:rPr>
              <a:t>(</a:t>
            </a:r>
            <a:r>
              <a:rPr dirty="0" sz="1800">
                <a:latin typeface="Times New Roman"/>
                <a:cs typeface="Times New Roman"/>
              </a:rPr>
              <a:t>1</a:t>
            </a:r>
            <a:r>
              <a:rPr dirty="0" sz="1800" spc="-260">
                <a:latin typeface="Times New Roman"/>
                <a:cs typeface="Times New Roman"/>
              </a:rPr>
              <a:t> </a:t>
            </a:r>
            <a:r>
              <a:rPr dirty="0" sz="1800">
                <a:latin typeface="Symbol"/>
                <a:cs typeface="Symbol"/>
              </a:rPr>
              <a:t></a:t>
            </a:r>
            <a:r>
              <a:rPr dirty="0" sz="1800" spc="-140">
                <a:latin typeface="Times New Roman"/>
                <a:cs typeface="Times New Roman"/>
              </a:rPr>
              <a:t> </a:t>
            </a:r>
            <a:r>
              <a:rPr dirty="0" sz="1800" spc="25" i="1">
                <a:latin typeface="Times New Roman"/>
                <a:cs typeface="Times New Roman"/>
              </a:rPr>
              <a:t>b</a:t>
            </a:r>
            <a:r>
              <a:rPr dirty="0" sz="1800" spc="-70">
                <a:latin typeface="Times New Roman"/>
                <a:cs typeface="Times New Roman"/>
              </a:rPr>
              <a:t>)</a:t>
            </a:r>
            <a:r>
              <a:rPr dirty="0" sz="1800" spc="-15" i="1">
                <a:latin typeface="Times New Roman"/>
                <a:cs typeface="Times New Roman"/>
              </a:rPr>
              <a:t>Y</a:t>
            </a:r>
            <a:r>
              <a:rPr dirty="0" baseline="-23809" sz="1575" i="1">
                <a:latin typeface="Times New Roman"/>
                <a:cs typeface="Times New Roman"/>
              </a:rPr>
              <a:t>d</a:t>
            </a:r>
            <a:endParaRPr baseline="-23809" sz="1575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8597" y="4811776"/>
            <a:ext cx="888365" cy="1673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Arial"/>
                <a:cs typeface="Arial"/>
              </a:rPr>
              <a:t>dimana:  </a:t>
            </a:r>
            <a:r>
              <a:rPr dirty="0" sz="1800" spc="-5">
                <a:latin typeface="Arial"/>
                <a:cs typeface="Arial"/>
              </a:rPr>
              <a:t>C</a:t>
            </a:r>
            <a:endParaRPr sz="18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Y</a:t>
            </a:r>
            <a:endParaRPr sz="1800">
              <a:latin typeface="Arial"/>
              <a:cs typeface="Arial"/>
            </a:endParaRPr>
          </a:p>
          <a:p>
            <a:pPr algn="just" marL="38100" marR="562610">
              <a:lnSpc>
                <a:spcPct val="100000"/>
              </a:lnSpc>
            </a:pPr>
            <a:r>
              <a:rPr dirty="0" sz="1800" spc="-5">
                <a:latin typeface="Arial"/>
                <a:cs typeface="Arial"/>
              </a:rPr>
              <a:t>Yd  </a:t>
            </a:r>
            <a:r>
              <a:rPr dirty="0" sz="1800" spc="-5">
                <a:latin typeface="Arial"/>
                <a:cs typeface="Arial"/>
              </a:rPr>
              <a:t>C</a:t>
            </a:r>
            <a:r>
              <a:rPr dirty="0" baseline="-23148" sz="1800" spc="-7">
                <a:latin typeface="Arial"/>
                <a:cs typeface="Arial"/>
              </a:rPr>
              <a:t>0 </a:t>
            </a:r>
            <a:r>
              <a:rPr dirty="0" baseline="-23148" sz="1800" spc="-487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68169" y="5086096"/>
            <a:ext cx="2864485" cy="1398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Konsumsi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Pendapatan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Nasional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Pendapatan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Disposable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Autonomous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consumption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Tabungan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02" y="549148"/>
            <a:ext cx="6569075" cy="5441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00" b="0">
                <a:latin typeface="Times New Roman"/>
                <a:cs typeface="Times New Roman"/>
              </a:rPr>
              <a:t>Contoh</a:t>
            </a:r>
            <a:r>
              <a:rPr dirty="0" sz="3400" spc="-30" b="0">
                <a:latin typeface="Times New Roman"/>
                <a:cs typeface="Times New Roman"/>
              </a:rPr>
              <a:t> </a:t>
            </a:r>
            <a:r>
              <a:rPr dirty="0" sz="3400" b="0">
                <a:latin typeface="Times New Roman"/>
                <a:cs typeface="Times New Roman"/>
              </a:rPr>
              <a:t>Analisis</a:t>
            </a:r>
            <a:r>
              <a:rPr dirty="0" sz="3400" spc="-15" b="0">
                <a:latin typeface="Times New Roman"/>
                <a:cs typeface="Times New Roman"/>
              </a:rPr>
              <a:t> </a:t>
            </a:r>
            <a:r>
              <a:rPr dirty="0" sz="3400" b="0">
                <a:latin typeface="Times New Roman"/>
                <a:cs typeface="Times New Roman"/>
              </a:rPr>
              <a:t>Pendapatan</a:t>
            </a:r>
            <a:r>
              <a:rPr dirty="0" sz="3400" spc="-25" b="0">
                <a:latin typeface="Times New Roman"/>
                <a:cs typeface="Times New Roman"/>
              </a:rPr>
              <a:t> </a:t>
            </a:r>
            <a:r>
              <a:rPr dirty="0" sz="3400" b="0">
                <a:latin typeface="Times New Roman"/>
                <a:cs typeface="Times New Roman"/>
              </a:rPr>
              <a:t>Nasional</a:t>
            </a:r>
            <a:endParaRPr sz="3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23702" y="6291327"/>
            <a:ext cx="463550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00" spc="5">
                <a:latin typeface="Symbol"/>
                <a:cs typeface="Symbol"/>
              </a:rPr>
              <a:t>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750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46373" y="6333237"/>
            <a:ext cx="294640" cy="2254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14957" sz="1950" spc="7" i="1">
                <a:latin typeface="Times New Roman"/>
                <a:cs typeface="Times New Roman"/>
              </a:rPr>
              <a:t>Y</a:t>
            </a:r>
            <a:r>
              <a:rPr dirty="0" baseline="14957" sz="1950" spc="-89" i="1">
                <a:latin typeface="Times New Roman"/>
                <a:cs typeface="Times New Roman"/>
              </a:rPr>
              <a:t> </a:t>
            </a:r>
            <a:r>
              <a:rPr dirty="0" sz="750" spc="5" i="1">
                <a:latin typeface="Times New Roman"/>
                <a:cs typeface="Times New Roman"/>
              </a:rPr>
              <a:t>eq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8502" y="1614423"/>
            <a:ext cx="6744970" cy="4653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7665" marR="17780" indent="-342900">
              <a:lnSpc>
                <a:spcPct val="100000"/>
              </a:lnSpc>
              <a:spcBef>
                <a:spcPts val="100"/>
              </a:spcBef>
              <a:buClr>
                <a:srgbClr val="B2B2B2"/>
              </a:buClr>
              <a:buSzPct val="88888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dirty="0" sz="1800" spc="-5">
                <a:latin typeface="Arial"/>
                <a:cs typeface="Arial"/>
              </a:rPr>
              <a:t>Fungsi</a:t>
            </a:r>
            <a:r>
              <a:rPr dirty="0" sz="1800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konsumsi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adalah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C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=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100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+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0,8 Y.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Sementara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itu</a:t>
            </a:r>
            <a:r>
              <a:rPr dirty="0" sz="1800" spc="5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fungsi </a:t>
            </a:r>
            <a:r>
              <a:rPr dirty="0" sz="1800" spc="-484">
                <a:latin typeface="Arial"/>
                <a:cs typeface="Arial"/>
              </a:rPr>
              <a:t> </a:t>
            </a:r>
            <a:r>
              <a:rPr dirty="0" sz="1800" spc="-5">
                <a:latin typeface="Arial"/>
                <a:cs typeface="Arial"/>
              </a:rPr>
              <a:t>investasi adalah </a:t>
            </a:r>
            <a:r>
              <a:rPr dirty="0" sz="1800">
                <a:latin typeface="Arial"/>
                <a:cs typeface="Arial"/>
              </a:rPr>
              <a:t>I </a:t>
            </a:r>
            <a:r>
              <a:rPr dirty="0" sz="1800" spc="-5">
                <a:latin typeface="Arial"/>
                <a:cs typeface="Arial"/>
              </a:rPr>
              <a:t>=50, berapakah keseimbangan </a:t>
            </a:r>
            <a:r>
              <a:rPr dirty="0" sz="1800" spc="-10">
                <a:latin typeface="Arial"/>
                <a:cs typeface="Arial"/>
              </a:rPr>
              <a:t>pendapatan 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nasional?</a:t>
            </a:r>
            <a:endParaRPr sz="18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spcBef>
                <a:spcPts val="440"/>
              </a:spcBef>
              <a:buClr>
                <a:srgbClr val="B2B2B2"/>
              </a:buClr>
              <a:buSzPct val="88888"/>
              <a:buFont typeface="Wingdings"/>
              <a:buChar char=""/>
              <a:tabLst>
                <a:tab pos="367665" algn="l"/>
                <a:tab pos="368300" algn="l"/>
              </a:tabLst>
            </a:pPr>
            <a:r>
              <a:rPr dirty="0" sz="1800" spc="-5">
                <a:latin typeface="Arial"/>
                <a:cs typeface="Arial"/>
              </a:rPr>
              <a:t>Jawab:</a:t>
            </a:r>
            <a:endParaRPr sz="1800">
              <a:latin typeface="Arial"/>
              <a:cs typeface="Arial"/>
            </a:endParaRPr>
          </a:p>
          <a:p>
            <a:pPr marL="278765" indent="-254000">
              <a:lnSpc>
                <a:spcPct val="100000"/>
              </a:lnSpc>
              <a:spcBef>
                <a:spcPts val="440"/>
              </a:spcBef>
              <a:buAutoNum type="alphaLcPeriod"/>
              <a:tabLst>
                <a:tab pos="279400" algn="l"/>
              </a:tabLst>
            </a:pPr>
            <a:r>
              <a:rPr dirty="0" sz="1800" spc="-5">
                <a:latin typeface="Arial"/>
                <a:cs typeface="Arial"/>
              </a:rPr>
              <a:t>Pendekatan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Pengeluaran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"/>
              <a:buAutoNum type="alphaLcPeriod"/>
            </a:pPr>
            <a:endParaRPr sz="1950">
              <a:latin typeface="Arial"/>
              <a:cs typeface="Arial"/>
            </a:endParaRPr>
          </a:p>
          <a:p>
            <a:pPr marL="2310765">
              <a:lnSpc>
                <a:spcPct val="100000"/>
              </a:lnSpc>
            </a:pPr>
            <a:r>
              <a:rPr dirty="0" sz="1400" i="1">
                <a:latin typeface="Times New Roman"/>
                <a:cs typeface="Times New Roman"/>
              </a:rPr>
              <a:t>Y</a:t>
            </a:r>
            <a:r>
              <a:rPr dirty="0" sz="1400" spc="155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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C</a:t>
            </a:r>
            <a:r>
              <a:rPr dirty="0" sz="1400" spc="-10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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  <a:p>
            <a:pPr marL="2311400" marR="3031490" indent="-635">
              <a:lnSpc>
                <a:spcPts val="2110"/>
              </a:lnSpc>
              <a:spcBef>
                <a:spcPts val="135"/>
              </a:spcBef>
            </a:pPr>
            <a:r>
              <a:rPr dirty="0" sz="1400" i="1">
                <a:latin typeface="Times New Roman"/>
                <a:cs typeface="Times New Roman"/>
              </a:rPr>
              <a:t>Y</a:t>
            </a:r>
            <a:r>
              <a:rPr dirty="0" sz="1400" i="1">
                <a:latin typeface="Times New Roman"/>
                <a:cs typeface="Times New Roman"/>
              </a:rPr>
              <a:t> </a:t>
            </a:r>
            <a:r>
              <a:rPr dirty="0" sz="1400" spc="-170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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100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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0</a:t>
            </a:r>
            <a:r>
              <a:rPr dirty="0" sz="1400" spc="-45">
                <a:latin typeface="Times New Roman"/>
                <a:cs typeface="Times New Roman"/>
              </a:rPr>
              <a:t>,</a:t>
            </a:r>
            <a:r>
              <a:rPr dirty="0" sz="1400" spc="-95">
                <a:latin typeface="Times New Roman"/>
                <a:cs typeface="Times New Roman"/>
              </a:rPr>
              <a:t>8</a:t>
            </a:r>
            <a:r>
              <a:rPr dirty="0" sz="1400" i="1">
                <a:latin typeface="Times New Roman"/>
                <a:cs typeface="Times New Roman"/>
              </a:rPr>
              <a:t>Y</a:t>
            </a:r>
            <a:r>
              <a:rPr dirty="0" sz="1400" spc="95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</a:t>
            </a:r>
            <a:r>
              <a:rPr dirty="0" sz="1400" spc="-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50  </a:t>
            </a:r>
            <a:r>
              <a:rPr dirty="0" sz="1400" i="1">
                <a:latin typeface="Times New Roman"/>
                <a:cs typeface="Times New Roman"/>
              </a:rPr>
              <a:t>Y</a:t>
            </a:r>
            <a:r>
              <a:rPr dirty="0" sz="1400" spc="90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</a:t>
            </a:r>
            <a:r>
              <a:rPr dirty="0" sz="1400" spc="-9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0</a:t>
            </a:r>
            <a:r>
              <a:rPr dirty="0" sz="1400" spc="-45">
                <a:latin typeface="Times New Roman"/>
                <a:cs typeface="Times New Roman"/>
              </a:rPr>
              <a:t>,</a:t>
            </a:r>
            <a:r>
              <a:rPr dirty="0" sz="1400" spc="-85">
                <a:latin typeface="Times New Roman"/>
                <a:cs typeface="Times New Roman"/>
              </a:rPr>
              <a:t>8</a:t>
            </a:r>
            <a:r>
              <a:rPr dirty="0" sz="1400" i="1">
                <a:latin typeface="Times New Roman"/>
                <a:cs typeface="Times New Roman"/>
              </a:rPr>
              <a:t>Y</a:t>
            </a:r>
            <a:r>
              <a:rPr dirty="0" sz="1400" i="1">
                <a:latin typeface="Times New Roman"/>
                <a:cs typeface="Times New Roman"/>
              </a:rPr>
              <a:t> </a:t>
            </a:r>
            <a:r>
              <a:rPr dirty="0" sz="1400" spc="-170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</a:t>
            </a:r>
            <a:r>
              <a:rPr dirty="0" sz="1400" spc="-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150  </a:t>
            </a:r>
            <a:r>
              <a:rPr dirty="0" sz="1400" spc="-30">
                <a:latin typeface="Times New Roman"/>
                <a:cs typeface="Times New Roman"/>
              </a:rPr>
              <a:t>0</a:t>
            </a:r>
            <a:r>
              <a:rPr dirty="0" sz="1400" spc="20">
                <a:latin typeface="Times New Roman"/>
                <a:cs typeface="Times New Roman"/>
              </a:rPr>
              <a:t>,</a:t>
            </a:r>
            <a:r>
              <a:rPr dirty="0" sz="1400" spc="-70">
                <a:latin typeface="Times New Roman"/>
                <a:cs typeface="Times New Roman"/>
              </a:rPr>
              <a:t>2</a:t>
            </a:r>
            <a:r>
              <a:rPr dirty="0" sz="1400" i="1">
                <a:latin typeface="Times New Roman"/>
                <a:cs typeface="Times New Roman"/>
              </a:rPr>
              <a:t>Y</a:t>
            </a:r>
            <a:r>
              <a:rPr dirty="0" sz="1400" i="1">
                <a:latin typeface="Times New Roman"/>
                <a:cs typeface="Times New Roman"/>
              </a:rPr>
              <a:t> </a:t>
            </a:r>
            <a:r>
              <a:rPr dirty="0" sz="1400" spc="-170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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150</a:t>
            </a:r>
            <a:endParaRPr sz="1400">
              <a:latin typeface="Times New Roman"/>
              <a:cs typeface="Times New Roman"/>
            </a:endParaRPr>
          </a:p>
          <a:p>
            <a:pPr marL="2311400">
              <a:lnSpc>
                <a:spcPct val="100000"/>
              </a:lnSpc>
              <a:spcBef>
                <a:spcPts val="290"/>
              </a:spcBef>
            </a:pPr>
            <a:r>
              <a:rPr dirty="0" sz="1400" spc="-5" i="1">
                <a:latin typeface="Times New Roman"/>
                <a:cs typeface="Times New Roman"/>
              </a:rPr>
              <a:t>Y</a:t>
            </a:r>
            <a:r>
              <a:rPr dirty="0" baseline="-24305" sz="1200" spc="-7" i="1">
                <a:latin typeface="Times New Roman"/>
                <a:cs typeface="Times New Roman"/>
              </a:rPr>
              <a:t>eq</a:t>
            </a:r>
            <a:r>
              <a:rPr dirty="0" baseline="-24305" sz="1200" spc="209" i="1">
                <a:latin typeface="Times New Roman"/>
                <a:cs typeface="Times New Roman"/>
              </a:rPr>
              <a:t> </a:t>
            </a:r>
            <a:r>
              <a:rPr dirty="0" sz="1400">
                <a:latin typeface="Symbol"/>
                <a:cs typeface="Symbol"/>
              </a:rPr>
              <a:t>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750</a:t>
            </a:r>
            <a:endParaRPr sz="1400">
              <a:latin typeface="Times New Roman"/>
              <a:cs typeface="Times New Roman"/>
            </a:endParaRPr>
          </a:p>
          <a:p>
            <a:pPr marL="335915" indent="-254000">
              <a:lnSpc>
                <a:spcPct val="100000"/>
              </a:lnSpc>
              <a:spcBef>
                <a:spcPts val="505"/>
              </a:spcBef>
              <a:buAutoNum type="alphaLcPeriod" startAt="2"/>
              <a:tabLst>
                <a:tab pos="336550" algn="l"/>
              </a:tabLst>
            </a:pPr>
            <a:r>
              <a:rPr dirty="0" sz="1800" spc="-5">
                <a:latin typeface="Arial"/>
                <a:cs typeface="Arial"/>
              </a:rPr>
              <a:t>Pendekatan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Injeksi-Kebocoran</a:t>
            </a:r>
            <a:endParaRPr sz="1800">
              <a:latin typeface="Arial"/>
              <a:cs typeface="Arial"/>
            </a:endParaRPr>
          </a:p>
          <a:p>
            <a:pPr marL="2323465">
              <a:lnSpc>
                <a:spcPct val="100000"/>
              </a:lnSpc>
              <a:spcBef>
                <a:spcPts val="254"/>
              </a:spcBef>
              <a:tabLst>
                <a:tab pos="3117850" algn="l"/>
              </a:tabLst>
            </a:pPr>
            <a:r>
              <a:rPr dirty="0" sz="1300" spc="5" i="1">
                <a:latin typeface="Times New Roman"/>
                <a:cs typeface="Times New Roman"/>
              </a:rPr>
              <a:t>C</a:t>
            </a:r>
            <a:r>
              <a:rPr dirty="0" sz="1300" spc="5" i="1">
                <a:latin typeface="Times New Roman"/>
                <a:cs typeface="Times New Roman"/>
              </a:rPr>
              <a:t>  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Symbol"/>
                <a:cs typeface="Symbol"/>
              </a:rPr>
              <a:t>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-6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100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5">
                <a:latin typeface="Symbol"/>
                <a:cs typeface="Symbol"/>
              </a:rPr>
              <a:t>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0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 spc="80">
                <a:latin typeface="Times New Roman"/>
                <a:cs typeface="Times New Roman"/>
              </a:rPr>
              <a:t>,</a:t>
            </a:r>
            <a:r>
              <a:rPr dirty="0" sz="1300" spc="5">
                <a:latin typeface="Times New Roman"/>
                <a:cs typeface="Times New Roman"/>
              </a:rPr>
              <a:t>8</a:t>
            </a:r>
            <a:r>
              <a:rPr dirty="0" sz="1300" spc="-170">
                <a:latin typeface="Times New Roman"/>
                <a:cs typeface="Times New Roman"/>
              </a:rPr>
              <a:t> </a:t>
            </a:r>
            <a:r>
              <a:rPr dirty="0" sz="1300" spc="5" i="1">
                <a:latin typeface="Times New Roman"/>
                <a:cs typeface="Times New Roman"/>
              </a:rPr>
              <a:t>Y</a:t>
            </a:r>
            <a:endParaRPr sz="1300">
              <a:latin typeface="Times New Roman"/>
              <a:cs typeface="Times New Roman"/>
            </a:endParaRPr>
          </a:p>
          <a:p>
            <a:pPr marL="2334895">
              <a:lnSpc>
                <a:spcPct val="100000"/>
              </a:lnSpc>
              <a:spcBef>
                <a:spcPts val="400"/>
              </a:spcBef>
              <a:tabLst>
                <a:tab pos="3250565" algn="l"/>
              </a:tabLst>
            </a:pPr>
            <a:r>
              <a:rPr dirty="0" sz="1300" spc="5" i="1">
                <a:latin typeface="Times New Roman"/>
                <a:cs typeface="Times New Roman"/>
              </a:rPr>
              <a:t>S</a:t>
            </a:r>
            <a:r>
              <a:rPr dirty="0" sz="1300" spc="5" i="1">
                <a:latin typeface="Times New Roman"/>
                <a:cs typeface="Times New Roman"/>
              </a:rPr>
              <a:t>  </a:t>
            </a:r>
            <a:r>
              <a:rPr dirty="0" sz="1300" spc="-75" i="1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Symbol"/>
                <a:cs typeface="Symbol"/>
              </a:rPr>
              <a:t>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Symbol"/>
                <a:cs typeface="Symbol"/>
              </a:rPr>
              <a:t></a:t>
            </a:r>
            <a:r>
              <a:rPr dirty="0" sz="1300" spc="-3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100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5">
                <a:latin typeface="Symbol"/>
                <a:cs typeface="Symbol"/>
              </a:rPr>
              <a:t></a:t>
            </a:r>
            <a:r>
              <a:rPr dirty="0" sz="130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0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-16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2</a:t>
            </a:r>
            <a:r>
              <a:rPr dirty="0" sz="1300" spc="-140">
                <a:latin typeface="Times New Roman"/>
                <a:cs typeface="Times New Roman"/>
              </a:rPr>
              <a:t> </a:t>
            </a:r>
            <a:r>
              <a:rPr dirty="0" sz="1300" spc="5" i="1">
                <a:latin typeface="Times New Roman"/>
                <a:cs typeface="Times New Roman"/>
              </a:rPr>
              <a:t>Y</a:t>
            </a:r>
            <a:endParaRPr sz="1300">
              <a:latin typeface="Times New Roman"/>
              <a:cs typeface="Times New Roman"/>
            </a:endParaRPr>
          </a:p>
          <a:p>
            <a:pPr marL="2334895">
              <a:lnSpc>
                <a:spcPct val="100000"/>
              </a:lnSpc>
              <a:spcBef>
                <a:spcPts val="409"/>
              </a:spcBef>
            </a:pPr>
            <a:r>
              <a:rPr dirty="0" sz="1300" spc="5" i="1">
                <a:latin typeface="Times New Roman"/>
                <a:cs typeface="Times New Roman"/>
              </a:rPr>
              <a:t>S</a:t>
            </a:r>
            <a:r>
              <a:rPr dirty="0" sz="1300" spc="210" i="1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Symbol"/>
                <a:cs typeface="Symbol"/>
              </a:rPr>
              <a:t>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marL="2331085">
              <a:lnSpc>
                <a:spcPct val="100000"/>
              </a:lnSpc>
              <a:spcBef>
                <a:spcPts val="400"/>
              </a:spcBef>
              <a:tabLst>
                <a:tab pos="2878455" algn="l"/>
                <a:tab pos="3559810" algn="l"/>
              </a:tabLst>
            </a:pPr>
            <a:r>
              <a:rPr dirty="0" sz="1300" spc="5">
                <a:latin typeface="Symbol"/>
                <a:cs typeface="Symbol"/>
              </a:rPr>
              <a:t></a:t>
            </a:r>
            <a:r>
              <a:rPr dirty="0" sz="1300" spc="14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100	</a:t>
            </a:r>
            <a:r>
              <a:rPr dirty="0" sz="1300" spc="5">
                <a:latin typeface="Symbol"/>
                <a:cs typeface="Symbol"/>
              </a:rPr>
              <a:t></a:t>
            </a:r>
            <a:r>
              <a:rPr dirty="0" sz="1300" spc="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0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-16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2</a:t>
            </a:r>
            <a:r>
              <a:rPr dirty="0" sz="1300" spc="-140">
                <a:latin typeface="Times New Roman"/>
                <a:cs typeface="Times New Roman"/>
              </a:rPr>
              <a:t> </a:t>
            </a:r>
            <a:r>
              <a:rPr dirty="0" sz="1300" spc="5" i="1">
                <a:latin typeface="Times New Roman"/>
                <a:cs typeface="Times New Roman"/>
              </a:rPr>
              <a:t>Y	</a:t>
            </a:r>
            <a:r>
              <a:rPr dirty="0" sz="1300" spc="5">
                <a:latin typeface="Symbol"/>
                <a:cs typeface="Symbol"/>
              </a:rPr>
              <a:t></a:t>
            </a:r>
            <a:r>
              <a:rPr dirty="0" sz="1300" spc="1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50</a:t>
            </a:r>
            <a:endParaRPr sz="1300">
              <a:latin typeface="Times New Roman"/>
              <a:cs typeface="Times New Roman"/>
            </a:endParaRPr>
          </a:p>
          <a:p>
            <a:pPr marL="2327275">
              <a:lnSpc>
                <a:spcPct val="100000"/>
              </a:lnSpc>
              <a:spcBef>
                <a:spcPts val="409"/>
              </a:spcBef>
              <a:tabLst>
                <a:tab pos="2831465" algn="l"/>
              </a:tabLst>
            </a:pPr>
            <a:r>
              <a:rPr dirty="0" sz="1300" spc="5">
                <a:latin typeface="Times New Roman"/>
                <a:cs typeface="Times New Roman"/>
              </a:rPr>
              <a:t>0</a:t>
            </a:r>
            <a:r>
              <a:rPr dirty="0" sz="1300" spc="-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,</a:t>
            </a:r>
            <a:r>
              <a:rPr dirty="0" sz="1300" spc="-160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2</a:t>
            </a:r>
            <a:r>
              <a:rPr dirty="0" sz="1300" spc="-145">
                <a:latin typeface="Times New Roman"/>
                <a:cs typeface="Times New Roman"/>
              </a:rPr>
              <a:t> </a:t>
            </a:r>
            <a:r>
              <a:rPr dirty="0" sz="1300" spc="5" i="1">
                <a:latin typeface="Times New Roman"/>
                <a:cs typeface="Times New Roman"/>
              </a:rPr>
              <a:t>Y	</a:t>
            </a:r>
            <a:r>
              <a:rPr dirty="0" sz="1300" spc="5">
                <a:latin typeface="Symbol"/>
                <a:cs typeface="Symbol"/>
              </a:rPr>
              <a:t>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 spc="5">
                <a:latin typeface="Times New Roman"/>
                <a:cs typeface="Times New Roman"/>
              </a:rPr>
              <a:t>150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2021-03-05T01:57:31Z</dcterms:created>
  <dcterms:modified xsi:type="dcterms:W3CDTF">2021-03-05T01:57:31Z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2021-03-05T00:00:00Z</vt:filetime>
  </property>
</Properties>
</file>