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A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2"/>
    <p:restoredTop sz="94513"/>
  </p:normalViewPr>
  <p:slideViewPr>
    <p:cSldViewPr snapToGrid="0">
      <p:cViewPr varScale="1">
        <p:scale>
          <a:sx n="59" d="100"/>
          <a:sy n="59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8F2C9-70B2-6215-031D-A674DF8A4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6BF21-3551-A7A5-D670-7551F24EC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12BA4-90A5-735D-C3E7-0F1BE9C1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D6-649C-6044-8BAD-752ED2ADDBFF}" type="datetimeFigureOut">
              <a:rPr lang="en-AF" smtClean="0"/>
              <a:t>09/24/2025</a:t>
            </a:fld>
            <a:endParaRPr lang="en-AF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B7332-64CD-6A23-05A9-68210A38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F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4CDF-6435-335E-2B02-58395971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F78B-83C6-4445-A460-80245F3ACCB6}" type="slidenum">
              <a:rPr lang="en-AF" smtClean="0"/>
              <a:t>‹#›</a:t>
            </a:fld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334259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7FADC-DE28-E024-74C2-BA3D9E52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19F50-B08A-9088-97A3-FDC92F85A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3E89F-B347-9B4A-1980-DB8EE0B8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D6-649C-6044-8BAD-752ED2ADDBFF}" type="datetimeFigureOut">
              <a:rPr lang="en-AF" smtClean="0"/>
              <a:t>09/24/2025</a:t>
            </a:fld>
            <a:endParaRPr lang="en-AF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AA60C-E52E-EABB-E951-710B9208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F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4BFA7-AC14-D647-A549-503ECD56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F78B-83C6-4445-A460-80245F3ACCB6}" type="slidenum">
              <a:rPr lang="en-AF" smtClean="0"/>
              <a:t>‹#›</a:t>
            </a:fld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422794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ECFB8-AD25-DD57-8A64-D9DB545B0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28E83-DAC6-51E9-35C7-6F4590738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59CC2-F0FE-A562-3DF5-7A35B99D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D6-649C-6044-8BAD-752ED2ADDBFF}" type="datetimeFigureOut">
              <a:rPr lang="en-AF" smtClean="0"/>
              <a:t>09/24/2025</a:t>
            </a:fld>
            <a:endParaRPr lang="en-AF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7FA71-25AE-AEF2-8BF5-6C5A2365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F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252C0-1DD0-5A96-F741-337F91FC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F78B-83C6-4445-A460-80245F3ACCB6}" type="slidenum">
              <a:rPr lang="en-AF" smtClean="0"/>
              <a:t>‹#›</a:t>
            </a:fld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256820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9FC1-661D-E355-A1A9-98CC1C9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5D475-B953-3F07-FEC1-BAC5E0B4F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D0B87-8231-F857-ECC1-07B9F775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D6-649C-6044-8BAD-752ED2ADDBFF}" type="datetimeFigureOut">
              <a:rPr lang="en-AF" smtClean="0"/>
              <a:t>09/24/2025</a:t>
            </a:fld>
            <a:endParaRPr lang="en-AF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21E7D-DBFF-4FE2-8293-D2B7D9B7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F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0D236-8561-846C-49D7-FD6E2B82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F78B-83C6-4445-A460-80245F3ACCB6}" type="slidenum">
              <a:rPr lang="en-AF" smtClean="0"/>
              <a:t>‹#›</a:t>
            </a:fld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201128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03A3-D992-DFFA-94B4-58557F9A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BFD7B-BCE5-6FFC-153C-3FA0E3DE1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65039-635B-7EDE-2F99-71A2956E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D6-649C-6044-8BAD-752ED2ADDBFF}" type="datetimeFigureOut">
              <a:rPr lang="en-AF" smtClean="0"/>
              <a:t>09/24/2025</a:t>
            </a:fld>
            <a:endParaRPr lang="en-AF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AFFAE-475E-10A6-1F26-2192B7A8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F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A48E9-9F4A-BEB3-6C24-7FD7C9FC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F78B-83C6-4445-A460-80245F3ACCB6}" type="slidenum">
              <a:rPr lang="en-AF" smtClean="0"/>
              <a:t>‹#›</a:t>
            </a:fld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38527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07B6-2B62-56A4-C827-8921D1EF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1B10-F691-68A2-555A-F9B6F2E80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F507F-DCFD-AD17-6FF6-7D030F70C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9DDC-49B8-81BA-ECFF-8EE08E07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D6-649C-6044-8BAD-752ED2ADDBFF}" type="datetimeFigureOut">
              <a:rPr lang="en-AF" smtClean="0"/>
              <a:t>09/24/2025</a:t>
            </a:fld>
            <a:endParaRPr lang="en-AF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7DC42-2CCA-938A-6CCD-2E49C004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F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A9539-666F-B494-793E-5D92A25A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F78B-83C6-4445-A460-80245F3ACCB6}" type="slidenum">
              <a:rPr lang="en-AF" smtClean="0"/>
              <a:t>‹#›</a:t>
            </a:fld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365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D562-A746-76AB-ED7A-CF52B355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FB783-C056-DD8F-A2B6-354C1F3C9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9978-17B2-7CB2-6D05-B262DCCC0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E6B26-5F54-C50D-B988-9453D5930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67490-B23B-2E8F-C33F-8643E3AF4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C4C682-A77D-6754-D24C-3C2C3E9D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D6-649C-6044-8BAD-752ED2ADDBFF}" type="datetimeFigureOut">
              <a:rPr lang="en-AF" smtClean="0"/>
              <a:t>09/24/2025</a:t>
            </a:fld>
            <a:endParaRPr lang="en-AF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55F19-E296-F336-A2EB-23CDDE12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F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D0A74-3B61-C07A-1A7A-A867717C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F78B-83C6-4445-A460-80245F3ACCB6}" type="slidenum">
              <a:rPr lang="en-AF" smtClean="0"/>
              <a:t>‹#›</a:t>
            </a:fld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358273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1FAB-2679-C3A3-76EE-80E0D142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29E18-92AF-BAFB-B9C2-0EA10A4E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D6-649C-6044-8BAD-752ED2ADDBFF}" type="datetimeFigureOut">
              <a:rPr lang="en-AF" smtClean="0"/>
              <a:t>09/24/2025</a:t>
            </a:fld>
            <a:endParaRPr lang="en-AF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91A54-56B6-7BD1-6823-EF1A9641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F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F8876-DA76-330C-1DEB-C9028A07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F78B-83C6-4445-A460-80245F3ACCB6}" type="slidenum">
              <a:rPr lang="en-AF" smtClean="0"/>
              <a:t>‹#›</a:t>
            </a:fld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241791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8BF3D7-E43B-D89E-B8B2-2C35A407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D6-649C-6044-8BAD-752ED2ADDBFF}" type="datetimeFigureOut">
              <a:rPr lang="en-AF" smtClean="0"/>
              <a:t>09/24/2025</a:t>
            </a:fld>
            <a:endParaRPr lang="en-AF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61A42-B709-03B5-9AC6-C00D6751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F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3BAD7-F708-B5C7-7A01-A482B3B3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F78B-83C6-4445-A460-80245F3ACCB6}" type="slidenum">
              <a:rPr lang="en-AF" smtClean="0"/>
              <a:t>‹#›</a:t>
            </a:fld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93610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5E07-2BA2-DFFB-CE10-E991DB5E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174E4-9375-68EE-0903-09A5C1EDF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2F81F-CB9D-30CC-AD7F-14DAD0860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B4CED-5FBA-BDA2-805E-BC0002CB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D6-649C-6044-8BAD-752ED2ADDBFF}" type="datetimeFigureOut">
              <a:rPr lang="en-AF" smtClean="0"/>
              <a:t>09/24/2025</a:t>
            </a:fld>
            <a:endParaRPr lang="en-AF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A7598-5B9F-2082-80EF-859B1B00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F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0AE34-44A2-663B-CC5D-D76BE859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F78B-83C6-4445-A460-80245F3ACCB6}" type="slidenum">
              <a:rPr lang="en-AF" smtClean="0"/>
              <a:t>‹#›</a:t>
            </a:fld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109770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5ABFA-4C3C-8597-1B77-98F4114C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0AD86E-0810-5DA5-467A-C9D6DF8CF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F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5E0A6-D8A5-C886-DADD-297C0C90F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9877B-7169-0EB7-91D6-EB175C41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D6-649C-6044-8BAD-752ED2ADDBFF}" type="datetimeFigureOut">
              <a:rPr lang="en-AF" smtClean="0"/>
              <a:t>09/24/2025</a:t>
            </a:fld>
            <a:endParaRPr lang="en-AF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1B01E-E96B-F72D-A078-0FE1DB0D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F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BB160-FAD2-4EA8-DCC1-3F1C0CA2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F78B-83C6-4445-A460-80245F3ACCB6}" type="slidenum">
              <a:rPr lang="en-AF" smtClean="0"/>
              <a:t>‹#›</a:t>
            </a:fld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230420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D2860-BF41-9E12-02EA-0461742F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A9EFA-F5AF-48D7-0EF3-3E2C42B57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631C7-FCD9-E3D9-4DE2-C8BA93C0F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43BD6-649C-6044-8BAD-752ED2ADDBFF}" type="datetimeFigureOut">
              <a:rPr lang="en-AF" smtClean="0"/>
              <a:t>09/24/2025</a:t>
            </a:fld>
            <a:endParaRPr lang="en-AF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0F6F5-969E-830A-B61F-B9352E023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F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52031-F4AC-4E25-577A-D1E265B2E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F78B-83C6-4445-A460-80245F3ACCB6}" type="slidenum">
              <a:rPr lang="en-AF" smtClean="0"/>
              <a:t>‹#›</a:t>
            </a:fld>
            <a:endParaRPr lang="en-AF"/>
          </a:p>
        </p:txBody>
      </p:sp>
    </p:spTree>
    <p:extLst>
      <p:ext uri="{BB962C8B-B14F-4D97-AF65-F5344CB8AC3E}">
        <p14:creationId xmlns:p14="http://schemas.microsoft.com/office/powerpoint/2010/main" val="237576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4663-B397-9778-607F-CE1ADD094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420350" cy="3778250"/>
          </a:xfrm>
        </p:spPr>
        <p:txBody>
          <a:bodyPr anchor="t">
            <a:normAutofit/>
          </a:bodyPr>
          <a:lstStyle/>
          <a:p>
            <a:br>
              <a:rPr lang="en-AF" sz="3600" dirty="0">
                <a:latin typeface="ACADEMY ENGRAVED LET PLAIN:1.0" panose="02000000000000000000" pitchFamily="2" charset="0"/>
              </a:rPr>
            </a:br>
            <a:r>
              <a:rPr lang="en-AF" sz="2800" dirty="0">
                <a:latin typeface="ACADEMY ENGRAVED LET PLAIN:1.0" panose="02000000000000000000" pitchFamily="2" charset="0"/>
              </a:rPr>
              <a:t>PENDAHULUAN AKUNTANSI INTERNASIONAL</a:t>
            </a:r>
            <a:br>
              <a:rPr lang="en-AF" sz="2800" dirty="0">
                <a:latin typeface="ACADEMY ENGRAVED LET PLAIN:1.0" panose="02000000000000000000" pitchFamily="2" charset="0"/>
              </a:rPr>
            </a:br>
            <a:br>
              <a:rPr lang="en-AF" sz="2800" dirty="0">
                <a:latin typeface="ACADEMY ENGRAVED LET PLAIN:1.0" panose="02000000000000000000" pitchFamily="2" charset="0"/>
              </a:rPr>
            </a:br>
            <a:endParaRPr lang="en-AF" sz="2400" dirty="0">
              <a:latin typeface="ACADEMY ENGRAVED LET PLAIN:1.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6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A3A1FB-A849-A936-4C65-5158A33266DE}"/>
              </a:ext>
            </a:extLst>
          </p:cNvPr>
          <p:cNvSpPr txBox="1"/>
          <p:nvPr/>
        </p:nvSpPr>
        <p:spPr>
          <a:xfrm>
            <a:off x="879894" y="414068"/>
            <a:ext cx="948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2000" dirty="0"/>
              <a:t>Manajemen resiko (yang menjadi istitalah populer dalam lingkugan perusahan)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3F971-B102-AB6C-7FAD-80D5FCE5079B}"/>
              </a:ext>
            </a:extLst>
          </p:cNvPr>
          <p:cNvSpPr txBox="1"/>
          <p:nvPr/>
        </p:nvSpPr>
        <p:spPr>
          <a:xfrm>
            <a:off x="483079" y="1069674"/>
            <a:ext cx="1011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2000" dirty="0"/>
              <a:t>Manajemen resiko sangat berfungsi karena adanya kemajuan teknologi keuangan yang </a:t>
            </a:r>
          </a:p>
          <a:p>
            <a:r>
              <a:rPr lang="en-US" sz="2000" dirty="0"/>
              <a:t>M</a:t>
            </a:r>
            <a:r>
              <a:rPr lang="en-AF" sz="2000" dirty="0"/>
              <a:t>emungkinkan pergeseran resiko dan pertumbuhan dapat mempertinggi nilai perusahaan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06C74-11AF-144C-7941-37A5865B2BF0}"/>
              </a:ext>
            </a:extLst>
          </p:cNvPr>
          <p:cNvSpPr/>
          <p:nvPr/>
        </p:nvSpPr>
        <p:spPr>
          <a:xfrm>
            <a:off x="1449238" y="2605177"/>
            <a:ext cx="4157932" cy="2035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F" sz="2000" dirty="0"/>
              <a:t>Sekelompok besar pelaku pasar keuangan,harga komoditas,valuta asing,kredit dan ekuitas.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CDFF4894-704C-36CA-FFA6-CACD0C4AC505}"/>
              </a:ext>
            </a:extLst>
          </p:cNvPr>
          <p:cNvSpPr/>
          <p:nvPr/>
        </p:nvSpPr>
        <p:spPr>
          <a:xfrm>
            <a:off x="7073660" y="2605178"/>
            <a:ext cx="4347714" cy="1604514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AF" sz="2000" dirty="0"/>
              <a:t>Investor atau Pemegang Saham</a:t>
            </a:r>
          </a:p>
        </p:txBody>
      </p:sp>
    </p:spTree>
    <p:extLst>
      <p:ext uri="{BB962C8B-B14F-4D97-AF65-F5344CB8AC3E}">
        <p14:creationId xmlns:p14="http://schemas.microsoft.com/office/powerpoint/2010/main" val="107757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D121870E-6A65-AC47-B860-6C10C3033C7C}"/>
              </a:ext>
            </a:extLst>
          </p:cNvPr>
          <p:cNvSpPr/>
          <p:nvPr/>
        </p:nvSpPr>
        <p:spPr>
          <a:xfrm>
            <a:off x="1311215" y="276045"/>
            <a:ext cx="3312543" cy="124220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F" sz="2000" dirty="0"/>
              <a:t>Internasional Pasar Modal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FE738-FB97-3295-AE8E-AB55731FA806}"/>
              </a:ext>
            </a:extLst>
          </p:cNvPr>
          <p:cNvSpPr/>
          <p:nvPr/>
        </p:nvSpPr>
        <p:spPr>
          <a:xfrm>
            <a:off x="1311215" y="2001328"/>
            <a:ext cx="3312543" cy="72461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F" sz="2000" dirty="0"/>
              <a:t>Data statistik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5C7E7025-1A0F-C1CD-DC93-3B45714A276F}"/>
              </a:ext>
            </a:extLst>
          </p:cNvPr>
          <p:cNvSpPr/>
          <p:nvPr/>
        </p:nvSpPr>
        <p:spPr>
          <a:xfrm>
            <a:off x="5365630" y="2001328"/>
            <a:ext cx="2053087" cy="966159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F" dirty="0"/>
              <a:t>Faktor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130EA-829D-E1C6-88D6-AF68D0174510}"/>
              </a:ext>
            </a:extLst>
          </p:cNvPr>
          <p:cNvSpPr/>
          <p:nvPr/>
        </p:nvSpPr>
        <p:spPr>
          <a:xfrm>
            <a:off x="8333117" y="2001328"/>
            <a:ext cx="2547668" cy="72461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F" dirty="0"/>
              <a:t>Arus Modal</a:t>
            </a:r>
          </a:p>
        </p:txBody>
      </p:sp>
      <p:sp>
        <p:nvSpPr>
          <p:cNvPr id="10" name="Up-Down Arrow 9">
            <a:extLst>
              <a:ext uri="{FF2B5EF4-FFF2-40B4-BE49-F238E27FC236}">
                <a16:creationId xmlns:a16="http://schemas.microsoft.com/office/drawing/2014/main" id="{63589599-96B3-5B3D-07EE-5E9D221CFC9E}"/>
              </a:ext>
            </a:extLst>
          </p:cNvPr>
          <p:cNvSpPr/>
          <p:nvPr/>
        </p:nvSpPr>
        <p:spPr>
          <a:xfrm>
            <a:off x="6314536" y="3209026"/>
            <a:ext cx="517585" cy="1155940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B30813-6ACF-E0B7-90B3-D73332786D5E}"/>
              </a:ext>
            </a:extLst>
          </p:cNvPr>
          <p:cNvSpPr txBox="1"/>
          <p:nvPr/>
        </p:nvSpPr>
        <p:spPr>
          <a:xfrm>
            <a:off x="5641675" y="4606505"/>
            <a:ext cx="2691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dirty="0"/>
              <a:t>1.Penawaran sekuritas </a:t>
            </a:r>
          </a:p>
          <a:p>
            <a:r>
              <a:rPr lang="en-AF" dirty="0"/>
              <a:t>2.Penawaran Internasional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B94F89-21D9-7588-10ED-21EC1976FE1B}"/>
              </a:ext>
            </a:extLst>
          </p:cNvPr>
          <p:cNvSpPr/>
          <p:nvPr/>
        </p:nvSpPr>
        <p:spPr>
          <a:xfrm>
            <a:off x="9713343" y="3429000"/>
            <a:ext cx="1949570" cy="93596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F" dirty="0"/>
              <a:t>Inflasi,Surat Obligasi.</a:t>
            </a:r>
          </a:p>
        </p:txBody>
      </p:sp>
    </p:spTree>
    <p:extLst>
      <p:ext uri="{BB962C8B-B14F-4D97-AF65-F5344CB8AC3E}">
        <p14:creationId xmlns:p14="http://schemas.microsoft.com/office/powerpoint/2010/main" val="226558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EF9CAB-F9B3-EEBE-A884-1CD9AAD3D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9" y="2518912"/>
            <a:ext cx="9165087" cy="34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7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AF357C-BFD7-522B-7E4C-4C511F05A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734" y="0"/>
            <a:ext cx="512408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7694E9-8EF3-2F93-4402-4C35993A7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822" y="1"/>
            <a:ext cx="48652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9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0BA80B2-322D-6E37-09E9-5EFF25817A4E}"/>
              </a:ext>
            </a:extLst>
          </p:cNvPr>
          <p:cNvSpPr/>
          <p:nvPr/>
        </p:nvSpPr>
        <p:spPr>
          <a:xfrm>
            <a:off x="2133600" y="563880"/>
            <a:ext cx="2606040" cy="213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F" sz="2400" dirty="0"/>
              <a:t>Peran &amp; Perbedaan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D5FB91-78D9-3FC7-4E30-04E01142AA8B}"/>
              </a:ext>
            </a:extLst>
          </p:cNvPr>
          <p:cNvSpPr/>
          <p:nvPr/>
        </p:nvSpPr>
        <p:spPr>
          <a:xfrm>
            <a:off x="8641080" y="563880"/>
            <a:ext cx="2606040" cy="2270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F" sz="2000" dirty="0"/>
              <a:t>Sudut pandang sejarah &amp; Kontemporer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63FA44-34FF-BF8C-C1A8-647EC4088A20}"/>
              </a:ext>
            </a:extLst>
          </p:cNvPr>
          <p:cNvSpPr/>
          <p:nvPr/>
        </p:nvSpPr>
        <p:spPr>
          <a:xfrm>
            <a:off x="5166360" y="2392680"/>
            <a:ext cx="3048000" cy="2270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F" sz="2000" dirty="0"/>
              <a:t>Internasional Pasar Modal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0B92BD-F0AF-74C3-F648-CF5B230AC273}"/>
              </a:ext>
            </a:extLst>
          </p:cNvPr>
          <p:cNvSpPr/>
          <p:nvPr/>
        </p:nvSpPr>
        <p:spPr>
          <a:xfrm>
            <a:off x="2910840" y="4038600"/>
            <a:ext cx="2788920" cy="2255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F" dirty="0"/>
              <a:t>Pertumbuhan &amp; Penyebaran Operasi Multinasional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5CEC95-DC9A-6F8E-65DB-BF37FFFADCDC}"/>
              </a:ext>
            </a:extLst>
          </p:cNvPr>
          <p:cNvSpPr/>
          <p:nvPr/>
        </p:nvSpPr>
        <p:spPr>
          <a:xfrm>
            <a:off x="8214360" y="4023360"/>
            <a:ext cx="2788920" cy="207263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F" dirty="0"/>
              <a:t>Kompetisi Global &amp; Inovasi Keuangan</a:t>
            </a:r>
          </a:p>
        </p:txBody>
      </p:sp>
    </p:spTree>
    <p:extLst>
      <p:ext uri="{BB962C8B-B14F-4D97-AF65-F5344CB8AC3E}">
        <p14:creationId xmlns:p14="http://schemas.microsoft.com/office/powerpoint/2010/main" val="15669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6FC599-D151-34A9-1AA2-4212F95D9F3E}"/>
              </a:ext>
            </a:extLst>
          </p:cNvPr>
          <p:cNvSpPr txBox="1"/>
          <p:nvPr/>
        </p:nvSpPr>
        <p:spPr>
          <a:xfrm>
            <a:off x="3124200" y="929640"/>
            <a:ext cx="534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2800" dirty="0">
                <a:latin typeface="+mj-lt"/>
              </a:rPr>
              <a:t>        SUDUT PANDANG SEJARAH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F77F9-3B19-B8C8-439E-C401765D1379}"/>
              </a:ext>
            </a:extLst>
          </p:cNvPr>
          <p:cNvSpPr txBox="1"/>
          <p:nvPr/>
        </p:nvSpPr>
        <p:spPr>
          <a:xfrm>
            <a:off x="1630680" y="1645920"/>
            <a:ext cx="9897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2000" dirty="0"/>
              <a:t>Akuntansi Internasional memakai sistem pembukuan berpasangan (double entry)</a:t>
            </a:r>
          </a:p>
          <a:p>
            <a:r>
              <a:rPr lang="en-US" sz="2000" dirty="0"/>
              <a:t>K</a:t>
            </a:r>
            <a:r>
              <a:rPr lang="en-AF" sz="2000" dirty="0"/>
              <a:t>etika transaksi dilakukan pencatatan dua akun agar terjaga keseimbangannya serta </a:t>
            </a:r>
          </a:p>
          <a:p>
            <a:r>
              <a:rPr lang="en-US" sz="2000" dirty="0"/>
              <a:t>M</a:t>
            </a:r>
            <a:r>
              <a:rPr lang="en-AF" sz="2000" dirty="0"/>
              <a:t>enjadi perhatian baik oleh para pengguna pada saat menyusun informasi akuntansi dan</a:t>
            </a:r>
          </a:p>
          <a:p>
            <a:r>
              <a:rPr lang="en-US" sz="2000" dirty="0"/>
              <a:t>M</a:t>
            </a:r>
            <a:r>
              <a:rPr lang="en-AF" sz="2000" dirty="0"/>
              <a:t>empersempit perbedaan dalam pengukuran,pengungkapan dan proses auditing</a:t>
            </a:r>
            <a:r>
              <a:rPr lang="en-AF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45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648379-8486-1BB2-FB92-4C204676873F}"/>
              </a:ext>
            </a:extLst>
          </p:cNvPr>
          <p:cNvSpPr txBox="1"/>
          <p:nvPr/>
        </p:nvSpPr>
        <p:spPr>
          <a:xfrm>
            <a:off x="5151121" y="609600"/>
            <a:ext cx="556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2800" dirty="0"/>
              <a:t>Sudut Pandang Kontemporer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710D5-426B-533E-3CA7-482510BE67FA}"/>
              </a:ext>
            </a:extLst>
          </p:cNvPr>
          <p:cNvSpPr txBox="1"/>
          <p:nvPr/>
        </p:nvSpPr>
        <p:spPr>
          <a:xfrm>
            <a:off x="2194560" y="1234440"/>
            <a:ext cx="85509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F" dirty="0"/>
              <a:t>Usaha untuk mengurangi perbedaan akuntansi internasional merupakan sesuatu yang </a:t>
            </a:r>
          </a:p>
          <a:p>
            <a:r>
              <a:rPr lang="en-US" dirty="0"/>
              <a:t>P</a:t>
            </a:r>
            <a:r>
              <a:rPr lang="en-AF" dirty="0"/>
              <a:t>enting disatu sisi.Akuntansi internasional terdapat sejumlah faktor tambahan hambatan</a:t>
            </a:r>
          </a:p>
          <a:p>
            <a:r>
              <a:rPr lang="en-US" dirty="0"/>
              <a:t>P</a:t>
            </a:r>
            <a:r>
              <a:rPr lang="en-AF" dirty="0"/>
              <a:t>erdagangan,pengendalian modal dan pengurangan yang signifikan dengan kemajuan </a:t>
            </a:r>
          </a:p>
          <a:p>
            <a:r>
              <a:rPr lang="en-US" dirty="0"/>
              <a:t>D</a:t>
            </a:r>
            <a:r>
              <a:rPr lang="en-AF" dirty="0"/>
              <a:t>alam teknologi informasi.</a:t>
            </a:r>
          </a:p>
          <a:p>
            <a:endParaRPr lang="en-AF" dirty="0"/>
          </a:p>
          <a:p>
            <a:r>
              <a:rPr lang="en-AF" dirty="0"/>
              <a:t>Pengendalian nasional terhadap arus modal ,valuta asing ,investasi asing langsung dan </a:t>
            </a:r>
          </a:p>
          <a:p>
            <a:r>
              <a:rPr lang="en-US" dirty="0"/>
              <a:t>T</a:t>
            </a:r>
            <a:r>
              <a:rPr lang="en-AF" dirty="0"/>
              <a:t>ransaksi telah diliberalisasikan secara dramastis dalam beberapa tahun terakhir,sehingga</a:t>
            </a:r>
          </a:p>
          <a:p>
            <a:r>
              <a:rPr lang="en-US" dirty="0"/>
              <a:t>M</a:t>
            </a:r>
            <a:r>
              <a:rPr lang="en-AF" dirty="0"/>
              <a:t>engurangi hambatan –hambatan terhadap bisnis internasional.</a:t>
            </a:r>
          </a:p>
        </p:txBody>
      </p:sp>
    </p:spTree>
    <p:extLst>
      <p:ext uri="{BB962C8B-B14F-4D97-AF65-F5344CB8AC3E}">
        <p14:creationId xmlns:p14="http://schemas.microsoft.com/office/powerpoint/2010/main" val="342534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0A3FEA6B-BF9D-5F11-EDA8-024E49872039}"/>
              </a:ext>
            </a:extLst>
          </p:cNvPr>
          <p:cNvSpPr/>
          <p:nvPr/>
        </p:nvSpPr>
        <p:spPr>
          <a:xfrm>
            <a:off x="1249680" y="219492"/>
            <a:ext cx="3931920" cy="127402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F" sz="2800" dirty="0"/>
              <a:t>PENDAHULUAN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9CBBA-4720-E262-B992-B6C7F6C9ED1F}"/>
              </a:ext>
            </a:extLst>
          </p:cNvPr>
          <p:cNvSpPr txBox="1"/>
          <p:nvPr/>
        </p:nvSpPr>
        <p:spPr>
          <a:xfrm>
            <a:off x="1752600" y="1859280"/>
            <a:ext cx="95097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2000" dirty="0">
                <a:latin typeface="+mj-lt"/>
              </a:rPr>
              <a:t>Akuntansi mempunyai peran entitas pada saat dilaporkan dan operasi serta transaksi</a:t>
            </a:r>
          </a:p>
          <a:p>
            <a:r>
              <a:rPr lang="en-US" sz="2000" dirty="0">
                <a:latin typeface="+mj-lt"/>
              </a:rPr>
              <a:t>yang </a:t>
            </a:r>
            <a:r>
              <a:rPr lang="en-US" sz="2000" dirty="0" err="1">
                <a:latin typeface="+mj-lt"/>
              </a:rPr>
              <a:t>penting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untuk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mengelola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suatu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usaha</a:t>
            </a: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memperoleh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memasok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pembiayaan</a:t>
            </a:r>
            <a:r>
              <a:rPr lang="en-US" sz="2000" dirty="0">
                <a:latin typeface="+mj-lt"/>
              </a:rPr>
              <a:t>) </a:t>
            </a:r>
            <a:r>
              <a:rPr lang="en-US" sz="2000" dirty="0" err="1">
                <a:latin typeface="+mj-lt"/>
              </a:rPr>
              <a:t>Biasanya,dapat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berbeda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secara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signifikan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harus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sesuai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prinsip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Yang </a:t>
            </a:r>
            <a:r>
              <a:rPr lang="en-US" sz="2000" dirty="0" err="1">
                <a:latin typeface="+mj-lt"/>
              </a:rPr>
              <a:t>mengaturnya.Adapun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perbedaan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sebagai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berikut</a:t>
            </a:r>
            <a:r>
              <a:rPr lang="en-US" sz="2000" dirty="0"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-</a:t>
            </a:r>
            <a:r>
              <a:rPr lang="en-US" sz="2000" dirty="0" err="1">
                <a:latin typeface="+mj-lt"/>
              </a:rPr>
              <a:t>Budaya</a:t>
            </a:r>
            <a:endParaRPr lang="en-US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-</a:t>
            </a:r>
            <a:r>
              <a:rPr lang="en-US" sz="2000" dirty="0" err="1">
                <a:latin typeface="+mj-lt"/>
              </a:rPr>
              <a:t>Praktik</a:t>
            </a:r>
            <a:endParaRPr lang="en-US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-</a:t>
            </a:r>
            <a:r>
              <a:rPr lang="en-US" sz="2000" dirty="0" err="1">
                <a:latin typeface="+mj-lt"/>
              </a:rPr>
              <a:t>Bisnis</a:t>
            </a:r>
            <a:endParaRPr lang="en-US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-</a:t>
            </a:r>
            <a:r>
              <a:rPr lang="en-US" sz="2000" dirty="0" err="1">
                <a:latin typeface="+mj-lt"/>
              </a:rPr>
              <a:t>Politik</a:t>
            </a:r>
            <a:endParaRPr lang="en-US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-</a:t>
            </a:r>
            <a:r>
              <a:rPr lang="en-US" sz="2000" dirty="0" err="1">
                <a:latin typeface="+mj-lt"/>
              </a:rPr>
              <a:t>Sistem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hukum</a:t>
            </a:r>
            <a:endParaRPr lang="en-US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-Mata uang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-</a:t>
            </a:r>
            <a:r>
              <a:rPr lang="en-US" sz="2000" dirty="0" err="1">
                <a:latin typeface="+mj-lt"/>
              </a:rPr>
              <a:t>Inflasi</a:t>
            </a:r>
            <a:r>
              <a:rPr lang="en-US" sz="2000" dirty="0">
                <a:latin typeface="+mj-lt"/>
              </a:rPr>
              <a:t>.</a:t>
            </a:r>
          </a:p>
          <a:p>
            <a:endParaRPr lang="en-AF" sz="2000" dirty="0">
              <a:latin typeface="+mj-lt"/>
            </a:endParaRPr>
          </a:p>
          <a:p>
            <a:r>
              <a:rPr lang="en-AF" sz="20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480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EB5F37-D481-F6E8-0FA6-E70DFBDF9728}"/>
              </a:ext>
            </a:extLst>
          </p:cNvPr>
          <p:cNvSpPr txBox="1"/>
          <p:nvPr/>
        </p:nvSpPr>
        <p:spPr>
          <a:xfrm>
            <a:off x="3081867" y="1151467"/>
            <a:ext cx="741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dirty="0"/>
              <a:t>Saat produksi&gt; Jasa akuntansi mempunyai hubungan timbal balik </a:t>
            </a:r>
          </a:p>
          <a:p>
            <a:r>
              <a:rPr lang="en-US" dirty="0"/>
              <a:t>D</a:t>
            </a:r>
            <a:r>
              <a:rPr lang="en-AF" dirty="0"/>
              <a:t>an karakter hubungan Perusahaan terhadap pemasok atau pelanggan.</a:t>
            </a:r>
          </a:p>
          <a:p>
            <a:endParaRPr lang="en-AF" dirty="0"/>
          </a:p>
          <a:p>
            <a:endParaRPr lang="en-AF" dirty="0"/>
          </a:p>
          <a:p>
            <a:r>
              <a:rPr lang="en-AF" dirty="0"/>
              <a:t>   Kemajuan dalam teknologi menyebabkan perubahan radikal terhadap</a:t>
            </a:r>
          </a:p>
          <a:p>
            <a:r>
              <a:rPr lang="en-US" dirty="0"/>
              <a:t>E</a:t>
            </a:r>
            <a:r>
              <a:rPr lang="en-AF" dirty="0"/>
              <a:t>konomi produksi dan distribusi.</a:t>
            </a:r>
          </a:p>
          <a:p>
            <a:endParaRPr lang="en-AF" dirty="0"/>
          </a:p>
        </p:txBody>
      </p:sp>
    </p:spTree>
    <p:extLst>
      <p:ext uri="{BB962C8B-B14F-4D97-AF65-F5344CB8AC3E}">
        <p14:creationId xmlns:p14="http://schemas.microsoft.com/office/powerpoint/2010/main" val="175364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33D545-1D84-E399-4BF1-D3A91CA2F477}"/>
              </a:ext>
            </a:extLst>
          </p:cNvPr>
          <p:cNvSpPr txBox="1"/>
          <p:nvPr/>
        </p:nvSpPr>
        <p:spPr>
          <a:xfrm>
            <a:off x="2387601" y="745067"/>
            <a:ext cx="90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2800" dirty="0"/>
              <a:t>Pertumbuhan dan Penyebaran Operasi Multinasional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9F2F4-979D-5AF8-D0B8-19AADFF96AFA}"/>
              </a:ext>
            </a:extLst>
          </p:cNvPr>
          <p:cNvSpPr txBox="1"/>
          <p:nvPr/>
        </p:nvSpPr>
        <p:spPr>
          <a:xfrm>
            <a:off x="1913467" y="1268287"/>
            <a:ext cx="97114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2000" dirty="0"/>
              <a:t>Bisnis internasional secara trandisional terkait dengan perdagangan luar negeri atau</a:t>
            </a:r>
          </a:p>
          <a:p>
            <a:r>
              <a:rPr lang="en-US" sz="2000" dirty="0"/>
              <a:t>P</a:t>
            </a:r>
            <a:r>
              <a:rPr lang="en-AF" sz="2000" dirty="0"/>
              <a:t>erdagangan jasa digunakan untuk mendapatkan keuntungan,perkembangan tingkat </a:t>
            </a:r>
          </a:p>
          <a:p>
            <a:r>
              <a:rPr lang="en-US" sz="2000" dirty="0"/>
              <a:t>Y</a:t>
            </a:r>
            <a:r>
              <a:rPr lang="en-AF" sz="2000" dirty="0"/>
              <a:t>ang lebih cepat.Hal ini menyebabkan para investor cenderung berinvestasi pada firma</a:t>
            </a:r>
          </a:p>
          <a:p>
            <a:r>
              <a:rPr lang="en-US" sz="2000" dirty="0"/>
              <a:t>F</a:t>
            </a:r>
            <a:r>
              <a:rPr lang="en-AF" sz="2000" dirty="0"/>
              <a:t>irma non-domestik yang menggunakan metode laporan dan perhitungan sesuai dengan</a:t>
            </a:r>
          </a:p>
          <a:p>
            <a:r>
              <a:rPr lang="en-US" sz="2000" dirty="0"/>
              <a:t>K</a:t>
            </a:r>
            <a:r>
              <a:rPr lang="en-AF" sz="2000" dirty="0"/>
              <a:t>erangka kinerja GAAP.</a:t>
            </a:r>
          </a:p>
          <a:p>
            <a:endParaRPr lang="en-AF" sz="2000" dirty="0"/>
          </a:p>
          <a:p>
            <a:endParaRPr lang="en-AF" sz="2000" dirty="0"/>
          </a:p>
          <a:p>
            <a:r>
              <a:rPr lang="en-AF" sz="2000" dirty="0"/>
              <a:t>Sebagai tambahan untuk pelaporan eksternal atau pengguna internal juga harus </a:t>
            </a:r>
          </a:p>
          <a:p>
            <a:r>
              <a:rPr lang="en-US" sz="2000" dirty="0"/>
              <a:t>M</a:t>
            </a:r>
            <a:r>
              <a:rPr lang="en-AF" sz="2000" dirty="0"/>
              <a:t>emahami pengaruh terhadap lingkugan pengukuran akuntansi suatu Kompetisi Global.</a:t>
            </a:r>
          </a:p>
        </p:txBody>
      </p:sp>
    </p:spTree>
    <p:extLst>
      <p:ext uri="{BB962C8B-B14F-4D97-AF65-F5344CB8AC3E}">
        <p14:creationId xmlns:p14="http://schemas.microsoft.com/office/powerpoint/2010/main" val="201189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rminator 3">
            <a:extLst>
              <a:ext uri="{FF2B5EF4-FFF2-40B4-BE49-F238E27FC236}">
                <a16:creationId xmlns:a16="http://schemas.microsoft.com/office/drawing/2014/main" id="{24B77A7F-FC83-F3A9-E416-F14618013E10}"/>
              </a:ext>
            </a:extLst>
          </p:cNvPr>
          <p:cNvSpPr/>
          <p:nvPr/>
        </p:nvSpPr>
        <p:spPr>
          <a:xfrm>
            <a:off x="4779034" y="1466491"/>
            <a:ext cx="3347049" cy="1017917"/>
          </a:xfrm>
          <a:prstGeom prst="flowChartTerminator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F" sz="2800" dirty="0"/>
              <a:t>Kompetisi Global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BF96D-CAB0-8762-4FA3-A04F0968011F}"/>
              </a:ext>
            </a:extLst>
          </p:cNvPr>
          <p:cNvSpPr txBox="1"/>
          <p:nvPr/>
        </p:nvSpPr>
        <p:spPr>
          <a:xfrm>
            <a:off x="1811547" y="2484409"/>
            <a:ext cx="9852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dirty="0"/>
              <a:t>Pentingnya akuntansi internasional adalah fenomena kompetisi global dalam penentuan acuan </a:t>
            </a:r>
          </a:p>
          <a:p>
            <a:r>
              <a:rPr lang="en-US" dirty="0"/>
              <a:t>T</a:t>
            </a:r>
            <a:r>
              <a:rPr lang="en-AF" dirty="0"/>
              <a:t>erhadap pesaing internasional serta harus memastikan bahwa perbandingan yang dilakukan </a:t>
            </a:r>
          </a:p>
          <a:p>
            <a:r>
              <a:rPr lang="en-AF" dirty="0"/>
              <a:t>memang benar-benar dapat dibandingkan.Sebagai contoh : alat ukur kinerja yang sering digunakan </a:t>
            </a:r>
          </a:p>
          <a:p>
            <a:r>
              <a:rPr lang="en-US" dirty="0"/>
              <a:t>A</a:t>
            </a:r>
            <a:r>
              <a:rPr lang="en-AF" dirty="0"/>
              <a:t>dalah pengembalian atas ekuitas (Return On Equity/ROE)</a:t>
            </a:r>
          </a:p>
          <a:p>
            <a:endParaRPr lang="en-AF" dirty="0"/>
          </a:p>
          <a:p>
            <a:endParaRPr lang="en-AF" dirty="0"/>
          </a:p>
        </p:txBody>
      </p:sp>
    </p:spTree>
    <p:extLst>
      <p:ext uri="{BB962C8B-B14F-4D97-AF65-F5344CB8AC3E}">
        <p14:creationId xmlns:p14="http://schemas.microsoft.com/office/powerpoint/2010/main" val="235695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94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441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ACADEMY ENGRAVED LET PLAIN:1.0</vt:lpstr>
      <vt:lpstr>Arial</vt:lpstr>
      <vt:lpstr>Calibri</vt:lpstr>
      <vt:lpstr>Calibri Light</vt:lpstr>
      <vt:lpstr>Office Theme</vt:lpstr>
      <vt:lpstr> PENDAHULUAN AKUNTANSI INTERNASIONAL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1 PENDAHULUAN AKUNTANSI INTERNASIONAL  NAMA KELOMPOK: Riyan Ade putra (2114190022) Lerrya Octaviana F.G.Tilman(2214190051)</dc:title>
  <dc:creator>Lerrya Tilman</dc:creator>
  <cp:lastModifiedBy>Siti Sarah</cp:lastModifiedBy>
  <cp:revision>7</cp:revision>
  <dcterms:created xsi:type="dcterms:W3CDTF">2024-09-28T01:51:36Z</dcterms:created>
  <dcterms:modified xsi:type="dcterms:W3CDTF">2025-09-24T11:28:20Z</dcterms:modified>
</cp:coreProperties>
</file>