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14"/>
  </p:notesMasterIdLst>
  <p:handoutMasterIdLst>
    <p:handoutMasterId r:id="rId15"/>
  </p:handoutMasterIdLst>
  <p:sldIdLst>
    <p:sldId id="842" r:id="rId2"/>
    <p:sldId id="865" r:id="rId3"/>
    <p:sldId id="866" r:id="rId4"/>
    <p:sldId id="961" r:id="rId5"/>
    <p:sldId id="962" r:id="rId6"/>
    <p:sldId id="919" r:id="rId7"/>
    <p:sldId id="920" r:id="rId8"/>
    <p:sldId id="950" r:id="rId9"/>
    <p:sldId id="835" r:id="rId10"/>
    <p:sldId id="837" r:id="rId11"/>
    <p:sldId id="895" r:id="rId12"/>
    <p:sldId id="896" r:id="rId13"/>
  </p:sldIdLst>
  <p:sldSz cx="9144000" cy="6858000" type="screen4x3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wi Martani" initials="DM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2E26"/>
    <a:srgbClr val="CCECFF"/>
    <a:srgbClr val="FF5050"/>
    <a:srgbClr val="FF0000"/>
    <a:srgbClr val="AB2B3D"/>
    <a:srgbClr val="F6862A"/>
    <a:srgbClr val="2F0B18"/>
    <a:srgbClr val="FFFF66"/>
    <a:srgbClr val="AE5060"/>
    <a:srgbClr val="FDDD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40" autoAdjust="0"/>
    <p:restoredTop sz="97210" autoAdjust="0"/>
  </p:normalViewPr>
  <p:slideViewPr>
    <p:cSldViewPr showGuides="1">
      <p:cViewPr varScale="1">
        <p:scale>
          <a:sx n="54" d="100"/>
          <a:sy n="54" d="100"/>
        </p:scale>
        <p:origin x="86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5DE5D7-3083-463F-BB7E-EA5F80799A6A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34402BE-B385-4FEC-83A9-319DBD0D26B7}">
      <dgm:prSet phldrT="[Text]" custT="1"/>
      <dgm:spPr/>
      <dgm:t>
        <a:bodyPr/>
        <a:lstStyle/>
        <a:p>
          <a:r>
            <a:rPr lang="id-ID" sz="2000" dirty="0" smtClean="0"/>
            <a:t>Perbaikan dengan penggunaan istilah yang lebih tepat</a:t>
          </a:r>
          <a:endParaRPr lang="en-US" sz="2000" dirty="0"/>
        </a:p>
      </dgm:t>
    </dgm:pt>
    <dgm:pt modelId="{66677C60-1CC7-4797-A24D-7E23CE9E275E}" type="parTrans" cxnId="{972F7C28-E22A-4247-B3B5-0F86B32A7423}">
      <dgm:prSet/>
      <dgm:spPr/>
      <dgm:t>
        <a:bodyPr/>
        <a:lstStyle/>
        <a:p>
          <a:endParaRPr lang="en-US" sz="2000"/>
        </a:p>
      </dgm:t>
    </dgm:pt>
    <dgm:pt modelId="{7E3A1D1B-44D7-400E-9090-DC878271A2E6}" type="sibTrans" cxnId="{972F7C28-E22A-4247-B3B5-0F86B32A7423}">
      <dgm:prSet/>
      <dgm:spPr/>
      <dgm:t>
        <a:bodyPr/>
        <a:lstStyle/>
        <a:p>
          <a:endParaRPr lang="en-US" sz="2000"/>
        </a:p>
      </dgm:t>
    </dgm:pt>
    <dgm:pt modelId="{4CF6CE13-9285-4649-B8DF-015BD4B6DBD0}">
      <dgm:prSet custT="1"/>
      <dgm:spPr/>
      <dgm:t>
        <a:bodyPr/>
        <a:lstStyle/>
        <a:p>
          <a:r>
            <a:rPr lang="id-ID" sz="2000" dirty="0" smtClean="0"/>
            <a:t>Pengaruh perkembangan PSAK lain yang belum dikeluarkan tahun 2009</a:t>
          </a:r>
        </a:p>
      </dgm:t>
    </dgm:pt>
    <dgm:pt modelId="{6EBD2852-E0D8-4FC4-988D-A25CDECC961D}" type="parTrans" cxnId="{8D6BEFFC-04A2-427F-9C8F-AA01C4E09A56}">
      <dgm:prSet/>
      <dgm:spPr/>
      <dgm:t>
        <a:bodyPr/>
        <a:lstStyle/>
        <a:p>
          <a:endParaRPr lang="en-US" sz="2000"/>
        </a:p>
      </dgm:t>
    </dgm:pt>
    <dgm:pt modelId="{BB0B9578-8B15-4506-AE76-A29FEA02E57A}" type="sibTrans" cxnId="{8D6BEFFC-04A2-427F-9C8F-AA01C4E09A56}">
      <dgm:prSet/>
      <dgm:spPr/>
      <dgm:t>
        <a:bodyPr/>
        <a:lstStyle/>
        <a:p>
          <a:endParaRPr lang="en-US" sz="2000"/>
        </a:p>
      </dgm:t>
    </dgm:pt>
    <dgm:pt modelId="{A4B61738-22E3-4318-9213-B0DE5D2115C2}">
      <dgm:prSet custT="1"/>
      <dgm:spPr/>
      <dgm:t>
        <a:bodyPr/>
        <a:lstStyle/>
        <a:p>
          <a:r>
            <a:rPr lang="id-ID" sz="2000" dirty="0" smtClean="0"/>
            <a:t>Mengikuti perubahan terakhir IAS 1 tahun 2010 : pemisahaan penghasilan komprehensif lain dan penyajian informasi komparatif.</a:t>
          </a:r>
        </a:p>
      </dgm:t>
    </dgm:pt>
    <dgm:pt modelId="{5F3B62DE-9611-44E3-B36C-F4DA43F33BCC}" type="parTrans" cxnId="{25ED1AFC-9D22-4C61-9BCE-ED262576D323}">
      <dgm:prSet/>
      <dgm:spPr/>
      <dgm:t>
        <a:bodyPr/>
        <a:lstStyle/>
        <a:p>
          <a:endParaRPr lang="en-US" sz="2000"/>
        </a:p>
      </dgm:t>
    </dgm:pt>
    <dgm:pt modelId="{11F4E34E-3881-461E-A3D3-81CED846A853}" type="sibTrans" cxnId="{25ED1AFC-9D22-4C61-9BCE-ED262576D323}">
      <dgm:prSet/>
      <dgm:spPr/>
      <dgm:t>
        <a:bodyPr/>
        <a:lstStyle/>
        <a:p>
          <a:endParaRPr lang="en-US" sz="2000"/>
        </a:p>
      </dgm:t>
    </dgm:pt>
    <dgm:pt modelId="{D112217B-9B7B-430D-8113-6589D04B4CD8}">
      <dgm:prSet custT="1"/>
      <dgm:spPr/>
      <dgm:t>
        <a:bodyPr/>
        <a:lstStyle/>
        <a:p>
          <a:r>
            <a:rPr lang="id-ID" sz="2000" smtClean="0"/>
            <a:t>Efektif berlaku 1 Januari 2015, tidak ada penerapan dini.</a:t>
          </a:r>
          <a:endParaRPr lang="id-ID" sz="2000" dirty="0" smtClean="0"/>
        </a:p>
      </dgm:t>
    </dgm:pt>
    <dgm:pt modelId="{BE6C57CE-7ABF-4E22-8E21-420EB4D171AB}" type="parTrans" cxnId="{9C583440-D666-4298-8B58-C5D6F7398ECA}">
      <dgm:prSet/>
      <dgm:spPr/>
      <dgm:t>
        <a:bodyPr/>
        <a:lstStyle/>
        <a:p>
          <a:endParaRPr lang="en-US" sz="2000"/>
        </a:p>
      </dgm:t>
    </dgm:pt>
    <dgm:pt modelId="{8C95EC8D-30D3-4C8C-8E66-28ED5564BCC5}" type="sibTrans" cxnId="{9C583440-D666-4298-8B58-C5D6F7398ECA}">
      <dgm:prSet/>
      <dgm:spPr/>
      <dgm:t>
        <a:bodyPr/>
        <a:lstStyle/>
        <a:p>
          <a:endParaRPr lang="en-US" sz="2000"/>
        </a:p>
      </dgm:t>
    </dgm:pt>
    <dgm:pt modelId="{379A6A69-F573-4339-AE4C-04591B6F028B}" type="pres">
      <dgm:prSet presAssocID="{215DE5D7-3083-463F-BB7E-EA5F80799A6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D2C8B10-C6FD-4A45-AB1B-6EF1E6062CFF}" type="pres">
      <dgm:prSet presAssocID="{534402BE-B385-4FEC-83A9-319DBD0D26B7}" presName="parentLin" presStyleCnt="0"/>
      <dgm:spPr/>
    </dgm:pt>
    <dgm:pt modelId="{70398861-C507-4CF5-9E46-4F8B15CF320A}" type="pres">
      <dgm:prSet presAssocID="{534402BE-B385-4FEC-83A9-319DBD0D26B7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35C5F5DF-57F7-4FDF-9A37-0878C92B952B}" type="pres">
      <dgm:prSet presAssocID="{534402BE-B385-4FEC-83A9-319DBD0D26B7}" presName="parentText" presStyleLbl="node1" presStyleIdx="0" presStyleCnt="4" custScaleX="12841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58FCE0-BA48-4597-B1E1-DF96493E1A0B}" type="pres">
      <dgm:prSet presAssocID="{534402BE-B385-4FEC-83A9-319DBD0D26B7}" presName="negativeSpace" presStyleCnt="0"/>
      <dgm:spPr/>
    </dgm:pt>
    <dgm:pt modelId="{E03069DD-0944-4CFA-A388-80172B054884}" type="pres">
      <dgm:prSet presAssocID="{534402BE-B385-4FEC-83A9-319DBD0D26B7}" presName="childText" presStyleLbl="conFgAcc1" presStyleIdx="0" presStyleCnt="4">
        <dgm:presLayoutVars>
          <dgm:bulletEnabled val="1"/>
        </dgm:presLayoutVars>
      </dgm:prSet>
      <dgm:spPr/>
    </dgm:pt>
    <dgm:pt modelId="{5BD2FC12-28BD-48B9-B3C7-549A9882D369}" type="pres">
      <dgm:prSet presAssocID="{7E3A1D1B-44D7-400E-9090-DC878271A2E6}" presName="spaceBetweenRectangles" presStyleCnt="0"/>
      <dgm:spPr/>
    </dgm:pt>
    <dgm:pt modelId="{AEC77649-2AC9-4320-B36C-AE211BE488C8}" type="pres">
      <dgm:prSet presAssocID="{4CF6CE13-9285-4649-B8DF-015BD4B6DBD0}" presName="parentLin" presStyleCnt="0"/>
      <dgm:spPr/>
    </dgm:pt>
    <dgm:pt modelId="{4FD36087-D888-4734-9522-8CCCB0C95600}" type="pres">
      <dgm:prSet presAssocID="{4CF6CE13-9285-4649-B8DF-015BD4B6DBD0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B8D5DF15-2C03-4F75-BF41-2A2FF9563830}" type="pres">
      <dgm:prSet presAssocID="{4CF6CE13-9285-4649-B8DF-015BD4B6DBD0}" presName="parentText" presStyleLbl="node1" presStyleIdx="1" presStyleCnt="4" custScaleX="12841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7BD2CE-C2E0-4DD9-8CC4-792DC5707CB5}" type="pres">
      <dgm:prSet presAssocID="{4CF6CE13-9285-4649-B8DF-015BD4B6DBD0}" presName="negativeSpace" presStyleCnt="0"/>
      <dgm:spPr/>
    </dgm:pt>
    <dgm:pt modelId="{129B2DA7-11A8-4EF8-8563-3CCBCD0C6061}" type="pres">
      <dgm:prSet presAssocID="{4CF6CE13-9285-4649-B8DF-015BD4B6DBD0}" presName="childText" presStyleLbl="conFgAcc1" presStyleIdx="1" presStyleCnt="4">
        <dgm:presLayoutVars>
          <dgm:bulletEnabled val="1"/>
        </dgm:presLayoutVars>
      </dgm:prSet>
      <dgm:spPr/>
    </dgm:pt>
    <dgm:pt modelId="{7E80F341-C4D6-41C6-B7F2-A1F7487D5D20}" type="pres">
      <dgm:prSet presAssocID="{BB0B9578-8B15-4506-AE76-A29FEA02E57A}" presName="spaceBetweenRectangles" presStyleCnt="0"/>
      <dgm:spPr/>
    </dgm:pt>
    <dgm:pt modelId="{2B028EC1-EDFD-4532-80C2-383B348A6A1E}" type="pres">
      <dgm:prSet presAssocID="{A4B61738-22E3-4318-9213-B0DE5D2115C2}" presName="parentLin" presStyleCnt="0"/>
      <dgm:spPr/>
    </dgm:pt>
    <dgm:pt modelId="{F50AB984-A551-4D80-B335-23D9815445AC}" type="pres">
      <dgm:prSet presAssocID="{A4B61738-22E3-4318-9213-B0DE5D2115C2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B6A412E4-A17A-4C9E-8E5E-A6FAADAA1B0A}" type="pres">
      <dgm:prSet presAssocID="{A4B61738-22E3-4318-9213-B0DE5D2115C2}" presName="parentText" presStyleLbl="node1" presStyleIdx="2" presStyleCnt="4" custScaleX="128418" custScaleY="14314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9CE055-15AE-4C23-B756-703D095A98F0}" type="pres">
      <dgm:prSet presAssocID="{A4B61738-22E3-4318-9213-B0DE5D2115C2}" presName="negativeSpace" presStyleCnt="0"/>
      <dgm:spPr/>
    </dgm:pt>
    <dgm:pt modelId="{DE9B123C-6727-4F22-8BB7-130FDB26138F}" type="pres">
      <dgm:prSet presAssocID="{A4B61738-22E3-4318-9213-B0DE5D2115C2}" presName="childText" presStyleLbl="conFgAcc1" presStyleIdx="2" presStyleCnt="4">
        <dgm:presLayoutVars>
          <dgm:bulletEnabled val="1"/>
        </dgm:presLayoutVars>
      </dgm:prSet>
      <dgm:spPr/>
    </dgm:pt>
    <dgm:pt modelId="{9A541CA1-9842-4213-9C1F-0FE93776D78A}" type="pres">
      <dgm:prSet presAssocID="{11F4E34E-3881-461E-A3D3-81CED846A853}" presName="spaceBetweenRectangles" presStyleCnt="0"/>
      <dgm:spPr/>
    </dgm:pt>
    <dgm:pt modelId="{6B4D9E71-1D48-4CAF-9975-42A241F35273}" type="pres">
      <dgm:prSet presAssocID="{D112217B-9B7B-430D-8113-6589D04B4CD8}" presName="parentLin" presStyleCnt="0"/>
      <dgm:spPr/>
    </dgm:pt>
    <dgm:pt modelId="{12939EDC-6ACF-4136-A1C1-371F5C724090}" type="pres">
      <dgm:prSet presAssocID="{D112217B-9B7B-430D-8113-6589D04B4CD8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55E7B6CF-768F-40D9-A8B5-E5B6F513CBBB}" type="pres">
      <dgm:prSet presAssocID="{D112217B-9B7B-430D-8113-6589D04B4CD8}" presName="parentText" presStyleLbl="node1" presStyleIdx="3" presStyleCnt="4" custScaleX="12841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6022C8-F4B4-409D-BFD0-213922B59389}" type="pres">
      <dgm:prSet presAssocID="{D112217B-9B7B-430D-8113-6589D04B4CD8}" presName="negativeSpace" presStyleCnt="0"/>
      <dgm:spPr/>
    </dgm:pt>
    <dgm:pt modelId="{CE3FC2EB-69D1-4AF5-928D-A95B350A702B}" type="pres">
      <dgm:prSet presAssocID="{D112217B-9B7B-430D-8113-6589D04B4CD8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72C325CF-F4F1-4A5E-A6C2-4513D6518B59}" type="presOf" srcId="{A4B61738-22E3-4318-9213-B0DE5D2115C2}" destId="{B6A412E4-A17A-4C9E-8E5E-A6FAADAA1B0A}" srcOrd="1" destOrd="0" presId="urn:microsoft.com/office/officeart/2005/8/layout/list1"/>
    <dgm:cxn modelId="{A504F19E-8529-49AC-8B8C-0CB333555BDD}" type="presOf" srcId="{4CF6CE13-9285-4649-B8DF-015BD4B6DBD0}" destId="{B8D5DF15-2C03-4F75-BF41-2A2FF9563830}" srcOrd="1" destOrd="0" presId="urn:microsoft.com/office/officeart/2005/8/layout/list1"/>
    <dgm:cxn modelId="{3B5C36DC-F8AB-4D5E-81BD-9B9FFB78B9A9}" type="presOf" srcId="{A4B61738-22E3-4318-9213-B0DE5D2115C2}" destId="{F50AB984-A551-4D80-B335-23D9815445AC}" srcOrd="0" destOrd="0" presId="urn:microsoft.com/office/officeart/2005/8/layout/list1"/>
    <dgm:cxn modelId="{9C583440-D666-4298-8B58-C5D6F7398ECA}" srcId="{215DE5D7-3083-463F-BB7E-EA5F80799A6A}" destId="{D112217B-9B7B-430D-8113-6589D04B4CD8}" srcOrd="3" destOrd="0" parTransId="{BE6C57CE-7ABF-4E22-8E21-420EB4D171AB}" sibTransId="{8C95EC8D-30D3-4C8C-8E66-28ED5564BCC5}"/>
    <dgm:cxn modelId="{69A96A84-7AEF-4DC5-A62F-C31EB626C73B}" type="presOf" srcId="{D112217B-9B7B-430D-8113-6589D04B4CD8}" destId="{55E7B6CF-768F-40D9-A8B5-E5B6F513CBBB}" srcOrd="1" destOrd="0" presId="urn:microsoft.com/office/officeart/2005/8/layout/list1"/>
    <dgm:cxn modelId="{972F7C28-E22A-4247-B3B5-0F86B32A7423}" srcId="{215DE5D7-3083-463F-BB7E-EA5F80799A6A}" destId="{534402BE-B385-4FEC-83A9-319DBD0D26B7}" srcOrd="0" destOrd="0" parTransId="{66677C60-1CC7-4797-A24D-7E23CE9E275E}" sibTransId="{7E3A1D1B-44D7-400E-9090-DC878271A2E6}"/>
    <dgm:cxn modelId="{8D6BEFFC-04A2-427F-9C8F-AA01C4E09A56}" srcId="{215DE5D7-3083-463F-BB7E-EA5F80799A6A}" destId="{4CF6CE13-9285-4649-B8DF-015BD4B6DBD0}" srcOrd="1" destOrd="0" parTransId="{6EBD2852-E0D8-4FC4-988D-A25CDECC961D}" sibTransId="{BB0B9578-8B15-4506-AE76-A29FEA02E57A}"/>
    <dgm:cxn modelId="{11336D2D-9F07-4E6F-82FF-998D3ED98DED}" type="presOf" srcId="{215DE5D7-3083-463F-BB7E-EA5F80799A6A}" destId="{379A6A69-F573-4339-AE4C-04591B6F028B}" srcOrd="0" destOrd="0" presId="urn:microsoft.com/office/officeart/2005/8/layout/list1"/>
    <dgm:cxn modelId="{401585F5-5023-460A-A225-55CA37206CFF}" type="presOf" srcId="{534402BE-B385-4FEC-83A9-319DBD0D26B7}" destId="{35C5F5DF-57F7-4FDF-9A37-0878C92B952B}" srcOrd="1" destOrd="0" presId="urn:microsoft.com/office/officeart/2005/8/layout/list1"/>
    <dgm:cxn modelId="{7867DE76-2D2A-4C03-B093-B93C00B172C7}" type="presOf" srcId="{534402BE-B385-4FEC-83A9-319DBD0D26B7}" destId="{70398861-C507-4CF5-9E46-4F8B15CF320A}" srcOrd="0" destOrd="0" presId="urn:microsoft.com/office/officeart/2005/8/layout/list1"/>
    <dgm:cxn modelId="{B69E93CA-CCCF-4409-82A0-521128BB44C5}" type="presOf" srcId="{D112217B-9B7B-430D-8113-6589D04B4CD8}" destId="{12939EDC-6ACF-4136-A1C1-371F5C724090}" srcOrd="0" destOrd="0" presId="urn:microsoft.com/office/officeart/2005/8/layout/list1"/>
    <dgm:cxn modelId="{25ED1AFC-9D22-4C61-9BCE-ED262576D323}" srcId="{215DE5D7-3083-463F-BB7E-EA5F80799A6A}" destId="{A4B61738-22E3-4318-9213-B0DE5D2115C2}" srcOrd="2" destOrd="0" parTransId="{5F3B62DE-9611-44E3-B36C-F4DA43F33BCC}" sibTransId="{11F4E34E-3881-461E-A3D3-81CED846A853}"/>
    <dgm:cxn modelId="{3E6F5381-8859-48E0-A582-FD9C439578E9}" type="presOf" srcId="{4CF6CE13-9285-4649-B8DF-015BD4B6DBD0}" destId="{4FD36087-D888-4734-9522-8CCCB0C95600}" srcOrd="0" destOrd="0" presId="urn:microsoft.com/office/officeart/2005/8/layout/list1"/>
    <dgm:cxn modelId="{BECDFA09-A884-43FA-9DC0-DD9A22633F25}" type="presParOf" srcId="{379A6A69-F573-4339-AE4C-04591B6F028B}" destId="{0D2C8B10-C6FD-4A45-AB1B-6EF1E6062CFF}" srcOrd="0" destOrd="0" presId="urn:microsoft.com/office/officeart/2005/8/layout/list1"/>
    <dgm:cxn modelId="{D7A4A3EF-8B73-4D27-8795-54D1B3EC7186}" type="presParOf" srcId="{0D2C8B10-C6FD-4A45-AB1B-6EF1E6062CFF}" destId="{70398861-C507-4CF5-9E46-4F8B15CF320A}" srcOrd="0" destOrd="0" presId="urn:microsoft.com/office/officeart/2005/8/layout/list1"/>
    <dgm:cxn modelId="{03E46228-0EE9-486D-B478-F81AEE0FE949}" type="presParOf" srcId="{0D2C8B10-C6FD-4A45-AB1B-6EF1E6062CFF}" destId="{35C5F5DF-57F7-4FDF-9A37-0878C92B952B}" srcOrd="1" destOrd="0" presId="urn:microsoft.com/office/officeart/2005/8/layout/list1"/>
    <dgm:cxn modelId="{84F95DFD-9F7C-4110-8ECA-DE5E4BE4FF0E}" type="presParOf" srcId="{379A6A69-F573-4339-AE4C-04591B6F028B}" destId="{3E58FCE0-BA48-4597-B1E1-DF96493E1A0B}" srcOrd="1" destOrd="0" presId="urn:microsoft.com/office/officeart/2005/8/layout/list1"/>
    <dgm:cxn modelId="{F9039F2A-F5CE-49AE-ABB3-C1E63CB93C68}" type="presParOf" srcId="{379A6A69-F573-4339-AE4C-04591B6F028B}" destId="{E03069DD-0944-4CFA-A388-80172B054884}" srcOrd="2" destOrd="0" presId="urn:microsoft.com/office/officeart/2005/8/layout/list1"/>
    <dgm:cxn modelId="{B8D03DA7-0B5C-4177-B6E2-D119AB9084D3}" type="presParOf" srcId="{379A6A69-F573-4339-AE4C-04591B6F028B}" destId="{5BD2FC12-28BD-48B9-B3C7-549A9882D369}" srcOrd="3" destOrd="0" presId="urn:microsoft.com/office/officeart/2005/8/layout/list1"/>
    <dgm:cxn modelId="{B6967832-6933-4CE5-8F01-85CBF8C73DA4}" type="presParOf" srcId="{379A6A69-F573-4339-AE4C-04591B6F028B}" destId="{AEC77649-2AC9-4320-B36C-AE211BE488C8}" srcOrd="4" destOrd="0" presId="urn:microsoft.com/office/officeart/2005/8/layout/list1"/>
    <dgm:cxn modelId="{7E5D7869-BB00-422B-ACBE-12722D3BC289}" type="presParOf" srcId="{AEC77649-2AC9-4320-B36C-AE211BE488C8}" destId="{4FD36087-D888-4734-9522-8CCCB0C95600}" srcOrd="0" destOrd="0" presId="urn:microsoft.com/office/officeart/2005/8/layout/list1"/>
    <dgm:cxn modelId="{8277B818-D6AF-4403-83B1-FD28FC333EDE}" type="presParOf" srcId="{AEC77649-2AC9-4320-B36C-AE211BE488C8}" destId="{B8D5DF15-2C03-4F75-BF41-2A2FF9563830}" srcOrd="1" destOrd="0" presId="urn:microsoft.com/office/officeart/2005/8/layout/list1"/>
    <dgm:cxn modelId="{26D45BF8-F049-47E4-ABCB-C95FE36DDEC2}" type="presParOf" srcId="{379A6A69-F573-4339-AE4C-04591B6F028B}" destId="{B27BD2CE-C2E0-4DD9-8CC4-792DC5707CB5}" srcOrd="5" destOrd="0" presId="urn:microsoft.com/office/officeart/2005/8/layout/list1"/>
    <dgm:cxn modelId="{358A7EE0-A334-4625-BC74-7550D4D11AD8}" type="presParOf" srcId="{379A6A69-F573-4339-AE4C-04591B6F028B}" destId="{129B2DA7-11A8-4EF8-8563-3CCBCD0C6061}" srcOrd="6" destOrd="0" presId="urn:microsoft.com/office/officeart/2005/8/layout/list1"/>
    <dgm:cxn modelId="{6256E07A-3900-4E22-8042-8B9543136D21}" type="presParOf" srcId="{379A6A69-F573-4339-AE4C-04591B6F028B}" destId="{7E80F341-C4D6-41C6-B7F2-A1F7487D5D20}" srcOrd="7" destOrd="0" presId="urn:microsoft.com/office/officeart/2005/8/layout/list1"/>
    <dgm:cxn modelId="{733001AE-D2B9-493F-86A1-CDF5F640CD4F}" type="presParOf" srcId="{379A6A69-F573-4339-AE4C-04591B6F028B}" destId="{2B028EC1-EDFD-4532-80C2-383B348A6A1E}" srcOrd="8" destOrd="0" presId="urn:microsoft.com/office/officeart/2005/8/layout/list1"/>
    <dgm:cxn modelId="{C84F72D9-A200-427B-9809-92552D4CA8DE}" type="presParOf" srcId="{2B028EC1-EDFD-4532-80C2-383B348A6A1E}" destId="{F50AB984-A551-4D80-B335-23D9815445AC}" srcOrd="0" destOrd="0" presId="urn:microsoft.com/office/officeart/2005/8/layout/list1"/>
    <dgm:cxn modelId="{F4CA1343-79E1-44CB-A37F-91D1B73E4193}" type="presParOf" srcId="{2B028EC1-EDFD-4532-80C2-383B348A6A1E}" destId="{B6A412E4-A17A-4C9E-8E5E-A6FAADAA1B0A}" srcOrd="1" destOrd="0" presId="urn:microsoft.com/office/officeart/2005/8/layout/list1"/>
    <dgm:cxn modelId="{792EA0AD-5B02-42E2-B618-073992BC5EAD}" type="presParOf" srcId="{379A6A69-F573-4339-AE4C-04591B6F028B}" destId="{AD9CE055-15AE-4C23-B756-703D095A98F0}" srcOrd="9" destOrd="0" presId="urn:microsoft.com/office/officeart/2005/8/layout/list1"/>
    <dgm:cxn modelId="{DEC8A94B-2020-4F21-9A29-96D77C040A05}" type="presParOf" srcId="{379A6A69-F573-4339-AE4C-04591B6F028B}" destId="{DE9B123C-6727-4F22-8BB7-130FDB26138F}" srcOrd="10" destOrd="0" presId="urn:microsoft.com/office/officeart/2005/8/layout/list1"/>
    <dgm:cxn modelId="{2E1F0EEB-F52F-475D-856D-3CABEDEDBF04}" type="presParOf" srcId="{379A6A69-F573-4339-AE4C-04591B6F028B}" destId="{9A541CA1-9842-4213-9C1F-0FE93776D78A}" srcOrd="11" destOrd="0" presId="urn:microsoft.com/office/officeart/2005/8/layout/list1"/>
    <dgm:cxn modelId="{41FE4DC4-FA31-4EC4-8863-F0A2092CCE66}" type="presParOf" srcId="{379A6A69-F573-4339-AE4C-04591B6F028B}" destId="{6B4D9E71-1D48-4CAF-9975-42A241F35273}" srcOrd="12" destOrd="0" presId="urn:microsoft.com/office/officeart/2005/8/layout/list1"/>
    <dgm:cxn modelId="{6551E90E-732E-4E39-A4C2-E9030470F8F1}" type="presParOf" srcId="{6B4D9E71-1D48-4CAF-9975-42A241F35273}" destId="{12939EDC-6ACF-4136-A1C1-371F5C724090}" srcOrd="0" destOrd="0" presId="urn:microsoft.com/office/officeart/2005/8/layout/list1"/>
    <dgm:cxn modelId="{E5624678-C735-4DDA-962C-74F5A35F8C1C}" type="presParOf" srcId="{6B4D9E71-1D48-4CAF-9975-42A241F35273}" destId="{55E7B6CF-768F-40D9-A8B5-E5B6F513CBBB}" srcOrd="1" destOrd="0" presId="urn:microsoft.com/office/officeart/2005/8/layout/list1"/>
    <dgm:cxn modelId="{19F8F261-B0E5-460E-91C8-B06F655BFC2F}" type="presParOf" srcId="{379A6A69-F573-4339-AE4C-04591B6F028B}" destId="{706022C8-F4B4-409D-BFD0-213922B59389}" srcOrd="13" destOrd="0" presId="urn:microsoft.com/office/officeart/2005/8/layout/list1"/>
    <dgm:cxn modelId="{ADA7ED92-D1BC-42F0-815B-88024DC81574}" type="presParOf" srcId="{379A6A69-F573-4339-AE4C-04591B6F028B}" destId="{CE3FC2EB-69D1-4AF5-928D-A95B350A702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3069DD-0944-4CFA-A388-80172B054884}">
      <dsp:nvSpPr>
        <dsp:cNvPr id="0" name=""/>
        <dsp:cNvSpPr/>
      </dsp:nvSpPr>
      <dsp:spPr>
        <a:xfrm>
          <a:off x="0" y="365644"/>
          <a:ext cx="75438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C5F5DF-57F7-4FDF-9A37-0878C92B952B}">
      <dsp:nvSpPr>
        <dsp:cNvPr id="0" name=""/>
        <dsp:cNvSpPr/>
      </dsp:nvSpPr>
      <dsp:spPr>
        <a:xfrm>
          <a:off x="377190" y="26164"/>
          <a:ext cx="6781317" cy="6789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596" tIns="0" rIns="19959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Perbaikan dengan penggunaan istilah yang lebih tepat</a:t>
          </a:r>
          <a:endParaRPr lang="en-US" sz="2000" kern="1200" dirty="0"/>
        </a:p>
      </dsp:txBody>
      <dsp:txXfrm>
        <a:off x="410334" y="59308"/>
        <a:ext cx="6715029" cy="612672"/>
      </dsp:txXfrm>
    </dsp:sp>
    <dsp:sp modelId="{129B2DA7-11A8-4EF8-8563-3CCBCD0C6061}">
      <dsp:nvSpPr>
        <dsp:cNvPr id="0" name=""/>
        <dsp:cNvSpPr/>
      </dsp:nvSpPr>
      <dsp:spPr>
        <a:xfrm>
          <a:off x="0" y="1408924"/>
          <a:ext cx="75438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D5DF15-2C03-4F75-BF41-2A2FF9563830}">
      <dsp:nvSpPr>
        <dsp:cNvPr id="0" name=""/>
        <dsp:cNvSpPr/>
      </dsp:nvSpPr>
      <dsp:spPr>
        <a:xfrm>
          <a:off x="377190" y="1069444"/>
          <a:ext cx="6781317" cy="6789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596" tIns="0" rIns="19959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Pengaruh perkembangan PSAK lain yang belum dikeluarkan tahun 2009</a:t>
          </a:r>
        </a:p>
      </dsp:txBody>
      <dsp:txXfrm>
        <a:off x="410334" y="1102588"/>
        <a:ext cx="6715029" cy="612672"/>
      </dsp:txXfrm>
    </dsp:sp>
    <dsp:sp modelId="{DE9B123C-6727-4F22-8BB7-130FDB26138F}">
      <dsp:nvSpPr>
        <dsp:cNvPr id="0" name=""/>
        <dsp:cNvSpPr/>
      </dsp:nvSpPr>
      <dsp:spPr>
        <a:xfrm>
          <a:off x="0" y="2745155"/>
          <a:ext cx="75438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A412E4-A17A-4C9E-8E5E-A6FAADAA1B0A}">
      <dsp:nvSpPr>
        <dsp:cNvPr id="0" name=""/>
        <dsp:cNvSpPr/>
      </dsp:nvSpPr>
      <dsp:spPr>
        <a:xfrm>
          <a:off x="377190" y="2112724"/>
          <a:ext cx="6781317" cy="97191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596" tIns="0" rIns="19959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Mengikuti perubahan terakhir IAS 1 tahun 2010 : pemisahaan penghasilan komprehensif lain dan penyajian informasi komparatif.</a:t>
          </a:r>
        </a:p>
      </dsp:txBody>
      <dsp:txXfrm>
        <a:off x="424635" y="2160169"/>
        <a:ext cx="6686427" cy="877020"/>
      </dsp:txXfrm>
    </dsp:sp>
    <dsp:sp modelId="{CE3FC2EB-69D1-4AF5-928D-A95B350A702B}">
      <dsp:nvSpPr>
        <dsp:cNvPr id="0" name=""/>
        <dsp:cNvSpPr/>
      </dsp:nvSpPr>
      <dsp:spPr>
        <a:xfrm>
          <a:off x="0" y="3788435"/>
          <a:ext cx="75438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E7B6CF-768F-40D9-A8B5-E5B6F513CBBB}">
      <dsp:nvSpPr>
        <dsp:cNvPr id="0" name=""/>
        <dsp:cNvSpPr/>
      </dsp:nvSpPr>
      <dsp:spPr>
        <a:xfrm>
          <a:off x="377190" y="3448955"/>
          <a:ext cx="6781317" cy="6789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596" tIns="0" rIns="19959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smtClean="0"/>
            <a:t>Efektif berlaku 1 Januari 2015, tidak ada penerapan dini.</a:t>
          </a:r>
          <a:endParaRPr lang="id-ID" sz="2000" kern="1200" dirty="0" smtClean="0"/>
        </a:p>
      </dsp:txBody>
      <dsp:txXfrm>
        <a:off x="410334" y="3482099"/>
        <a:ext cx="6715029" cy="6126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4283" cy="496570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6570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33107"/>
            <a:ext cx="2944283" cy="496570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33107"/>
            <a:ext cx="2944283" cy="496570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r">
              <a:defRPr sz="1200"/>
            </a:lvl1pPr>
          </a:lstStyle>
          <a:p>
            <a:fld id="{7FE4C45C-A8BD-4AC7-8A41-3FA133CF74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636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4283" cy="496570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6" y="0"/>
            <a:ext cx="2944283" cy="496570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1" rIns="91422" bIns="4571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4"/>
            <a:ext cx="5435600" cy="4469130"/>
          </a:xfrm>
          <a:prstGeom prst="rect">
            <a:avLst/>
          </a:prstGeom>
        </p:spPr>
        <p:txBody>
          <a:bodyPr vert="horz" lIns="91422" tIns="45711" rIns="91422" bIns="4571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33107"/>
            <a:ext cx="2944283" cy="496570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6" y="9433107"/>
            <a:ext cx="2944283" cy="496570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r">
              <a:defRPr sz="1200"/>
            </a:lvl1pPr>
          </a:lstStyle>
          <a:p>
            <a:fld id="{215F8941-38FE-418C-BE89-CFD1BCD220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334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F8941-38FE-418C-BE89-CFD1BCD2201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458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22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36A34-0997-4F6F-8E2B-8E18B456F10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58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ED6CA-AA35-4157-8F04-0696B17318CF}" type="datetimeFigureOut">
              <a:rPr lang="en-SG" smtClean="0"/>
              <a:pPr/>
              <a:t>4/10/2023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CD961-1678-4F71-88D2-FF49F969FA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536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54837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ED6CA-AA35-4157-8F04-0696B17318CF}" type="datetimeFigureOut">
              <a:rPr lang="en-SG" smtClean="0"/>
              <a:pPr/>
              <a:t>4/10/2023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CD961-1678-4F71-88D2-FF49F969FA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1"/>
            <a:ext cx="9144000" cy="303212"/>
          </a:xfrm>
          <a:prstGeom prst="rect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58034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ED6CA-AA35-4157-8F04-0696B17318CF}" type="datetimeFigureOut">
              <a:rPr lang="en-SG" smtClean="0"/>
              <a:pPr/>
              <a:t>4/10/2023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CD961-1678-4F71-88D2-FF49F969FA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381000"/>
          </a:xfrm>
          <a:prstGeom prst="rect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3575415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ED6CA-AA35-4157-8F04-0696B17318CF}" type="datetimeFigureOut">
              <a:rPr lang="en-SG" smtClean="0"/>
              <a:pPr/>
              <a:t>4/10/2023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CD961-1678-4F71-88D2-FF49F969FA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381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93278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ED6CA-AA35-4157-8F04-0696B17318CF}" type="datetimeFigureOut">
              <a:rPr lang="en-SG" smtClean="0"/>
              <a:pPr/>
              <a:t>4/10/2023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CD961-1678-4F71-88D2-FF49F969FA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676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ED6CA-AA35-4157-8F04-0696B17318CF}" type="datetimeFigureOut">
              <a:rPr lang="en-SG" smtClean="0"/>
              <a:pPr/>
              <a:t>4/10/2023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CD961-1678-4F71-88D2-FF49F969FA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381000"/>
          </a:xfrm>
          <a:prstGeom prst="rect">
            <a:avLst/>
          </a:prstGeom>
          <a:solidFill>
            <a:srgbClr val="C00000"/>
          </a:solidFill>
          <a:ln>
            <a:solidFill>
              <a:srgbClr val="AB2B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1712858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ED6CA-AA35-4157-8F04-0696B17318CF}" type="datetimeFigureOut">
              <a:rPr lang="en-SG" smtClean="0"/>
              <a:pPr/>
              <a:t>4/10/2023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CD961-1678-4F71-88D2-FF49F969FA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787062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ED6CA-AA35-4157-8F04-0696B17318CF}" type="datetimeFigureOut">
              <a:rPr lang="en-SG" smtClean="0"/>
              <a:pPr/>
              <a:t>4/10/2023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CD961-1678-4F71-88D2-FF49F969FA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47722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ED6CA-AA35-4157-8F04-0696B17318CF}" type="datetimeFigureOut">
              <a:rPr lang="en-SG" smtClean="0"/>
              <a:pPr/>
              <a:t>4/10/2023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CD961-1678-4F71-88D2-FF49F969FA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4807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ED6CA-AA35-4157-8F04-0696B17318CF}" type="datetimeFigureOut">
              <a:rPr lang="en-SG" smtClean="0"/>
              <a:pPr/>
              <a:t>4/10/2023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CD961-1678-4F71-88D2-FF49F969FA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60832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ED6CA-AA35-4157-8F04-0696B17318CF}" type="datetimeFigureOut">
              <a:rPr lang="en-SG" smtClean="0"/>
              <a:pPr/>
              <a:t>4/10/2023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CD961-1678-4F71-88D2-FF49F969FA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02308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CD961-1678-4F71-88D2-FF49F969FA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4876800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4876800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CD961-1678-4F71-88D2-FF49F969FA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371600"/>
            <a:ext cx="4041648" cy="519206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1371600"/>
            <a:ext cx="4041775" cy="519206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1835148"/>
            <a:ext cx="4041648" cy="4413251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1835148"/>
            <a:ext cx="4041775" cy="4413251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00CD961-1678-4F71-88D2-FF49F969FA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598"/>
            <a:ext cx="8229600" cy="762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CED6CA-AA35-4157-8F04-0696B17318CF}" type="datetimeFigureOut">
              <a:rPr lang="en-SG" smtClean="0"/>
              <a:pPr/>
              <a:t>4/10/2023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CD961-1678-4F71-88D2-FF49F969FA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0" y="152400"/>
            <a:ext cx="9151257" cy="838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990600"/>
            <a:ext cx="9144000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i="1" dirty="0"/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8738507" y="6470650"/>
            <a:ext cx="428625" cy="38735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8309882" y="6470650"/>
            <a:ext cx="454021" cy="3873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7881257" y="6470650"/>
            <a:ext cx="439735" cy="3873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/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7452632" y="6470650"/>
            <a:ext cx="438148" cy="3873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/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0" y="1"/>
            <a:ext cx="9144000" cy="152400"/>
          </a:xfrm>
          <a:prstGeom prst="rect">
            <a:avLst/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34242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46" r:id="rId12"/>
    <p:sldLayoutId id="2147483748" r:id="rId13"/>
    <p:sldLayoutId id="2147483749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contourClr>
              <a:schemeClr val="accent1">
                <a:shade val="70000"/>
                <a:satMod val="105000"/>
              </a:schemeClr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contourClr>
              <a:schemeClr val="accent1">
                <a:shade val="70000"/>
                <a:satMod val="105000"/>
              </a:schemeClr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" y="381000"/>
            <a:ext cx="9105900" cy="2514600"/>
          </a:xfrm>
        </p:spPr>
        <p:txBody>
          <a:bodyPr>
            <a:normAutofit/>
          </a:bodyPr>
          <a:lstStyle/>
          <a:p>
            <a:pPr algn="ctr"/>
            <a:r>
              <a:rPr lang="id-ID" sz="3200" b="1" dirty="0" smtClean="0">
                <a:solidFill>
                  <a:schemeClr val="bg1"/>
                </a:solidFill>
              </a:rPr>
              <a:t>PSAK 1</a:t>
            </a:r>
            <a:br>
              <a:rPr lang="id-ID" sz="3200" b="1" dirty="0" smtClean="0">
                <a:solidFill>
                  <a:schemeClr val="bg1"/>
                </a:solidFill>
              </a:rPr>
            </a:br>
            <a:r>
              <a:rPr lang="id-ID" sz="3200" b="1" dirty="0" smtClean="0">
                <a:solidFill>
                  <a:schemeClr val="bg1"/>
                </a:solidFill>
              </a:rPr>
              <a:t>PENYAJIAN LAPORAN KEUANGAN</a:t>
            </a:r>
            <a:br>
              <a:rPr lang="id-ID" sz="3200" b="1" dirty="0" smtClean="0">
                <a:solidFill>
                  <a:schemeClr val="bg1"/>
                </a:solidFill>
              </a:rPr>
            </a:br>
            <a:r>
              <a:rPr lang="id-ID" sz="3200" b="1" smtClean="0">
                <a:solidFill>
                  <a:schemeClr val="bg1"/>
                </a:solidFill>
              </a:rPr>
              <a:t>REVISI </a:t>
            </a:r>
            <a:r>
              <a:rPr lang="id-ID" sz="3200" b="1" smtClean="0">
                <a:solidFill>
                  <a:schemeClr val="bg1"/>
                </a:solidFill>
              </a:rPr>
              <a:t>2013 (Bag-1)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73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500958" cy="563562"/>
          </a:xfrm>
        </p:spPr>
        <p:txBody>
          <a:bodyPr/>
          <a:lstStyle/>
          <a:p>
            <a:r>
              <a:rPr lang="id-ID" sz="2800" dirty="0" smtClean="0">
                <a:latin typeface="+mn-lt"/>
              </a:rPr>
              <a:t>TUJUAN</a:t>
            </a:r>
            <a:endParaRPr lang="id-ID" sz="2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6900882" cy="4286280"/>
          </a:xfrm>
        </p:spPr>
        <p:txBody>
          <a:bodyPr/>
          <a:lstStyle/>
          <a:p>
            <a:pPr algn="just"/>
            <a:r>
              <a:rPr lang="en-US" sz="2400" dirty="0" smtClean="0"/>
              <a:t>D</a:t>
            </a:r>
            <a:r>
              <a:rPr lang="id-ID" sz="2400" dirty="0" smtClean="0"/>
              <a:t>asar-dasar bagi penyajian laporan keuangan bertujuan umum (</a:t>
            </a:r>
            <a:r>
              <a:rPr lang="id-ID" sz="2400" i="1" dirty="0" smtClean="0"/>
              <a:t>general purpose financial statements) agar dapat </a:t>
            </a:r>
            <a:r>
              <a:rPr lang="id-ID" sz="2400" dirty="0" smtClean="0"/>
              <a:t>dibandingkan dengan periode sebelumnya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fi-FI" sz="2400" dirty="0" smtClean="0"/>
              <a:t>entitas lain.</a:t>
            </a:r>
            <a:endParaRPr lang="id-ID" sz="2400" dirty="0" smtClean="0"/>
          </a:p>
          <a:p>
            <a:pPr algn="just">
              <a:buNone/>
            </a:pPr>
            <a:r>
              <a:rPr lang="fi-FI" sz="2400" dirty="0" smtClean="0"/>
              <a:t> </a:t>
            </a:r>
            <a:endParaRPr lang="id-ID" sz="2400" dirty="0" smtClean="0"/>
          </a:p>
          <a:p>
            <a:pPr algn="just"/>
            <a:r>
              <a:rPr lang="fi-FI" sz="2400" dirty="0" smtClean="0"/>
              <a:t>Pernyataan ini</a:t>
            </a:r>
            <a:r>
              <a:rPr lang="id-ID" sz="2400" dirty="0" smtClean="0"/>
              <a:t> mengatur</a:t>
            </a:r>
            <a:r>
              <a:rPr lang="en-US" sz="2400" dirty="0" smtClean="0"/>
              <a:t>:</a:t>
            </a:r>
          </a:p>
          <a:p>
            <a:pPr lvl="1" algn="just"/>
            <a:r>
              <a:rPr lang="id-ID" sz="2400" dirty="0" smtClean="0"/>
              <a:t>persyaratan bagi penyajian laporan keuangan</a:t>
            </a:r>
            <a:endParaRPr lang="en-US" sz="2400" dirty="0" smtClean="0"/>
          </a:p>
          <a:p>
            <a:pPr lvl="1" algn="just"/>
            <a:r>
              <a:rPr lang="id-ID" sz="2400" dirty="0" smtClean="0"/>
              <a:t>struktur laporan keuangan</a:t>
            </a:r>
            <a:endParaRPr lang="en-US" sz="2400" dirty="0" smtClean="0"/>
          </a:p>
          <a:p>
            <a:pPr lvl="1" algn="just"/>
            <a:r>
              <a:rPr lang="id-ID" sz="2400" dirty="0" smtClean="0"/>
              <a:t>persyaratan minimum </a:t>
            </a:r>
            <a:endParaRPr lang="en-US" sz="2400" dirty="0" smtClean="0"/>
          </a:p>
          <a:p>
            <a:pPr lvl="1" algn="just"/>
            <a:r>
              <a:rPr lang="id-ID" sz="2400" dirty="0" smtClean="0"/>
              <a:t>isi laporan keuangan.</a:t>
            </a:r>
            <a:endParaRPr lang="en-US" sz="2400" dirty="0" smtClean="0"/>
          </a:p>
          <a:p>
            <a:pPr algn="just"/>
            <a:endParaRPr lang="id-ID" sz="2400" dirty="0" smtClean="0"/>
          </a:p>
          <a:p>
            <a:pPr algn="just"/>
            <a:endParaRPr lang="id-ID" sz="2400" dirty="0"/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76200" y="6519446"/>
            <a:ext cx="1066800" cy="33855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92150" indent="-692150" algn="l">
              <a:spcBef>
                <a:spcPct val="50000"/>
              </a:spcBef>
              <a:defRPr/>
            </a:pPr>
            <a:r>
              <a:rPr lang="en-US" sz="1600" b="1" i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PSAK 1</a:t>
            </a:r>
            <a:endParaRPr lang="en-US" sz="1600" b="1" i="1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1" name="Picture 10" descr="tujuan-membangun-websi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5272" y="3786190"/>
            <a:ext cx="1228740" cy="2071702"/>
          </a:xfrm>
          <a:prstGeom prst="rect">
            <a:avLst/>
          </a:prstGeom>
        </p:spPr>
      </p:pic>
      <p:pic>
        <p:nvPicPr>
          <p:cNvPr id="12" name="Picture 11" descr="tujuan_menuli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43834" y="1500174"/>
            <a:ext cx="1285884" cy="218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91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214290"/>
            <a:ext cx="7500958" cy="563562"/>
          </a:xfrm>
        </p:spPr>
        <p:txBody>
          <a:bodyPr/>
          <a:lstStyle/>
          <a:p>
            <a:r>
              <a:rPr lang="id-ID" sz="2800" dirty="0" smtClean="0">
                <a:latin typeface="+mn-lt"/>
              </a:rPr>
              <a:t>RUANG LINGKUP</a:t>
            </a:r>
            <a:endParaRPr lang="id-ID" sz="2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0174"/>
            <a:ext cx="5548322" cy="4748226"/>
          </a:xfrm>
        </p:spPr>
        <p:txBody>
          <a:bodyPr/>
          <a:lstStyle/>
          <a:p>
            <a:pPr algn="just"/>
            <a:r>
              <a:rPr lang="fi-FI" sz="2400" dirty="0" smtClean="0"/>
              <a:t>Entitas menerapkan Pernyataan ini dalam</a:t>
            </a:r>
            <a:r>
              <a:rPr lang="id-ID" sz="2400" dirty="0" smtClean="0"/>
              <a:t> penyusunan dan penyajian laporan keuangan bertujuan umum sesuai dengan Standar Akuntansi Keuangan.</a:t>
            </a:r>
          </a:p>
          <a:p>
            <a:pPr algn="just">
              <a:buNone/>
            </a:pPr>
            <a:endParaRPr lang="id-ID" sz="2400" dirty="0" smtClean="0"/>
          </a:p>
          <a:p>
            <a:pPr algn="just"/>
            <a:r>
              <a:rPr lang="id-ID" sz="2400" dirty="0" smtClean="0"/>
              <a:t>Pernyataan ini tidak berlaku bagi penyusunan dan penyajian laporan keuangan entitas syariah.</a:t>
            </a:r>
          </a:p>
          <a:p>
            <a:pPr algn="just"/>
            <a:endParaRPr lang="id-ID" sz="2400" dirty="0"/>
          </a:p>
        </p:txBody>
      </p:sp>
      <p:pic>
        <p:nvPicPr>
          <p:cNvPr id="6" name="Picture 5" descr="akuntans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77714" y="1571612"/>
            <a:ext cx="3023474" cy="228601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Picture 6" descr="accounting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6651" y="3714752"/>
            <a:ext cx="3347381" cy="2286016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76200" y="6519446"/>
            <a:ext cx="1066800" cy="33855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92150" indent="-692150" algn="l">
              <a:spcBef>
                <a:spcPct val="50000"/>
              </a:spcBef>
              <a:defRPr/>
            </a:pPr>
            <a:r>
              <a:rPr lang="en-US" sz="1600" b="1" i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PSAK 1</a:t>
            </a:r>
            <a:endParaRPr lang="en-US" sz="1600" b="1" i="1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791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081803"/>
            <a:ext cx="6858000" cy="304493"/>
          </a:xfrm>
        </p:spPr>
        <p:txBody>
          <a:bodyPr>
            <a:normAutofit fontScale="90000"/>
          </a:bodyPr>
          <a:lstStyle/>
          <a:p>
            <a:r>
              <a:rPr lang="en-US" sz="2400" dirty="0"/>
              <a:t>PSAK No.1 (SAK 2013 vs SAK 2009)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993028"/>
            <a:ext cx="6858000" cy="180757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95" y="1680210"/>
            <a:ext cx="7053943" cy="424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936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699022"/>
            <a:ext cx="6858000" cy="333885"/>
          </a:xfrm>
        </p:spPr>
        <p:txBody>
          <a:bodyPr>
            <a:noAutofit/>
          </a:bodyPr>
          <a:lstStyle/>
          <a:p>
            <a:r>
              <a:rPr lang="en-US" sz="2400" dirty="0"/>
              <a:t>PSAK No.1 (SAK 2013 vs SAK 2009)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1" y="2317025"/>
            <a:ext cx="6857999" cy="355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929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48378"/>
          </a:xfrm>
        </p:spPr>
        <p:txBody>
          <a:bodyPr anchor="ctr" anchorCtr="0">
            <a:normAutofit fontScale="90000"/>
          </a:bodyPr>
          <a:lstStyle/>
          <a:p>
            <a:r>
              <a:rPr lang="id-ID" b="1" dirty="0" smtClean="0">
                <a:solidFill>
                  <a:srgbClr val="C00000"/>
                </a:solidFill>
              </a:rPr>
              <a:t>Latar Belakang Perubahan</a:t>
            </a:r>
            <a:endParaRPr lang="id-ID" b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830994817"/>
              </p:ext>
            </p:extLst>
          </p:nvPr>
        </p:nvGraphicFramePr>
        <p:xfrm>
          <a:off x="914400" y="1549400"/>
          <a:ext cx="7543800" cy="439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046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9364"/>
            <a:ext cx="8229600" cy="548378"/>
          </a:xfrm>
        </p:spPr>
        <p:txBody>
          <a:bodyPr anchor="ctr" anchorCtr="0">
            <a:noAutofit/>
          </a:bodyPr>
          <a:lstStyle/>
          <a:p>
            <a:r>
              <a:rPr lang="id-ID" sz="3600" b="1" dirty="0">
                <a:solidFill>
                  <a:srgbClr val="FF0000"/>
                </a:solidFill>
              </a:rPr>
              <a:t>PERUBAHAN PSAK 1 TAHUN </a:t>
            </a:r>
            <a:r>
              <a:rPr lang="id-ID" sz="3600" b="1" dirty="0" smtClean="0">
                <a:solidFill>
                  <a:srgbClr val="FF0000"/>
                </a:solidFill>
              </a:rPr>
              <a:t>2013</a:t>
            </a:r>
            <a:endParaRPr lang="id-ID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924800" cy="4038600"/>
          </a:xfrm>
        </p:spPr>
        <p:txBody>
          <a:bodyPr>
            <a:normAutofit lnSpcReduction="10000"/>
          </a:bodyPr>
          <a:lstStyle/>
          <a:p>
            <a:pPr>
              <a:buClr>
                <a:schemeClr val="tx1">
                  <a:lumMod val="60000"/>
                  <a:lumOff val="40000"/>
                </a:schemeClr>
              </a:buClr>
            </a:pPr>
            <a:r>
              <a:rPr lang="id-ID" sz="2000" dirty="0" smtClean="0"/>
              <a:t>Judul </a:t>
            </a:r>
            <a:r>
              <a:rPr lang="id-ID" sz="2000" b="1" dirty="0" smtClean="0">
                <a:solidFill>
                  <a:srgbClr val="C00000"/>
                </a:solidFill>
              </a:rPr>
              <a:t>Laporan </a:t>
            </a:r>
            <a:r>
              <a:rPr lang="en-US" sz="2000" b="1" dirty="0" err="1" smtClean="0">
                <a:solidFill>
                  <a:srgbClr val="C00000"/>
                </a:solidFill>
              </a:rPr>
              <a:t>Laba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</a:rPr>
              <a:t>Rugi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id-ID" sz="2000" b="1" dirty="0" smtClean="0">
                <a:solidFill>
                  <a:srgbClr val="C00000"/>
                </a:solidFill>
              </a:rPr>
              <a:t>Komprehensif </a:t>
            </a:r>
            <a:r>
              <a:rPr lang="id-ID" sz="2000" dirty="0" smtClean="0"/>
              <a:t>menjadi </a:t>
            </a:r>
            <a:r>
              <a:rPr lang="id-ID" sz="2000" b="1" dirty="0" smtClean="0">
                <a:solidFill>
                  <a:srgbClr val="FF0000"/>
                </a:solidFill>
              </a:rPr>
              <a:t>Laporan Laba Rugi dan Penghasilan Komprehensif Lain</a:t>
            </a:r>
            <a:r>
              <a:rPr lang="id-ID" sz="2000" dirty="0" smtClean="0"/>
              <a:t>.</a:t>
            </a:r>
          </a:p>
          <a:p>
            <a:pPr>
              <a:buClr>
                <a:schemeClr val="tx1">
                  <a:lumMod val="60000"/>
                  <a:lumOff val="40000"/>
                </a:schemeClr>
              </a:buClr>
            </a:pPr>
            <a:r>
              <a:rPr lang="id-ID" sz="2000" dirty="0" smtClean="0"/>
              <a:t>Informasi komparatif </a:t>
            </a:r>
            <a:r>
              <a:rPr lang="id-ID" sz="2000" dirty="0" smtClean="0">
                <a:solidFill>
                  <a:srgbClr val="FF0000"/>
                </a:solidFill>
              </a:rPr>
              <a:t>minimun </a:t>
            </a:r>
            <a:r>
              <a:rPr lang="id-ID" sz="2000" dirty="0" smtClean="0"/>
              <a:t>dan </a:t>
            </a:r>
            <a:r>
              <a:rPr lang="id-ID" sz="2000" dirty="0" smtClean="0">
                <a:solidFill>
                  <a:srgbClr val="FF0000"/>
                </a:solidFill>
              </a:rPr>
              <a:t>tambahan</a:t>
            </a:r>
          </a:p>
          <a:p>
            <a:pPr>
              <a:buClr>
                <a:schemeClr val="tx1">
                  <a:lumMod val="60000"/>
                  <a:lumOff val="40000"/>
                </a:schemeClr>
              </a:buClr>
            </a:pPr>
            <a:r>
              <a:rPr lang="id-ID" sz="2000" dirty="0" smtClean="0"/>
              <a:t>Pemisahan penghasilan komprehensif</a:t>
            </a:r>
            <a:r>
              <a:rPr lang="en-US" sz="2000" dirty="0" smtClean="0"/>
              <a:t> lain </a:t>
            </a:r>
            <a:r>
              <a:rPr lang="en-US" sz="2000" dirty="0" err="1" smtClean="0"/>
              <a:t>termasuk</a:t>
            </a:r>
            <a:r>
              <a:rPr lang="en-US" sz="2000" dirty="0" smtClean="0"/>
              <a:t> </a:t>
            </a:r>
            <a:r>
              <a:rPr lang="en-US" sz="2000" dirty="0" err="1" smtClean="0"/>
              <a:t>juga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 err="1" smtClean="0"/>
              <a:t>terkait</a:t>
            </a:r>
            <a:r>
              <a:rPr lang="en-US" sz="2000" dirty="0" smtClean="0"/>
              <a:t> :</a:t>
            </a:r>
          </a:p>
          <a:p>
            <a:pPr lvl="1">
              <a:buClr>
                <a:schemeClr val="tx1">
                  <a:lumMod val="60000"/>
                  <a:lumOff val="40000"/>
                </a:schemeClr>
              </a:buClr>
            </a:pPr>
            <a:r>
              <a:rPr lang="en-US" sz="1800" dirty="0" smtClean="0"/>
              <a:t>A</a:t>
            </a:r>
            <a:r>
              <a:rPr lang="id-ID" sz="1800" dirty="0" smtClean="0"/>
              <a:t>kan direklasifikasi ke laporan laba rugi periode berikutnya </a:t>
            </a:r>
            <a:endParaRPr lang="en-US" sz="1800" dirty="0" smtClean="0"/>
          </a:p>
          <a:p>
            <a:pPr lvl="1">
              <a:buClr>
                <a:schemeClr val="tx1">
                  <a:lumMod val="60000"/>
                  <a:lumOff val="40000"/>
                </a:schemeClr>
              </a:buClr>
            </a:pPr>
            <a:r>
              <a:rPr lang="en-US" sz="1800" dirty="0" smtClean="0"/>
              <a:t>T</a:t>
            </a:r>
            <a:r>
              <a:rPr lang="id-ID" sz="1800" dirty="0" smtClean="0"/>
              <a:t>idak akan direklasifikasi ke laporan laba rugi.</a:t>
            </a:r>
          </a:p>
          <a:p>
            <a:r>
              <a:rPr lang="en-US" sz="2000" dirty="0" err="1" smtClean="0"/>
              <a:t>Tambahan</a:t>
            </a:r>
            <a:r>
              <a:rPr lang="en-US" sz="2000" dirty="0" smtClean="0"/>
              <a:t> </a:t>
            </a:r>
            <a:r>
              <a:rPr lang="en-US" sz="2000" dirty="0" err="1" smtClean="0"/>
              <a:t>definisi</a:t>
            </a:r>
            <a:r>
              <a:rPr lang="en-US" sz="2000" dirty="0" smtClean="0"/>
              <a:t> : </a:t>
            </a:r>
            <a:r>
              <a:rPr lang="en-US" sz="2000" dirty="0"/>
              <a:t>l</a:t>
            </a:r>
            <a:r>
              <a:rPr lang="id-ID" sz="2000" dirty="0" smtClean="0"/>
              <a:t>aba </a:t>
            </a:r>
            <a:r>
              <a:rPr lang="id-ID" sz="2000" dirty="0"/>
              <a:t>rugi, </a:t>
            </a:r>
            <a:r>
              <a:rPr lang="en-US" sz="2000" dirty="0" smtClean="0"/>
              <a:t>p</a:t>
            </a:r>
            <a:r>
              <a:rPr lang="id-ID" sz="2000" dirty="0" smtClean="0"/>
              <a:t>emilik</a:t>
            </a:r>
            <a:r>
              <a:rPr lang="id-ID" sz="2000" dirty="0"/>
              <a:t>, material, </a:t>
            </a:r>
            <a:r>
              <a:rPr lang="en-US" sz="2000" dirty="0" smtClean="0"/>
              <a:t>l</a:t>
            </a:r>
            <a:r>
              <a:rPr lang="id-ID" sz="2000" dirty="0" smtClean="0"/>
              <a:t>enyesuaian </a:t>
            </a:r>
            <a:r>
              <a:rPr lang="en-US" sz="2000" dirty="0" smtClean="0"/>
              <a:t>r</a:t>
            </a:r>
            <a:r>
              <a:rPr lang="id-ID" sz="2000" dirty="0" smtClean="0"/>
              <a:t>eklasifikasi</a:t>
            </a:r>
            <a:r>
              <a:rPr lang="id-ID" sz="2000" dirty="0"/>
              <a:t>, tidak praktis, </a:t>
            </a:r>
            <a:r>
              <a:rPr lang="en-US" sz="2000" dirty="0" smtClean="0"/>
              <a:t>t</a:t>
            </a:r>
            <a:r>
              <a:rPr lang="id-ID" sz="2000" dirty="0" smtClean="0"/>
              <a:t>otal </a:t>
            </a:r>
            <a:r>
              <a:rPr lang="id-ID" sz="2000" dirty="0"/>
              <a:t>penghasilan </a:t>
            </a:r>
            <a:r>
              <a:rPr lang="en-US" sz="2000" dirty="0" smtClean="0"/>
              <a:t>k</a:t>
            </a:r>
            <a:r>
              <a:rPr lang="id-ID" sz="2000" dirty="0" smtClean="0"/>
              <a:t>omprehensif</a:t>
            </a:r>
            <a:endParaRPr lang="id-ID" sz="2000" dirty="0"/>
          </a:p>
          <a:p>
            <a:pPr>
              <a:buClr>
                <a:schemeClr val="tx1">
                  <a:lumMod val="60000"/>
                  <a:lumOff val="40000"/>
                </a:schemeClr>
              </a:buClr>
            </a:pPr>
            <a:r>
              <a:rPr lang="id-ID" sz="2000" dirty="0" smtClean="0"/>
              <a:t>Sinkronisasi dengan terbitnya PSAK lain</a:t>
            </a:r>
            <a:r>
              <a:rPr lang="en-US" sz="2000" dirty="0" smtClean="0"/>
              <a:t>:</a:t>
            </a:r>
          </a:p>
          <a:p>
            <a:pPr lvl="1">
              <a:buClr>
                <a:schemeClr val="tx1">
                  <a:lumMod val="60000"/>
                  <a:lumOff val="40000"/>
                </a:schemeClr>
              </a:buClr>
            </a:pPr>
            <a:r>
              <a:rPr lang="id-ID" sz="1800" dirty="0" smtClean="0"/>
              <a:t>PSAK 65 Konsolidasian, PSAK 4 Laporan Keuangan Tersendiri</a:t>
            </a:r>
            <a:endParaRPr lang="en-US" sz="1800" dirty="0" smtClean="0"/>
          </a:p>
          <a:p>
            <a:pPr lvl="1">
              <a:buClr>
                <a:schemeClr val="tx1">
                  <a:lumMod val="60000"/>
                  <a:lumOff val="40000"/>
                </a:schemeClr>
              </a:buClr>
            </a:pPr>
            <a:r>
              <a:rPr lang="en-US" sz="1800" dirty="0" smtClean="0"/>
              <a:t>PSAK 15 </a:t>
            </a:r>
            <a:r>
              <a:rPr lang="en-US" sz="1800" dirty="0" err="1" smtClean="0"/>
              <a:t>Investasi</a:t>
            </a:r>
            <a:r>
              <a:rPr lang="en-US" sz="1800" dirty="0" smtClean="0"/>
              <a:t> </a:t>
            </a:r>
            <a:r>
              <a:rPr lang="en-US" sz="1800" dirty="0" err="1" smtClean="0"/>
              <a:t>pada</a:t>
            </a:r>
            <a:r>
              <a:rPr lang="en-US" sz="1800" dirty="0" smtClean="0"/>
              <a:t> </a:t>
            </a:r>
            <a:r>
              <a:rPr lang="en-US" sz="1800" dirty="0" err="1" smtClean="0"/>
              <a:t>Asosiasi</a:t>
            </a:r>
            <a:r>
              <a:rPr lang="en-US" sz="1800" dirty="0" smtClean="0"/>
              <a:t> </a:t>
            </a:r>
            <a:r>
              <a:rPr lang="en-US" sz="1800" dirty="0" err="1" smtClean="0"/>
              <a:t>dan</a:t>
            </a:r>
            <a:r>
              <a:rPr lang="en-US" sz="1800" dirty="0" smtClean="0"/>
              <a:t> Ventura </a:t>
            </a:r>
            <a:r>
              <a:rPr lang="en-US" sz="1800" dirty="0" err="1" smtClean="0"/>
              <a:t>Bersama</a:t>
            </a:r>
            <a:endParaRPr lang="en-US" sz="1800" dirty="0" smtClean="0"/>
          </a:p>
          <a:p>
            <a:pPr lvl="1">
              <a:buClr>
                <a:schemeClr val="tx1">
                  <a:lumMod val="60000"/>
                  <a:lumOff val="40000"/>
                </a:schemeClr>
              </a:buClr>
            </a:pPr>
            <a:r>
              <a:rPr lang="en-US" sz="1800" dirty="0" smtClean="0"/>
              <a:t>PSAK 68 </a:t>
            </a:r>
            <a:r>
              <a:rPr lang="en-US" sz="1800" dirty="0" err="1" smtClean="0"/>
              <a:t>Pengukuran</a:t>
            </a:r>
            <a:r>
              <a:rPr lang="en-US" sz="1800" dirty="0" smtClean="0"/>
              <a:t> </a:t>
            </a:r>
            <a:r>
              <a:rPr lang="en-US" sz="1800" dirty="0" err="1" smtClean="0"/>
              <a:t>Nilai</a:t>
            </a:r>
            <a:r>
              <a:rPr lang="en-US" sz="1800" dirty="0" smtClean="0"/>
              <a:t> </a:t>
            </a:r>
            <a:r>
              <a:rPr lang="en-US" sz="1800" dirty="0" err="1" smtClean="0"/>
              <a:t>Wajar</a:t>
            </a:r>
            <a:endParaRPr lang="id-ID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50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9364"/>
            <a:ext cx="8229600" cy="548378"/>
          </a:xfrm>
        </p:spPr>
        <p:txBody>
          <a:bodyPr anchor="ctr" anchorCtr="0">
            <a:noAutofit/>
          </a:bodyPr>
          <a:lstStyle/>
          <a:p>
            <a:r>
              <a:rPr lang="id-ID" sz="3600" b="1" dirty="0">
                <a:solidFill>
                  <a:srgbClr val="FF0000"/>
                </a:solidFill>
              </a:rPr>
              <a:t>PERUBAHAN PSAK 1 TAHUN </a:t>
            </a:r>
            <a:r>
              <a:rPr lang="id-ID" sz="3600" b="1" dirty="0" smtClean="0">
                <a:solidFill>
                  <a:srgbClr val="FF0000"/>
                </a:solidFill>
              </a:rPr>
              <a:t>201</a:t>
            </a:r>
            <a:r>
              <a:rPr lang="en-US" sz="3600" b="1" dirty="0" smtClean="0">
                <a:solidFill>
                  <a:srgbClr val="FF0000"/>
                </a:solidFill>
              </a:rPr>
              <a:t>5</a:t>
            </a:r>
            <a:endParaRPr lang="id-ID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9975"/>
            <a:ext cx="8458200" cy="5254625"/>
          </a:xfrm>
        </p:spPr>
        <p:txBody>
          <a:bodyPr>
            <a:noAutofit/>
          </a:bodyPr>
          <a:lstStyle/>
          <a:p>
            <a:pPr>
              <a:buClr>
                <a:schemeClr val="tx1">
                  <a:lumMod val="60000"/>
                  <a:lumOff val="40000"/>
                </a:schemeClr>
              </a:buClr>
            </a:pPr>
            <a:r>
              <a:rPr lang="en-US" sz="2000" dirty="0" err="1" smtClean="0"/>
              <a:t>Berlaku</a:t>
            </a:r>
            <a:r>
              <a:rPr lang="en-US" sz="2000" dirty="0" smtClean="0"/>
              <a:t> </a:t>
            </a:r>
            <a:r>
              <a:rPr lang="en-US" sz="2000" dirty="0" err="1" smtClean="0"/>
              <a:t>efektif</a:t>
            </a:r>
            <a:r>
              <a:rPr lang="en-US" sz="2000" dirty="0" smtClean="0"/>
              <a:t> 1 </a:t>
            </a:r>
            <a:r>
              <a:rPr lang="en-US" sz="2000" dirty="0" err="1" smtClean="0"/>
              <a:t>Januari</a:t>
            </a:r>
            <a:r>
              <a:rPr lang="en-US" sz="2000" dirty="0" smtClean="0"/>
              <a:t> 2017</a:t>
            </a:r>
          </a:p>
          <a:p>
            <a:r>
              <a:rPr lang="en-US" sz="2000" dirty="0" err="1" smtClean="0"/>
              <a:t>Amandemen</a:t>
            </a:r>
            <a:r>
              <a:rPr lang="en-US" sz="2000" dirty="0" smtClean="0"/>
              <a:t> </a:t>
            </a:r>
            <a:r>
              <a:rPr lang="en-US" sz="2000" dirty="0"/>
              <a:t>PSAK 1:</a:t>
            </a:r>
            <a:r>
              <a:rPr lang="en-US" sz="2000" i="1" dirty="0"/>
              <a:t> </a:t>
            </a:r>
            <a:r>
              <a:rPr lang="en-US" sz="2000" i="1" dirty="0" err="1"/>
              <a:t>Penyajian</a:t>
            </a:r>
            <a:r>
              <a:rPr lang="en-US" sz="2000" i="1" dirty="0"/>
              <a:t> </a:t>
            </a:r>
            <a:r>
              <a:rPr lang="en-US" sz="2000" i="1" dirty="0" err="1"/>
              <a:t>Laporan</a:t>
            </a:r>
            <a:r>
              <a:rPr lang="en-US" sz="2000" b="1" i="1" dirty="0"/>
              <a:t> </a:t>
            </a:r>
            <a:r>
              <a:rPr lang="en-US" sz="2000" i="1" dirty="0" err="1"/>
              <a:t>Keuangan</a:t>
            </a:r>
            <a:r>
              <a:rPr lang="en-US" sz="2000" b="1" i="1" dirty="0"/>
              <a:t> </a:t>
            </a:r>
            <a:r>
              <a:rPr lang="en-US" sz="2000" dirty="0" err="1"/>
              <a:t>tentang</a:t>
            </a:r>
            <a:r>
              <a:rPr lang="en-US" sz="2000" dirty="0"/>
              <a:t> </a:t>
            </a:r>
            <a:r>
              <a:rPr lang="en-US" sz="2000" i="1" dirty="0"/>
              <a:t>Prakarsa </a:t>
            </a:r>
            <a:r>
              <a:rPr lang="en-US" sz="2000" i="1" dirty="0" err="1"/>
              <a:t>Pengungkapan</a:t>
            </a:r>
            <a:r>
              <a:rPr lang="en-US" sz="2000" dirty="0"/>
              <a:t> </a:t>
            </a:r>
            <a:r>
              <a:rPr lang="en-US" sz="2000" dirty="0" err="1" smtClean="0"/>
              <a:t>tentang</a:t>
            </a:r>
            <a:r>
              <a:rPr lang="en-US" sz="2000" dirty="0"/>
              <a:t> </a:t>
            </a:r>
            <a:r>
              <a:rPr lang="en-US" sz="2000" i="1" dirty="0"/>
              <a:t>Prakarsa </a:t>
            </a:r>
            <a:r>
              <a:rPr lang="en-US" sz="2000" i="1" dirty="0" err="1"/>
              <a:t>Pengungkapan</a:t>
            </a:r>
            <a:endParaRPr lang="en-US" sz="2000" dirty="0"/>
          </a:p>
          <a:p>
            <a:r>
              <a:rPr lang="en-US" sz="2000" dirty="0"/>
              <a:t> </a:t>
            </a:r>
            <a:r>
              <a:rPr lang="en-US" sz="2000" dirty="0" err="1" smtClean="0"/>
              <a:t>Amandemen</a:t>
            </a:r>
            <a:r>
              <a:rPr lang="en-US" sz="2000" dirty="0" smtClean="0"/>
              <a:t> </a:t>
            </a:r>
            <a:r>
              <a:rPr lang="en-US" sz="2000" dirty="0"/>
              <a:t>PSAK 1 </a:t>
            </a:r>
            <a:r>
              <a:rPr lang="en-US" sz="2000" dirty="0" err="1"/>
              <a:t>memberikan</a:t>
            </a:r>
            <a:r>
              <a:rPr lang="en-US" sz="2000" dirty="0"/>
              <a:t> </a:t>
            </a:r>
            <a:r>
              <a:rPr lang="en-US" sz="2000" dirty="0" err="1"/>
              <a:t>klarifikasi</a:t>
            </a:r>
            <a:r>
              <a:rPr lang="en-US" sz="2000" dirty="0"/>
              <a:t> </a:t>
            </a:r>
            <a:r>
              <a:rPr lang="en-US" sz="2000" dirty="0" err="1"/>
              <a:t>terkait</a:t>
            </a:r>
            <a:r>
              <a:rPr lang="en-US" sz="2000" dirty="0"/>
              <a:t> </a:t>
            </a:r>
            <a:r>
              <a:rPr lang="en-US" sz="2000" dirty="0" err="1"/>
              <a:t>penerapan</a:t>
            </a:r>
            <a:r>
              <a:rPr lang="en-US" sz="2000" dirty="0"/>
              <a:t> </a:t>
            </a:r>
            <a:r>
              <a:rPr lang="en-US" sz="2000" dirty="0" err="1"/>
              <a:t>persyaratan</a:t>
            </a:r>
            <a:r>
              <a:rPr lang="en-US" sz="2000" dirty="0"/>
              <a:t> </a:t>
            </a:r>
            <a:r>
              <a:rPr lang="en-US" sz="2000" dirty="0" err="1"/>
              <a:t>materialitas</a:t>
            </a:r>
            <a:r>
              <a:rPr lang="en-US" sz="2000" dirty="0"/>
              <a:t>, </a:t>
            </a:r>
            <a:r>
              <a:rPr lang="en-US" sz="2000" dirty="0" err="1"/>
              <a:t>fleksibilitas</a:t>
            </a:r>
            <a:r>
              <a:rPr lang="en-US" sz="2000" dirty="0"/>
              <a:t> </a:t>
            </a:r>
            <a:r>
              <a:rPr lang="en-US" sz="2000" dirty="0" err="1"/>
              <a:t>urutan</a:t>
            </a:r>
            <a:r>
              <a:rPr lang="en-US" sz="2000" dirty="0"/>
              <a:t> </a:t>
            </a:r>
            <a:r>
              <a:rPr lang="en-US" sz="2000" dirty="0" err="1"/>
              <a:t>sistematis</a:t>
            </a:r>
            <a:r>
              <a:rPr lang="en-US" sz="2000" dirty="0"/>
              <a:t> </a:t>
            </a:r>
            <a:r>
              <a:rPr lang="en-US" sz="2000" dirty="0" err="1"/>
              <a:t>catatan</a:t>
            </a:r>
            <a:r>
              <a:rPr lang="en-US" sz="2000" dirty="0"/>
              <a:t> </a:t>
            </a:r>
            <a:r>
              <a:rPr lang="en-US" sz="2000" dirty="0" err="1"/>
              <a:t>atas</a:t>
            </a:r>
            <a:r>
              <a:rPr lang="en-US" sz="2000" dirty="0"/>
              <a:t> </a:t>
            </a:r>
            <a:r>
              <a:rPr lang="en-US" sz="2000" dirty="0" err="1"/>
              <a:t>laporan</a:t>
            </a:r>
            <a:r>
              <a:rPr lang="en-US" sz="2000" dirty="0"/>
              <a:t> </a:t>
            </a:r>
            <a:r>
              <a:rPr lang="en-US" sz="2000" dirty="0" err="1"/>
              <a:t>keuangan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pengidentifikasian</a:t>
            </a:r>
            <a:r>
              <a:rPr lang="en-US" sz="2000" dirty="0"/>
              <a:t> </a:t>
            </a:r>
            <a:r>
              <a:rPr lang="en-US" sz="2000" dirty="0" err="1"/>
              <a:t>kebijakan</a:t>
            </a:r>
            <a:r>
              <a:rPr lang="en-US" sz="2000" dirty="0"/>
              <a:t> </a:t>
            </a:r>
            <a:r>
              <a:rPr lang="en-US" sz="2000" dirty="0" err="1"/>
              <a:t>akuntansi</a:t>
            </a:r>
            <a:r>
              <a:rPr lang="en-US" sz="2000" dirty="0"/>
              <a:t> </a:t>
            </a:r>
            <a:r>
              <a:rPr lang="en-US" sz="2000" dirty="0" err="1"/>
              <a:t>signifikan</a:t>
            </a:r>
            <a:r>
              <a:rPr lang="en-US" sz="2000" dirty="0" smtClean="0"/>
              <a:t>.</a:t>
            </a:r>
          </a:p>
          <a:p>
            <a:pPr lvl="1"/>
            <a:r>
              <a:rPr lang="en-US" sz="1600" dirty="0" err="1" smtClean="0"/>
              <a:t>Materialitas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penggabungan</a:t>
            </a:r>
            <a:r>
              <a:rPr lang="en-US" sz="1600" dirty="0" smtClean="0"/>
              <a:t> – </a:t>
            </a:r>
            <a:r>
              <a:rPr lang="en-US" sz="1600" dirty="0" err="1" smtClean="0"/>
              <a:t>tidak</a:t>
            </a:r>
            <a:r>
              <a:rPr lang="en-US" sz="1600" dirty="0" smtClean="0"/>
              <a:t> </a:t>
            </a:r>
            <a:r>
              <a:rPr lang="en-US" sz="1600" dirty="0" err="1" smtClean="0"/>
              <a:t>mengaburkan</a:t>
            </a:r>
            <a:r>
              <a:rPr lang="en-US" sz="1600" dirty="0" smtClean="0"/>
              <a:t>, </a:t>
            </a:r>
            <a:r>
              <a:rPr lang="en-US" sz="1600" dirty="0" err="1" smtClean="0"/>
              <a:t>persyaratan</a:t>
            </a:r>
            <a:r>
              <a:rPr lang="en-US" sz="1600" dirty="0" smtClean="0"/>
              <a:t> material, </a:t>
            </a:r>
            <a:r>
              <a:rPr lang="en-US" sz="1600" dirty="0" err="1" smtClean="0"/>
              <a:t>persyaratan</a:t>
            </a:r>
            <a:r>
              <a:rPr lang="en-US" sz="1600" dirty="0" smtClean="0"/>
              <a:t> </a:t>
            </a:r>
            <a:r>
              <a:rPr lang="en-US" sz="1600" dirty="0" err="1" smtClean="0"/>
              <a:t>pengungkapan</a:t>
            </a:r>
            <a:r>
              <a:rPr lang="en-US" sz="1600" dirty="0" smtClean="0"/>
              <a:t> PSAK</a:t>
            </a:r>
          </a:p>
          <a:p>
            <a:pPr lvl="1"/>
            <a:r>
              <a:rPr lang="en-US" sz="1600" dirty="0" err="1" smtClean="0"/>
              <a:t>Informasi</a:t>
            </a:r>
            <a:r>
              <a:rPr lang="en-US" sz="1600" dirty="0" smtClean="0"/>
              <a:t> yang </a:t>
            </a:r>
            <a:r>
              <a:rPr lang="en-US" sz="1600" dirty="0" err="1" smtClean="0"/>
              <a:t>disajikan</a:t>
            </a:r>
            <a:r>
              <a:rPr lang="en-US" sz="1600" dirty="0" smtClean="0"/>
              <a:t> – </a:t>
            </a:r>
            <a:r>
              <a:rPr lang="en-US" sz="1600" dirty="0" err="1" smtClean="0"/>
              <a:t>dapat</a:t>
            </a:r>
            <a:r>
              <a:rPr lang="en-US" sz="1600" dirty="0" smtClean="0"/>
              <a:t> </a:t>
            </a:r>
            <a:r>
              <a:rPr lang="en-US" sz="1600" dirty="0" err="1" smtClean="0"/>
              <a:t>dipisahkan</a:t>
            </a:r>
            <a:r>
              <a:rPr lang="en-US" sz="1600" dirty="0" smtClean="0"/>
              <a:t>, </a:t>
            </a:r>
            <a:r>
              <a:rPr lang="en-US" sz="1600" dirty="0" err="1" smtClean="0"/>
              <a:t>penjelasan</a:t>
            </a:r>
            <a:r>
              <a:rPr lang="en-US" sz="1600" dirty="0" smtClean="0"/>
              <a:t> sub total, </a:t>
            </a:r>
            <a:r>
              <a:rPr lang="en-US" sz="1600" dirty="0" err="1" smtClean="0"/>
              <a:t>pemisahan</a:t>
            </a:r>
            <a:r>
              <a:rPr lang="en-US" sz="1600" dirty="0" smtClean="0"/>
              <a:t> </a:t>
            </a:r>
            <a:r>
              <a:rPr lang="en-US" sz="1600" dirty="0" err="1" smtClean="0"/>
              <a:t>informasi</a:t>
            </a:r>
            <a:r>
              <a:rPr lang="en-US" sz="1600" dirty="0" smtClean="0"/>
              <a:t> </a:t>
            </a:r>
            <a:r>
              <a:rPr lang="en-US" sz="1600" dirty="0" err="1" smtClean="0"/>
              <a:t>bagian</a:t>
            </a:r>
            <a:r>
              <a:rPr lang="en-US" sz="1600" dirty="0" smtClean="0"/>
              <a:t> </a:t>
            </a:r>
            <a:r>
              <a:rPr lang="en-US" sz="1600" dirty="0" err="1" smtClean="0"/>
              <a:t>dari</a:t>
            </a:r>
            <a:r>
              <a:rPr lang="en-US" sz="1600" dirty="0" smtClean="0"/>
              <a:t> OCI </a:t>
            </a:r>
            <a:r>
              <a:rPr lang="en-US" sz="1600" dirty="0" err="1" smtClean="0"/>
              <a:t>atas</a:t>
            </a:r>
            <a:r>
              <a:rPr lang="en-US" sz="1600" dirty="0" smtClean="0"/>
              <a:t> </a:t>
            </a:r>
            <a:r>
              <a:rPr lang="en-US" sz="1600" dirty="0" err="1" smtClean="0"/>
              <a:t>entitas</a:t>
            </a:r>
            <a:r>
              <a:rPr lang="en-US" sz="1600" dirty="0" smtClean="0"/>
              <a:t> </a:t>
            </a:r>
            <a:r>
              <a:rPr lang="en-US" sz="1600" dirty="0" err="1" smtClean="0"/>
              <a:t>asosiasi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ventura</a:t>
            </a:r>
            <a:r>
              <a:rPr lang="en-US" sz="1600" dirty="0" smtClean="0"/>
              <a:t> </a:t>
            </a:r>
            <a:r>
              <a:rPr lang="en-US" sz="1600" dirty="0" err="1" smtClean="0"/>
              <a:t>bersama</a:t>
            </a:r>
            <a:endParaRPr lang="en-US" sz="1600" dirty="0" smtClean="0"/>
          </a:p>
          <a:p>
            <a:pPr lvl="1"/>
            <a:r>
              <a:rPr lang="en-US" sz="1600" dirty="0" err="1" smtClean="0"/>
              <a:t>Struktur</a:t>
            </a:r>
            <a:r>
              <a:rPr lang="en-US" sz="1600" dirty="0" smtClean="0"/>
              <a:t> </a:t>
            </a:r>
            <a:r>
              <a:rPr lang="en-US" sz="1600" dirty="0" err="1" smtClean="0"/>
              <a:t>catata</a:t>
            </a:r>
            <a:r>
              <a:rPr lang="en-US" sz="1600" dirty="0" smtClean="0"/>
              <a:t> </a:t>
            </a:r>
            <a:r>
              <a:rPr lang="en-US" sz="1600" dirty="0" err="1" smtClean="0"/>
              <a:t>atas</a:t>
            </a:r>
            <a:r>
              <a:rPr lang="en-US" sz="1600" dirty="0" smtClean="0"/>
              <a:t> </a:t>
            </a:r>
            <a:r>
              <a:rPr lang="en-US" sz="1600" dirty="0" err="1" smtClean="0"/>
              <a:t>laporan</a:t>
            </a:r>
            <a:r>
              <a:rPr lang="en-US" sz="1600" dirty="0" smtClean="0"/>
              <a:t> </a:t>
            </a:r>
            <a:r>
              <a:rPr lang="en-US" sz="1600" dirty="0" err="1" smtClean="0"/>
              <a:t>keunagan</a:t>
            </a:r>
            <a:r>
              <a:rPr lang="en-US" sz="1600" dirty="0" smtClean="0"/>
              <a:t> – </a:t>
            </a:r>
            <a:r>
              <a:rPr lang="en-US" sz="1600" dirty="0" err="1" smtClean="0"/>
              <a:t>fleksibel</a:t>
            </a:r>
            <a:endParaRPr lang="en-US" sz="1600" dirty="0" smtClean="0"/>
          </a:p>
          <a:p>
            <a:pPr lvl="1"/>
            <a:r>
              <a:rPr lang="en-US" sz="1600" dirty="0" err="1" smtClean="0"/>
              <a:t>Pengungkapan</a:t>
            </a:r>
            <a:r>
              <a:rPr lang="en-US" sz="1600" dirty="0" smtClean="0"/>
              <a:t> </a:t>
            </a:r>
            <a:r>
              <a:rPr lang="en-US" sz="1600" dirty="0" err="1" smtClean="0"/>
              <a:t>kebijakan</a:t>
            </a:r>
            <a:r>
              <a:rPr lang="en-US" sz="1600" dirty="0" smtClean="0"/>
              <a:t> </a:t>
            </a:r>
            <a:r>
              <a:rPr lang="en-US" sz="1600" dirty="0" err="1" smtClean="0"/>
              <a:t>akuntansi</a:t>
            </a:r>
            <a:r>
              <a:rPr lang="en-US" sz="1600" dirty="0" smtClean="0"/>
              <a:t> – </a:t>
            </a:r>
            <a:r>
              <a:rPr lang="en-US" sz="1600" dirty="0" err="1" smtClean="0"/>
              <a:t>menghapus</a:t>
            </a:r>
            <a:r>
              <a:rPr lang="en-US" sz="1600" dirty="0" smtClean="0"/>
              <a:t> </a:t>
            </a:r>
            <a:r>
              <a:rPr lang="en-US" sz="1600" dirty="0" err="1" smtClean="0"/>
              <a:t>panduan</a:t>
            </a:r>
            <a:r>
              <a:rPr lang="en-US" sz="1600" dirty="0" smtClean="0"/>
              <a:t> </a:t>
            </a:r>
            <a:r>
              <a:rPr lang="en-US" sz="1600" dirty="0" err="1" smtClean="0"/>
              <a:t>mengidentifikasi</a:t>
            </a:r>
            <a:r>
              <a:rPr lang="en-US" sz="1600" dirty="0" smtClean="0"/>
              <a:t> </a:t>
            </a:r>
            <a:r>
              <a:rPr lang="en-US" sz="1600" dirty="0" err="1" smtClean="0"/>
              <a:t>kebijakan</a:t>
            </a:r>
            <a:r>
              <a:rPr lang="en-US" sz="1600" dirty="0" smtClean="0"/>
              <a:t> </a:t>
            </a:r>
            <a:r>
              <a:rPr lang="en-US" sz="1600" dirty="0" err="1" smtClean="0"/>
              <a:t>akuntansi</a:t>
            </a:r>
            <a:endParaRPr lang="en-US" sz="1600" dirty="0"/>
          </a:p>
          <a:p>
            <a:r>
              <a:rPr lang="en-US" sz="2000" dirty="0" err="1"/>
              <a:t>Amandemen</a:t>
            </a:r>
            <a:r>
              <a:rPr lang="en-US" sz="2000" dirty="0"/>
              <a:t> PSAK 1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juga</a:t>
            </a:r>
            <a:r>
              <a:rPr lang="en-US" sz="2000" dirty="0"/>
              <a:t> </a:t>
            </a:r>
            <a:r>
              <a:rPr lang="en-US" sz="2000" dirty="0" err="1"/>
              <a:t>mengakibatkan</a:t>
            </a:r>
            <a:r>
              <a:rPr lang="en-US" sz="2000" dirty="0"/>
              <a:t> </a:t>
            </a:r>
            <a:r>
              <a:rPr lang="en-US" sz="2000" dirty="0" err="1"/>
              <a:t>amandemen</a:t>
            </a:r>
            <a:r>
              <a:rPr lang="en-US" sz="2000" dirty="0"/>
              <a:t> </a:t>
            </a:r>
            <a:r>
              <a:rPr lang="en-US" sz="2000" dirty="0" err="1"/>
              <a:t>terhadap</a:t>
            </a:r>
            <a:r>
              <a:rPr lang="en-US" sz="2000" dirty="0"/>
              <a:t> PSAK (</a:t>
            </a:r>
            <a:r>
              <a:rPr lang="en-US" sz="2000" i="1" dirty="0"/>
              <a:t>consequential amendment</a:t>
            </a:r>
            <a:r>
              <a:rPr lang="en-US" sz="2000" dirty="0"/>
              <a:t>)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berikut</a:t>
            </a:r>
            <a:r>
              <a:rPr lang="en-US" sz="2000" dirty="0"/>
              <a:t>: </a:t>
            </a:r>
          </a:p>
          <a:p>
            <a:pPr lvl="1">
              <a:tabLst>
                <a:tab pos="5029200" algn="l"/>
              </a:tabLst>
            </a:pPr>
            <a:r>
              <a:rPr lang="en-US" sz="1600" dirty="0" smtClean="0"/>
              <a:t>PSAK </a:t>
            </a:r>
            <a:r>
              <a:rPr lang="en-US" sz="1600" dirty="0"/>
              <a:t>3: </a:t>
            </a:r>
            <a:r>
              <a:rPr lang="en-US" sz="1600" i="1" dirty="0" err="1"/>
              <a:t>Laporan</a:t>
            </a:r>
            <a:r>
              <a:rPr lang="en-US" sz="1600" i="1" dirty="0"/>
              <a:t> </a:t>
            </a:r>
            <a:r>
              <a:rPr lang="en-US" sz="1600" i="1" dirty="0" err="1"/>
              <a:t>Keuangan</a:t>
            </a:r>
            <a:r>
              <a:rPr lang="en-US" sz="1600" i="1" dirty="0"/>
              <a:t> </a:t>
            </a:r>
            <a:r>
              <a:rPr lang="en-US" sz="1600" i="1" dirty="0" smtClean="0"/>
              <a:t>Interim;</a:t>
            </a:r>
            <a:r>
              <a:rPr lang="en-US" sz="1600" dirty="0"/>
              <a:t> 	</a:t>
            </a:r>
            <a:r>
              <a:rPr lang="en-US" sz="1600" dirty="0" smtClean="0"/>
              <a:t>PSAK </a:t>
            </a:r>
            <a:r>
              <a:rPr lang="en-US" sz="1600" dirty="0"/>
              <a:t>5: </a:t>
            </a:r>
            <a:r>
              <a:rPr lang="en-US" sz="1600" i="1" dirty="0" err="1"/>
              <a:t>Segmen</a:t>
            </a:r>
            <a:r>
              <a:rPr lang="en-US" sz="1600" i="1" dirty="0"/>
              <a:t> </a:t>
            </a:r>
            <a:r>
              <a:rPr lang="en-US" sz="1600" i="1" dirty="0" err="1"/>
              <a:t>Operasi</a:t>
            </a:r>
            <a:r>
              <a:rPr lang="en-US" sz="1600" dirty="0"/>
              <a:t> </a:t>
            </a:r>
          </a:p>
          <a:p>
            <a:pPr lvl="1">
              <a:tabLst>
                <a:tab pos="5029200" algn="l"/>
              </a:tabLst>
            </a:pPr>
            <a:r>
              <a:rPr lang="en-US" sz="1600" dirty="0" smtClean="0"/>
              <a:t>PSAK </a:t>
            </a:r>
            <a:r>
              <a:rPr lang="en-US" sz="1600" dirty="0"/>
              <a:t>60: </a:t>
            </a:r>
            <a:r>
              <a:rPr lang="en-US" sz="1600" i="1" dirty="0" err="1"/>
              <a:t>Instrumen</a:t>
            </a:r>
            <a:r>
              <a:rPr lang="en-US" sz="1600" i="1" dirty="0"/>
              <a:t> </a:t>
            </a:r>
            <a:r>
              <a:rPr lang="en-US" sz="1600" i="1" dirty="0" err="1"/>
              <a:t>Keuangan</a:t>
            </a:r>
            <a:r>
              <a:rPr lang="en-US" sz="1600" i="1" dirty="0"/>
              <a:t>: </a:t>
            </a:r>
            <a:r>
              <a:rPr lang="en-US" sz="1600" i="1" dirty="0" err="1"/>
              <a:t>Pengungkapan</a:t>
            </a:r>
            <a:r>
              <a:rPr lang="en-US" sz="1600" dirty="0"/>
              <a:t>       </a:t>
            </a:r>
            <a:r>
              <a:rPr lang="en-US" sz="1600" dirty="0" smtClean="0"/>
              <a:t>	PSAK </a:t>
            </a:r>
            <a:r>
              <a:rPr lang="en-US" sz="1600" dirty="0"/>
              <a:t>62: </a:t>
            </a:r>
            <a:r>
              <a:rPr lang="en-US" sz="1600" i="1" dirty="0" err="1"/>
              <a:t>Kontrak</a:t>
            </a:r>
            <a:r>
              <a:rPr lang="en-US" sz="1600" i="1" dirty="0"/>
              <a:t> </a:t>
            </a:r>
            <a:r>
              <a:rPr lang="en-US" sz="1600" i="1" dirty="0" err="1"/>
              <a:t>Asuransi</a:t>
            </a:r>
            <a:endParaRPr lang="id-ID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7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48378"/>
          </a:xfrm>
        </p:spPr>
        <p:txBody>
          <a:bodyPr anchor="ctr" anchorCtr="0">
            <a:no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MATRIK </a:t>
            </a:r>
            <a:r>
              <a:rPr lang="id-ID" sz="2800" b="1" dirty="0" smtClean="0">
                <a:solidFill>
                  <a:srgbClr val="FF0000"/>
                </a:solidFill>
              </a:rPr>
              <a:t>PERUBAHAN </a:t>
            </a:r>
            <a:r>
              <a:rPr lang="id-ID" sz="2800" b="1" dirty="0">
                <a:solidFill>
                  <a:srgbClr val="FF0000"/>
                </a:solidFill>
              </a:rPr>
              <a:t>PSAK 1 TAHUN </a:t>
            </a:r>
            <a:r>
              <a:rPr lang="id-ID" sz="2800" b="1" dirty="0" smtClean="0">
                <a:solidFill>
                  <a:srgbClr val="FF0000"/>
                </a:solidFill>
              </a:rPr>
              <a:t>2013</a:t>
            </a:r>
            <a:endParaRPr lang="id-ID" sz="28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0037958"/>
              </p:ext>
            </p:extLst>
          </p:nvPr>
        </p:nvGraphicFramePr>
        <p:xfrm>
          <a:off x="-2" y="1290383"/>
          <a:ext cx="9144002" cy="4881817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7165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351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19237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4607">
                <a:tc>
                  <a:txBody>
                    <a:bodyPr/>
                    <a:lstStyle/>
                    <a:p>
                      <a:r>
                        <a:rPr lang="id-ID" dirty="0" smtClean="0"/>
                        <a:t>Hal</a:t>
                      </a:r>
                      <a:endParaRPr lang="id-ID" dirty="0"/>
                    </a:p>
                  </a:txBody>
                  <a:tcPr>
                    <a:solidFill>
                      <a:srgbClr val="9A2E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PSAK 1 2013</a:t>
                      </a:r>
                      <a:endParaRPr lang="id-ID" dirty="0"/>
                    </a:p>
                  </a:txBody>
                  <a:tcPr>
                    <a:solidFill>
                      <a:srgbClr val="9A2E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PSAK 2009</a:t>
                      </a:r>
                      <a:endParaRPr lang="id-ID" dirty="0"/>
                    </a:p>
                  </a:txBody>
                  <a:tcPr>
                    <a:solidFill>
                      <a:srgbClr val="9A2E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3177"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Judul Laporan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400" dirty="0" smtClean="0"/>
                        <a:t>Laporan Laba</a:t>
                      </a:r>
                      <a:r>
                        <a:rPr lang="id-ID" sz="1400" baseline="0" dirty="0" smtClean="0"/>
                        <a:t> Rugi dan Penghasilan Komprehensif Lain</a:t>
                      </a:r>
                      <a:endParaRPr lang="id-ID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400" dirty="0" smtClean="0"/>
                        <a:t>Laporan Laba Rugi  Komprehensif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6507"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Definisi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Memberikan definisi</a:t>
                      </a:r>
                    </a:p>
                    <a:p>
                      <a:r>
                        <a:rPr lang="id-ID" sz="1400" dirty="0" smtClean="0"/>
                        <a:t>Laba rugi, Pemilik, material, Penyesuaian</a:t>
                      </a:r>
                      <a:r>
                        <a:rPr lang="id-ID" sz="1400" baseline="0" dirty="0" smtClean="0"/>
                        <a:t> Reklasifikasi, tidak praktis, Total penghasilan Komprehensif</a:t>
                      </a:r>
                      <a:endParaRPr lang="id-ID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Tidak memberikan definisi tersebut</a:t>
                      </a:r>
                      <a:endParaRPr lang="id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65766"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Komponen Laporan keuangan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d-ID" sz="1400" dirty="0" smtClean="0"/>
                        <a:t>Laporan posisi keuangan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d-ID" sz="1400" dirty="0" smtClean="0">
                          <a:solidFill>
                            <a:srgbClr val="FF0000"/>
                          </a:solidFill>
                        </a:rPr>
                        <a:t>Laporan laba rugi dan penghasilan komprehensif lain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d-ID" sz="1400" dirty="0" smtClean="0"/>
                        <a:t>Laporan perubahan ekuitas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d-ID" sz="1400" dirty="0" smtClean="0"/>
                        <a:t>Laporan arus kas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d-ID" sz="1400" dirty="0" smtClean="0"/>
                        <a:t>Catatan</a:t>
                      </a:r>
                      <a:r>
                        <a:rPr lang="id-ID" sz="1400" baseline="0" dirty="0" smtClean="0"/>
                        <a:t> atas laporan keuangan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d-ID" sz="1400" baseline="0" dirty="0" smtClean="0"/>
                        <a:t>Informasi kompratif</a:t>
                      </a:r>
                      <a:endParaRPr lang="id-ID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d-ID" sz="1400" dirty="0" smtClean="0"/>
                        <a:t>Laporan posisi keuangan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d-ID" sz="1400" dirty="0" smtClean="0"/>
                        <a:t>Laporan laba rugi komprehensif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d-ID" sz="1400" dirty="0" smtClean="0"/>
                        <a:t>Laporan perubahan ekuitas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d-ID" sz="1400" dirty="0" smtClean="0"/>
                        <a:t>Laporan arus kas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d-ID" sz="1400" dirty="0" smtClean="0"/>
                        <a:t>Catatan</a:t>
                      </a:r>
                      <a:r>
                        <a:rPr lang="id-ID" sz="1400" baseline="0" dirty="0" smtClean="0"/>
                        <a:t> atas laporan keuangan</a:t>
                      </a:r>
                      <a:endParaRPr lang="id-ID" sz="140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id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73822"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Informasi komparatif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Menambahkan persyaratan penyajian</a:t>
                      </a:r>
                      <a:r>
                        <a:rPr lang="id-ID" sz="1400" baseline="0" dirty="0" smtClean="0"/>
                        <a:t> dan pengungkapan 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d-ID" sz="1400" dirty="0" smtClean="0"/>
                        <a:t>Informasi</a:t>
                      </a:r>
                      <a:r>
                        <a:rPr lang="id-ID" sz="1400" baseline="0" dirty="0" smtClean="0"/>
                        <a:t> komparatif minimum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d-ID" sz="1400" baseline="0" dirty="0" smtClean="0"/>
                        <a:t>Informasi komparatif tambahan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Tidak terdapat pengaturan tersebut</a:t>
                      </a:r>
                      <a:endParaRPr lang="id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76507"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Penyajian penghasilan</a:t>
                      </a:r>
                      <a:r>
                        <a:rPr lang="id-ID" sz="1400" baseline="0" dirty="0" smtClean="0"/>
                        <a:t> komprehensif lain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Disajikan berdasarkan kelompok:</a:t>
                      </a:r>
                    </a:p>
                    <a:p>
                      <a:r>
                        <a:rPr lang="nn-NO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 Pos-pos yang akan direklasifikasi</a:t>
                      </a:r>
                      <a:r>
                        <a:rPr lang="id-ID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ke laba rugi</a:t>
                      </a:r>
                    </a:p>
                    <a:p>
                      <a:pPr marL="176213" indent="-176213"/>
                      <a:r>
                        <a:rPr lang="nn-NO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Pos-pos yang tidak akan direklasifikasi</a:t>
                      </a:r>
                      <a:r>
                        <a:rPr lang="id-ID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ke laba rugi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Disajikan dalam kelompok</a:t>
                      </a:r>
                    </a:p>
                    <a:p>
                      <a:r>
                        <a:rPr lang="id-ID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Penghasilan komprehensif lain</a:t>
                      </a:r>
                      <a:endParaRPr lang="id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500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48378"/>
          </a:xfrm>
        </p:spPr>
        <p:txBody>
          <a:bodyPr anchor="ctr" anchorCtr="0">
            <a:noAutofit/>
          </a:bodyPr>
          <a:lstStyle/>
          <a:p>
            <a:r>
              <a:rPr lang="id-ID" sz="3600" dirty="0" smtClean="0">
                <a:solidFill>
                  <a:srgbClr val="FF0000"/>
                </a:solidFill>
              </a:rPr>
              <a:t>Perbedaan dengan PSAK 1 dengan IAS 1</a:t>
            </a:r>
            <a:endParaRPr lang="id-ID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6737685" cy="4038600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tx1">
                  <a:lumMod val="60000"/>
                  <a:lumOff val="40000"/>
                </a:schemeClr>
              </a:buClr>
            </a:pPr>
            <a:r>
              <a:rPr lang="id-ID" sz="1800" dirty="0" smtClean="0"/>
              <a:t>Ruang lingkup – tidak berlaku untuk entitas Syariah (par 2)</a:t>
            </a:r>
          </a:p>
          <a:p>
            <a:pPr>
              <a:buClr>
                <a:schemeClr val="tx1">
                  <a:lumMod val="60000"/>
                  <a:lumOff val="40000"/>
                </a:schemeClr>
              </a:buClr>
            </a:pPr>
            <a:r>
              <a:rPr lang="id-ID" sz="1800" dirty="0" smtClean="0"/>
              <a:t>Menghilangkan kemungkinan pengguna</a:t>
            </a:r>
            <a:r>
              <a:rPr lang="en-US" sz="1800" dirty="0" smtClean="0"/>
              <a:t>an</a:t>
            </a:r>
            <a:r>
              <a:rPr lang="id-ID" sz="1800" dirty="0" smtClean="0"/>
              <a:t> untuk entitas sektor publik (par 5)</a:t>
            </a:r>
          </a:p>
          <a:p>
            <a:pPr>
              <a:buClr>
                <a:schemeClr val="tx1">
                  <a:lumMod val="60000"/>
                  <a:lumOff val="40000"/>
                </a:schemeClr>
              </a:buClr>
            </a:pPr>
            <a:r>
              <a:rPr lang="id-ID" sz="1800" dirty="0" smtClean="0"/>
              <a:t>Tambahan aturan regulator pasar modal sbagai suatu acuan untuk entitas yang berada di bawah pengawasanya dalam definisi SAK (par 7)</a:t>
            </a:r>
          </a:p>
          <a:p>
            <a:pPr>
              <a:buClr>
                <a:schemeClr val="tx1">
                  <a:lumMod val="60000"/>
                  <a:lumOff val="40000"/>
                </a:schemeClr>
              </a:buClr>
            </a:pPr>
            <a:r>
              <a:rPr lang="id-ID" sz="1800" dirty="0" smtClean="0"/>
              <a:t>Menghilangkan kalimat memperkenankan entitas menggunakan judul lain untuk komponen laporan keuangan – untuk keseragaman (par 10)</a:t>
            </a:r>
          </a:p>
          <a:p>
            <a:pPr>
              <a:buClr>
                <a:schemeClr val="tx1">
                  <a:lumMod val="60000"/>
                  <a:lumOff val="40000"/>
                </a:schemeClr>
              </a:buClr>
            </a:pPr>
            <a:r>
              <a:rPr lang="id-ID" sz="1800" dirty="0" smtClean="0"/>
              <a:t>Tanggung jawab laporan keuangan – karena peraturan hanya mengatur untuk sebagian entitas.</a:t>
            </a:r>
          </a:p>
          <a:p>
            <a:pPr>
              <a:buClr>
                <a:schemeClr val="tx1">
                  <a:lumMod val="60000"/>
                  <a:lumOff val="40000"/>
                </a:schemeClr>
              </a:buClr>
            </a:pPr>
            <a:r>
              <a:rPr lang="id-ID" sz="1800" dirty="0" smtClean="0"/>
              <a:t>Perbedaan fomart, aset tetap setelah aset lancar dan ekuitas setelah liabilitas</a:t>
            </a:r>
          </a:p>
          <a:p>
            <a:pPr>
              <a:buClr>
                <a:schemeClr val="tx1">
                  <a:lumMod val="60000"/>
                  <a:lumOff val="40000"/>
                </a:schemeClr>
              </a:buClr>
            </a:pPr>
            <a:r>
              <a:rPr lang="id-ID" sz="1800" dirty="0" smtClean="0"/>
              <a:t>Penyimpangan dari SAK tidak diadopsi karena tidak sesuai konteks Indonesia</a:t>
            </a:r>
          </a:p>
          <a:p>
            <a:pPr>
              <a:buClr>
                <a:schemeClr val="tx1">
                  <a:lumMod val="60000"/>
                  <a:lumOff val="40000"/>
                </a:schemeClr>
              </a:buClr>
            </a:pPr>
            <a:r>
              <a:rPr lang="id-ID" sz="1800" dirty="0" smtClean="0"/>
              <a:t>Aset biolojik</a:t>
            </a:r>
          </a:p>
          <a:p>
            <a:pPr>
              <a:buClr>
                <a:schemeClr val="tx1">
                  <a:lumMod val="60000"/>
                  <a:lumOff val="40000"/>
                </a:schemeClr>
              </a:buClr>
            </a:pPr>
            <a:r>
              <a:rPr lang="id-ID" sz="1800" dirty="0" smtClean="0"/>
              <a:t>Tanggal efektif, ketentuan transisi dan penarikan IAS 1 2003.</a:t>
            </a:r>
          </a:p>
          <a:p>
            <a:pPr>
              <a:buClr>
                <a:schemeClr val="tx1">
                  <a:lumMod val="60000"/>
                  <a:lumOff val="40000"/>
                </a:schemeClr>
              </a:buClr>
            </a:pPr>
            <a:endParaRPr lang="id-ID" sz="1800" dirty="0" smtClean="0"/>
          </a:p>
          <a:p>
            <a:pPr>
              <a:buClr>
                <a:schemeClr val="tx1">
                  <a:lumMod val="60000"/>
                  <a:lumOff val="40000"/>
                </a:schemeClr>
              </a:buClr>
            </a:pPr>
            <a:endParaRPr lang="id-ID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2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89003"/>
            <a:ext cx="9144001" cy="953998"/>
          </a:xfrm>
        </p:spPr>
        <p:txBody>
          <a:bodyPr anchor="ctr" anchorCtr="0"/>
          <a:lstStyle/>
          <a:p>
            <a:r>
              <a:rPr lang="id-ID" sz="3200" b="1" dirty="0">
                <a:solidFill>
                  <a:srgbClr val="FF0000"/>
                </a:solidFill>
              </a:rPr>
              <a:t>PERUBAHAN PSAK 1 TAHUN 2009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500174"/>
            <a:ext cx="8429684" cy="4786346"/>
          </a:xfrm>
        </p:spPr>
        <p:txBody>
          <a:bodyPr/>
          <a:lstStyle/>
          <a:p>
            <a:pPr marL="118872" indent="0">
              <a:lnSpc>
                <a:spcPct val="90000"/>
              </a:lnSpc>
              <a:buNone/>
            </a:pPr>
            <a:r>
              <a:rPr lang="en-US" sz="2400" b="1" dirty="0" err="1" smtClean="0"/>
              <a:t>Laporan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Posisi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Keuangan</a:t>
            </a:r>
            <a:endParaRPr lang="en-US" sz="2400" b="1" dirty="0" smtClean="0"/>
          </a:p>
          <a:p>
            <a:pPr marL="633222" indent="-514350">
              <a:lnSpc>
                <a:spcPct val="90000"/>
              </a:lnSpc>
            </a:pPr>
            <a:r>
              <a:rPr lang="id-ID" sz="2000" dirty="0" smtClean="0">
                <a:latin typeface="+mj-lt"/>
              </a:rPr>
              <a:t>Nama menjadi Laporan Posisi Keuangan (Neraca), tambahan neraca untuk sinkronisasi dengan regulasi di Indonesia</a:t>
            </a:r>
            <a:endParaRPr lang="id-ID" sz="2000" dirty="0" smtClean="0">
              <a:latin typeface="+mj-lt"/>
              <a:sym typeface="Wingdings" pitchFamily="2" charset="2"/>
            </a:endParaRPr>
          </a:p>
          <a:p>
            <a:pPr marL="633222" indent="-514350">
              <a:lnSpc>
                <a:spcPct val="90000"/>
              </a:lnSpc>
            </a:pPr>
            <a:r>
              <a:rPr lang="en-US" sz="2000" dirty="0" err="1" smtClean="0">
                <a:latin typeface="+mj-lt"/>
              </a:rPr>
              <a:t>Perubahan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definisi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seperti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kewajiban</a:t>
            </a:r>
            <a:r>
              <a:rPr lang="en-US" sz="2000" dirty="0" smtClean="0">
                <a:latin typeface="+mj-lt"/>
              </a:rPr>
              <a:t> </a:t>
            </a:r>
            <a:r>
              <a:rPr lang="id-ID" sz="2000" dirty="0" smtClean="0">
                <a:latin typeface="+mj-lt"/>
              </a:rPr>
              <a:t>menjadi </a:t>
            </a:r>
            <a:r>
              <a:rPr lang="en-US" sz="2000" b="1" dirty="0" err="1" smtClean="0">
                <a:latin typeface="+mj-lt"/>
              </a:rPr>
              <a:t>liabilitas</a:t>
            </a:r>
            <a:r>
              <a:rPr lang="en-US" sz="2000" b="1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dan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hak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minoritas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menjadi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b="1" dirty="0" err="1" smtClean="0">
                <a:latin typeface="+mj-lt"/>
              </a:rPr>
              <a:t>kepentingan</a:t>
            </a:r>
            <a:r>
              <a:rPr lang="en-US" sz="2000" b="1" dirty="0" smtClean="0">
                <a:latin typeface="+mj-lt"/>
              </a:rPr>
              <a:t> </a:t>
            </a:r>
            <a:r>
              <a:rPr lang="en-US" sz="2000" b="1" dirty="0" err="1" smtClean="0">
                <a:latin typeface="+mj-lt"/>
              </a:rPr>
              <a:t>nonpengendali</a:t>
            </a:r>
            <a:r>
              <a:rPr lang="en-US" sz="2000" b="1" dirty="0" smtClean="0">
                <a:latin typeface="+mj-lt"/>
              </a:rPr>
              <a:t> (</a:t>
            </a:r>
            <a:r>
              <a:rPr lang="en-US" sz="2000" b="1" i="1" dirty="0" smtClean="0">
                <a:latin typeface="+mj-lt"/>
              </a:rPr>
              <a:t>non-controlling interest</a:t>
            </a:r>
            <a:r>
              <a:rPr lang="en-US" sz="2000" b="1" dirty="0" smtClean="0">
                <a:latin typeface="+mj-lt"/>
              </a:rPr>
              <a:t>)</a:t>
            </a:r>
          </a:p>
          <a:p>
            <a:pPr marL="633222" indent="-514350">
              <a:lnSpc>
                <a:spcPct val="90000"/>
              </a:lnSpc>
            </a:pPr>
            <a:r>
              <a:rPr lang="id-ID" sz="2000" dirty="0" smtClean="0">
                <a:latin typeface="+mj-lt"/>
              </a:rPr>
              <a:t>Penyajian kepentingan non pengendali sebagai bagian ekuitas dan bagian laba bukan sebagai pengurang laba</a:t>
            </a:r>
            <a:r>
              <a:rPr lang="id-ID" sz="2000" dirty="0" smtClean="0">
                <a:latin typeface="+mj-lt"/>
                <a:sym typeface="Wingdings" pitchFamily="2" charset="2"/>
              </a:rPr>
              <a:t> </a:t>
            </a:r>
            <a:r>
              <a:rPr lang="id-ID" sz="2000" dirty="0" smtClean="0">
                <a:latin typeface="+mj-lt"/>
              </a:rPr>
              <a:t> LK konsolidasian</a:t>
            </a:r>
          </a:p>
          <a:p>
            <a:pPr marL="633222" indent="-514350">
              <a:lnSpc>
                <a:spcPct val="90000"/>
              </a:lnSpc>
            </a:pPr>
            <a:r>
              <a:rPr lang="id-ID" sz="2000" dirty="0" smtClean="0">
                <a:latin typeface="+mj-lt"/>
              </a:rPr>
              <a:t>Laporan keuangan awal periode (dr periode sajian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komparatif</a:t>
            </a:r>
            <a:r>
              <a:rPr lang="id-ID" sz="2000" dirty="0" smtClean="0">
                <a:latin typeface="+mj-lt"/>
              </a:rPr>
              <a:t>) untuk penyajian retroaktif </a:t>
            </a:r>
            <a:r>
              <a:rPr lang="id-ID" sz="2000" dirty="0" smtClean="0">
                <a:latin typeface="+mj-lt"/>
                <a:sym typeface="Wingdings" pitchFamily="2" charset="2"/>
              </a:rPr>
              <a:t> perubahan kebijakan dan koreksi kesalahan</a:t>
            </a:r>
            <a:endParaRPr lang="id-ID" sz="2000" dirty="0" smtClean="0">
              <a:latin typeface="+mj-lt"/>
            </a:endParaRPr>
          </a:p>
          <a:p>
            <a:pPr marL="633222" indent="-514350">
              <a:lnSpc>
                <a:spcPct val="90000"/>
              </a:lnSpc>
            </a:pPr>
            <a:r>
              <a:rPr lang="id-ID" sz="2000" dirty="0" smtClean="0">
                <a:latin typeface="+mj-lt"/>
              </a:rPr>
              <a:t>Minimum line item Penyajian Neraca </a:t>
            </a:r>
            <a:r>
              <a:rPr lang="id-ID" sz="2000" dirty="0" smtClean="0">
                <a:latin typeface="+mj-lt"/>
                <a:sym typeface="Wingdings" panose="05000000000000000000" pitchFamily="2" charset="2"/>
              </a:rPr>
              <a:t> </a:t>
            </a:r>
            <a:r>
              <a:rPr lang="id-ID" sz="2000" dirty="0" smtClean="0">
                <a:latin typeface="+mj-lt"/>
              </a:rPr>
              <a:t>Properti Investasi, Investasi dengan menggunakan metode ekuitas, Aset yang dimiliki untuk dijual, Pajak tangguhan, Pajak kini, dll</a:t>
            </a:r>
          </a:p>
          <a:p>
            <a:pPr marL="633222" indent="-514350">
              <a:lnSpc>
                <a:spcPct val="90000"/>
              </a:lnSpc>
            </a:pPr>
            <a:r>
              <a:rPr lang="id-ID" sz="2000" dirty="0" smtClean="0">
                <a:latin typeface="+mj-lt"/>
              </a:rPr>
              <a:t>Urutan penyajian laporan keuangan dalam ilustrasi menurut PSAK 1 berbeda dengan IAS 1 (Aset tidak lancar di atas)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9101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2222"/>
            <a:ext cx="8229600" cy="548378"/>
          </a:xfrm>
        </p:spPr>
        <p:txBody>
          <a:bodyPr anchor="ctr" anchorCtr="0">
            <a:noAutofit/>
          </a:bodyPr>
          <a:lstStyle/>
          <a:p>
            <a:r>
              <a:rPr lang="id-ID" sz="3200" b="1" dirty="0">
                <a:solidFill>
                  <a:schemeClr val="accent6">
                    <a:lumMod val="50000"/>
                  </a:schemeClr>
                </a:solidFill>
              </a:rPr>
              <a:t>PERUBAHAN PSAK 1 TAHUN 2009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538514"/>
            <a:ext cx="7963882" cy="4588600"/>
          </a:xfrm>
        </p:spPr>
        <p:txBody>
          <a:bodyPr>
            <a:normAutofit lnSpcReduction="10000"/>
          </a:bodyPr>
          <a:lstStyle/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lang="en-US" sz="2400" b="1" dirty="0" err="1" smtClean="0">
                <a:latin typeface="+mj-lt"/>
                <a:sym typeface="Wingdings" pitchFamily="2" charset="2"/>
              </a:rPr>
              <a:t>Laporan</a:t>
            </a:r>
            <a:r>
              <a:rPr lang="en-US" sz="2400" b="1" dirty="0" smtClean="0">
                <a:latin typeface="+mj-lt"/>
                <a:sym typeface="Wingdings" pitchFamily="2" charset="2"/>
              </a:rPr>
              <a:t> </a:t>
            </a:r>
            <a:r>
              <a:rPr lang="en-US" sz="2400" b="1" dirty="0" err="1" smtClean="0">
                <a:latin typeface="+mj-lt"/>
                <a:sym typeface="Wingdings" pitchFamily="2" charset="2"/>
              </a:rPr>
              <a:t>Laba</a:t>
            </a:r>
            <a:r>
              <a:rPr lang="en-US" sz="2400" b="1" dirty="0" smtClean="0">
                <a:latin typeface="+mj-lt"/>
                <a:sym typeface="Wingdings" pitchFamily="2" charset="2"/>
              </a:rPr>
              <a:t> </a:t>
            </a:r>
            <a:r>
              <a:rPr lang="en-US" sz="2400" b="1" dirty="0" err="1" smtClean="0">
                <a:latin typeface="+mj-lt"/>
                <a:sym typeface="Wingdings" pitchFamily="2" charset="2"/>
              </a:rPr>
              <a:t>Rugi</a:t>
            </a:r>
            <a:endParaRPr lang="en-US" sz="2400" b="1" dirty="0" smtClean="0">
              <a:latin typeface="+mj-lt"/>
              <a:sym typeface="Wingdings" pitchFamily="2" charset="2"/>
            </a:endParaRPr>
          </a:p>
          <a:p>
            <a:pPr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id-ID" sz="2000" dirty="0" smtClean="0">
                <a:latin typeface="+mj-lt"/>
                <a:sym typeface="Wingdings" pitchFamily="2" charset="2"/>
              </a:rPr>
              <a:t>Laporan Laba rugi  Laporan Laba Rugi Komprehensif.</a:t>
            </a:r>
          </a:p>
          <a:p>
            <a:pPr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id-ID" altLang="en-US" sz="2000" dirty="0" smtClean="0">
                <a:latin typeface="+mj-lt"/>
              </a:rPr>
              <a:t>Penyajian laporan laba rugi dengan memasukkan unsur laba komprehensi</a:t>
            </a:r>
            <a:r>
              <a:rPr lang="en-US" altLang="en-US" sz="2000" dirty="0" smtClean="0">
                <a:latin typeface="+mj-lt"/>
              </a:rPr>
              <a:t>f.</a:t>
            </a:r>
            <a:endParaRPr lang="id-ID" altLang="en-US" sz="2000" dirty="0" smtClean="0">
              <a:latin typeface="+mj-lt"/>
            </a:endParaRPr>
          </a:p>
          <a:p>
            <a:pPr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id-ID" altLang="en-US" sz="2000" dirty="0">
                <a:latin typeface="+mj-lt"/>
              </a:rPr>
              <a:t>Penyajian laba rugi komprehensif dengan </a:t>
            </a:r>
            <a:r>
              <a:rPr lang="en-US" altLang="en-US" sz="2000" dirty="0" err="1" smtClean="0">
                <a:latin typeface="+mj-lt"/>
              </a:rPr>
              <a:t>alternatif</a:t>
            </a:r>
            <a:r>
              <a:rPr lang="en-US" altLang="en-US" sz="2000" dirty="0" smtClean="0">
                <a:latin typeface="+mj-lt"/>
              </a:rPr>
              <a:t> </a:t>
            </a:r>
            <a:r>
              <a:rPr lang="id-ID" altLang="en-US" sz="2000" dirty="0" smtClean="0">
                <a:latin typeface="+mj-lt"/>
              </a:rPr>
              <a:t>digabung </a:t>
            </a:r>
            <a:r>
              <a:rPr lang="id-ID" altLang="en-US" sz="2000" dirty="0">
                <a:latin typeface="+mj-lt"/>
              </a:rPr>
              <a:t>atau dalam bentuk dua laporan</a:t>
            </a:r>
          </a:p>
          <a:p>
            <a:pPr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id-ID" altLang="en-US" sz="2000" dirty="0" smtClean="0">
                <a:latin typeface="+mj-lt"/>
              </a:rPr>
              <a:t>Laba dialokasikan untuk pemegang saham minoritas dan mayoritas</a:t>
            </a:r>
          </a:p>
          <a:p>
            <a:pPr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id-ID" altLang="en-US" sz="2000" dirty="0" smtClean="0">
                <a:latin typeface="+mj-lt"/>
              </a:rPr>
              <a:t>Ketentuan minimum item dalam laporan laba rugi </a:t>
            </a:r>
            <a:r>
              <a:rPr lang="id-ID" altLang="en-US" sz="2000" dirty="0" smtClean="0">
                <a:latin typeface="+mj-lt"/>
                <a:sym typeface="Wingdings" panose="05000000000000000000" pitchFamily="2" charset="2"/>
              </a:rPr>
              <a:t> </a:t>
            </a:r>
            <a:r>
              <a:rPr lang="id-ID" sz="1800" dirty="0" smtClean="0">
                <a:latin typeface="+mj-lt"/>
              </a:rPr>
              <a:t>Pendapatan</a:t>
            </a:r>
            <a:r>
              <a:rPr lang="id-ID" sz="1800" dirty="0">
                <a:latin typeface="+mj-lt"/>
              </a:rPr>
              <a:t>, Biaya keuangan, Beban pajak, pendapatan investasi asosiasi, Pendapatan komprehensif, dll</a:t>
            </a:r>
          </a:p>
          <a:p>
            <a:pPr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id-ID" altLang="en-US" sz="2000" dirty="0" smtClean="0">
                <a:latin typeface="+mj-lt"/>
              </a:rPr>
              <a:t>Klasifikasi beban berdasarkan fungsi dan sifat, jika disajikan berdasarkan fungsi ada pengungkapan berdasarkan sifat</a:t>
            </a:r>
          </a:p>
          <a:p>
            <a:pPr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id-ID" altLang="en-US" sz="2000" dirty="0" smtClean="0">
                <a:latin typeface="+mj-lt"/>
              </a:rPr>
              <a:t>Penyajian “pos luar biasa / extraordinary item” tidak diperkenankan lagi.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fld id="{C8917DDB-6779-4320-89F1-0A441ABEDE4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9960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11995</TotalTime>
  <Words>761</Words>
  <Application>Microsoft Office PowerPoint</Application>
  <PresentationFormat>On-screen Show (4:3)</PresentationFormat>
  <Paragraphs>115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Wingdings</vt:lpstr>
      <vt:lpstr>Office Theme</vt:lpstr>
      <vt:lpstr>PSAK 1 PENYAJIAN LAPORAN KEUANGAN REVISI 2013 (Bag-1)</vt:lpstr>
      <vt:lpstr>TUJUAN</vt:lpstr>
      <vt:lpstr>RUANG LINGKUP</vt:lpstr>
      <vt:lpstr>PSAK No.1 (SAK 2013 vs SAK 2009)</vt:lpstr>
      <vt:lpstr>PSAK No.1 (SAK 2013 vs SAK 2009)</vt:lpstr>
      <vt:lpstr>Latar Belakang Perubahan</vt:lpstr>
      <vt:lpstr>PERUBAHAN PSAK 1 TAHUN 2013</vt:lpstr>
      <vt:lpstr>PERUBAHAN PSAK 1 TAHUN 2015</vt:lpstr>
      <vt:lpstr>MATRIK PERUBAHAN PSAK 1 TAHUN 2013</vt:lpstr>
      <vt:lpstr>Perbedaan dengan PSAK 1 dengan IAS 1</vt:lpstr>
      <vt:lpstr>PERUBAHAN PSAK 1 TAHUN 2009</vt:lpstr>
      <vt:lpstr>PERUBAHAN PSAK 1 TAHUN 2009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Transfer Pricing Course</dc:title>
  <dc:creator>Hp</dc:creator>
  <cp:lastModifiedBy>User</cp:lastModifiedBy>
  <cp:revision>427</cp:revision>
  <cp:lastPrinted>2013-05-31T14:47:18Z</cp:lastPrinted>
  <dcterms:created xsi:type="dcterms:W3CDTF">2012-11-07T07:46:53Z</dcterms:created>
  <dcterms:modified xsi:type="dcterms:W3CDTF">2023-10-04T00:03:07Z</dcterms:modified>
</cp:coreProperties>
</file>