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354" r:id="rId3"/>
    <p:sldId id="356" r:id="rId4"/>
    <p:sldId id="357" r:id="rId5"/>
    <p:sldId id="358" r:id="rId6"/>
    <p:sldId id="367" r:id="rId7"/>
    <p:sldId id="370" r:id="rId8"/>
    <p:sldId id="371" r:id="rId9"/>
    <p:sldId id="368" r:id="rId10"/>
    <p:sldId id="369" r:id="rId11"/>
    <p:sldId id="359" r:id="rId12"/>
    <p:sldId id="360" r:id="rId13"/>
    <p:sldId id="361" r:id="rId14"/>
    <p:sldId id="362" r:id="rId15"/>
    <p:sldId id="363" r:id="rId16"/>
    <p:sldId id="366" r:id="rId17"/>
    <p:sldId id="31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udithia Ardiyani" userId="245c17805d01a989" providerId="LiveId" clId="{3E570005-B709-4BA1-A6B3-C831E4F505E5}"/>
    <pc:docChg chg="custSel addSld modSld">
      <pc:chgData name="Yudithia Ardiyani" userId="245c17805d01a989" providerId="LiveId" clId="{3E570005-B709-4BA1-A6B3-C831E4F505E5}" dt="2023-09-12T07:48:32.005" v="9" actId="2890"/>
      <pc:docMkLst>
        <pc:docMk/>
      </pc:docMkLst>
      <pc:sldChg chg="addSp delSp modSp mod">
        <pc:chgData name="Yudithia Ardiyani" userId="245c17805d01a989" providerId="LiveId" clId="{3E570005-B709-4BA1-A6B3-C831E4F505E5}" dt="2023-09-12T07:43:13.400" v="3" actId="1076"/>
        <pc:sldMkLst>
          <pc:docMk/>
          <pc:sldMk cId="1226210669" sldId="357"/>
        </pc:sldMkLst>
        <pc:spChg chg="del">
          <ac:chgData name="Yudithia Ardiyani" userId="245c17805d01a989" providerId="LiveId" clId="{3E570005-B709-4BA1-A6B3-C831E4F505E5}" dt="2023-09-12T07:36:23.398" v="0" actId="478"/>
          <ac:spMkLst>
            <pc:docMk/>
            <pc:sldMk cId="1226210669" sldId="357"/>
            <ac:spMk id="11" creationId="{8DE14EDB-C873-43CD-B60F-82EEAB048D15}"/>
          </ac:spMkLst>
        </pc:spChg>
        <pc:picChg chg="add mod">
          <ac:chgData name="Yudithia Ardiyani" userId="245c17805d01a989" providerId="LiveId" clId="{3E570005-B709-4BA1-A6B3-C831E4F505E5}" dt="2023-09-12T07:43:13.400" v="3" actId="1076"/>
          <ac:picMkLst>
            <pc:docMk/>
            <pc:sldMk cId="1226210669" sldId="357"/>
            <ac:picMk id="6" creationId="{8EBEFA06-BA49-4530-833A-C8DAD7715A9B}"/>
          </ac:picMkLst>
        </pc:picChg>
      </pc:sldChg>
      <pc:sldChg chg="delSp mod">
        <pc:chgData name="Yudithia Ardiyani" userId="245c17805d01a989" providerId="LiveId" clId="{3E570005-B709-4BA1-A6B3-C831E4F505E5}" dt="2023-09-12T07:43:39.822" v="4" actId="478"/>
        <pc:sldMkLst>
          <pc:docMk/>
          <pc:sldMk cId="328787623" sldId="358"/>
        </pc:sldMkLst>
        <pc:picChg chg="del">
          <ac:chgData name="Yudithia Ardiyani" userId="245c17805d01a989" providerId="LiveId" clId="{3E570005-B709-4BA1-A6B3-C831E4F505E5}" dt="2023-09-12T07:43:39.822" v="4" actId="478"/>
          <ac:picMkLst>
            <pc:docMk/>
            <pc:sldMk cId="328787623" sldId="358"/>
            <ac:picMk id="6" creationId="{EB9748BE-CDF6-4014-B6CA-5CDE2B28AB2A}"/>
          </ac:picMkLst>
        </pc:picChg>
      </pc:sldChg>
      <pc:sldChg chg="add">
        <pc:chgData name="Yudithia Ardiyani" userId="245c17805d01a989" providerId="LiveId" clId="{3E570005-B709-4BA1-A6B3-C831E4F505E5}" dt="2023-09-12T07:44:07.724" v="5" actId="2890"/>
        <pc:sldMkLst>
          <pc:docMk/>
          <pc:sldMk cId="1084241008" sldId="367"/>
        </pc:sldMkLst>
      </pc:sldChg>
      <pc:sldChg chg="add">
        <pc:chgData name="Yudithia Ardiyani" userId="245c17805d01a989" providerId="LiveId" clId="{3E570005-B709-4BA1-A6B3-C831E4F505E5}" dt="2023-09-12T07:47:57.852" v="6" actId="2890"/>
        <pc:sldMkLst>
          <pc:docMk/>
          <pc:sldMk cId="2386158401" sldId="368"/>
        </pc:sldMkLst>
      </pc:sldChg>
      <pc:sldChg chg="add">
        <pc:chgData name="Yudithia Ardiyani" userId="245c17805d01a989" providerId="LiveId" clId="{3E570005-B709-4BA1-A6B3-C831E4F505E5}" dt="2023-09-12T07:48:16.399" v="7" actId="2890"/>
        <pc:sldMkLst>
          <pc:docMk/>
          <pc:sldMk cId="549160019" sldId="369"/>
        </pc:sldMkLst>
      </pc:sldChg>
      <pc:sldChg chg="add">
        <pc:chgData name="Yudithia Ardiyani" userId="245c17805d01a989" providerId="LiveId" clId="{3E570005-B709-4BA1-A6B3-C831E4F505E5}" dt="2023-09-12T07:48:27.776" v="8" actId="2890"/>
        <pc:sldMkLst>
          <pc:docMk/>
          <pc:sldMk cId="1921693132" sldId="370"/>
        </pc:sldMkLst>
      </pc:sldChg>
      <pc:sldChg chg="add">
        <pc:chgData name="Yudithia Ardiyani" userId="245c17805d01a989" providerId="LiveId" clId="{3E570005-B709-4BA1-A6B3-C831E4F505E5}" dt="2023-09-12T07:48:32.005" v="9" actId="2890"/>
        <pc:sldMkLst>
          <pc:docMk/>
          <pc:sldMk cId="3366423718" sldId="3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483D40-FE99-492F-81BB-804B9762E9EB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4635F6-B300-4734-8D2B-FE1E21CBBE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6897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428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59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1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29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6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475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991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18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85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19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72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D380-B0AD-40D1-8732-D0CC621DEEBD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C34C7D-B917-4030-97CF-E00E1BCDEE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15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1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</a:t>
            </a:r>
            <a:r>
              <a:rPr lang="en-US" sz="2400" dirty="0" err="1">
                <a:latin typeface="Andalus" pitchFamily="18" charset="-78"/>
                <a:cs typeface="Andalus" pitchFamily="18" charset="-78"/>
              </a:rPr>
              <a:t>Pertemuan</a:t>
            </a:r>
            <a:r>
              <a:rPr lang="en-US" sz="2400" dirty="0">
                <a:latin typeface="Andalus" pitchFamily="18" charset="-78"/>
                <a:cs typeface="Andalus" pitchFamily="18" charset="-78"/>
              </a:rPr>
              <a:t>  3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19071"/>
            <a:ext cx="7897516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/>
              <a:t>Matriks</a:t>
            </a:r>
            <a:r>
              <a:rPr lang="en-US" sz="3600" b="1" dirty="0"/>
              <a:t> dan </a:t>
            </a:r>
            <a:r>
              <a:rPr lang="en-US" sz="3600" b="1" dirty="0" err="1"/>
              <a:t>Ruang</a:t>
            </a:r>
            <a:r>
              <a:rPr lang="en-US" sz="3600" b="1" dirty="0"/>
              <a:t> </a:t>
            </a:r>
            <a:r>
              <a:rPr lang="en-US" sz="3600" b="1" dirty="0" err="1"/>
              <a:t>Vektor</a:t>
            </a:r>
            <a:endParaRPr lang="en-US" sz="3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198167"/>
            <a:ext cx="4146456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/>
              <a:t>By  : Yudithia Ardiyani, </a:t>
            </a:r>
            <a:r>
              <a:rPr lang="en-US" sz="2400" b="1" dirty="0" err="1"/>
              <a:t>S.Si</a:t>
            </a:r>
            <a:r>
              <a:rPr lang="en-US" sz="2400" b="1" dirty="0"/>
              <a:t>, MT</a:t>
            </a:r>
          </a:p>
        </p:txBody>
      </p:sp>
      <p:sp>
        <p:nvSpPr>
          <p:cNvPr id="10" name="Rectangle 9"/>
          <p:cNvSpPr/>
          <p:nvPr/>
        </p:nvSpPr>
        <p:spPr>
          <a:xfrm>
            <a:off x="1403350" y="0"/>
            <a:ext cx="6481763" cy="10779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30" tIns="45715" rIns="91430" bIns="45715">
            <a:spAutoFit/>
          </a:bodyPr>
          <a:lstStyle/>
          <a:p>
            <a:pPr algn="ctr">
              <a:defRPr/>
            </a:pPr>
            <a:r>
              <a:rPr lang="en-US" sz="3200" b="1" dirty="0"/>
              <a:t>TEKNIK INDUSTRI </a:t>
            </a:r>
          </a:p>
          <a:p>
            <a:pPr algn="ctr">
              <a:defRPr/>
            </a:pPr>
            <a:r>
              <a:rPr lang="en-US" sz="3200" b="1" dirty="0"/>
              <a:t>FAKULTAS TEKNIK  UPI YAI.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418B65-A856-46B4-9CBB-DC7DDC88040D}"/>
              </a:ext>
            </a:extLst>
          </p:cNvPr>
          <p:cNvSpPr/>
          <p:nvPr/>
        </p:nvSpPr>
        <p:spPr>
          <a:xfrm>
            <a:off x="775032" y="4053988"/>
            <a:ext cx="732079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cs typeface="Andalus" pitchFamily="18" charset="-78"/>
              </a:rPr>
              <a:t>Invers </a:t>
            </a:r>
            <a:r>
              <a:rPr lang="en-US" sz="3200" b="1" dirty="0" err="1">
                <a:cs typeface="Andalus" pitchFamily="18" charset="-78"/>
              </a:rPr>
              <a:t>Matriks</a:t>
            </a:r>
            <a:endParaRPr lang="en-US" sz="3200" b="1" dirty="0">
              <a:cs typeface="Andalus" pitchFamily="18" charset="-78"/>
            </a:endParaRPr>
          </a:p>
          <a:p>
            <a:pPr algn="ctr"/>
            <a:r>
              <a:rPr lang="en-US" sz="3200" b="1" dirty="0" err="1">
                <a:cs typeface="Andalus" pitchFamily="18" charset="-78"/>
              </a:rPr>
              <a:t>Matriks</a:t>
            </a:r>
            <a:r>
              <a:rPr lang="en-US" sz="3200" b="1" dirty="0">
                <a:cs typeface="Andalus" pitchFamily="18" charset="-78"/>
              </a:rPr>
              <a:t> dan </a:t>
            </a:r>
            <a:r>
              <a:rPr lang="en-US" sz="3200" b="1" dirty="0" err="1">
                <a:cs typeface="Andalus" pitchFamily="18" charset="-78"/>
              </a:rPr>
              <a:t>Ruang</a:t>
            </a:r>
            <a:r>
              <a:rPr lang="en-US" sz="3200" b="1" dirty="0">
                <a:cs typeface="Andalus" pitchFamily="18" charset="-78"/>
              </a:rPr>
              <a:t> </a:t>
            </a:r>
            <a:r>
              <a:rPr lang="en-US" sz="3200" b="1" dirty="0" err="1">
                <a:cs typeface="Andalus" pitchFamily="18" charset="-78"/>
              </a:rPr>
              <a:t>Vektor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00282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6DE511-D2D2-4CD9-83FA-EF95CFB8EF3F}"/>
              </a:ext>
            </a:extLst>
          </p:cNvPr>
          <p:cNvSpPr/>
          <p:nvPr/>
        </p:nvSpPr>
        <p:spPr>
          <a:xfrm>
            <a:off x="20782" y="0"/>
            <a:ext cx="9144000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74EFDC-2603-4F7E-A32D-A64E4D0D8621}"/>
                  </a:ext>
                </a:extLst>
              </p:cNvPr>
              <p:cNvSpPr txBox="1"/>
              <p:nvPr/>
            </p:nvSpPr>
            <p:spPr>
              <a:xfrm flipH="1">
                <a:off x="304800" y="228600"/>
                <a:ext cx="8077200" cy="26108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en-US" sz="2800" dirty="0"/>
                  <a:t>Notasi </a:t>
                </a:r>
                <a:r>
                  <a:rPr lang="en-US" sz="2800" dirty="0" err="1"/>
                  <a:t>matriks</a:t>
                </a:r>
                <a:r>
                  <a:rPr lang="en-US" sz="2800" dirty="0"/>
                  <a:t> invers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sz="2800" dirty="0"/>
              </a:p>
              <a:p>
                <a:pPr marL="342900" indent="-342900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en-US" sz="2800" dirty="0" err="1"/>
                  <a:t>Sebuah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matriks</a:t>
                </a:r>
                <a:r>
                  <a:rPr lang="en-US" sz="2800" dirty="0"/>
                  <a:t> yang </a:t>
                </a:r>
                <a:r>
                  <a:rPr lang="en-US" sz="2800" dirty="0" err="1"/>
                  <a:t>dikalikan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matriks</a:t>
                </a:r>
                <a:r>
                  <a:rPr lang="en-US" sz="2800" dirty="0"/>
                  <a:t> invers </a:t>
                </a:r>
                <a:r>
                  <a:rPr lang="en-US" sz="2800" dirty="0" err="1"/>
                  <a:t>nya</a:t>
                </a:r>
                <a:r>
                  <a:rPr lang="en-US" sz="2800" dirty="0"/>
                  <a:t> </a:t>
                </a:r>
                <a:r>
                  <a:rPr lang="en-US" sz="2800" dirty="0" err="1"/>
                  <a:t>akan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menghasilkan</a:t>
                </a:r>
                <a:r>
                  <a:rPr lang="en-US" sz="2800" dirty="0"/>
                  <a:t> </a:t>
                </a:r>
                <a:r>
                  <a:rPr lang="en-US" sz="2800" dirty="0" err="1"/>
                  <a:t>matrik</a:t>
                </a:r>
                <a:r>
                  <a:rPr lang="en-US" sz="2800" dirty="0"/>
                  <a:t> </a:t>
                </a:r>
                <a:r>
                  <a:rPr lang="en-US" sz="2800" dirty="0" err="1"/>
                  <a:t>satuan</a:t>
                </a:r>
                <a:r>
                  <a:rPr lang="en-US" sz="2800" dirty="0"/>
                  <a:t> A.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800" dirty="0"/>
                  <a:t> = I</a:t>
                </a:r>
              </a:p>
              <a:p>
                <a:pPr marL="342900" indent="-342900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en-US" sz="2800" dirty="0" err="1"/>
                  <a:t>Jika</a:t>
                </a:r>
                <a:r>
                  <a:rPr lang="en-US" sz="2800" dirty="0"/>
                  <a:t> A </a:t>
                </a:r>
                <a:r>
                  <a:rPr lang="en-US" sz="2800" dirty="0" err="1"/>
                  <a:t>matriks</a:t>
                </a:r>
                <a:r>
                  <a:rPr lang="en-US" sz="2800" dirty="0"/>
                  <a:t> 2x2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F74EFDC-2603-4F7E-A32D-A64E4D0D86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304800" y="228600"/>
                <a:ext cx="8077200" cy="2610843"/>
              </a:xfrm>
              <a:prstGeom prst="rect">
                <a:avLst/>
              </a:prstGeom>
              <a:blipFill>
                <a:blip r:embed="rId4"/>
                <a:stretch>
                  <a:fillRect l="-1358" b="-56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C63B17A3-B1BA-44A6-89D2-D98E627DC3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28" y="3048000"/>
            <a:ext cx="726757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31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517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8E76A7-F714-4463-95A4-BE1ADE232ED2}"/>
              </a:ext>
            </a:extLst>
          </p:cNvPr>
          <p:cNvSpPr/>
          <p:nvPr/>
        </p:nvSpPr>
        <p:spPr>
          <a:xfrm>
            <a:off x="-20782" y="1066800"/>
            <a:ext cx="9185564" cy="50408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CEE879-6463-49C4-B86F-4B040A87B163}"/>
              </a:ext>
            </a:extLst>
          </p:cNvPr>
          <p:cNvSpPr/>
          <p:nvPr/>
        </p:nvSpPr>
        <p:spPr>
          <a:xfrm>
            <a:off x="381000" y="152400"/>
            <a:ext cx="8382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CB15A3E-784E-47DB-96BF-95BA78544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378097"/>
              </p:ext>
            </p:extLst>
          </p:nvPr>
        </p:nvGraphicFramePr>
        <p:xfrm>
          <a:off x="838200" y="271230"/>
          <a:ext cx="7800975" cy="457200"/>
        </p:xfrm>
        <a:graphic>
          <a:graphicData uri="http://schemas.openxmlformats.org/drawingml/2006/table">
            <a:tbl>
              <a:tblPr/>
              <a:tblGrid>
                <a:gridCol w="7800975">
                  <a:extLst>
                    <a:ext uri="{9D8B030D-6E8A-4147-A177-3AD203B41FA5}">
                      <a16:colId xmlns:a16="http://schemas.microsoft.com/office/drawing/2014/main" val="12654528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rgbClr val="FFFFFF"/>
                          </a:solidFill>
                          <a:effectLst/>
                          <a:latin typeface="Bodoni MT Black" panose="02070A03080606020203" pitchFamily="18" charset="0"/>
                        </a:rPr>
                        <a:t>INVERS MATRIX DENGAN DETERMINAN</a:t>
                      </a:r>
                      <a:endParaRPr lang="en-US" dirty="0"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7637850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7FFC890F-FBCC-4BDF-9EFE-D17BCE1FE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-52411"/>
            <a:ext cx="1361624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2C8FD3-DAAA-4AB5-B791-2F8DC371586F}"/>
                  </a:ext>
                </a:extLst>
              </p:cNvPr>
              <p:cNvSpPr txBox="1"/>
              <p:nvPr/>
            </p:nvSpPr>
            <p:spPr>
              <a:xfrm flipH="1">
                <a:off x="274319" y="1201310"/>
                <a:ext cx="8488681" cy="3359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en-US" sz="2400" dirty="0"/>
                  <a:t>Langkah-langkah </a:t>
                </a:r>
                <a:r>
                  <a:rPr lang="en-US" sz="2400" dirty="0" err="1"/>
                  <a:t>untuk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mencari</a:t>
                </a:r>
                <a:r>
                  <a:rPr lang="en-US" sz="2400" dirty="0"/>
                  <a:t> invers </a:t>
                </a:r>
                <a:r>
                  <a:rPr lang="en-US" sz="2400" dirty="0" err="1"/>
                  <a:t>matriks</a:t>
                </a:r>
                <a:r>
                  <a:rPr lang="en-US" sz="2400" dirty="0"/>
                  <a:t> A yang </a:t>
                </a:r>
                <a:r>
                  <a:rPr lang="en-US" sz="2400" dirty="0" err="1"/>
                  <a:t>berordo</a:t>
                </a:r>
                <a:r>
                  <a:rPr lang="en-US" sz="2400" dirty="0"/>
                  <a:t> </a:t>
                </a:r>
                <a:r>
                  <a:rPr lang="en-US" sz="2400" dirty="0" err="1"/>
                  <a:t>nxn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adalah</a:t>
                </a:r>
                <a:r>
                  <a:rPr lang="en-US" sz="2400" dirty="0"/>
                  <a:t> 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 - </a:t>
                </a:r>
                <a:r>
                  <a:rPr lang="en-US" sz="2400" dirty="0" err="1"/>
                  <a:t>Hitung</a:t>
                </a:r>
                <a:r>
                  <a:rPr lang="en-US" sz="2400" dirty="0"/>
                  <a:t> </a:t>
                </a:r>
                <a:r>
                  <a:rPr lang="en-US" sz="2400" dirty="0" err="1"/>
                  <a:t>determinan</a:t>
                </a:r>
                <a:r>
                  <a:rPr lang="en-US" sz="2400" dirty="0"/>
                  <a:t> A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 - </a:t>
                </a:r>
                <a:r>
                  <a:rPr lang="en-US" sz="2400" dirty="0" err="1"/>
                  <a:t>Susun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matriks</a:t>
                </a:r>
                <a:r>
                  <a:rPr lang="en-US" sz="2400" dirty="0"/>
                  <a:t> </a:t>
                </a:r>
                <a:r>
                  <a:rPr lang="en-US" sz="2400" dirty="0" err="1"/>
                  <a:t>kofaktor</a:t>
                </a:r>
                <a:r>
                  <a:rPr lang="en-US" sz="2400" dirty="0"/>
                  <a:t> (C 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 - </a:t>
                </a:r>
                <a:r>
                  <a:rPr lang="en-US" sz="2400" dirty="0" err="1"/>
                  <a:t>Matriks</a:t>
                </a:r>
                <a:r>
                  <a:rPr lang="en-US" sz="2400" dirty="0"/>
                  <a:t> adjoin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r>
                  <a:rPr lang="en-US" sz="2400" dirty="0"/>
                  <a:t> (T = Transpose)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2400" dirty="0"/>
                  <a:t>     - </a:t>
                </a:r>
                <a:r>
                  <a:rPr lang="en-US" sz="2400" dirty="0" err="1"/>
                  <a:t>Gunakan</a:t>
                </a:r>
                <a:r>
                  <a:rPr lang="en-US" sz="2400" dirty="0"/>
                  <a:t> </a:t>
                </a:r>
                <a:r>
                  <a:rPr lang="en-US" sz="2400" dirty="0" err="1"/>
                  <a:t>rumus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02C8FD3-DAAA-4AB5-B791-2F8DC37158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274319" y="1201310"/>
                <a:ext cx="8488681" cy="3359061"/>
              </a:xfrm>
              <a:prstGeom prst="rect">
                <a:avLst/>
              </a:prstGeom>
              <a:blipFill>
                <a:blip r:embed="rId4"/>
                <a:stretch>
                  <a:fillRect l="-933" b="-3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58857F7-FFEF-48A5-874F-2E995A078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996" y="4622451"/>
            <a:ext cx="483870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B2829-4DFA-4D61-8D3F-04EA775D0896}"/>
              </a:ext>
            </a:extLst>
          </p:cNvPr>
          <p:cNvSpPr/>
          <p:nvPr/>
        </p:nvSpPr>
        <p:spPr>
          <a:xfrm>
            <a:off x="0" y="0"/>
            <a:ext cx="9164782" cy="6096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A89624-D879-4CB4-8756-248654EFBF82}"/>
                  </a:ext>
                </a:extLst>
              </p:cNvPr>
              <p:cNvSpPr txBox="1"/>
              <p:nvPr/>
            </p:nvSpPr>
            <p:spPr>
              <a:xfrm>
                <a:off x="304800" y="228600"/>
                <a:ext cx="6705600" cy="732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Misalkan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dirty="0"/>
                  <a:t> dan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adalah </a:t>
                </a:r>
                <a:r>
                  <a:rPr lang="en-US" sz="2000" dirty="0" err="1"/>
                  <a:t>kofaktor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aij</a:t>
                </a:r>
                <a:r>
                  <a:rPr lang="en-US" sz="2000" dirty="0"/>
                  <a:t>,</a:t>
                </a:r>
              </a:p>
              <a:p>
                <a:r>
                  <a:rPr lang="en-US" sz="2000" dirty="0" err="1"/>
                  <a:t>Maka</a:t>
                </a:r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7A89624-D879-4CB4-8756-248654EFBF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228600"/>
                <a:ext cx="6705600" cy="732573"/>
              </a:xfrm>
              <a:prstGeom prst="rect">
                <a:avLst/>
              </a:prstGeom>
              <a:blipFill>
                <a:blip r:embed="rId4"/>
                <a:stretch>
                  <a:fillRect l="-909" t="-4167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495D071E-D17F-42F3-B4E7-9BFA7A6695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813582"/>
            <a:ext cx="4810125" cy="1905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EFA06-BA49-4530-833A-C8DAD7715A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3057135"/>
            <a:ext cx="70485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1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38E1FB-4E37-4AF6-B9F5-D31F82FE0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55" y="533400"/>
            <a:ext cx="886649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87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B8EDA-4FF5-47C3-BFF6-2FB8E2268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11" y="124265"/>
            <a:ext cx="8717378" cy="5576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24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580E8F-4045-4B39-8C62-CB0C3FF9E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95" y="290514"/>
            <a:ext cx="9056623" cy="539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693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500F35-C1C6-4BAA-80E2-8575D93D64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01" y="666750"/>
            <a:ext cx="8828597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237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0CC3E3-67AE-4F6C-84B9-C9BF42F12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83" y="695325"/>
            <a:ext cx="8863461" cy="413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584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F8752E-A565-467D-8E4A-440ACEF88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" y="975727"/>
            <a:ext cx="8942777" cy="421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160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942AC9-55CD-4DA2-9DE9-8AAD2CF61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56" y="869157"/>
            <a:ext cx="8915052" cy="43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A9055-16BE-484C-AEC6-AB58EA253A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110" y="791931"/>
            <a:ext cx="8284219" cy="449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09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2D0842-D7C5-4E4C-BE55-40D25B6F02EC}"/>
              </a:ext>
            </a:extLst>
          </p:cNvPr>
          <p:cNvSpPr/>
          <p:nvPr/>
        </p:nvSpPr>
        <p:spPr>
          <a:xfrm>
            <a:off x="228600" y="76200"/>
            <a:ext cx="8763000" cy="59435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D83914-7634-429E-8A60-29080CBE4C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414" y="685800"/>
            <a:ext cx="7743172" cy="3766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840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756878-7762-4FD1-867D-724187207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693" y="261938"/>
            <a:ext cx="8238614" cy="557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203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E16FE8-1FFC-4EAD-9891-C9F7F17444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833" y="1185863"/>
            <a:ext cx="7799897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96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CB65D6A-419F-4C2E-A4B4-1ABF7CC51EE7}"/>
              </a:ext>
            </a:extLst>
          </p:cNvPr>
          <p:cNvSpPr/>
          <p:nvPr/>
        </p:nvSpPr>
        <p:spPr>
          <a:xfrm>
            <a:off x="228600" y="304800"/>
            <a:ext cx="2286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Rumah</a:t>
            </a:r>
            <a:r>
              <a:rPr lang="en-US" dirty="0"/>
              <a:t> 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7CABC5-D0FA-4E1E-8107-091E4941F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9806" y="1402557"/>
            <a:ext cx="6792214" cy="3662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39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ekilas Tentang Universitas Persada Indonesia Y.A.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2" y="0"/>
            <a:ext cx="9144000" cy="685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Rectangle 1"/>
          <p:cNvSpPr/>
          <p:nvPr/>
        </p:nvSpPr>
        <p:spPr>
          <a:xfrm>
            <a:off x="0" y="6096000"/>
            <a:ext cx="9164782" cy="762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ndalus" pitchFamily="18" charset="-78"/>
                <a:cs typeface="Andalus" pitchFamily="18" charset="-78"/>
              </a:rPr>
              <a:t>                                                                                             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96000"/>
            <a:ext cx="1094084" cy="76200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1219200" y="61354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FAKULTAS TEKNIK</a:t>
            </a:r>
          </a:p>
          <a:p>
            <a:r>
              <a:rPr lang="en-US" b="1" dirty="0"/>
              <a:t>UPI - YAI</a:t>
            </a:r>
          </a:p>
        </p:txBody>
      </p:sp>
      <p:pic>
        <p:nvPicPr>
          <p:cNvPr id="8" name="Picture 2" descr="C:\Users\user\AppData\Local\Microsoft\Windows\Temporary Internet Files\Content.IE5\VALPFN7U\sign_stop_PNG25633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17600"/>
            <a:ext cx="5410200" cy="390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960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971</TotalTime>
  <Words>214</Words>
  <Application>Microsoft Office PowerPoint</Application>
  <PresentationFormat>On-screen Show (4:3)</PresentationFormat>
  <Paragraphs>71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Andalus</vt:lpstr>
      <vt:lpstr>Arial</vt:lpstr>
      <vt:lpstr>Bodoni MT Black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</dc:title>
  <dc:creator>user</dc:creator>
  <cp:lastModifiedBy>Yudithia Ardiyani</cp:lastModifiedBy>
  <cp:revision>64</cp:revision>
  <dcterms:created xsi:type="dcterms:W3CDTF">2021-08-20T15:03:30Z</dcterms:created>
  <dcterms:modified xsi:type="dcterms:W3CDTF">2024-09-20T07:51:08Z</dcterms:modified>
</cp:coreProperties>
</file>