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95" r:id="rId3"/>
    <p:sldId id="291" r:id="rId4"/>
    <p:sldId id="302" r:id="rId5"/>
    <p:sldId id="269" r:id="rId6"/>
    <p:sldId id="289" r:id="rId7"/>
    <p:sldId id="296" r:id="rId8"/>
    <p:sldId id="292" r:id="rId9"/>
    <p:sldId id="290" r:id="rId10"/>
    <p:sldId id="287" r:id="rId11"/>
    <p:sldId id="282" r:id="rId12"/>
    <p:sldId id="283" r:id="rId13"/>
    <p:sldId id="271" r:id="rId14"/>
    <p:sldId id="284" r:id="rId15"/>
    <p:sldId id="294" r:id="rId16"/>
    <p:sldId id="293" r:id="rId17"/>
    <p:sldId id="297" r:id="rId18"/>
    <p:sldId id="300" r:id="rId19"/>
    <p:sldId id="273" r:id="rId20"/>
    <p:sldId id="275" r:id="rId21"/>
    <p:sldId id="298" r:id="rId22"/>
    <p:sldId id="277" r:id="rId23"/>
    <p:sldId id="279" r:id="rId2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B6CCB77-B520-4C06-86CA-53354397C54A}">
          <p14:sldIdLst>
            <p14:sldId id="256"/>
            <p14:sldId id="295"/>
            <p14:sldId id="291"/>
            <p14:sldId id="302"/>
            <p14:sldId id="269"/>
            <p14:sldId id="289"/>
            <p14:sldId id="296"/>
            <p14:sldId id="292"/>
            <p14:sldId id="290"/>
            <p14:sldId id="287"/>
            <p14:sldId id="282"/>
            <p14:sldId id="283"/>
            <p14:sldId id="271"/>
            <p14:sldId id="284"/>
            <p14:sldId id="294"/>
            <p14:sldId id="293"/>
            <p14:sldId id="297"/>
            <p14:sldId id="300"/>
            <p14:sldId id="273"/>
            <p14:sldId id="275"/>
            <p14:sldId id="298"/>
            <p14:sldId id="277"/>
            <p14:sldId id="279"/>
          </p14:sldIdLst>
        </p14:section>
        <p14:section name="Untitled Section" id="{0DFE395D-41E2-42F3-BDA6-478B1748A7F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29" autoAdjust="0"/>
    <p:restoredTop sz="94660"/>
  </p:normalViewPr>
  <p:slideViewPr>
    <p:cSldViewPr snapToGrid="0">
      <p:cViewPr varScale="1">
        <p:scale>
          <a:sx n="58" d="100"/>
          <a:sy n="58" d="100"/>
        </p:scale>
        <p:origin x="272" y="56"/>
      </p:cViewPr>
      <p:guideLst/>
    </p:cSldViewPr>
  </p:slideViewPr>
  <p:notesTextViewPr>
    <p:cViewPr>
      <p:scale>
        <a:sx n="1" d="1"/>
        <a:sy n="1" d="1"/>
      </p:scale>
      <p:origin x="0" y="0"/>
    </p:cViewPr>
  </p:notesTextViewPr>
  <p:sorterViewPr>
    <p:cViewPr varScale="1">
      <p:scale>
        <a:sx n="100" d="100"/>
        <a:sy n="100" d="100"/>
      </p:scale>
      <p:origin x="0" y="-16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322601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6EEB18-239A-4770-B66C-8E8EDBDA3086}" type="datetimeFigureOut">
              <a:rPr lang="en-ID" smtClean="0"/>
              <a:t>21/09/2023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9981884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24028114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319606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24504293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4"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1980253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4"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31490071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5057390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33248145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569380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4"/>
          <p:cNvSpPr>
            <a:spLocks noGrp="1"/>
          </p:cNvSpPr>
          <p:nvPr>
            <p:ph type="ftr" sz="quarter" idx="11"/>
          </p:nvPr>
        </p:nvSpPr>
        <p:spPr/>
        <p:txBody>
          <a:bodyPr/>
          <a:lstStyle/>
          <a:p>
            <a:endParaRPr lang="en-ID"/>
          </a:p>
        </p:txBody>
      </p:sp>
      <p:sp>
        <p:nvSpPr>
          <p:cNvPr id="6" name="Slide Number Placeholder 5"/>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286302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6EEB18-239A-4770-B66C-8E8EDBDA3086}" type="datetimeFigureOut">
              <a:rPr lang="en-ID" smtClean="0"/>
              <a:t>21/09/2023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3088190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6EEB18-239A-4770-B66C-8E8EDBDA3086}" type="datetimeFigureOut">
              <a:rPr lang="en-ID" smtClean="0"/>
              <a:t>21/09/2023</a:t>
            </a:fld>
            <a:endParaRPr lang="en-ID"/>
          </a:p>
        </p:txBody>
      </p:sp>
      <p:sp>
        <p:nvSpPr>
          <p:cNvPr id="8" name="Footer Placeholder 7"/>
          <p:cNvSpPr>
            <a:spLocks noGrp="1"/>
          </p:cNvSpPr>
          <p:nvPr>
            <p:ph type="ftr" sz="quarter" idx="11"/>
          </p:nvPr>
        </p:nvSpPr>
        <p:spPr/>
        <p:txBody>
          <a:bodyPr/>
          <a:lstStyle/>
          <a:p>
            <a:endParaRPr lang="en-ID"/>
          </a:p>
        </p:txBody>
      </p:sp>
      <p:sp>
        <p:nvSpPr>
          <p:cNvPr id="9" name="Slide Number Placeholder 8"/>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92190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3"/>
          <p:cNvSpPr>
            <a:spLocks noGrp="1"/>
          </p:cNvSpPr>
          <p:nvPr>
            <p:ph type="ftr" sz="quarter" idx="11"/>
          </p:nvPr>
        </p:nvSpPr>
        <p:spPr/>
        <p:txBody>
          <a:bodyPr/>
          <a:lstStyle/>
          <a:p>
            <a:endParaRPr lang="en-ID"/>
          </a:p>
        </p:txBody>
      </p:sp>
      <p:sp>
        <p:nvSpPr>
          <p:cNvPr id="6" name="Slide Number Placeholder 4"/>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669967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2"/>
          <p:cNvSpPr>
            <a:spLocks noGrp="1"/>
          </p:cNvSpPr>
          <p:nvPr>
            <p:ph type="ftr" sz="quarter" idx="11"/>
          </p:nvPr>
        </p:nvSpPr>
        <p:spPr/>
        <p:txBody>
          <a:bodyPr/>
          <a:lstStyle/>
          <a:p>
            <a:endParaRPr lang="en-ID"/>
          </a:p>
        </p:txBody>
      </p:sp>
      <p:sp>
        <p:nvSpPr>
          <p:cNvPr id="6" name="Slide Number Placeholder 3"/>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2007681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1D6EEB18-239A-4770-B66C-8E8EDBDA3086}" type="datetimeFigureOut">
              <a:rPr lang="en-ID" smtClean="0"/>
              <a:t>21/09/2023</a:t>
            </a:fld>
            <a:endParaRPr lang="en-ID"/>
          </a:p>
        </p:txBody>
      </p:sp>
      <p:sp>
        <p:nvSpPr>
          <p:cNvPr id="5" name="Footer Placeholder 5"/>
          <p:cNvSpPr>
            <a:spLocks noGrp="1"/>
          </p:cNvSpPr>
          <p:nvPr>
            <p:ph type="ftr" sz="quarter" idx="11"/>
          </p:nvPr>
        </p:nvSpPr>
        <p:spPr/>
        <p:txBody>
          <a:bodyPr/>
          <a:lstStyle/>
          <a:p>
            <a:endParaRPr lang="en-ID"/>
          </a:p>
        </p:txBody>
      </p:sp>
      <p:sp>
        <p:nvSpPr>
          <p:cNvPr id="6" name="Slide Number Placeholder 6"/>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537447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6EEB18-239A-4770-B66C-8E8EDBDA3086}" type="datetimeFigureOut">
              <a:rPr lang="en-ID" smtClean="0"/>
              <a:t>21/09/2023</a:t>
            </a:fld>
            <a:endParaRPr lang="en-ID"/>
          </a:p>
        </p:txBody>
      </p:sp>
      <p:sp>
        <p:nvSpPr>
          <p:cNvPr id="6" name="Footer Placeholder 5"/>
          <p:cNvSpPr>
            <a:spLocks noGrp="1"/>
          </p:cNvSpPr>
          <p:nvPr>
            <p:ph type="ftr" sz="quarter" idx="11"/>
          </p:nvPr>
        </p:nvSpPr>
        <p:spPr/>
        <p:txBody>
          <a:bodyPr/>
          <a:lstStyle/>
          <a:p>
            <a:endParaRPr lang="en-ID"/>
          </a:p>
        </p:txBody>
      </p:sp>
      <p:sp>
        <p:nvSpPr>
          <p:cNvPr id="7" name="Slide Number Placeholder 6"/>
          <p:cNvSpPr>
            <a:spLocks noGrp="1"/>
          </p:cNvSpPr>
          <p:nvPr>
            <p:ph type="sldNum" sz="quarter" idx="12"/>
          </p:nvPr>
        </p:nvSpPr>
        <p:spPr/>
        <p:txBody>
          <a:bodyPr/>
          <a:lstStyle/>
          <a:p>
            <a:fld id="{E1C20D0A-7514-4E4F-896C-7900DE487A9F}" type="slidenum">
              <a:rPr lang="en-ID" smtClean="0"/>
              <a:t>‹#›</a:t>
            </a:fld>
            <a:endParaRPr lang="en-ID"/>
          </a:p>
        </p:txBody>
      </p:sp>
    </p:spTree>
    <p:extLst>
      <p:ext uri="{BB962C8B-B14F-4D97-AF65-F5344CB8AC3E}">
        <p14:creationId xmlns:p14="http://schemas.microsoft.com/office/powerpoint/2010/main" val="232522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1D6EEB18-239A-4770-B66C-8E8EDBDA3086}" type="datetimeFigureOut">
              <a:rPr lang="en-ID" smtClean="0"/>
              <a:t>21/09/2023</a:t>
            </a:fld>
            <a:endParaRPr lang="en-ID"/>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D"/>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1C20D0A-7514-4E4F-896C-7900DE487A9F}" type="slidenum">
              <a:rPr lang="en-ID" smtClean="0"/>
              <a:t>‹#›</a:t>
            </a:fld>
            <a:endParaRPr lang="en-ID"/>
          </a:p>
        </p:txBody>
      </p:sp>
    </p:spTree>
    <p:extLst>
      <p:ext uri="{BB962C8B-B14F-4D97-AF65-F5344CB8AC3E}">
        <p14:creationId xmlns:p14="http://schemas.microsoft.com/office/powerpoint/2010/main" val="2368100531"/>
      </p:ext>
    </p:extLst>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xml"/><Relationship Id="rId4" Type="http://schemas.openxmlformats.org/officeDocument/2006/relationships/image" Target="../media/image8.jpeg"/></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5" Type="http://schemas.openxmlformats.org/officeDocument/2006/relationships/image" Target="../media/image21.jpeg"/><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DA2A9AD-A43C-E82C-1310-F8D0C80CC210}"/>
              </a:ext>
            </a:extLst>
          </p:cNvPr>
          <p:cNvSpPr/>
          <p:nvPr/>
        </p:nvSpPr>
        <p:spPr>
          <a:xfrm>
            <a:off x="673768" y="1790898"/>
            <a:ext cx="8995581" cy="3416320"/>
          </a:xfrm>
          <a:prstGeom prst="rect">
            <a:avLst/>
          </a:prstGeom>
          <a:noFill/>
        </p:spPr>
        <p:txBody>
          <a:bodyPr wrap="square" lIns="91440" tIns="45720" rIns="91440" bIns="45720">
            <a:spAutoFit/>
          </a:bodyPr>
          <a:lstStyle/>
          <a:p>
            <a:pPr algn="ctr"/>
            <a: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t>MATA KULIAH </a:t>
            </a:r>
            <a:b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br>
            <a: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t>PENDIDIKAN AGAMA ISLAM </a:t>
            </a:r>
          </a:p>
          <a:p>
            <a:pPr algn="ctr"/>
            <a: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t>(2 SKS)</a:t>
            </a:r>
            <a:b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br>
            <a: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t>Mustofa, S.S.I., </a:t>
            </a:r>
            <a:r>
              <a:rPr lang="en-US" sz="5400" b="1" cap="none" spc="0" dirty="0" err="1">
                <a:ln w="9525">
                  <a:solidFill>
                    <a:schemeClr val="bg1"/>
                  </a:solidFill>
                  <a:prstDash val="solid"/>
                </a:ln>
                <a:solidFill>
                  <a:srgbClr val="0070C0"/>
                </a:solidFill>
                <a:effectLst>
                  <a:outerShdw blurRad="38100" dist="38100" dir="2700000" algn="tl">
                    <a:srgbClr val="000000">
                      <a:alpha val="43137"/>
                    </a:srgbClr>
                  </a:outerShdw>
                </a:effectLst>
                <a:latin typeface="Arial Narrow" panose="020B0606020202030204" pitchFamily="34" charset="0"/>
              </a:rPr>
              <a:t>M.I.Kom</a:t>
            </a:r>
            <a:r>
              <a:rPr lang="en-US" sz="5400" b="1" cap="none" spc="0" dirty="0">
                <a:ln w="9525">
                  <a:solidFill>
                    <a:schemeClr val="bg1"/>
                  </a:solidFill>
                  <a:prstDash val="solid"/>
                </a:ln>
                <a:solidFill>
                  <a:srgbClr val="0070C0"/>
                </a:solidFill>
                <a:effectLst>
                  <a:outerShdw blurRad="38100" dist="38100" dir="2700000" algn="tl">
                    <a:srgbClr val="000000">
                      <a:alpha val="43137"/>
                    </a:srgbClr>
                  </a:outerShdw>
                </a:effectLst>
              </a:rPr>
              <a:t>.</a:t>
            </a:r>
            <a:endParaRPr lang="en-ID" sz="5400" b="1" cap="none" spc="0" dirty="0">
              <a:ln w="9525">
                <a:solidFill>
                  <a:schemeClr val="bg1"/>
                </a:solidFill>
                <a:prstDash val="solid"/>
              </a:ln>
              <a:solidFill>
                <a:srgbClr val="0070C0"/>
              </a:solidFill>
              <a:effectLst>
                <a:outerShdw blurRad="38100" dist="38100" dir="2700000" algn="tl">
                  <a:srgbClr val="000000">
                    <a:alpha val="43137"/>
                  </a:srgbClr>
                </a:outerShdw>
              </a:effectLst>
            </a:endParaRPr>
          </a:p>
        </p:txBody>
      </p:sp>
      <p:pic>
        <p:nvPicPr>
          <p:cNvPr id="2050" name="Picture 2" descr="Islamic Background&quot; Images – Browse 8,739 Stock Photos, Vectors, and Video  | Adobe Stock">
            <a:extLst>
              <a:ext uri="{FF2B5EF4-FFF2-40B4-BE49-F238E27FC236}">
                <a16:creationId xmlns:a16="http://schemas.microsoft.com/office/drawing/2014/main" id="{BA7257E3-DC4E-A181-7B7D-8E26E9FE8E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7"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360CA5D1-6EB9-5DB0-ADF2-C56A1B32A53B}"/>
              </a:ext>
            </a:extLst>
          </p:cNvPr>
          <p:cNvSpPr txBox="1"/>
          <p:nvPr/>
        </p:nvSpPr>
        <p:spPr>
          <a:xfrm>
            <a:off x="3762643" y="3783758"/>
            <a:ext cx="7381301" cy="1323439"/>
          </a:xfrm>
          <a:prstGeom prst="rect">
            <a:avLst/>
          </a:prstGeom>
          <a:noFill/>
        </p:spPr>
        <p:txBody>
          <a:bodyPr wrap="square">
            <a:spAutoFit/>
          </a:bodyPr>
          <a:lstStyle/>
          <a:p>
            <a:pPr algn="ctr"/>
            <a:r>
              <a:rPr lang="en-US" sz="2800" b="1" cap="none" spc="0" dirty="0">
                <a:ln w="9525">
                  <a:solidFill>
                    <a:schemeClr val="bg1"/>
                  </a:solidFill>
                  <a:prstDash val="solid"/>
                </a:ln>
                <a:solidFill>
                  <a:srgbClr val="002060"/>
                </a:solidFill>
                <a:latin typeface="Arial Black" panose="020B0A04020102020204" pitchFamily="34" charset="0"/>
              </a:rPr>
              <a:t>MATA KULIAH </a:t>
            </a:r>
            <a:br>
              <a:rPr lang="en-US" sz="2800" b="1" cap="none" spc="0" dirty="0">
                <a:ln w="9525">
                  <a:solidFill>
                    <a:schemeClr val="bg1"/>
                  </a:solidFill>
                  <a:prstDash val="solid"/>
                </a:ln>
                <a:solidFill>
                  <a:srgbClr val="002060"/>
                </a:solidFill>
                <a:latin typeface="Arial Black" panose="020B0A04020102020204" pitchFamily="34" charset="0"/>
              </a:rPr>
            </a:br>
            <a:r>
              <a:rPr lang="en-US" sz="2800" b="1" cap="none" spc="0" dirty="0">
                <a:ln w="9525">
                  <a:solidFill>
                    <a:schemeClr val="bg1"/>
                  </a:solidFill>
                  <a:prstDash val="solid"/>
                </a:ln>
                <a:solidFill>
                  <a:srgbClr val="002060"/>
                </a:solidFill>
                <a:latin typeface="Arial Black" panose="020B0A04020102020204" pitchFamily="34" charset="0"/>
              </a:rPr>
              <a:t>PENDIDIKAN AGAMA ISLAM</a:t>
            </a:r>
            <a:r>
              <a:rPr lang="id-ID" sz="2800" b="1" cap="none" spc="0" dirty="0">
                <a:ln w="9525">
                  <a:solidFill>
                    <a:schemeClr val="bg1"/>
                  </a:solidFill>
                  <a:prstDash val="solid"/>
                </a:ln>
                <a:solidFill>
                  <a:srgbClr val="002060"/>
                </a:solidFill>
                <a:latin typeface="Arial Black" panose="020B0A04020102020204" pitchFamily="34" charset="0"/>
              </a:rPr>
              <a:t> </a:t>
            </a:r>
            <a:r>
              <a:rPr lang="en-US" sz="2800" b="1" cap="none" spc="0" dirty="0">
                <a:ln w="9525">
                  <a:solidFill>
                    <a:schemeClr val="bg1"/>
                  </a:solidFill>
                  <a:prstDash val="solid"/>
                </a:ln>
                <a:solidFill>
                  <a:srgbClr val="002060"/>
                </a:solidFill>
                <a:latin typeface="Arial Black" panose="020B0A04020102020204" pitchFamily="34" charset="0"/>
              </a:rPr>
              <a:t>(2 SKS)</a:t>
            </a:r>
            <a:br>
              <a:rPr lang="en-US" sz="2800" b="1" cap="none" spc="0" dirty="0">
                <a:ln w="9525">
                  <a:solidFill>
                    <a:schemeClr val="bg1"/>
                  </a:solidFill>
                  <a:prstDash val="solid"/>
                </a:ln>
                <a:solidFill>
                  <a:srgbClr val="002060"/>
                </a:solidFill>
                <a:latin typeface="Arial Black" panose="020B0A04020102020204" pitchFamily="34" charset="0"/>
              </a:rPr>
            </a:br>
            <a:r>
              <a:rPr lang="en-US" sz="2400" b="1" cap="none" spc="0" dirty="0">
                <a:ln w="9525">
                  <a:solidFill>
                    <a:schemeClr val="bg1"/>
                  </a:solidFill>
                  <a:prstDash val="solid"/>
                </a:ln>
                <a:solidFill>
                  <a:srgbClr val="002060"/>
                </a:solidFill>
                <a:latin typeface="Arial Black" panose="020B0A04020102020204" pitchFamily="34" charset="0"/>
              </a:rPr>
              <a:t>Mustofa, </a:t>
            </a:r>
            <a:r>
              <a:rPr lang="id-ID" sz="2400" b="1" cap="none" spc="0" dirty="0">
                <a:ln w="9525">
                  <a:solidFill>
                    <a:schemeClr val="bg1"/>
                  </a:solidFill>
                  <a:prstDash val="solid"/>
                </a:ln>
                <a:solidFill>
                  <a:srgbClr val="002060"/>
                </a:solidFill>
                <a:latin typeface="Arial Black" panose="020B0A04020102020204" pitchFamily="34" charset="0"/>
              </a:rPr>
              <a:t>S.Pd.I., </a:t>
            </a:r>
            <a:r>
              <a:rPr lang="en-US" sz="2400" b="1" cap="none" spc="0" dirty="0">
                <a:ln w="9525">
                  <a:solidFill>
                    <a:schemeClr val="bg1"/>
                  </a:solidFill>
                  <a:prstDash val="solid"/>
                </a:ln>
                <a:solidFill>
                  <a:srgbClr val="002060"/>
                </a:solidFill>
                <a:latin typeface="Arial Black" panose="020B0A04020102020204" pitchFamily="34" charset="0"/>
              </a:rPr>
              <a:t>S.S.I., </a:t>
            </a:r>
            <a:r>
              <a:rPr lang="en-US" sz="2400" b="1" cap="none" spc="0" dirty="0" err="1">
                <a:ln w="9525">
                  <a:solidFill>
                    <a:schemeClr val="bg1"/>
                  </a:solidFill>
                  <a:prstDash val="solid"/>
                </a:ln>
                <a:solidFill>
                  <a:srgbClr val="002060"/>
                </a:solidFill>
                <a:latin typeface="Arial Black" panose="020B0A04020102020204" pitchFamily="34" charset="0"/>
              </a:rPr>
              <a:t>M.I.Kom</a:t>
            </a:r>
            <a:r>
              <a:rPr lang="en-US" sz="2400" b="1" cap="none" spc="0" dirty="0">
                <a:ln w="9525">
                  <a:solidFill>
                    <a:schemeClr val="bg1"/>
                  </a:solidFill>
                  <a:prstDash val="solid"/>
                </a:ln>
                <a:solidFill>
                  <a:srgbClr val="002060"/>
                </a:solidFill>
                <a:latin typeface="Arial Black" panose="020B0A04020102020204" pitchFamily="34" charset="0"/>
              </a:rPr>
              <a:t>.</a:t>
            </a:r>
            <a:endParaRPr lang="en-ID" sz="2400" b="1" cap="none" spc="0" dirty="0">
              <a:ln w="9525">
                <a:solidFill>
                  <a:schemeClr val="bg1"/>
                </a:solidFill>
                <a:prstDash val="solid"/>
              </a:ln>
              <a:solidFill>
                <a:srgbClr val="002060"/>
              </a:solidFill>
              <a:latin typeface="Arial Black" panose="020B0A04020102020204" pitchFamily="34" charset="0"/>
            </a:endParaRPr>
          </a:p>
        </p:txBody>
      </p:sp>
      <p:pic>
        <p:nvPicPr>
          <p:cNvPr id="2" name="Picture 1" descr="Tulisan Bismillah Arab, Latin, dan Artinya yang Benar">
            <a:extLst>
              <a:ext uri="{FF2B5EF4-FFF2-40B4-BE49-F238E27FC236}">
                <a16:creationId xmlns:a16="http://schemas.microsoft.com/office/drawing/2014/main" id="{D545AC4E-8A09-DEFA-EB0F-439B954F4BA9}"/>
              </a:ext>
            </a:extLst>
          </p:cNvPr>
          <p:cNvPicPr>
            <a:picLocks noChangeAspect="1"/>
          </p:cNvPicPr>
          <p:nvPr/>
        </p:nvPicPr>
        <p:blipFill rotWithShape="1">
          <a:blip r:embed="rId3">
            <a:extLst>
              <a:ext uri="{28A0092B-C50C-407E-A947-70E740481C1C}">
                <a14:useLocalDpi xmlns:a14="http://schemas.microsoft.com/office/drawing/2010/main" val="0"/>
              </a:ext>
            </a:extLst>
          </a:blip>
          <a:srcRect t="29583" b="31771"/>
          <a:stretch/>
        </p:blipFill>
        <p:spPr bwMode="auto">
          <a:xfrm>
            <a:off x="4726236" y="715309"/>
            <a:ext cx="4592663" cy="890692"/>
          </a:xfrm>
          <a:prstGeom prst="rect">
            <a:avLst/>
          </a:prstGeom>
          <a:noFill/>
          <a:ln>
            <a:noFill/>
          </a:ln>
          <a:extLst>
            <a:ext uri="{53640926-AAD7-44D8-BBD7-CCE9431645EC}">
              <a14:shadowObscured xmlns:a14="http://schemas.microsoft.com/office/drawing/2010/main"/>
            </a:ext>
          </a:extLst>
        </p:spPr>
      </p:pic>
      <p:pic>
        <p:nvPicPr>
          <p:cNvPr id="3" name="Picture 4" descr="Arti Assalamualaikum Warahmatullahi Wabarakatuh, Begini Hukum dan Adabnya">
            <a:extLst>
              <a:ext uri="{FF2B5EF4-FFF2-40B4-BE49-F238E27FC236}">
                <a16:creationId xmlns:a16="http://schemas.microsoft.com/office/drawing/2014/main" id="{AB11B3DD-DEA0-CEDC-FC10-B86CC6B8752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26236" y="1606001"/>
            <a:ext cx="4592663" cy="100738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DD9A29AC-F3BF-4C08-66BE-F3677BAE9DFF}"/>
              </a:ext>
            </a:extLst>
          </p:cNvPr>
          <p:cNvSpPr txBox="1"/>
          <p:nvPr/>
        </p:nvSpPr>
        <p:spPr>
          <a:xfrm>
            <a:off x="452459" y="140500"/>
            <a:ext cx="6620369" cy="584775"/>
          </a:xfrm>
          <a:prstGeom prst="rect">
            <a:avLst/>
          </a:prstGeom>
          <a:noFill/>
        </p:spPr>
        <p:txBody>
          <a:bodyPr wrap="square">
            <a:spAutoFit/>
          </a:bodyPr>
          <a:lstStyle/>
          <a:p>
            <a:r>
              <a:rPr lang="id-ID" sz="1600" b="1" dirty="0">
                <a:ln w="9525">
                  <a:solidFill>
                    <a:schemeClr val="bg1"/>
                  </a:solidFill>
                  <a:prstDash val="solid"/>
                </a:ln>
                <a:solidFill>
                  <a:srgbClr val="002060"/>
                </a:solidFill>
                <a:latin typeface="Arial Black" panose="020B0A04020102020204" pitchFamily="34" charset="0"/>
              </a:rPr>
              <a:t>UNIVERSITAS PERSADA INDONESIA Y.A.I (UPI-Y.A.I)</a:t>
            </a:r>
          </a:p>
          <a:p>
            <a:r>
              <a:rPr lang="id-ID" sz="1600" b="1" dirty="0">
                <a:ln w="9525">
                  <a:solidFill>
                    <a:schemeClr val="bg1"/>
                  </a:solidFill>
                  <a:prstDash val="solid"/>
                </a:ln>
                <a:solidFill>
                  <a:srgbClr val="002060"/>
                </a:solidFill>
                <a:latin typeface="Arial Black" panose="020B0A04020102020204" pitchFamily="34" charset="0"/>
              </a:rPr>
              <a:t>FAKULTAS PSIKOLOGI S-1</a:t>
            </a:r>
            <a:endParaRPr lang="en-ID" sz="1600" dirty="0">
              <a:solidFill>
                <a:srgbClr val="002060"/>
              </a:solidFill>
            </a:endParaRPr>
          </a:p>
        </p:txBody>
      </p:sp>
      <p:sp>
        <p:nvSpPr>
          <p:cNvPr id="4" name="TextBox 3">
            <a:extLst>
              <a:ext uri="{FF2B5EF4-FFF2-40B4-BE49-F238E27FC236}">
                <a16:creationId xmlns:a16="http://schemas.microsoft.com/office/drawing/2014/main" id="{DBDE2574-03E7-F760-32E5-921A63D61C94}"/>
              </a:ext>
            </a:extLst>
          </p:cNvPr>
          <p:cNvSpPr txBox="1"/>
          <p:nvPr/>
        </p:nvSpPr>
        <p:spPr>
          <a:xfrm>
            <a:off x="131207" y="6461439"/>
            <a:ext cx="11899212" cy="338554"/>
          </a:xfrm>
          <a:prstGeom prst="rect">
            <a:avLst/>
          </a:prstGeom>
          <a:noFill/>
        </p:spPr>
        <p:txBody>
          <a:bodyPr wrap="square">
            <a:spAutoFit/>
          </a:bodyPr>
          <a:lstStyle/>
          <a:p>
            <a:pPr algn="ctr"/>
            <a:r>
              <a:rPr lang="id-ID" sz="1600" b="1" dirty="0">
                <a:ln w="9525">
                  <a:solidFill>
                    <a:schemeClr val="bg1"/>
                  </a:solidFill>
                  <a:prstDash val="solid"/>
                </a:ln>
                <a:solidFill>
                  <a:srgbClr val="FF0000"/>
                </a:solidFill>
                <a:latin typeface="Arial Black" panose="020B0A04020102020204" pitchFamily="34" charset="0"/>
              </a:rPr>
              <a:t>TAHUN AKADEMIK SEMESTER GANJIL 2023/2024 </a:t>
            </a:r>
            <a:endParaRPr lang="en-ID" sz="1600" dirty="0">
              <a:solidFill>
                <a:srgbClr val="FF0000"/>
              </a:solidFill>
            </a:endParaRPr>
          </a:p>
        </p:txBody>
      </p:sp>
    </p:spTree>
    <p:extLst>
      <p:ext uri="{BB962C8B-B14F-4D97-AF65-F5344CB8AC3E}">
        <p14:creationId xmlns:p14="http://schemas.microsoft.com/office/powerpoint/2010/main" val="17459093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ni Dia Kantor-Kantor Pengacara Terbaik Di Dunia - Jasa Hukum Professional  di Jakarta &amp; Tangerang">
            <a:extLst>
              <a:ext uri="{FF2B5EF4-FFF2-40B4-BE49-F238E27FC236}">
                <a16:creationId xmlns:a16="http://schemas.microsoft.com/office/drawing/2014/main" id="{013956C0-133A-8361-F4EA-AF71E84A71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336"/>
            <a:ext cx="12192000" cy="68753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6F6D26DB-8A35-7BCA-8469-4B4F70CE8D44}"/>
              </a:ext>
            </a:extLst>
          </p:cNvPr>
          <p:cNvSpPr txBox="1">
            <a:spLocks/>
          </p:cNvSpPr>
          <p:nvPr/>
        </p:nvSpPr>
        <p:spPr>
          <a:xfrm>
            <a:off x="1071108" y="479234"/>
            <a:ext cx="7731369" cy="6020718"/>
          </a:xfrm>
          <a:prstGeom prst="rect">
            <a:avLst/>
          </a:prstGeom>
        </p:spPr>
        <p:txBody>
          <a:bodyPr>
            <a:noAutofit/>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r>
              <a:rPr lang="id-ID" sz="2400" b="1" dirty="0">
                <a:solidFill>
                  <a:srgbClr val="FFFF00"/>
                </a:solidFill>
                <a:latin typeface="Times New Roman" panose="02020603050405020304" pitchFamily="18" charset="0"/>
                <a:cs typeface="Times New Roman" panose="02020603050405020304" pitchFamily="18" charset="0"/>
              </a:rPr>
              <a:t>Secara Yuridis </a:t>
            </a:r>
            <a:r>
              <a:rPr lang="en-ID" sz="2400" b="1" dirty="0" err="1">
                <a:solidFill>
                  <a:srgbClr val="FFFF00"/>
                </a:solidFill>
                <a:latin typeface="Times New Roman" panose="02020603050405020304" pitchFamily="18" charset="0"/>
                <a:cs typeface="Times New Roman" panose="02020603050405020304" pitchFamily="18" charset="0"/>
              </a:rPr>
              <a:t>penyelenggaraan</a:t>
            </a:r>
            <a:r>
              <a:rPr lang="en-ID" sz="2400" b="1" dirty="0">
                <a:solidFill>
                  <a:srgbClr val="FFFF00"/>
                </a:solidFill>
                <a:latin typeface="Times New Roman" panose="02020603050405020304" pitchFamily="18" charset="0"/>
                <a:cs typeface="Times New Roman" panose="02020603050405020304" pitchFamily="18" charset="0"/>
              </a:rPr>
              <a:t> PAI di </a:t>
            </a:r>
            <a:r>
              <a:rPr lang="en-ID" sz="2400" b="1" dirty="0" err="1">
                <a:solidFill>
                  <a:srgbClr val="FFFF00"/>
                </a:solidFill>
                <a:latin typeface="Times New Roman" panose="02020603050405020304" pitchFamily="18" charset="0"/>
                <a:cs typeface="Times New Roman" panose="02020603050405020304" pitchFamily="18" charset="0"/>
              </a:rPr>
              <a:t>Perguruan</a:t>
            </a:r>
            <a:r>
              <a:rPr lang="en-ID" sz="2400" b="1" dirty="0">
                <a:solidFill>
                  <a:srgbClr val="FFFF00"/>
                </a:solidFill>
                <a:latin typeface="Times New Roman" panose="02020603050405020304" pitchFamily="18" charset="0"/>
                <a:cs typeface="Times New Roman" panose="02020603050405020304" pitchFamily="18" charset="0"/>
              </a:rPr>
              <a:t> Tinggi </a:t>
            </a:r>
            <a:r>
              <a:rPr lang="en-ID" sz="2400" b="1" dirty="0" err="1">
                <a:solidFill>
                  <a:srgbClr val="FFFF00"/>
                </a:solidFill>
                <a:latin typeface="Times New Roman" panose="02020603050405020304" pitchFamily="18" charset="0"/>
                <a:cs typeface="Times New Roman" panose="02020603050405020304" pitchFamily="18" charset="0"/>
              </a:rPr>
              <a:t>sebagai</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berikut</a:t>
            </a:r>
            <a:r>
              <a:rPr lang="id-ID" sz="2400" b="1" dirty="0">
                <a:solidFill>
                  <a:srgbClr val="FFFF00"/>
                </a:solidFill>
                <a:latin typeface="Times New Roman" panose="02020603050405020304" pitchFamily="18" charset="0"/>
                <a:cs typeface="Times New Roman" panose="02020603050405020304" pitchFamily="18" charset="0"/>
              </a:rPr>
              <a:t> :</a:t>
            </a:r>
          </a:p>
          <a:p>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1. Pancasila;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2. UUD 1945 (</a:t>
            </a:r>
            <a:r>
              <a:rPr lang="en-ID" sz="2400" b="1" dirty="0" err="1">
                <a:solidFill>
                  <a:srgbClr val="FFFF00"/>
                </a:solidFill>
                <a:latin typeface="Times New Roman" panose="02020603050405020304" pitchFamily="18" charset="0"/>
                <a:cs typeface="Times New Roman" panose="02020603050405020304" pitchFamily="18" charset="0"/>
              </a:rPr>
              <a:t>hasil</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amandemen</a:t>
            </a:r>
            <a:r>
              <a:rPr lang="en-ID" sz="2400" b="1" dirty="0">
                <a:solidFill>
                  <a:srgbClr val="FFFF00"/>
                </a:solidFill>
                <a:latin typeface="Times New Roman" panose="02020603050405020304" pitchFamily="18" charset="0"/>
                <a:cs typeface="Times New Roman" panose="02020603050405020304" pitchFamily="18" charset="0"/>
              </a:rPr>
              <a:t>);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3. UU No. 20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2003 </a:t>
            </a:r>
            <a:r>
              <a:rPr lang="en-ID" sz="2400" b="1" dirty="0" err="1">
                <a:solidFill>
                  <a:srgbClr val="FFFF00"/>
                </a:solidFill>
                <a:latin typeface="Times New Roman" panose="02020603050405020304" pitchFamily="18" charset="0"/>
                <a:cs typeface="Times New Roman" panose="02020603050405020304" pitchFamily="18" charset="0"/>
              </a:rPr>
              <a:t>tentang</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Sistem</a:t>
            </a:r>
            <a:r>
              <a:rPr lang="en-ID" sz="2400" b="1" dirty="0">
                <a:solidFill>
                  <a:srgbClr val="FFFF00"/>
                </a:solidFill>
                <a:latin typeface="Times New Roman" panose="02020603050405020304" pitchFamily="18" charset="0"/>
                <a:cs typeface="Times New Roman" panose="02020603050405020304" pitchFamily="18" charset="0"/>
              </a:rPr>
              <a:t> Pendidikan Nasional (</a:t>
            </a:r>
            <a:r>
              <a:rPr lang="en-ID" sz="2400" b="1" dirty="0" err="1">
                <a:solidFill>
                  <a:srgbClr val="FFFF00"/>
                </a:solidFill>
                <a:latin typeface="Times New Roman" panose="02020603050405020304" pitchFamily="18" charset="0"/>
                <a:cs typeface="Times New Roman" panose="02020603050405020304" pitchFamily="18" charset="0"/>
              </a:rPr>
              <a:t>Sisdiknas</a:t>
            </a:r>
            <a:r>
              <a:rPr lang="en-ID" sz="2400" b="1" dirty="0">
                <a:solidFill>
                  <a:srgbClr val="FFFF00"/>
                </a:solidFill>
                <a:latin typeface="Times New Roman" panose="02020603050405020304" pitchFamily="18" charset="0"/>
                <a:cs typeface="Times New Roman" panose="02020603050405020304" pitchFamily="18" charset="0"/>
              </a:rPr>
              <a:t>);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4. UU No. 17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2007 </a:t>
            </a:r>
            <a:r>
              <a:rPr lang="en-ID" sz="2400" b="1" dirty="0" err="1">
                <a:solidFill>
                  <a:srgbClr val="FFFF00"/>
                </a:solidFill>
                <a:latin typeface="Times New Roman" panose="02020603050405020304" pitchFamily="18" charset="0"/>
                <a:cs typeface="Times New Roman" panose="02020603050405020304" pitchFamily="18" charset="0"/>
              </a:rPr>
              <a:t>tentang</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Rencana</a:t>
            </a:r>
            <a:r>
              <a:rPr lang="en-ID" sz="2400" b="1" dirty="0">
                <a:solidFill>
                  <a:srgbClr val="FFFF00"/>
                </a:solidFill>
                <a:latin typeface="Times New Roman" panose="02020603050405020304" pitchFamily="18" charset="0"/>
                <a:cs typeface="Times New Roman" panose="02020603050405020304" pitchFamily="18" charset="0"/>
              </a:rPr>
              <a:t> Pembangunan </a:t>
            </a:r>
            <a:r>
              <a:rPr lang="en-ID" sz="2400" b="1" dirty="0" err="1">
                <a:solidFill>
                  <a:srgbClr val="FFFF00"/>
                </a:solidFill>
                <a:latin typeface="Times New Roman" panose="02020603050405020304" pitchFamily="18" charset="0"/>
                <a:cs typeface="Times New Roman" panose="02020603050405020304" pitchFamily="18" charset="0"/>
              </a:rPr>
              <a:t>Jangka</a:t>
            </a:r>
            <a:r>
              <a:rPr lang="en-ID" sz="2400" b="1" dirty="0">
                <a:solidFill>
                  <a:srgbClr val="FFFF00"/>
                </a:solidFill>
                <a:latin typeface="Times New Roman" panose="02020603050405020304" pitchFamily="18" charset="0"/>
                <a:cs typeface="Times New Roman" panose="02020603050405020304" pitchFamily="18" charset="0"/>
              </a:rPr>
              <a:t> Panjang Nasional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2005-2025;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5. PP No. 5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2010 </a:t>
            </a:r>
            <a:r>
              <a:rPr lang="en-ID" sz="2400" b="1" dirty="0" err="1">
                <a:solidFill>
                  <a:srgbClr val="FFFF00"/>
                </a:solidFill>
                <a:latin typeface="Times New Roman" panose="02020603050405020304" pitchFamily="18" charset="0"/>
                <a:cs typeface="Times New Roman" panose="02020603050405020304" pitchFamily="18" charset="0"/>
              </a:rPr>
              <a:t>tentang</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Rencana</a:t>
            </a:r>
            <a:r>
              <a:rPr lang="en-ID" sz="2400" b="1" dirty="0">
                <a:solidFill>
                  <a:srgbClr val="FFFF00"/>
                </a:solidFill>
                <a:latin typeface="Times New Roman" panose="02020603050405020304" pitchFamily="18" charset="0"/>
                <a:cs typeface="Times New Roman" panose="02020603050405020304" pitchFamily="18" charset="0"/>
              </a:rPr>
              <a:t> Pembangunan </a:t>
            </a:r>
            <a:r>
              <a:rPr lang="en-ID" sz="2400" b="1" dirty="0" err="1">
                <a:solidFill>
                  <a:srgbClr val="FFFF00"/>
                </a:solidFill>
                <a:latin typeface="Times New Roman" panose="02020603050405020304" pitchFamily="18" charset="0"/>
                <a:cs typeface="Times New Roman" panose="02020603050405020304" pitchFamily="18" charset="0"/>
              </a:rPr>
              <a:t>Jangka</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Menengah</a:t>
            </a:r>
            <a:r>
              <a:rPr lang="en-ID" sz="2400" b="1" dirty="0">
                <a:solidFill>
                  <a:srgbClr val="FFFF00"/>
                </a:solidFill>
                <a:latin typeface="Times New Roman" panose="02020603050405020304" pitchFamily="18" charset="0"/>
                <a:cs typeface="Times New Roman" panose="02020603050405020304" pitchFamily="18" charset="0"/>
              </a:rPr>
              <a:t> 2010-2014;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6. PP No. 19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2005, </a:t>
            </a:r>
            <a:r>
              <a:rPr lang="en-ID" sz="2400" b="1" dirty="0" err="1">
                <a:solidFill>
                  <a:srgbClr val="FFFF00"/>
                </a:solidFill>
                <a:latin typeface="Times New Roman" panose="02020603050405020304" pitchFamily="18" charset="0"/>
                <a:cs typeface="Times New Roman" panose="02020603050405020304" pitchFamily="18" charset="0"/>
              </a:rPr>
              <a:t>sebagaimana</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diubah</a:t>
            </a:r>
            <a:r>
              <a:rPr lang="en-ID" sz="2400" b="1" dirty="0">
                <a:solidFill>
                  <a:srgbClr val="FFFF00"/>
                </a:solidFill>
                <a:latin typeface="Times New Roman" panose="02020603050405020304" pitchFamily="18" charset="0"/>
                <a:cs typeface="Times New Roman" panose="02020603050405020304" pitchFamily="18" charset="0"/>
              </a:rPr>
              <a:t> </a:t>
            </a:r>
            <a:r>
              <a:rPr lang="en-ID" sz="2400" b="1" dirty="0" err="1">
                <a:solidFill>
                  <a:srgbClr val="FFFF00"/>
                </a:solidFill>
                <a:latin typeface="Times New Roman" panose="02020603050405020304" pitchFamily="18" charset="0"/>
                <a:cs typeface="Times New Roman" panose="02020603050405020304" pitchFamily="18" charset="0"/>
              </a:rPr>
              <a:t>dengan</a:t>
            </a:r>
            <a:r>
              <a:rPr lang="en-ID" sz="2400" b="1" dirty="0">
                <a:solidFill>
                  <a:srgbClr val="FFFF00"/>
                </a:solidFill>
                <a:latin typeface="Times New Roman" panose="02020603050405020304" pitchFamily="18" charset="0"/>
                <a:cs typeface="Times New Roman" panose="02020603050405020304" pitchFamily="18" charset="0"/>
              </a:rPr>
              <a:t> PP No. 032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2013 </a:t>
            </a:r>
            <a:r>
              <a:rPr lang="en-ID" sz="2400" b="1" dirty="0" err="1">
                <a:solidFill>
                  <a:srgbClr val="FFFF00"/>
                </a:solidFill>
                <a:latin typeface="Times New Roman" panose="02020603050405020304" pitchFamily="18" charset="0"/>
                <a:cs typeface="Times New Roman" panose="02020603050405020304" pitchFamily="18" charset="0"/>
              </a:rPr>
              <a:t>tentang</a:t>
            </a:r>
            <a:r>
              <a:rPr lang="en-ID" sz="2400" b="1" dirty="0">
                <a:solidFill>
                  <a:srgbClr val="FFFF00"/>
                </a:solidFill>
                <a:latin typeface="Times New Roman" panose="02020603050405020304" pitchFamily="18" charset="0"/>
                <a:cs typeface="Times New Roman" panose="02020603050405020304" pitchFamily="18" charset="0"/>
              </a:rPr>
              <a:t>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err="1">
                <a:solidFill>
                  <a:srgbClr val="FFFF00"/>
                </a:solidFill>
                <a:latin typeface="Times New Roman" panose="02020603050405020304" pitchFamily="18" charset="0"/>
                <a:cs typeface="Times New Roman" panose="02020603050405020304" pitchFamily="18" charset="0"/>
              </a:rPr>
              <a:t>Standar</a:t>
            </a:r>
            <a:r>
              <a:rPr lang="en-ID" sz="2400" b="1" dirty="0">
                <a:solidFill>
                  <a:srgbClr val="FFFF00"/>
                </a:solidFill>
                <a:latin typeface="Times New Roman" panose="02020603050405020304" pitchFamily="18" charset="0"/>
                <a:cs typeface="Times New Roman" panose="02020603050405020304" pitchFamily="18" charset="0"/>
              </a:rPr>
              <a:t> Nasional Pendidikan; </a:t>
            </a:r>
            <a:br>
              <a:rPr lang="en-ID" sz="2400" b="1" dirty="0">
                <a:solidFill>
                  <a:srgbClr val="FFFF00"/>
                </a:solidFill>
                <a:latin typeface="Times New Roman" panose="02020603050405020304" pitchFamily="18" charset="0"/>
                <a:cs typeface="Times New Roman" panose="02020603050405020304" pitchFamily="18" charset="0"/>
              </a:rPr>
            </a:br>
            <a:r>
              <a:rPr lang="en-ID" sz="2400" b="1" dirty="0">
                <a:solidFill>
                  <a:srgbClr val="FFFF00"/>
                </a:solidFill>
                <a:latin typeface="Times New Roman" panose="02020603050405020304" pitchFamily="18" charset="0"/>
                <a:cs typeface="Times New Roman" panose="02020603050405020304" pitchFamily="18" charset="0"/>
              </a:rPr>
              <a:t>7. UU No. 12 </a:t>
            </a:r>
            <a:r>
              <a:rPr lang="en-ID" sz="2400" b="1" dirty="0" err="1">
                <a:solidFill>
                  <a:srgbClr val="FFFF00"/>
                </a:solidFill>
                <a:latin typeface="Times New Roman" panose="02020603050405020304" pitchFamily="18" charset="0"/>
                <a:cs typeface="Times New Roman" panose="02020603050405020304" pitchFamily="18" charset="0"/>
              </a:rPr>
              <a:t>tahun</a:t>
            </a:r>
            <a:r>
              <a:rPr lang="en-ID" sz="2400" b="1" dirty="0">
                <a:solidFill>
                  <a:srgbClr val="FFFF00"/>
                </a:solidFill>
                <a:latin typeface="Times New Roman" panose="02020603050405020304" pitchFamily="18" charset="0"/>
                <a:cs typeface="Times New Roman" panose="02020603050405020304" pitchFamily="18" charset="0"/>
              </a:rPr>
              <a:t> 2012 </a:t>
            </a:r>
            <a:r>
              <a:rPr lang="en-ID" sz="2400" b="1" dirty="0" err="1">
                <a:solidFill>
                  <a:srgbClr val="FFFF00"/>
                </a:solidFill>
                <a:latin typeface="Times New Roman" panose="02020603050405020304" pitchFamily="18" charset="0"/>
                <a:cs typeface="Times New Roman" panose="02020603050405020304" pitchFamily="18" charset="0"/>
              </a:rPr>
              <a:t>tentang</a:t>
            </a:r>
            <a:r>
              <a:rPr lang="en-ID" sz="2400" b="1" dirty="0">
                <a:solidFill>
                  <a:srgbClr val="FFFF00"/>
                </a:solidFill>
                <a:latin typeface="Times New Roman" panose="02020603050405020304" pitchFamily="18" charset="0"/>
                <a:cs typeface="Times New Roman" panose="02020603050405020304" pitchFamily="18" charset="0"/>
              </a:rPr>
              <a:t> Pendidikan Tinggi.</a:t>
            </a:r>
            <a:br>
              <a:rPr lang="en-ID" sz="2400" b="1" dirty="0">
                <a:solidFill>
                  <a:srgbClr val="FFFF00"/>
                </a:solidFill>
                <a:latin typeface="Times New Roman" panose="02020603050405020304" pitchFamily="18" charset="0"/>
                <a:cs typeface="Times New Roman" panose="02020603050405020304" pitchFamily="18" charset="0"/>
              </a:rPr>
            </a:br>
            <a:endParaRPr lang="en-ID" sz="2400" b="1" dirty="0">
              <a:solidFill>
                <a:srgbClr val="FFFF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2691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2A93883-1C43-BB7F-BC19-8213D890F427}"/>
              </a:ext>
            </a:extLst>
          </p:cNvPr>
          <p:cNvSpPr txBox="1"/>
          <p:nvPr/>
        </p:nvSpPr>
        <p:spPr>
          <a:xfrm>
            <a:off x="862504" y="731474"/>
            <a:ext cx="11038902" cy="4893647"/>
          </a:xfrm>
          <a:prstGeom prst="rect">
            <a:avLst/>
          </a:prstGeom>
          <a:noFill/>
        </p:spPr>
        <p:txBody>
          <a:bodyPr wrap="square">
            <a:spAutoFit/>
          </a:bodyPr>
          <a:lstStyle/>
          <a:p>
            <a:pPr algn="just"/>
            <a:r>
              <a:rPr lang="id-ID" sz="2400" b="1" dirty="0">
                <a:solidFill>
                  <a:srgbClr val="000000"/>
                </a:solidFill>
                <a:latin typeface="Times New Roman" panose="02020603050405020304" pitchFamily="18" charset="0"/>
                <a:cs typeface="Times New Roman" panose="02020603050405020304" pitchFamily="18" charset="0"/>
              </a:rPr>
              <a:t>Secara Historis</a:t>
            </a:r>
          </a:p>
          <a:p>
            <a:pPr algn="just"/>
            <a:r>
              <a:rPr lang="id-ID" sz="2400" dirty="0">
                <a:solidFill>
                  <a:srgbClr val="000000"/>
                </a:solidFill>
                <a:latin typeface="Times New Roman" panose="02020603050405020304" pitchFamily="18" charset="0"/>
                <a:cs typeface="Times New Roman" panose="02020603050405020304" pitchFamily="18" charset="0"/>
              </a:rPr>
              <a:t>S</a:t>
            </a:r>
            <a:r>
              <a:rPr lang="en-ID" sz="2400" b="0" i="0" dirty="0" err="1">
                <a:solidFill>
                  <a:srgbClr val="000000"/>
                </a:solidFill>
                <a:effectLst/>
                <a:latin typeface="Times New Roman" panose="02020603050405020304" pitchFamily="18" charset="0"/>
                <a:cs typeface="Times New Roman" panose="02020603050405020304" pitchFamily="18" charset="0"/>
              </a:rPr>
              <a:t>ejarah</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di Indonesia, </a:t>
            </a:r>
            <a:r>
              <a:rPr lang="en-ID" sz="2400" b="0" i="0" dirty="0" err="1">
                <a:solidFill>
                  <a:srgbClr val="000000"/>
                </a:solidFill>
                <a:effectLst/>
                <a:latin typeface="Times New Roman" panose="02020603050405020304" pitchFamily="18" charset="0"/>
                <a:cs typeface="Times New Roman" panose="02020603050405020304" pitchFamily="18" charset="0"/>
              </a:rPr>
              <a:t>kita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dapat</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meringkas</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adanya</a:t>
            </a:r>
            <a:r>
              <a:rPr lang="en-ID" sz="2400" b="0" i="0" dirty="0">
                <a:solidFill>
                  <a:srgbClr val="000000"/>
                </a:solidFill>
                <a:effectLst/>
                <a:latin typeface="Times New Roman" panose="02020603050405020304" pitchFamily="18" charset="0"/>
                <a:cs typeface="Times New Roman" panose="02020603050405020304" pitchFamily="18" charset="0"/>
              </a:rPr>
              <a:t> dua </a:t>
            </a:r>
            <a:r>
              <a:rPr lang="en-ID" sz="2400" b="0" i="0" dirty="0" err="1">
                <a:solidFill>
                  <a:srgbClr val="000000"/>
                </a:solidFill>
                <a:effectLst/>
                <a:latin typeface="Times New Roman" panose="02020603050405020304" pitchFamily="18" charset="0"/>
                <a:cs typeface="Times New Roman" panose="02020603050405020304" pitchFamily="18" charset="0"/>
              </a:rPr>
              <a:t>pandangan</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kontradiktif</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dari</a:t>
            </a:r>
            <a:r>
              <a:rPr lang="en-ID" sz="2400" b="0" i="0" dirty="0">
                <a:solidFill>
                  <a:srgbClr val="000000"/>
                </a:solidFill>
                <a:effectLst/>
                <a:latin typeface="Times New Roman" panose="02020603050405020304" pitchFamily="18" charset="0"/>
                <a:cs typeface="Times New Roman" panose="02020603050405020304" pitchFamily="18" charset="0"/>
              </a:rPr>
              <a:t> para </a:t>
            </a:r>
            <a:r>
              <a:rPr lang="en-ID" sz="2400" b="0" i="0" dirty="0" err="1">
                <a:solidFill>
                  <a:srgbClr val="000000"/>
                </a:solidFill>
                <a:effectLst/>
                <a:latin typeface="Times New Roman" panose="02020603050405020304" pitchFamily="18" charset="0"/>
                <a:cs typeface="Times New Roman" panose="02020603050405020304" pitchFamily="18" charset="0"/>
              </a:rPr>
              <a:t>tokoh</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pendidikan</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tentang</a:t>
            </a:r>
            <a:r>
              <a:rPr lang="en-ID" sz="2400" b="0" i="0" dirty="0">
                <a:solidFill>
                  <a:srgbClr val="000000"/>
                </a:solidFill>
                <a:effectLst/>
                <a:latin typeface="Times New Roman" panose="02020603050405020304" pitchFamily="18" charset="0"/>
                <a:cs typeface="Times New Roman" panose="02020603050405020304" pitchFamily="18" charset="0"/>
              </a:rPr>
              <a:t> PAI di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a:t>
            </a:r>
            <a:endParaRPr lang="id-ID" sz="2400" b="0" i="0" dirty="0">
              <a:solidFill>
                <a:srgbClr val="000000"/>
              </a:solidFill>
              <a:effectLst/>
              <a:latin typeface="Times New Roman" panose="02020603050405020304" pitchFamily="18" charset="0"/>
              <a:cs typeface="Times New Roman" panose="02020603050405020304" pitchFamily="18" charset="0"/>
            </a:endParaRPr>
          </a:p>
          <a:p>
            <a:pPr algn="just"/>
            <a:endParaRPr lang="id-ID" sz="2400" dirty="0">
              <a:solidFill>
                <a:srgbClr val="000000"/>
              </a:solidFill>
              <a:latin typeface="Times New Roman" panose="02020603050405020304" pitchFamily="18" charset="0"/>
              <a:cs typeface="Times New Roman" panose="02020603050405020304" pitchFamily="18" charset="0"/>
            </a:endParaRPr>
          </a:p>
          <a:p>
            <a:pPr algn="just"/>
            <a:r>
              <a:rPr lang="en-ID" sz="2400" b="1" i="0" dirty="0" err="1">
                <a:solidFill>
                  <a:srgbClr val="000000"/>
                </a:solidFill>
                <a:effectLst/>
                <a:latin typeface="Times New Roman" panose="02020603050405020304" pitchFamily="18" charset="0"/>
                <a:cs typeface="Times New Roman" panose="02020603050405020304" pitchFamily="18" charset="0"/>
              </a:rPr>
              <a:t>Pendapat</a:t>
            </a:r>
            <a:r>
              <a:rPr lang="en-ID" sz="2400" b="1" i="0" dirty="0">
                <a:solidFill>
                  <a:srgbClr val="000000"/>
                </a:solidFill>
                <a:effectLst/>
                <a:latin typeface="Times New Roman" panose="02020603050405020304" pitchFamily="18" charset="0"/>
                <a:cs typeface="Times New Roman" panose="02020603050405020304" pitchFamily="18" charset="0"/>
              </a:rPr>
              <a:t> </a:t>
            </a:r>
            <a:r>
              <a:rPr lang="en-ID" sz="2400" b="1" i="0" dirty="0" err="1">
                <a:solidFill>
                  <a:srgbClr val="000000"/>
                </a:solidFill>
                <a:effectLst/>
                <a:latin typeface="Times New Roman" panose="02020603050405020304" pitchFamily="18" charset="0"/>
                <a:cs typeface="Times New Roman" panose="02020603050405020304" pitchFamily="18" charset="0"/>
              </a:rPr>
              <a:t>pertama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menyatakan</a:t>
            </a:r>
            <a:r>
              <a:rPr lang="en-ID" sz="2400" b="0" i="0" dirty="0">
                <a:solidFill>
                  <a:srgbClr val="000000"/>
                </a:solidFill>
                <a:effectLst/>
                <a:latin typeface="Times New Roman" panose="02020603050405020304" pitchFamily="18" charset="0"/>
                <a:cs typeface="Times New Roman" panose="02020603050405020304" pitchFamily="18" charset="0"/>
              </a:rPr>
              <a:t>, PAI </a:t>
            </a:r>
            <a:r>
              <a:rPr lang="en-ID" sz="2400" b="0" i="0" dirty="0" err="1">
                <a:solidFill>
                  <a:srgbClr val="000000"/>
                </a:solidFill>
                <a:effectLst/>
                <a:latin typeface="Times New Roman" panose="02020603050405020304" pitchFamily="18" charset="0"/>
                <a:cs typeface="Times New Roman" panose="02020603050405020304" pitchFamily="18" charset="0"/>
              </a:rPr>
              <a:t>perlu</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diajarkan</a:t>
            </a:r>
            <a:r>
              <a:rPr lang="en-ID" sz="2400" b="0" i="0" dirty="0">
                <a:solidFill>
                  <a:srgbClr val="000000"/>
                </a:solidFill>
                <a:effectLst/>
                <a:latin typeface="Times New Roman" panose="02020603050405020304" pitchFamily="18" charset="0"/>
                <a:cs typeface="Times New Roman" panose="02020603050405020304" pitchFamily="18" charset="0"/>
              </a:rPr>
              <a:t> di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a:t>
            </a:r>
            <a:r>
              <a:rPr lang="en-ID" sz="2400" b="0" i="0" dirty="0" err="1">
                <a:solidFill>
                  <a:srgbClr val="000000"/>
                </a:solidFill>
                <a:effectLst/>
                <a:latin typeface="Times New Roman" panose="02020603050405020304" pitchFamily="18" charset="0"/>
                <a:cs typeface="Times New Roman" panose="02020603050405020304" pitchFamily="18" charset="0"/>
              </a:rPr>
              <a:t>Alasannya</a:t>
            </a:r>
            <a:r>
              <a:rPr lang="en-ID" sz="2400" b="0" i="0" dirty="0">
                <a:solidFill>
                  <a:srgbClr val="000000"/>
                </a:solidFill>
                <a:effectLst/>
                <a:latin typeface="Times New Roman" panose="02020603050405020304" pitchFamily="18" charset="0"/>
                <a:cs typeface="Times New Roman" panose="02020603050405020304" pitchFamily="18" charset="0"/>
              </a:rPr>
              <a:t>, negara (</a:t>
            </a:r>
            <a:r>
              <a:rPr lang="en-ID" sz="2400" b="0" i="0" dirty="0" err="1">
                <a:solidFill>
                  <a:srgbClr val="000000"/>
                </a:solidFill>
                <a:effectLst/>
                <a:latin typeface="Times New Roman" panose="02020603050405020304" pitchFamily="18" charset="0"/>
                <a:cs typeface="Times New Roman" panose="02020603050405020304" pitchFamily="18" charset="0"/>
              </a:rPr>
              <a:t>dalam</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hal</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ini</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a:t>
            </a:r>
            <a:r>
              <a:rPr lang="en-ID" sz="2400" b="0" i="0" dirty="0" err="1">
                <a:solidFill>
                  <a:srgbClr val="000000"/>
                </a:solidFill>
                <a:effectLst/>
                <a:latin typeface="Times New Roman" panose="02020603050405020304" pitchFamily="18" charset="0"/>
                <a:cs typeface="Times New Roman" panose="02020603050405020304" pitchFamily="18" charset="0"/>
              </a:rPr>
              <a:t>wajib</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menjaga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keberagamaan</a:t>
            </a:r>
            <a:r>
              <a:rPr lang="en-ID" sz="2400" b="0" i="0" dirty="0">
                <a:solidFill>
                  <a:srgbClr val="000000"/>
                </a:solidFill>
                <a:effectLst/>
                <a:latin typeface="Times New Roman" panose="02020603050405020304" pitchFamily="18" charset="0"/>
                <a:cs typeface="Times New Roman" panose="02020603050405020304" pitchFamily="18" charset="0"/>
              </a:rPr>
              <a:t> para </a:t>
            </a:r>
            <a:r>
              <a:rPr lang="en-ID" sz="2400" b="0" i="0" dirty="0" err="1">
                <a:solidFill>
                  <a:srgbClr val="000000"/>
                </a:solidFill>
                <a:effectLst/>
                <a:latin typeface="Times New Roman" panose="02020603050405020304" pitchFamily="18" charset="0"/>
                <a:cs typeface="Times New Roman" panose="02020603050405020304" pitchFamily="18" charset="0"/>
              </a:rPr>
              <a:t>warganya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termasuk</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menjaga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keberagamaan</a:t>
            </a:r>
            <a:r>
              <a:rPr lang="en-ID" sz="2400" b="0" i="0" dirty="0">
                <a:solidFill>
                  <a:srgbClr val="000000"/>
                </a:solidFill>
                <a:effectLst/>
                <a:latin typeface="Times New Roman" panose="02020603050405020304" pitchFamily="18" charset="0"/>
                <a:cs typeface="Times New Roman" panose="02020603050405020304" pitchFamily="18" charset="0"/>
              </a:rPr>
              <a:t> para </a:t>
            </a:r>
            <a:r>
              <a:rPr lang="en-ID" sz="2400" b="0" i="0" dirty="0" err="1">
                <a:solidFill>
                  <a:srgbClr val="000000"/>
                </a:solidFill>
                <a:effectLst/>
                <a:latin typeface="Times New Roman" panose="02020603050405020304" pitchFamily="18" charset="0"/>
                <a:cs typeface="Times New Roman" panose="02020603050405020304" pitchFamily="18" charset="0"/>
              </a:rPr>
              <a:t>mahasiswa</a:t>
            </a:r>
            <a:r>
              <a:rPr lang="en-ID" sz="2400" b="0" i="0" dirty="0">
                <a:solidFill>
                  <a:srgbClr val="000000"/>
                </a:solidFill>
                <a:effectLst/>
                <a:latin typeface="Times New Roman" panose="02020603050405020304" pitchFamily="18" charset="0"/>
                <a:cs typeface="Times New Roman" panose="02020603050405020304" pitchFamily="18" charset="0"/>
              </a:rPr>
              <a:t> yang </a:t>
            </a:r>
            <a:r>
              <a:rPr lang="en-ID" sz="2400" b="0" i="0" dirty="0" err="1">
                <a:solidFill>
                  <a:srgbClr val="000000"/>
                </a:solidFill>
                <a:effectLst/>
                <a:latin typeface="Times New Roman" panose="02020603050405020304" pitchFamily="18" charset="0"/>
                <a:cs typeface="Times New Roman" panose="02020603050405020304" pitchFamily="18" charset="0"/>
              </a:rPr>
              <a:t>sedang</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belajar</a:t>
            </a:r>
            <a:r>
              <a:rPr lang="en-ID" sz="2400" b="0" i="0" dirty="0">
                <a:solidFill>
                  <a:srgbClr val="000000"/>
                </a:solidFill>
                <a:effectLst/>
                <a:latin typeface="Times New Roman" panose="02020603050405020304" pitchFamily="18" charset="0"/>
                <a:cs typeface="Times New Roman" panose="02020603050405020304" pitchFamily="18" charset="0"/>
              </a:rPr>
              <a:t> di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a:t>
            </a:r>
            <a:endParaRPr lang="id-ID" sz="2400" b="0" i="0" dirty="0">
              <a:solidFill>
                <a:srgbClr val="000000"/>
              </a:solidFill>
              <a:effectLst/>
              <a:latin typeface="Times New Roman" panose="02020603050405020304" pitchFamily="18" charset="0"/>
              <a:cs typeface="Times New Roman" panose="02020603050405020304" pitchFamily="18" charset="0"/>
            </a:endParaRPr>
          </a:p>
          <a:p>
            <a:pPr algn="just"/>
            <a:endParaRPr lang="id-ID" sz="2400" dirty="0">
              <a:solidFill>
                <a:srgbClr val="000000"/>
              </a:solidFill>
              <a:latin typeface="Times New Roman" panose="02020603050405020304" pitchFamily="18" charset="0"/>
              <a:cs typeface="Times New Roman" panose="02020603050405020304" pitchFamily="18" charset="0"/>
            </a:endParaRPr>
          </a:p>
          <a:p>
            <a:pPr algn="just"/>
            <a:r>
              <a:rPr lang="en-ID" sz="2400" b="1" i="0" dirty="0" err="1">
                <a:solidFill>
                  <a:srgbClr val="000000"/>
                </a:solidFill>
                <a:effectLst/>
                <a:latin typeface="Times New Roman" panose="02020603050405020304" pitchFamily="18" charset="0"/>
                <a:cs typeface="Times New Roman" panose="02020603050405020304" pitchFamily="18" charset="0"/>
              </a:rPr>
              <a:t>Pendapat</a:t>
            </a:r>
            <a:r>
              <a:rPr lang="en-ID" sz="2400" b="1" i="0" dirty="0">
                <a:solidFill>
                  <a:srgbClr val="000000"/>
                </a:solidFill>
                <a:effectLst/>
                <a:latin typeface="Times New Roman" panose="02020603050405020304" pitchFamily="18" charset="0"/>
                <a:cs typeface="Times New Roman" panose="02020603050405020304" pitchFamily="18" charset="0"/>
              </a:rPr>
              <a:t> </a:t>
            </a:r>
            <a:r>
              <a:rPr lang="en-ID" sz="2400" b="1" i="0" dirty="0" err="1">
                <a:solidFill>
                  <a:srgbClr val="000000"/>
                </a:solidFill>
                <a:effectLst/>
                <a:latin typeface="Times New Roman" panose="02020603050405020304" pitchFamily="18" charset="0"/>
                <a:cs typeface="Times New Roman" panose="02020603050405020304" pitchFamily="18" charset="0"/>
              </a:rPr>
              <a:t>kedua</a:t>
            </a:r>
            <a:r>
              <a:rPr lang="en-ID" sz="2400" b="1"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menyatakan</a:t>
            </a:r>
            <a:r>
              <a:rPr lang="en-ID" sz="2400" b="0" i="0" dirty="0">
                <a:solidFill>
                  <a:srgbClr val="000000"/>
                </a:solidFill>
                <a:effectLst/>
                <a:latin typeface="Times New Roman" panose="02020603050405020304" pitchFamily="18" charset="0"/>
                <a:cs typeface="Times New Roman" panose="02020603050405020304" pitchFamily="18" charset="0"/>
              </a:rPr>
              <a:t>, PAI </a:t>
            </a:r>
            <a:r>
              <a:rPr lang="en-ID" sz="2400" b="0" i="0" dirty="0" err="1">
                <a:solidFill>
                  <a:srgbClr val="000000"/>
                </a:solidFill>
                <a:effectLst/>
                <a:latin typeface="Times New Roman" panose="02020603050405020304" pitchFamily="18" charset="0"/>
                <a:cs typeface="Times New Roman" panose="02020603050405020304" pitchFamily="18" charset="0"/>
              </a:rPr>
              <a:t>tidak</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perlu</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diajarkan</a:t>
            </a:r>
            <a:r>
              <a:rPr lang="en-ID" sz="2400" b="0" i="0" dirty="0">
                <a:solidFill>
                  <a:srgbClr val="000000"/>
                </a:solidFill>
                <a:effectLst/>
                <a:latin typeface="Times New Roman" panose="02020603050405020304" pitchFamily="18" charset="0"/>
                <a:cs typeface="Times New Roman" panose="02020603050405020304" pitchFamily="18" charset="0"/>
              </a:rPr>
              <a:t> di </a:t>
            </a:r>
            <a:r>
              <a:rPr lang="en-ID" sz="2400" b="0" i="0" dirty="0" err="1">
                <a:solidFill>
                  <a:srgbClr val="000000"/>
                </a:solidFill>
                <a:effectLst/>
                <a:latin typeface="Times New Roman" panose="02020603050405020304" pitchFamily="18" charset="0"/>
                <a:cs typeface="Times New Roman" panose="02020603050405020304" pitchFamily="18" charset="0"/>
              </a:rPr>
              <a:t>Perguruan</a:t>
            </a:r>
            <a:r>
              <a:rPr lang="en-ID" sz="2400" b="0" i="0" dirty="0">
                <a:solidFill>
                  <a:srgbClr val="000000"/>
                </a:solidFill>
                <a:effectLst/>
                <a:latin typeface="Times New Roman" panose="02020603050405020304" pitchFamily="18" charset="0"/>
                <a:cs typeface="Times New Roman" panose="02020603050405020304" pitchFamily="18" charset="0"/>
              </a:rPr>
              <a:t> Tinggi. </a:t>
            </a:r>
            <a:r>
              <a:rPr lang="en-ID" sz="2400" b="0" i="0" dirty="0" err="1">
                <a:solidFill>
                  <a:srgbClr val="000000"/>
                </a:solidFill>
                <a:effectLst/>
                <a:latin typeface="Times New Roman" panose="02020603050405020304" pitchFamily="18" charset="0"/>
                <a:cs typeface="Times New Roman" panose="02020603050405020304" pitchFamily="18" charset="0"/>
              </a:rPr>
              <a:t>Alasannya</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agamamerupakan</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urusan</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pribadi</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keluarga</a:t>
            </a:r>
            <a:r>
              <a:rPr lang="en-ID" sz="2400" b="0" i="0" dirty="0">
                <a:solidFill>
                  <a:srgbClr val="000000"/>
                </a:solidFill>
                <a:effectLst/>
                <a:latin typeface="Times New Roman" panose="02020603050405020304" pitchFamily="18" charset="0"/>
                <a:cs typeface="Times New Roman" panose="02020603050405020304" pitchFamily="18" charset="0"/>
              </a:rPr>
              <a:t>, dan </a:t>
            </a:r>
            <a:r>
              <a:rPr lang="en-ID" sz="2400" b="0" i="0" dirty="0" err="1">
                <a:solidFill>
                  <a:srgbClr val="000000"/>
                </a:solidFill>
                <a:effectLst/>
                <a:latin typeface="Times New Roman" panose="02020603050405020304" pitchFamily="18" charset="0"/>
                <a:cs typeface="Times New Roman" panose="02020603050405020304" pitchFamily="18" charset="0"/>
              </a:rPr>
              <a:t>institusi</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keagamaan</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seperti</a:t>
            </a:r>
            <a:r>
              <a:rPr lang="en-ID" sz="2400" b="0" i="0" dirty="0">
                <a:solidFill>
                  <a:srgbClr val="000000"/>
                </a:solidFill>
                <a:effectLst/>
                <a:latin typeface="Times New Roman" panose="02020603050405020304" pitchFamily="18" charset="0"/>
                <a:cs typeface="Times New Roman" panose="02020603050405020304" pitchFamily="18" charset="0"/>
              </a:rPr>
              <a:t>: masjid, </a:t>
            </a:r>
            <a:r>
              <a:rPr lang="en-ID" sz="2400" b="0" i="0" dirty="0" err="1">
                <a:solidFill>
                  <a:srgbClr val="000000"/>
                </a:solidFill>
                <a:effectLst/>
                <a:latin typeface="Times New Roman" panose="02020603050405020304" pitchFamily="18" charset="0"/>
                <a:cs typeface="Times New Roman" panose="02020603050405020304" pitchFamily="18" charset="0"/>
              </a:rPr>
              <a:t>pesantren</a:t>
            </a:r>
            <a:r>
              <a:rPr lang="en-ID" sz="2400" b="0" i="0" dirty="0">
                <a:solidFill>
                  <a:srgbClr val="000000"/>
                </a:solidFill>
                <a:effectLst/>
                <a:latin typeface="Times New Roman" panose="02020603050405020304" pitchFamily="18" charset="0"/>
                <a:cs typeface="Times New Roman" panose="02020603050405020304" pitchFamily="18" charset="0"/>
              </a:rPr>
              <a:t>, dan </a:t>
            </a:r>
            <a:r>
              <a:rPr lang="en-ID" sz="2400" b="0" i="0" dirty="0" err="1">
                <a:solidFill>
                  <a:srgbClr val="000000"/>
                </a:solidFill>
                <a:effectLst/>
                <a:latin typeface="Times New Roman" panose="02020603050405020304" pitchFamily="18" charset="0"/>
                <a:cs typeface="Times New Roman" panose="02020603050405020304" pitchFamily="18" charset="0"/>
              </a:rPr>
              <a:t>organisasi</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keagamaan</a:t>
            </a:r>
            <a:r>
              <a:rPr lang="en-ID" sz="2400" b="0" i="0" dirty="0">
                <a:solidFill>
                  <a:srgbClr val="000000"/>
                </a:solidFill>
                <a:effectLst/>
                <a:latin typeface="Times New Roman" panose="02020603050405020304" pitchFamily="18" charset="0"/>
                <a:cs typeface="Times New Roman" panose="02020603050405020304" pitchFamily="18" charset="0"/>
              </a:rPr>
              <a:t>). Negara </a:t>
            </a:r>
            <a:r>
              <a:rPr lang="en-ID" sz="2400" b="0" i="0" dirty="0" err="1">
                <a:solidFill>
                  <a:srgbClr val="000000"/>
                </a:solidFill>
                <a:effectLst/>
                <a:latin typeface="Times New Roman" panose="02020603050405020304" pitchFamily="18" charset="0"/>
                <a:cs typeface="Times New Roman" panose="02020603050405020304" pitchFamily="18" charset="0"/>
              </a:rPr>
              <a:t>tidak</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perlu</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ikut</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campur</a:t>
            </a:r>
            <a:r>
              <a:rPr lang="en-ID" sz="2400" b="0" i="0" dirty="0">
                <a:solidFill>
                  <a:srgbClr val="000000"/>
                </a:solidFill>
                <a:effectLst/>
                <a:latin typeface="Times New Roman" panose="02020603050405020304" pitchFamily="18" charset="0"/>
                <a:cs typeface="Times New Roman" panose="02020603050405020304" pitchFamily="18" charset="0"/>
              </a:rPr>
              <a:t> </a:t>
            </a:r>
          </a:p>
          <a:p>
            <a:pPr algn="just"/>
            <a:r>
              <a:rPr lang="en-ID" sz="2400" b="0" i="0" dirty="0" err="1">
                <a:solidFill>
                  <a:srgbClr val="000000"/>
                </a:solidFill>
                <a:effectLst/>
                <a:latin typeface="Times New Roman" panose="02020603050405020304" pitchFamily="18" charset="0"/>
                <a:cs typeface="Times New Roman" panose="02020603050405020304" pitchFamily="18" charset="0"/>
              </a:rPr>
              <a:t>dalam</a:t>
            </a:r>
            <a:r>
              <a:rPr lang="en-ID" sz="2400" b="0" i="0" dirty="0">
                <a:solidFill>
                  <a:srgbClr val="000000"/>
                </a:solidFill>
                <a:effectLst/>
                <a:latin typeface="Times New Roman" panose="02020603050405020304" pitchFamily="18" charset="0"/>
                <a:cs typeface="Times New Roman" panose="02020603050405020304" pitchFamily="18" charset="0"/>
              </a:rPr>
              <a:t> </a:t>
            </a:r>
            <a:r>
              <a:rPr lang="en-ID" sz="2400" b="0" i="0" dirty="0" err="1">
                <a:solidFill>
                  <a:srgbClr val="000000"/>
                </a:solidFill>
                <a:effectLst/>
                <a:latin typeface="Times New Roman" panose="02020603050405020304" pitchFamily="18" charset="0"/>
                <a:cs typeface="Times New Roman" panose="02020603050405020304" pitchFamily="18" charset="0"/>
              </a:rPr>
              <a:t>urusan</a:t>
            </a:r>
            <a:r>
              <a:rPr lang="en-ID" sz="2400" b="0" i="0" dirty="0">
                <a:solidFill>
                  <a:srgbClr val="000000"/>
                </a:solidFill>
                <a:effectLst/>
                <a:latin typeface="Times New Roman" panose="02020603050405020304" pitchFamily="18" charset="0"/>
                <a:cs typeface="Times New Roman" panose="02020603050405020304" pitchFamily="18" charset="0"/>
              </a:rPr>
              <a:t> agama. </a:t>
            </a:r>
            <a:endParaRPr lang="en-ID" sz="2400" dirty="0">
              <a:latin typeface="Times New Roman" panose="02020603050405020304" pitchFamily="18" charset="0"/>
              <a:cs typeface="Times New Roman" panose="02020603050405020304" pitchFamily="18" charset="0"/>
            </a:endParaRPr>
          </a:p>
        </p:txBody>
      </p:sp>
      <p:pic>
        <p:nvPicPr>
          <p:cNvPr id="3074" name="Picture 2" descr="History PPT Background, Free Download Historical Backgrounds -  SlideBackground">
            <a:extLst>
              <a:ext uri="{FF2B5EF4-FFF2-40B4-BE49-F238E27FC236}">
                <a16:creationId xmlns:a16="http://schemas.microsoft.com/office/drawing/2014/main" id="{7E6B5EF4-CEAF-A82C-CEAB-F3BCF8EE03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1999" cy="762290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32297F3E-184E-564C-EE0B-78CC78E03126}"/>
              </a:ext>
            </a:extLst>
          </p:cNvPr>
          <p:cNvSpPr txBox="1"/>
          <p:nvPr/>
        </p:nvSpPr>
        <p:spPr>
          <a:xfrm>
            <a:off x="541175" y="520325"/>
            <a:ext cx="11038902" cy="6124754"/>
          </a:xfrm>
          <a:prstGeom prst="rect">
            <a:avLst/>
          </a:prstGeom>
          <a:noFill/>
        </p:spPr>
        <p:txBody>
          <a:bodyPr wrap="square">
            <a:spAutoFit/>
          </a:bodyPr>
          <a:lstStyle/>
          <a:p>
            <a:pPr algn="just"/>
            <a:endParaRPr lang="id-ID" sz="2800" b="1" dirty="0">
              <a:solidFill>
                <a:schemeClr val="bg1"/>
              </a:solidFill>
              <a:latin typeface="Times New Roman" panose="02020603050405020304" pitchFamily="18" charset="0"/>
              <a:cs typeface="Times New Roman" panose="02020603050405020304" pitchFamily="18" charset="0"/>
            </a:endParaRPr>
          </a:p>
          <a:p>
            <a:pPr algn="just"/>
            <a:endParaRPr lang="id-ID" sz="2800" b="1" dirty="0">
              <a:solidFill>
                <a:schemeClr val="bg1"/>
              </a:solidFill>
              <a:latin typeface="Times New Roman" panose="02020603050405020304" pitchFamily="18" charset="0"/>
              <a:cs typeface="Times New Roman" panose="02020603050405020304" pitchFamily="18" charset="0"/>
            </a:endParaRPr>
          </a:p>
          <a:p>
            <a:pPr algn="just"/>
            <a:r>
              <a:rPr lang="id-ID" sz="2800" b="1" dirty="0">
                <a:latin typeface="Times New Roman" panose="02020603050405020304" pitchFamily="18" charset="0"/>
                <a:cs typeface="Times New Roman" panose="02020603050405020304" pitchFamily="18" charset="0"/>
              </a:rPr>
              <a:t>Secara Historis</a:t>
            </a:r>
          </a:p>
          <a:p>
            <a:pPr algn="just"/>
            <a:r>
              <a:rPr lang="id-ID" sz="2800" dirty="0">
                <a:solidFill>
                  <a:srgbClr val="000000"/>
                </a:solidFill>
                <a:latin typeface="Times New Roman" panose="02020603050405020304" pitchFamily="18" charset="0"/>
                <a:cs typeface="Times New Roman" panose="02020603050405020304" pitchFamily="18" charset="0"/>
              </a:rPr>
              <a:t>S</a:t>
            </a:r>
            <a:r>
              <a:rPr lang="en-ID" sz="2800" b="0" i="0" dirty="0" err="1">
                <a:solidFill>
                  <a:srgbClr val="000000"/>
                </a:solidFill>
                <a:effectLst/>
                <a:latin typeface="Times New Roman" panose="02020603050405020304" pitchFamily="18" charset="0"/>
                <a:cs typeface="Times New Roman" panose="02020603050405020304" pitchFamily="18" charset="0"/>
              </a:rPr>
              <a:t>ejarah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di Indonesia, </a:t>
            </a:r>
            <a:r>
              <a:rPr lang="en-ID" sz="2800" b="0" i="0" dirty="0" err="1">
                <a:solidFill>
                  <a:srgbClr val="000000"/>
                </a:solidFill>
                <a:effectLst/>
                <a:latin typeface="Times New Roman" panose="02020603050405020304" pitchFamily="18" charset="0"/>
                <a:cs typeface="Times New Roman" panose="02020603050405020304" pitchFamily="18" charset="0"/>
              </a:rPr>
              <a:t>kita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dapat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meringkas</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adanya</a:t>
            </a:r>
            <a:r>
              <a:rPr lang="en-ID" sz="2800" b="0" i="0" dirty="0">
                <a:solidFill>
                  <a:srgbClr val="000000"/>
                </a:solidFill>
                <a:effectLst/>
                <a:latin typeface="Times New Roman" panose="02020603050405020304" pitchFamily="18" charset="0"/>
                <a:cs typeface="Times New Roman" panose="02020603050405020304" pitchFamily="18" charset="0"/>
              </a:rPr>
              <a:t> dua </a:t>
            </a:r>
            <a:r>
              <a:rPr lang="en-ID" sz="2800" b="0" i="0" dirty="0" err="1">
                <a:solidFill>
                  <a:srgbClr val="000000"/>
                </a:solidFill>
                <a:effectLst/>
                <a:latin typeface="Times New Roman" panose="02020603050405020304" pitchFamily="18" charset="0"/>
                <a:cs typeface="Times New Roman" panose="02020603050405020304" pitchFamily="18" charset="0"/>
              </a:rPr>
              <a:t>pandangan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kontradiktif</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dari</a:t>
            </a:r>
            <a:r>
              <a:rPr lang="en-ID" sz="2800" b="0" i="0" dirty="0">
                <a:solidFill>
                  <a:srgbClr val="000000"/>
                </a:solidFill>
                <a:effectLst/>
                <a:latin typeface="Times New Roman" panose="02020603050405020304" pitchFamily="18" charset="0"/>
                <a:cs typeface="Times New Roman" panose="02020603050405020304" pitchFamily="18" charset="0"/>
              </a:rPr>
              <a:t> para </a:t>
            </a:r>
            <a:r>
              <a:rPr lang="en-ID" sz="2800" b="0" i="0" dirty="0" err="1">
                <a:solidFill>
                  <a:srgbClr val="000000"/>
                </a:solidFill>
                <a:effectLst/>
                <a:latin typeface="Times New Roman" panose="02020603050405020304" pitchFamily="18" charset="0"/>
                <a:cs typeface="Times New Roman" panose="02020603050405020304" pitchFamily="18" charset="0"/>
              </a:rPr>
              <a:t>tokoh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pendidikan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tentang</a:t>
            </a:r>
            <a:r>
              <a:rPr lang="en-ID" sz="2800" b="0" i="0" dirty="0">
                <a:solidFill>
                  <a:srgbClr val="000000"/>
                </a:solidFill>
                <a:effectLst/>
                <a:latin typeface="Times New Roman" panose="02020603050405020304" pitchFamily="18" charset="0"/>
                <a:cs typeface="Times New Roman" panose="02020603050405020304" pitchFamily="18" charset="0"/>
              </a:rPr>
              <a:t> PAI di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a:t>
            </a:r>
            <a:endParaRPr lang="id-ID" sz="2800" b="0" i="0" dirty="0">
              <a:solidFill>
                <a:srgbClr val="000000"/>
              </a:solidFill>
              <a:effectLst/>
              <a:latin typeface="Times New Roman" panose="02020603050405020304" pitchFamily="18" charset="0"/>
              <a:cs typeface="Times New Roman" panose="02020603050405020304" pitchFamily="18" charset="0"/>
            </a:endParaRPr>
          </a:p>
          <a:p>
            <a:pPr algn="just"/>
            <a:r>
              <a:rPr lang="en-ID" sz="2800" b="1" i="0" dirty="0" err="1">
                <a:solidFill>
                  <a:srgbClr val="000000"/>
                </a:solidFill>
                <a:effectLst/>
                <a:latin typeface="Times New Roman" panose="02020603050405020304" pitchFamily="18" charset="0"/>
                <a:cs typeface="Times New Roman" panose="02020603050405020304" pitchFamily="18" charset="0"/>
              </a:rPr>
              <a:t>Pendapat</a:t>
            </a:r>
            <a:r>
              <a:rPr lang="en-ID" sz="2800" b="1" i="0" dirty="0">
                <a:solidFill>
                  <a:srgbClr val="000000"/>
                </a:solidFill>
                <a:effectLst/>
                <a:latin typeface="Times New Roman" panose="02020603050405020304" pitchFamily="18" charset="0"/>
                <a:cs typeface="Times New Roman" panose="02020603050405020304" pitchFamily="18" charset="0"/>
              </a:rPr>
              <a:t> </a:t>
            </a:r>
            <a:r>
              <a:rPr lang="en-ID" sz="2800" b="1" i="0" dirty="0" err="1">
                <a:solidFill>
                  <a:srgbClr val="000000"/>
                </a:solidFill>
                <a:effectLst/>
                <a:latin typeface="Times New Roman" panose="02020603050405020304" pitchFamily="18" charset="0"/>
                <a:cs typeface="Times New Roman" panose="02020603050405020304" pitchFamily="18" charset="0"/>
              </a:rPr>
              <a:t>pertama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menyatakan</a:t>
            </a:r>
            <a:r>
              <a:rPr lang="en-ID" sz="2800" b="0" i="0" dirty="0">
                <a:solidFill>
                  <a:srgbClr val="000000"/>
                </a:solidFill>
                <a:effectLst/>
                <a:latin typeface="Times New Roman" panose="02020603050405020304" pitchFamily="18" charset="0"/>
                <a:cs typeface="Times New Roman" panose="02020603050405020304" pitchFamily="18" charset="0"/>
              </a:rPr>
              <a:t>, PAI </a:t>
            </a:r>
            <a:r>
              <a:rPr lang="en-ID" sz="2800" b="0" i="0" dirty="0" err="1">
                <a:solidFill>
                  <a:srgbClr val="000000"/>
                </a:solidFill>
                <a:effectLst/>
                <a:latin typeface="Times New Roman" panose="02020603050405020304" pitchFamily="18" charset="0"/>
                <a:cs typeface="Times New Roman" panose="02020603050405020304" pitchFamily="18" charset="0"/>
              </a:rPr>
              <a:t>perlu</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diajarkan</a:t>
            </a:r>
            <a:r>
              <a:rPr lang="en-ID" sz="2800" b="0" i="0" dirty="0">
                <a:solidFill>
                  <a:srgbClr val="000000"/>
                </a:solidFill>
                <a:effectLst/>
                <a:latin typeface="Times New Roman" panose="02020603050405020304" pitchFamily="18" charset="0"/>
                <a:cs typeface="Times New Roman" panose="02020603050405020304" pitchFamily="18" charset="0"/>
              </a:rPr>
              <a:t> di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a:t>
            </a:r>
            <a:r>
              <a:rPr lang="en-ID" sz="2800" b="0" i="0" dirty="0" err="1">
                <a:solidFill>
                  <a:srgbClr val="000000"/>
                </a:solidFill>
                <a:effectLst/>
                <a:latin typeface="Times New Roman" panose="02020603050405020304" pitchFamily="18" charset="0"/>
                <a:cs typeface="Times New Roman" panose="02020603050405020304" pitchFamily="18" charset="0"/>
              </a:rPr>
              <a:t>Alasannya</a:t>
            </a:r>
            <a:r>
              <a:rPr lang="en-ID" sz="2800" b="0" i="0" dirty="0">
                <a:solidFill>
                  <a:srgbClr val="000000"/>
                </a:solidFill>
                <a:effectLst/>
                <a:latin typeface="Times New Roman" panose="02020603050405020304" pitchFamily="18" charset="0"/>
                <a:cs typeface="Times New Roman" panose="02020603050405020304" pitchFamily="18" charset="0"/>
              </a:rPr>
              <a:t>, negara (</a:t>
            </a:r>
            <a:r>
              <a:rPr lang="en-ID" sz="2800" b="0" i="0" dirty="0" err="1">
                <a:solidFill>
                  <a:srgbClr val="000000"/>
                </a:solidFill>
                <a:effectLst/>
                <a:latin typeface="Times New Roman" panose="02020603050405020304" pitchFamily="18" charset="0"/>
                <a:cs typeface="Times New Roman" panose="02020603050405020304" pitchFamily="18" charset="0"/>
              </a:rPr>
              <a:t>dalam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hal</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ini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a:t>
            </a:r>
            <a:r>
              <a:rPr lang="en-ID" sz="2800" b="0" i="0" dirty="0" err="1">
                <a:solidFill>
                  <a:srgbClr val="000000"/>
                </a:solidFill>
                <a:effectLst/>
                <a:latin typeface="Times New Roman" panose="02020603050405020304" pitchFamily="18" charset="0"/>
                <a:cs typeface="Times New Roman" panose="02020603050405020304" pitchFamily="18" charset="0"/>
              </a:rPr>
              <a:t>wajib</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menjaga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keberagamaan</a:t>
            </a:r>
            <a:r>
              <a:rPr lang="en-ID" sz="2800" b="0" i="0" dirty="0">
                <a:solidFill>
                  <a:srgbClr val="000000"/>
                </a:solidFill>
                <a:effectLst/>
                <a:latin typeface="Times New Roman" panose="02020603050405020304" pitchFamily="18" charset="0"/>
                <a:cs typeface="Times New Roman" panose="02020603050405020304" pitchFamily="18" charset="0"/>
              </a:rPr>
              <a:t> para </a:t>
            </a:r>
            <a:r>
              <a:rPr lang="en-ID" sz="2800" b="0" i="0" dirty="0" err="1">
                <a:solidFill>
                  <a:srgbClr val="000000"/>
                </a:solidFill>
                <a:effectLst/>
                <a:latin typeface="Times New Roman" panose="02020603050405020304" pitchFamily="18" charset="0"/>
                <a:cs typeface="Times New Roman" panose="02020603050405020304" pitchFamily="18" charset="0"/>
              </a:rPr>
              <a:t>warganya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termasuk</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menjaga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keberagamaan</a:t>
            </a:r>
            <a:r>
              <a:rPr lang="en-ID" sz="2800" b="0" i="0" dirty="0">
                <a:solidFill>
                  <a:srgbClr val="000000"/>
                </a:solidFill>
                <a:effectLst/>
                <a:latin typeface="Times New Roman" panose="02020603050405020304" pitchFamily="18" charset="0"/>
                <a:cs typeface="Times New Roman" panose="02020603050405020304" pitchFamily="18" charset="0"/>
              </a:rPr>
              <a:t> para </a:t>
            </a:r>
            <a:r>
              <a:rPr lang="en-ID" sz="2800" b="0" i="0" dirty="0" err="1">
                <a:solidFill>
                  <a:srgbClr val="000000"/>
                </a:solidFill>
                <a:effectLst/>
                <a:latin typeface="Times New Roman" panose="02020603050405020304" pitchFamily="18" charset="0"/>
                <a:cs typeface="Times New Roman" panose="02020603050405020304" pitchFamily="18" charset="0"/>
              </a:rPr>
              <a:t>mahasiswa</a:t>
            </a:r>
            <a:r>
              <a:rPr lang="en-ID" sz="2800" b="0" i="0" dirty="0">
                <a:solidFill>
                  <a:srgbClr val="000000"/>
                </a:solidFill>
                <a:effectLst/>
                <a:latin typeface="Times New Roman" panose="02020603050405020304" pitchFamily="18" charset="0"/>
                <a:cs typeface="Times New Roman" panose="02020603050405020304" pitchFamily="18" charset="0"/>
              </a:rPr>
              <a:t> yang </a:t>
            </a:r>
            <a:r>
              <a:rPr lang="en-ID" sz="2800" b="0" i="0" dirty="0" err="1">
                <a:solidFill>
                  <a:srgbClr val="000000"/>
                </a:solidFill>
                <a:effectLst/>
                <a:latin typeface="Times New Roman" panose="02020603050405020304" pitchFamily="18" charset="0"/>
                <a:cs typeface="Times New Roman" panose="02020603050405020304" pitchFamily="18" charset="0"/>
              </a:rPr>
              <a:t>sedang</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belajar</a:t>
            </a:r>
            <a:r>
              <a:rPr lang="en-ID" sz="2800" b="0" i="0" dirty="0">
                <a:solidFill>
                  <a:srgbClr val="000000"/>
                </a:solidFill>
                <a:effectLst/>
                <a:latin typeface="Times New Roman" panose="02020603050405020304" pitchFamily="18" charset="0"/>
                <a:cs typeface="Times New Roman" panose="02020603050405020304" pitchFamily="18" charset="0"/>
              </a:rPr>
              <a:t> di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a:t>
            </a:r>
            <a:endParaRPr lang="id-ID" sz="2800" b="0" i="0" dirty="0">
              <a:solidFill>
                <a:srgbClr val="000000"/>
              </a:solidFill>
              <a:effectLst/>
              <a:latin typeface="Times New Roman" panose="02020603050405020304" pitchFamily="18" charset="0"/>
              <a:cs typeface="Times New Roman" panose="02020603050405020304" pitchFamily="18" charset="0"/>
            </a:endParaRPr>
          </a:p>
          <a:p>
            <a:pPr algn="just"/>
            <a:r>
              <a:rPr lang="en-ID" sz="2800" b="1" i="0" dirty="0" err="1">
                <a:solidFill>
                  <a:srgbClr val="000000"/>
                </a:solidFill>
                <a:effectLst/>
                <a:latin typeface="Times New Roman" panose="02020603050405020304" pitchFamily="18" charset="0"/>
                <a:cs typeface="Times New Roman" panose="02020603050405020304" pitchFamily="18" charset="0"/>
              </a:rPr>
              <a:t>Pendapat</a:t>
            </a:r>
            <a:r>
              <a:rPr lang="en-ID" sz="2800" b="1" i="0" dirty="0">
                <a:solidFill>
                  <a:srgbClr val="000000"/>
                </a:solidFill>
                <a:effectLst/>
                <a:latin typeface="Times New Roman" panose="02020603050405020304" pitchFamily="18" charset="0"/>
                <a:cs typeface="Times New Roman" panose="02020603050405020304" pitchFamily="18" charset="0"/>
              </a:rPr>
              <a:t> </a:t>
            </a:r>
            <a:r>
              <a:rPr lang="en-ID" sz="2800" b="1" i="0" dirty="0" err="1">
                <a:solidFill>
                  <a:srgbClr val="000000"/>
                </a:solidFill>
                <a:effectLst/>
                <a:latin typeface="Times New Roman" panose="02020603050405020304" pitchFamily="18" charset="0"/>
                <a:cs typeface="Times New Roman" panose="02020603050405020304" pitchFamily="18" charset="0"/>
              </a:rPr>
              <a:t>kedua</a:t>
            </a:r>
            <a:r>
              <a:rPr lang="en-ID" sz="2800" b="1"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menyatakan</a:t>
            </a:r>
            <a:r>
              <a:rPr lang="en-ID" sz="2800" b="0" i="0" dirty="0">
                <a:solidFill>
                  <a:srgbClr val="000000"/>
                </a:solidFill>
                <a:effectLst/>
                <a:latin typeface="Times New Roman" panose="02020603050405020304" pitchFamily="18" charset="0"/>
                <a:cs typeface="Times New Roman" panose="02020603050405020304" pitchFamily="18" charset="0"/>
              </a:rPr>
              <a:t>, PAI </a:t>
            </a:r>
            <a:r>
              <a:rPr lang="en-ID" sz="2800" b="0" i="0" dirty="0" err="1">
                <a:solidFill>
                  <a:srgbClr val="000000"/>
                </a:solidFill>
                <a:effectLst/>
                <a:latin typeface="Times New Roman" panose="02020603050405020304" pitchFamily="18" charset="0"/>
                <a:cs typeface="Times New Roman" panose="02020603050405020304" pitchFamily="18" charset="0"/>
              </a:rPr>
              <a:t>tidak</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perlu</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diajarkan</a:t>
            </a:r>
            <a:r>
              <a:rPr lang="en-ID" sz="2800" b="0" i="0" dirty="0">
                <a:solidFill>
                  <a:srgbClr val="000000"/>
                </a:solidFill>
                <a:effectLst/>
                <a:latin typeface="Times New Roman" panose="02020603050405020304" pitchFamily="18" charset="0"/>
                <a:cs typeface="Times New Roman" panose="02020603050405020304" pitchFamily="18" charset="0"/>
              </a:rPr>
              <a:t> di </a:t>
            </a:r>
            <a:r>
              <a:rPr lang="en-ID" sz="2800" b="0" i="0" dirty="0" err="1">
                <a:solidFill>
                  <a:srgbClr val="000000"/>
                </a:solidFill>
                <a:effectLst/>
                <a:latin typeface="Times New Roman" panose="02020603050405020304" pitchFamily="18" charset="0"/>
                <a:cs typeface="Times New Roman" panose="02020603050405020304" pitchFamily="18" charset="0"/>
              </a:rPr>
              <a:t>Perguruan</a:t>
            </a:r>
            <a:r>
              <a:rPr lang="en-ID" sz="2800" b="0" i="0" dirty="0">
                <a:solidFill>
                  <a:srgbClr val="000000"/>
                </a:solidFill>
                <a:effectLst/>
                <a:latin typeface="Times New Roman" panose="02020603050405020304" pitchFamily="18" charset="0"/>
                <a:cs typeface="Times New Roman" panose="02020603050405020304" pitchFamily="18" charset="0"/>
              </a:rPr>
              <a:t> Tinggi. </a:t>
            </a:r>
            <a:r>
              <a:rPr lang="en-ID" sz="2800" b="0" i="0" dirty="0" err="1">
                <a:solidFill>
                  <a:srgbClr val="000000"/>
                </a:solidFill>
                <a:effectLst/>
                <a:latin typeface="Times New Roman" panose="02020603050405020304" pitchFamily="18" charset="0"/>
                <a:cs typeface="Times New Roman" panose="02020603050405020304" pitchFamily="18" charset="0"/>
              </a:rPr>
              <a:t>Alasannya</a:t>
            </a:r>
            <a:r>
              <a:rPr lang="en-ID" sz="2800" b="0" i="0" dirty="0">
                <a:solidFill>
                  <a:srgbClr val="000000"/>
                </a:solidFill>
                <a:effectLst/>
                <a:latin typeface="Times New Roman" panose="02020603050405020304" pitchFamily="18" charset="0"/>
                <a:cs typeface="Times New Roman" panose="02020603050405020304" pitchFamily="18" charset="0"/>
              </a:rPr>
              <a:t>, agama</a:t>
            </a:r>
            <a:r>
              <a:rPr lang="id-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merupakan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urusan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pribadi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keluarga</a:t>
            </a:r>
            <a:r>
              <a:rPr lang="en-ID" sz="2800" b="0" i="0" dirty="0">
                <a:solidFill>
                  <a:srgbClr val="000000"/>
                </a:solidFill>
                <a:effectLst/>
                <a:latin typeface="Times New Roman" panose="02020603050405020304" pitchFamily="18" charset="0"/>
                <a:cs typeface="Times New Roman" panose="02020603050405020304" pitchFamily="18" charset="0"/>
              </a:rPr>
              <a:t>, dan </a:t>
            </a:r>
            <a:r>
              <a:rPr lang="en-ID" sz="2800" b="0" i="0" dirty="0" err="1">
                <a:solidFill>
                  <a:srgbClr val="000000"/>
                </a:solidFill>
                <a:effectLst/>
                <a:latin typeface="Times New Roman" panose="02020603050405020304" pitchFamily="18" charset="0"/>
                <a:cs typeface="Times New Roman" panose="02020603050405020304" pitchFamily="18" charset="0"/>
              </a:rPr>
              <a:t>institusi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keagamaan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seperti</a:t>
            </a:r>
            <a:r>
              <a:rPr lang="en-ID" sz="2800" b="0" i="0" dirty="0">
                <a:solidFill>
                  <a:srgbClr val="000000"/>
                </a:solidFill>
                <a:effectLst/>
                <a:latin typeface="Times New Roman" panose="02020603050405020304" pitchFamily="18" charset="0"/>
                <a:cs typeface="Times New Roman" panose="02020603050405020304" pitchFamily="18" charset="0"/>
              </a:rPr>
              <a:t>: masjid, </a:t>
            </a:r>
            <a:r>
              <a:rPr lang="en-ID" sz="2800" b="0" i="0" dirty="0" err="1">
                <a:solidFill>
                  <a:srgbClr val="000000"/>
                </a:solidFill>
                <a:effectLst/>
                <a:latin typeface="Times New Roman" panose="02020603050405020304" pitchFamily="18" charset="0"/>
                <a:cs typeface="Times New Roman" panose="02020603050405020304" pitchFamily="18" charset="0"/>
              </a:rPr>
              <a:t>pesantren</a:t>
            </a:r>
            <a:r>
              <a:rPr lang="en-ID" sz="2800" b="0" i="0" dirty="0">
                <a:solidFill>
                  <a:srgbClr val="000000"/>
                </a:solidFill>
                <a:effectLst/>
                <a:latin typeface="Times New Roman" panose="02020603050405020304" pitchFamily="18" charset="0"/>
                <a:cs typeface="Times New Roman" panose="02020603050405020304" pitchFamily="18" charset="0"/>
              </a:rPr>
              <a:t>, dan </a:t>
            </a:r>
            <a:r>
              <a:rPr lang="en-ID" sz="2800" b="0" i="0" dirty="0" err="1">
                <a:solidFill>
                  <a:srgbClr val="000000"/>
                </a:solidFill>
                <a:effectLst/>
                <a:latin typeface="Times New Roman" panose="02020603050405020304" pitchFamily="18" charset="0"/>
                <a:cs typeface="Times New Roman" panose="02020603050405020304" pitchFamily="18" charset="0"/>
              </a:rPr>
              <a:t>organisasi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keagamaan</a:t>
            </a:r>
            <a:r>
              <a:rPr lang="en-ID" sz="2800" b="0" i="0" dirty="0">
                <a:solidFill>
                  <a:srgbClr val="000000"/>
                </a:solidFill>
                <a:effectLst/>
                <a:latin typeface="Times New Roman" panose="02020603050405020304" pitchFamily="18" charset="0"/>
                <a:cs typeface="Times New Roman" panose="02020603050405020304" pitchFamily="18" charset="0"/>
              </a:rPr>
              <a:t>). Negara </a:t>
            </a:r>
            <a:r>
              <a:rPr lang="en-ID" sz="2800" b="0" i="0" dirty="0" err="1">
                <a:solidFill>
                  <a:srgbClr val="000000"/>
                </a:solidFill>
                <a:effectLst/>
                <a:latin typeface="Times New Roman" panose="02020603050405020304" pitchFamily="18" charset="0"/>
                <a:cs typeface="Times New Roman" panose="02020603050405020304" pitchFamily="18" charset="0"/>
              </a:rPr>
              <a:t>tidak</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perlu</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ikut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campur</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dalam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urusan</a:t>
            </a:r>
            <a:r>
              <a:rPr lang="en-ID" sz="2800" b="0" i="0" dirty="0">
                <a:solidFill>
                  <a:srgbClr val="000000"/>
                </a:solidFill>
                <a:effectLst/>
                <a:latin typeface="Times New Roman" panose="02020603050405020304" pitchFamily="18" charset="0"/>
                <a:cs typeface="Times New Roman" panose="02020603050405020304" pitchFamily="18" charset="0"/>
              </a:rPr>
              <a:t> agama. </a:t>
            </a:r>
            <a:endParaRPr lang="en-ID"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72702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Template PowerPoint gratis Psikologi">
            <a:extLst>
              <a:ext uri="{FF2B5EF4-FFF2-40B4-BE49-F238E27FC236}">
                <a16:creationId xmlns:a16="http://schemas.microsoft.com/office/drawing/2014/main" id="{69A4BD28-836C-7000-89E2-92E213401C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90889"/>
            <a:ext cx="12192000" cy="703977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0A320AA-0969-434A-5716-2E1564C27BA4}"/>
              </a:ext>
            </a:extLst>
          </p:cNvPr>
          <p:cNvSpPr txBox="1"/>
          <p:nvPr/>
        </p:nvSpPr>
        <p:spPr>
          <a:xfrm>
            <a:off x="495759" y="264408"/>
            <a:ext cx="10972800" cy="5878532"/>
          </a:xfrm>
          <a:prstGeom prst="rect">
            <a:avLst/>
          </a:prstGeom>
          <a:noFill/>
        </p:spPr>
        <p:txBody>
          <a:bodyPr wrap="square">
            <a:spAutoFit/>
          </a:bodyPr>
          <a:lstStyle/>
          <a:p>
            <a:pPr algn="just"/>
            <a:r>
              <a:rPr lang="en-ID" sz="3600" b="1" i="0" dirty="0" err="1">
                <a:solidFill>
                  <a:srgbClr val="FFC000"/>
                </a:solidFill>
                <a:effectLst/>
                <a:latin typeface="Times New Roman" panose="02020603050405020304" pitchFamily="18" charset="0"/>
                <a:cs typeface="Times New Roman" panose="02020603050405020304" pitchFamily="18" charset="0"/>
              </a:rPr>
              <a:t>Secara</a:t>
            </a:r>
            <a:r>
              <a:rPr lang="en-ID" sz="3600" b="1" i="0" dirty="0">
                <a:solidFill>
                  <a:srgbClr val="FFC000"/>
                </a:solidFill>
                <a:effectLst/>
                <a:latin typeface="Times New Roman" panose="02020603050405020304" pitchFamily="18" charset="0"/>
                <a:cs typeface="Times New Roman" panose="02020603050405020304" pitchFamily="18" charset="0"/>
              </a:rPr>
              <a:t> </a:t>
            </a:r>
            <a:r>
              <a:rPr lang="id-ID" sz="3600" b="1" dirty="0">
                <a:solidFill>
                  <a:srgbClr val="FFC000"/>
                </a:solidFill>
                <a:latin typeface="Times New Roman" panose="02020603050405020304" pitchFamily="18" charset="0"/>
                <a:cs typeface="Times New Roman" panose="02020603050405020304" pitchFamily="18" charset="0"/>
              </a:rPr>
              <a:t>P</a:t>
            </a:r>
            <a:r>
              <a:rPr lang="en-ID" sz="3600" b="1" i="0" dirty="0" err="1">
                <a:solidFill>
                  <a:srgbClr val="FFC000"/>
                </a:solidFill>
                <a:effectLst/>
                <a:latin typeface="Times New Roman" panose="02020603050405020304" pitchFamily="18" charset="0"/>
                <a:cs typeface="Times New Roman" panose="02020603050405020304" pitchFamily="18" charset="0"/>
              </a:rPr>
              <a:t>sikologis</a:t>
            </a:r>
            <a:r>
              <a:rPr lang="en-ID" sz="3600" b="0" i="0" dirty="0">
                <a:solidFill>
                  <a:srgbClr val="FFC000"/>
                </a:solidFill>
                <a:effectLst/>
                <a:latin typeface="Times New Roman" panose="02020603050405020304" pitchFamily="18" charset="0"/>
                <a:cs typeface="Times New Roman" panose="02020603050405020304" pitchFamily="18" charset="0"/>
              </a:rPr>
              <a:t> </a:t>
            </a:r>
            <a:endParaRPr lang="id-ID" sz="2000" b="0" i="0" dirty="0">
              <a:solidFill>
                <a:srgbClr val="FFC000"/>
              </a:solidFill>
              <a:effectLst/>
              <a:latin typeface="Times New Roman" panose="02020603050405020304" pitchFamily="18" charset="0"/>
              <a:cs typeface="Times New Roman" panose="02020603050405020304" pitchFamily="18" charset="0"/>
            </a:endParaRPr>
          </a:p>
          <a:p>
            <a:pPr algn="just"/>
            <a:r>
              <a:rPr lang="id-ID" sz="2000" dirty="0">
                <a:solidFill>
                  <a:schemeClr val="bg2"/>
                </a:solidFill>
                <a:latin typeface="Times New Roman" panose="02020603050405020304" pitchFamily="18" charset="0"/>
                <a:cs typeface="Times New Roman" panose="02020603050405020304" pitchFamily="18" charset="0"/>
              </a:rPr>
              <a:t>A</a:t>
            </a:r>
            <a:r>
              <a:rPr lang="en-ID" sz="2000" b="0" i="0" dirty="0">
                <a:solidFill>
                  <a:schemeClr val="bg2"/>
                </a:solidFill>
                <a:effectLst/>
                <a:latin typeface="Times New Roman" panose="02020603050405020304" pitchFamily="18" charset="0"/>
                <a:cs typeface="Times New Roman" panose="02020603050405020304" pitchFamily="18" charset="0"/>
              </a:rPr>
              <a:t>da </a:t>
            </a:r>
            <a:r>
              <a:rPr lang="en-ID" sz="2000" b="0" i="0" dirty="0" err="1">
                <a:solidFill>
                  <a:schemeClr val="bg2"/>
                </a:solidFill>
                <a:effectLst/>
                <a:latin typeface="Times New Roman" panose="02020603050405020304" pitchFamily="18" charset="0"/>
                <a:cs typeface="Times New Roman" panose="02020603050405020304" pitchFamily="18" charset="0"/>
              </a:rPr>
              <a:t>manusia</a:t>
            </a:r>
            <a:r>
              <a:rPr lang="en-ID" sz="2000" b="0" i="0" dirty="0">
                <a:solidFill>
                  <a:schemeClr val="bg2"/>
                </a:solidFill>
                <a:effectLst/>
                <a:latin typeface="Times New Roman" panose="02020603050405020304" pitchFamily="18" charset="0"/>
                <a:cs typeface="Times New Roman" panose="02020603050405020304" pitchFamily="18" charset="0"/>
              </a:rPr>
              <a:t> yang </a:t>
            </a:r>
            <a:r>
              <a:rPr lang="en-ID" sz="2000" b="0" i="0" dirty="0" err="1">
                <a:solidFill>
                  <a:schemeClr val="bg2"/>
                </a:solidFill>
                <a:effectLst/>
                <a:latin typeface="Times New Roman" panose="02020603050405020304" pitchFamily="18" charset="0"/>
                <a:cs typeface="Times New Roman" panose="02020603050405020304" pitchFamily="18" charset="0"/>
              </a:rPr>
              <a:t>teis</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ada</a:t>
            </a:r>
            <a:r>
              <a:rPr lang="en-ID" sz="2000" b="0" i="0" dirty="0">
                <a:solidFill>
                  <a:schemeClr val="bg2"/>
                </a:solidFill>
                <a:effectLst/>
                <a:latin typeface="Times New Roman" panose="02020603050405020304" pitchFamily="18" charset="0"/>
                <a:cs typeface="Times New Roman" panose="02020603050405020304" pitchFamily="18" charset="0"/>
              </a:rPr>
              <a:t> yang </a:t>
            </a:r>
            <a:r>
              <a:rPr lang="en-ID" sz="2000" b="0" i="0" dirty="0" err="1">
                <a:solidFill>
                  <a:schemeClr val="bg2"/>
                </a:solidFill>
                <a:effectLst/>
                <a:latin typeface="Times New Roman" panose="02020603050405020304" pitchFamily="18" charset="0"/>
                <a:cs typeface="Times New Roman" panose="02020603050405020304" pitchFamily="18" charset="0"/>
              </a:rPr>
              <a:t>ateis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Artinya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secara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konseptual</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ada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manusia</a:t>
            </a:r>
            <a:r>
              <a:rPr lang="en-ID" sz="2000" b="0" i="0" dirty="0">
                <a:solidFill>
                  <a:schemeClr val="bg2"/>
                </a:solidFill>
                <a:effectLst/>
                <a:latin typeface="Times New Roman" panose="02020603050405020304" pitchFamily="18" charset="0"/>
                <a:cs typeface="Times New Roman" panose="02020603050405020304" pitchFamily="18" charset="0"/>
              </a:rPr>
              <a:t> yang </a:t>
            </a:r>
            <a:r>
              <a:rPr lang="en-ID" sz="2000" b="0" i="0" dirty="0" err="1">
                <a:solidFill>
                  <a:schemeClr val="bg2"/>
                </a:solidFill>
                <a:effectLst/>
                <a:latin typeface="Times New Roman" panose="02020603050405020304" pitchFamily="18" charset="0"/>
                <a:cs typeface="Times New Roman" panose="02020603050405020304" pitchFamily="18" charset="0"/>
              </a:rPr>
              <a:t>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ateis</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setengah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teis-ateis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Realitasnya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kelompok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mengajak</a:t>
            </a:r>
            <a:r>
              <a:rPr lang="en-ID" sz="2000" b="0" i="0" dirty="0">
                <a:solidFill>
                  <a:schemeClr val="bg2"/>
                </a:solidFill>
                <a:effectLst/>
                <a:latin typeface="Times New Roman" panose="02020603050405020304" pitchFamily="18" charset="0"/>
                <a:cs typeface="Times New Roman" panose="02020603050405020304" pitchFamily="18" charset="0"/>
              </a:rPr>
              <a:t> yang lain agar </a:t>
            </a:r>
            <a:r>
              <a:rPr lang="en-ID" sz="2000" b="0" i="0" dirty="0" err="1">
                <a:solidFill>
                  <a:schemeClr val="bg2"/>
                </a:solidFill>
                <a:effectLst/>
                <a:latin typeface="Times New Roman" panose="02020603050405020304" pitchFamily="18" charset="0"/>
                <a:cs typeface="Times New Roman" panose="02020603050405020304" pitchFamily="18" charset="0"/>
              </a:rPr>
              <a:t>menaati</a:t>
            </a:r>
            <a:r>
              <a:rPr lang="id-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Tuhan</a:t>
            </a:r>
            <a:r>
              <a:rPr lang="en-ID" sz="2000" b="0" i="0" dirty="0">
                <a:solidFill>
                  <a:schemeClr val="bg2"/>
                </a:solidFill>
                <a:effectLst/>
                <a:latin typeface="Times New Roman" panose="02020603050405020304" pitchFamily="18" charset="0"/>
                <a:cs typeface="Times New Roman" panose="02020603050405020304" pitchFamily="18" charset="0"/>
              </a:rPr>
              <a:t>.</a:t>
            </a:r>
            <a:r>
              <a:rPr lang="id-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Sebaliknya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kelompok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mengajak</a:t>
            </a:r>
            <a:r>
              <a:rPr lang="en-ID" sz="2000" b="0" i="0" dirty="0">
                <a:solidFill>
                  <a:schemeClr val="bg2"/>
                </a:solidFill>
                <a:effectLst/>
                <a:latin typeface="Times New Roman" panose="02020603050405020304" pitchFamily="18" charset="0"/>
                <a:cs typeface="Times New Roman" panose="02020603050405020304" pitchFamily="18" charset="0"/>
              </a:rPr>
              <a:t> agar </a:t>
            </a:r>
            <a:r>
              <a:rPr lang="en-ID" sz="2000" b="0" i="0" dirty="0" err="1">
                <a:solidFill>
                  <a:schemeClr val="bg2"/>
                </a:solidFill>
                <a:effectLst/>
                <a:latin typeface="Times New Roman" panose="02020603050405020304" pitchFamily="18" charset="0"/>
                <a:cs typeface="Times New Roman" panose="02020603050405020304" pitchFamily="18" charset="0"/>
              </a:rPr>
              <a:t>manusia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tidak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bertuhan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Implikasinya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kelompok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berusaha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menyelenggarakan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pendidikan</a:t>
            </a:r>
            <a:r>
              <a:rPr lang="en-ID" sz="2000" b="0" i="0" dirty="0">
                <a:solidFill>
                  <a:schemeClr val="bg2"/>
                </a:solidFill>
                <a:effectLst/>
                <a:latin typeface="Times New Roman" panose="02020603050405020304" pitchFamily="18" charset="0"/>
                <a:cs typeface="Times New Roman" panose="02020603050405020304" pitchFamily="18" charset="0"/>
              </a:rPr>
              <a:t> agama, </a:t>
            </a:r>
            <a:r>
              <a:rPr lang="en-ID" sz="2000" b="0" i="0" dirty="0" err="1">
                <a:solidFill>
                  <a:schemeClr val="bg2"/>
                </a:solidFill>
                <a:effectLst/>
                <a:latin typeface="Times New Roman" panose="02020603050405020304" pitchFamily="18" charset="0"/>
                <a:cs typeface="Times New Roman" panose="02020603050405020304" pitchFamily="18" charset="0"/>
              </a:rPr>
              <a:t>sedangkan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kelompok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ateis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menolak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bahkan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menghalang-halangi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penyelenggaraan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pendidikan</a:t>
            </a:r>
            <a:r>
              <a:rPr lang="en-ID" sz="2000" b="0" i="0" dirty="0">
                <a:solidFill>
                  <a:schemeClr val="bg2"/>
                </a:solidFill>
                <a:effectLst/>
                <a:latin typeface="Times New Roman" panose="02020603050405020304" pitchFamily="18" charset="0"/>
                <a:cs typeface="Times New Roman" panose="02020603050405020304" pitchFamily="18" charset="0"/>
              </a:rPr>
              <a:t> agama. </a:t>
            </a:r>
          </a:p>
          <a:p>
            <a:pPr algn="just"/>
            <a:endParaRPr lang="id-ID" sz="2000" b="0" i="0" dirty="0">
              <a:solidFill>
                <a:schemeClr val="bg2"/>
              </a:solidFill>
              <a:effectLst/>
              <a:latin typeface="Times New Roman" panose="02020603050405020304" pitchFamily="18" charset="0"/>
              <a:cs typeface="Times New Roman" panose="02020603050405020304" pitchFamily="18" charset="0"/>
            </a:endParaRPr>
          </a:p>
          <a:p>
            <a:pPr algn="just"/>
            <a:r>
              <a:rPr lang="en-ID" sz="2000" b="0" i="0" dirty="0" err="1">
                <a:solidFill>
                  <a:schemeClr val="bg2"/>
                </a:solidFill>
                <a:effectLst/>
                <a:latin typeface="Times New Roman" panose="02020603050405020304" pitchFamily="18" charset="0"/>
                <a:cs typeface="Times New Roman" panose="02020603050405020304" pitchFamily="18" charset="0"/>
              </a:rPr>
              <a:t>Secara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psikologis</a:t>
            </a:r>
            <a:r>
              <a:rPr lang="en-ID" sz="2000" b="0" i="0" dirty="0">
                <a:solidFill>
                  <a:schemeClr val="bg2"/>
                </a:solidFill>
                <a:effectLst/>
                <a:latin typeface="Times New Roman" panose="02020603050405020304" pitchFamily="18" charset="0"/>
                <a:cs typeface="Times New Roman" panose="02020603050405020304" pitchFamily="18" charset="0"/>
              </a:rPr>
              <a:t> pula, </a:t>
            </a:r>
            <a:r>
              <a:rPr lang="en-ID" sz="2000" b="0" i="0" dirty="0" err="1">
                <a:solidFill>
                  <a:schemeClr val="bg2"/>
                </a:solidFill>
                <a:effectLst/>
                <a:latin typeface="Times New Roman" panose="02020603050405020304" pitchFamily="18" charset="0"/>
                <a:cs typeface="Times New Roman" panose="02020603050405020304" pitchFamily="18" charset="0"/>
              </a:rPr>
              <a:t>manusia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suka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bertobat</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yakni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meninggalkan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perbuatan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keji</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maksiat</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lalu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memilih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jalan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taat</a:t>
            </a:r>
            <a:r>
              <a:rPr lang="en-ID" sz="2000" b="0" i="0" dirty="0">
                <a:solidFill>
                  <a:schemeClr val="bg2"/>
                </a:solidFill>
                <a:effectLst/>
                <a:latin typeface="Times New Roman" panose="02020603050405020304" pitchFamily="18" charset="0"/>
                <a:cs typeface="Times New Roman" panose="02020603050405020304" pitchFamily="18" charset="0"/>
              </a:rPr>
              <a:t>. Ada juga </a:t>
            </a:r>
            <a:r>
              <a:rPr lang="en-ID" sz="2000" b="0" i="0" dirty="0" err="1">
                <a:solidFill>
                  <a:schemeClr val="bg2"/>
                </a:solidFill>
                <a:effectLst/>
                <a:latin typeface="Times New Roman" panose="02020603050405020304" pitchFamily="18" charset="0"/>
                <a:cs typeface="Times New Roman" panose="02020603050405020304" pitchFamily="18" charset="0"/>
              </a:rPr>
              <a:t>penganut</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suatu</a:t>
            </a:r>
            <a:r>
              <a:rPr lang="en-ID" sz="2000" b="0" i="0" dirty="0">
                <a:solidFill>
                  <a:schemeClr val="bg2"/>
                </a:solidFill>
                <a:effectLst/>
                <a:latin typeface="Times New Roman" panose="02020603050405020304" pitchFamily="18" charset="0"/>
                <a:cs typeface="Times New Roman" panose="02020603050405020304" pitchFamily="18" charset="0"/>
              </a:rPr>
              <a:t> agama </a:t>
            </a:r>
            <a:r>
              <a:rPr lang="en-ID" sz="2000" b="0" i="0" dirty="0" err="1">
                <a:solidFill>
                  <a:schemeClr val="bg2"/>
                </a:solidFill>
                <a:effectLst/>
                <a:latin typeface="Times New Roman" panose="02020603050405020304" pitchFamily="18" charset="0"/>
                <a:cs typeface="Times New Roman" panose="02020603050405020304" pitchFamily="18" charset="0"/>
              </a:rPr>
              <a:t>berpindah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a:t>
            </a:r>
            <a:r>
              <a:rPr lang="en-ID" sz="2000" b="0" i="0" dirty="0">
                <a:solidFill>
                  <a:schemeClr val="bg2"/>
                </a:solidFill>
                <a:effectLst/>
                <a:latin typeface="Times New Roman" panose="02020603050405020304" pitchFamily="18" charset="0"/>
                <a:cs typeface="Times New Roman" panose="02020603050405020304" pitchFamily="18" charset="0"/>
              </a:rPr>
              <a:t> agama lain, juga </a:t>
            </a:r>
            <a:r>
              <a:rPr lang="en-ID" sz="2000" b="0" i="0" dirty="0" err="1">
                <a:solidFill>
                  <a:schemeClr val="bg2"/>
                </a:solidFill>
                <a:effectLst/>
                <a:latin typeface="Times New Roman" panose="02020603050405020304" pitchFamily="18" charset="0"/>
                <a:cs typeface="Times New Roman" panose="02020603050405020304" pitchFamily="18" charset="0"/>
              </a:rPr>
              <a:t>penganut</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suatu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mazhab</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pindah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mazhab</a:t>
            </a:r>
            <a:r>
              <a:rPr lang="en-ID" sz="2000" b="0" i="0" dirty="0">
                <a:solidFill>
                  <a:schemeClr val="bg2"/>
                </a:solidFill>
                <a:effectLst/>
                <a:latin typeface="Times New Roman" panose="02020603050405020304" pitchFamily="18" charset="0"/>
                <a:cs typeface="Times New Roman" panose="02020603050405020304" pitchFamily="18" charset="0"/>
              </a:rPr>
              <a:t> lain (yang </a:t>
            </a:r>
            <a:r>
              <a:rPr lang="en-ID" sz="2000" b="0" i="0" dirty="0" err="1">
                <a:solidFill>
                  <a:schemeClr val="bg2"/>
                </a:solidFill>
                <a:effectLst/>
                <a:latin typeface="Times New Roman" panose="02020603050405020304" pitchFamily="18" charset="0"/>
                <a:cs typeface="Times New Roman" panose="02020603050405020304" pitchFamily="18" charset="0"/>
              </a:rPr>
              <a:t>seagama</a:t>
            </a:r>
            <a:r>
              <a:rPr lang="en-ID" sz="2000" b="0" i="0" dirty="0">
                <a:solidFill>
                  <a:schemeClr val="bg2"/>
                </a:solidFill>
                <a:effectLst/>
                <a:latin typeface="Times New Roman" panose="02020603050405020304" pitchFamily="18" charset="0"/>
                <a:cs typeface="Times New Roman" panose="02020603050405020304" pitchFamily="18" charset="0"/>
              </a:rPr>
              <a:t>). </a:t>
            </a:r>
          </a:p>
          <a:p>
            <a:pPr algn="just"/>
            <a:r>
              <a:rPr lang="en-ID" sz="2000" b="0" i="0" dirty="0" err="1">
                <a:solidFill>
                  <a:schemeClr val="bg2"/>
                </a:solidFill>
                <a:effectLst/>
                <a:latin typeface="Times New Roman" panose="02020603050405020304" pitchFamily="18" charset="0"/>
                <a:cs typeface="Times New Roman" panose="02020603050405020304" pitchFamily="18" charset="0"/>
              </a:rPr>
              <a:t>Fenomena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seperti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ini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dikenal</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dengan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istilah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konversi</a:t>
            </a:r>
            <a:r>
              <a:rPr lang="en-ID" sz="2000" b="0" i="0" dirty="0">
                <a:solidFill>
                  <a:schemeClr val="bg2"/>
                </a:solidFill>
                <a:effectLst/>
                <a:latin typeface="Times New Roman" panose="02020603050405020304" pitchFamily="18" charset="0"/>
                <a:cs typeface="Times New Roman" panose="02020603050405020304" pitchFamily="18" charset="0"/>
              </a:rPr>
              <a:t> agama. </a:t>
            </a:r>
            <a:r>
              <a:rPr lang="en-ID" sz="2000" b="0" i="0" dirty="0" err="1">
                <a:solidFill>
                  <a:schemeClr val="bg2"/>
                </a:solidFill>
                <a:effectLst/>
                <a:latin typeface="Times New Roman" panose="02020603050405020304" pitchFamily="18" charset="0"/>
                <a:cs typeface="Times New Roman" panose="02020603050405020304" pitchFamily="18" charset="0"/>
              </a:rPr>
              <a:t>Terjadinya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konversi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ini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secara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teoretis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karena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ada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faktor-faktor</a:t>
            </a:r>
            <a:r>
              <a:rPr lang="en-ID" sz="2000" b="0" i="0" dirty="0">
                <a:solidFill>
                  <a:schemeClr val="bg2"/>
                </a:solidFill>
                <a:effectLst/>
                <a:latin typeface="Times New Roman" panose="02020603050405020304" pitchFamily="18" charset="0"/>
                <a:cs typeface="Times New Roman" panose="02020603050405020304" pitchFamily="18" charset="0"/>
              </a:rPr>
              <a:t> yang </a:t>
            </a:r>
            <a:r>
              <a:rPr lang="en-ID" sz="2000" b="0" i="0" dirty="0" err="1">
                <a:solidFill>
                  <a:schemeClr val="bg2"/>
                </a:solidFill>
                <a:effectLst/>
                <a:latin typeface="Times New Roman" panose="02020603050405020304" pitchFamily="18" charset="0"/>
                <a:cs typeface="Times New Roman" panose="02020603050405020304" pitchFamily="18" charset="0"/>
              </a:rPr>
              <a:t>mempengaruhinya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terutama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pendidikan</a:t>
            </a:r>
            <a:r>
              <a:rPr lang="en-ID" sz="2000" b="0" i="0" dirty="0">
                <a:solidFill>
                  <a:schemeClr val="bg2"/>
                </a:solidFill>
                <a:effectLst/>
                <a:latin typeface="Times New Roman" panose="02020603050405020304" pitchFamily="18" charset="0"/>
                <a:cs typeface="Times New Roman" panose="02020603050405020304" pitchFamily="18" charset="0"/>
              </a:rPr>
              <a:t> agama. Oleh </a:t>
            </a:r>
            <a:r>
              <a:rPr lang="en-ID" sz="2000" b="0" i="0" dirty="0" err="1">
                <a:solidFill>
                  <a:schemeClr val="bg2"/>
                </a:solidFill>
                <a:effectLst/>
                <a:latin typeface="Times New Roman" panose="02020603050405020304" pitchFamily="18" charset="0"/>
                <a:cs typeface="Times New Roman" panose="02020603050405020304" pitchFamily="18" charset="0"/>
              </a:rPr>
              <a:t>karena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itu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perlu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ditelusuri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teori-teori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psikologi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tentang</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pendidikan</a:t>
            </a:r>
            <a:r>
              <a:rPr lang="en-ID" sz="2000" b="0" i="0" dirty="0">
                <a:solidFill>
                  <a:schemeClr val="bg2"/>
                </a:solidFill>
                <a:effectLst/>
                <a:latin typeface="Times New Roman" panose="02020603050405020304" pitchFamily="18" charset="0"/>
                <a:cs typeface="Times New Roman" panose="02020603050405020304" pitchFamily="18" charset="0"/>
              </a:rPr>
              <a:t> agama yang </a:t>
            </a:r>
            <a:r>
              <a:rPr lang="en-ID" sz="2000" b="0" i="0" dirty="0" err="1">
                <a:solidFill>
                  <a:schemeClr val="bg2"/>
                </a:solidFill>
                <a:effectLst/>
                <a:latin typeface="Times New Roman" panose="02020603050405020304" pitchFamily="18" charset="0"/>
                <a:cs typeface="Times New Roman" panose="02020603050405020304" pitchFamily="18" charset="0"/>
              </a:rPr>
              <a:t>dapat</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mengubah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keyakinan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religius</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menjadi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lebih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baik</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lebih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benar</a:t>
            </a:r>
            <a:r>
              <a:rPr lang="en-ID" sz="2000" b="0" i="0" dirty="0">
                <a:solidFill>
                  <a:schemeClr val="bg2"/>
                </a:solidFill>
                <a:effectLst/>
                <a:latin typeface="Times New Roman" panose="02020603050405020304" pitchFamily="18" charset="0"/>
                <a:cs typeface="Times New Roman" panose="02020603050405020304" pitchFamily="18" charset="0"/>
              </a:rPr>
              <a:t>. </a:t>
            </a:r>
            <a:endParaRPr lang="id-ID" sz="2000" b="0" i="0" dirty="0">
              <a:solidFill>
                <a:schemeClr val="bg2"/>
              </a:solidFill>
              <a:effectLst/>
              <a:latin typeface="Times New Roman" panose="02020603050405020304" pitchFamily="18" charset="0"/>
              <a:cs typeface="Times New Roman" panose="02020603050405020304" pitchFamily="18" charset="0"/>
            </a:endParaRPr>
          </a:p>
          <a:p>
            <a:pPr algn="just"/>
            <a:endParaRPr lang="id-ID" sz="2000" b="0" i="0" dirty="0">
              <a:solidFill>
                <a:schemeClr val="bg2"/>
              </a:solidFill>
              <a:effectLst/>
              <a:latin typeface="Times New Roman" panose="02020603050405020304" pitchFamily="18" charset="0"/>
              <a:cs typeface="Times New Roman" panose="02020603050405020304" pitchFamily="18" charset="0"/>
            </a:endParaRPr>
          </a:p>
          <a:p>
            <a:pPr algn="just"/>
            <a:r>
              <a:rPr lang="en-ID" sz="2000" b="0" i="0" dirty="0" err="1">
                <a:solidFill>
                  <a:schemeClr val="bg2"/>
                </a:solidFill>
                <a:effectLst/>
                <a:latin typeface="Times New Roman" panose="02020603050405020304" pitchFamily="18" charset="0"/>
                <a:cs typeface="Times New Roman" panose="02020603050405020304" pitchFamily="18" charset="0"/>
              </a:rPr>
              <a:t>Dikaitkan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dengan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penyelenggaraan</a:t>
            </a:r>
            <a:r>
              <a:rPr lang="en-ID" sz="2000" b="0" i="0" dirty="0">
                <a:solidFill>
                  <a:schemeClr val="bg2"/>
                </a:solidFill>
                <a:effectLst/>
                <a:latin typeface="Times New Roman" panose="02020603050405020304" pitchFamily="18" charset="0"/>
                <a:cs typeface="Times New Roman" panose="02020603050405020304" pitchFamily="18" charset="0"/>
              </a:rPr>
              <a:t> PAI di </a:t>
            </a:r>
            <a:r>
              <a:rPr lang="en-ID" sz="2000" b="0" i="0" dirty="0" err="1">
                <a:solidFill>
                  <a:schemeClr val="bg2"/>
                </a:solidFill>
                <a:effectLst/>
                <a:latin typeface="Times New Roman" panose="02020603050405020304" pitchFamily="18" charset="0"/>
                <a:cs typeface="Times New Roman" panose="02020603050405020304" pitchFamily="18" charset="0"/>
              </a:rPr>
              <a:t>Perguruan</a:t>
            </a:r>
            <a:r>
              <a:rPr lang="en-ID" sz="2000" b="0" i="0" dirty="0">
                <a:solidFill>
                  <a:schemeClr val="bg2"/>
                </a:solidFill>
                <a:effectLst/>
                <a:latin typeface="Times New Roman" panose="02020603050405020304" pitchFamily="18" charset="0"/>
                <a:cs typeface="Times New Roman" panose="02020603050405020304" pitchFamily="18" charset="0"/>
              </a:rPr>
              <a:t> Tinggi, </a:t>
            </a:r>
            <a:r>
              <a:rPr lang="en-ID" sz="2000" b="0" i="0" dirty="0" err="1">
                <a:solidFill>
                  <a:schemeClr val="bg2"/>
                </a:solidFill>
                <a:effectLst/>
                <a:latin typeface="Times New Roman" panose="02020603050405020304" pitchFamily="18" charset="0"/>
                <a:cs typeface="Times New Roman" panose="02020603050405020304" pitchFamily="18" charset="0"/>
              </a:rPr>
              <a:t>perlu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dikaji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teori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teori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psikologi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tentang</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cara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menyadarkan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mahasiswa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untuk</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selalu</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membutuhkan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Tuhan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mendekati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Tuhan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menyembah</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Tuhan</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menaati</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segala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perintah</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larangan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Tuhan</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serta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beragama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secara</a:t>
            </a:r>
            <a:r>
              <a:rPr lang="en-ID" sz="2000" b="0" i="0" dirty="0">
                <a:solidFill>
                  <a:schemeClr val="bg2"/>
                </a:solidFill>
                <a:effectLst/>
                <a:latin typeface="Times New Roman" panose="02020603050405020304" pitchFamily="18" charset="0"/>
                <a:cs typeface="Times New Roman" panose="02020603050405020304" pitchFamily="18" charset="0"/>
              </a:rPr>
              <a:t> </a:t>
            </a:r>
            <a:r>
              <a:rPr lang="en-ID" sz="2000" b="0" i="0" dirty="0" err="1">
                <a:solidFill>
                  <a:schemeClr val="bg2"/>
                </a:solidFill>
                <a:effectLst/>
                <a:latin typeface="Times New Roman" panose="02020603050405020304" pitchFamily="18" charset="0"/>
                <a:cs typeface="Times New Roman" panose="02020603050405020304" pitchFamily="18" charset="0"/>
              </a:rPr>
              <a:t>benar</a:t>
            </a:r>
            <a:r>
              <a:rPr lang="en-ID" sz="2000" b="0" i="0" dirty="0">
                <a:solidFill>
                  <a:schemeClr val="bg2"/>
                </a:solidFill>
                <a:effectLst/>
                <a:latin typeface="Times New Roman" panose="02020603050405020304" pitchFamily="18" charset="0"/>
                <a:cs typeface="Times New Roman" panose="02020603050405020304" pitchFamily="18" charset="0"/>
              </a:rPr>
              <a:t> dan </a:t>
            </a:r>
            <a:r>
              <a:rPr lang="en-ID" sz="2000" b="0" i="0" dirty="0" err="1">
                <a:solidFill>
                  <a:schemeClr val="bg2"/>
                </a:solidFill>
                <a:effectLst/>
                <a:latin typeface="Times New Roman" panose="02020603050405020304" pitchFamily="18" charset="0"/>
                <a:cs typeface="Times New Roman" panose="02020603050405020304" pitchFamily="18" charset="0"/>
              </a:rPr>
              <a:t>toleran</a:t>
            </a:r>
            <a:r>
              <a:rPr lang="en-ID" sz="2000" b="0" i="0" dirty="0">
                <a:solidFill>
                  <a:schemeClr val="bg2"/>
                </a:solidFill>
                <a:effectLst/>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31832640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slamic Background with Mosque Vector Illustration 7233112 Vector Art at  Vecteezy">
            <a:extLst>
              <a:ext uri="{FF2B5EF4-FFF2-40B4-BE49-F238E27FC236}">
                <a16:creationId xmlns:a16="http://schemas.microsoft.com/office/drawing/2014/main" id="{B28BBB83-A574-0108-AA08-B8236F94AD1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17"/>
            <a:ext cx="12192000" cy="69516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4242009E-5B6D-6D18-1B0C-19730B1F16B0}"/>
              </a:ext>
            </a:extLst>
          </p:cNvPr>
          <p:cNvSpPr txBox="1"/>
          <p:nvPr/>
        </p:nvSpPr>
        <p:spPr>
          <a:xfrm>
            <a:off x="1233889" y="-16041"/>
            <a:ext cx="9838062" cy="7017306"/>
          </a:xfrm>
          <a:prstGeom prst="rect">
            <a:avLst/>
          </a:prstGeom>
          <a:noFill/>
          <a:ln>
            <a:noFill/>
          </a:ln>
        </p:spPr>
        <p:txBody>
          <a:bodyPr wrap="square">
            <a:spAutoFit/>
          </a:bodyPr>
          <a:lstStyle/>
          <a:p>
            <a:pPr algn="just" fontAlgn="base"/>
            <a:r>
              <a:rPr lang="id-ID" sz="4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Islam ?</a:t>
            </a:r>
            <a:r>
              <a:rPr lang="id-ID" sz="66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 </a:t>
            </a:r>
            <a:endParaRPr lang="id-ID"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endParaRPr>
          </a:p>
          <a:p>
            <a:pPr algn="just" fontAlgn="base"/>
            <a:r>
              <a:rPr lang="en-ID" sz="2400" b="0" i="0" dirty="0">
                <a:solidFill>
                  <a:srgbClr val="002060"/>
                </a:solidFill>
                <a:effectLst/>
                <a:latin typeface="Helvetica Neue"/>
              </a:rPr>
              <a:t>Islam </a:t>
            </a:r>
            <a:r>
              <a:rPr lang="en-ID" sz="2400" b="0" i="0" dirty="0" err="1">
                <a:solidFill>
                  <a:srgbClr val="002060"/>
                </a:solidFill>
                <a:effectLst/>
                <a:latin typeface="Helvetica Neue"/>
              </a:rPr>
              <a:t>berakar</a:t>
            </a:r>
            <a:r>
              <a:rPr lang="en-ID" sz="2400" b="0" i="0" dirty="0">
                <a:solidFill>
                  <a:srgbClr val="002060"/>
                </a:solidFill>
                <a:effectLst/>
                <a:latin typeface="Helvetica Neue"/>
              </a:rPr>
              <a:t> kata </a:t>
            </a:r>
            <a:r>
              <a:rPr lang="en-ID" sz="2400" b="0" i="0" dirty="0" err="1">
                <a:solidFill>
                  <a:srgbClr val="002060"/>
                </a:solidFill>
                <a:effectLst/>
                <a:latin typeface="Helvetica Neue"/>
              </a:rPr>
              <a:t>dari</a:t>
            </a:r>
            <a:r>
              <a:rPr lang="en-ID" sz="2400" b="0" i="0" dirty="0">
                <a:solidFill>
                  <a:srgbClr val="002060"/>
                </a:solidFill>
                <a:effectLst/>
                <a:latin typeface="Helvetica Neue"/>
              </a:rPr>
              <a:t> “</a:t>
            </a:r>
            <a:r>
              <a:rPr lang="en-ID" sz="2400" b="0" i="0" dirty="0" err="1">
                <a:solidFill>
                  <a:srgbClr val="002060"/>
                </a:solidFill>
                <a:effectLst/>
                <a:latin typeface="Helvetica Neue"/>
              </a:rPr>
              <a:t>aslama</a:t>
            </a:r>
            <a:r>
              <a:rPr lang="en-ID" sz="2400" b="0" i="0" dirty="0">
                <a:solidFill>
                  <a:srgbClr val="002060"/>
                </a:solidFill>
                <a:effectLst/>
                <a:latin typeface="Helvetica Neue"/>
              </a:rPr>
              <a:t>”, “</a:t>
            </a:r>
            <a:r>
              <a:rPr lang="en-ID" sz="2400" b="0" i="0" dirty="0" err="1">
                <a:solidFill>
                  <a:srgbClr val="002060"/>
                </a:solidFill>
                <a:effectLst/>
                <a:latin typeface="Helvetica Neue"/>
              </a:rPr>
              <a:t>yuslimu</a:t>
            </a:r>
            <a:r>
              <a:rPr lang="en-ID" sz="2400" b="0" i="0" dirty="0">
                <a:solidFill>
                  <a:srgbClr val="002060"/>
                </a:solidFill>
                <a:effectLst/>
                <a:latin typeface="Helvetica Neue"/>
              </a:rPr>
              <a:t>”, “</a:t>
            </a:r>
            <a:r>
              <a:rPr lang="en-ID" sz="2400" b="0" i="0" dirty="0" err="1">
                <a:solidFill>
                  <a:srgbClr val="002060"/>
                </a:solidFill>
                <a:effectLst/>
                <a:latin typeface="Helvetica Neue"/>
              </a:rPr>
              <a:t>islaaman</a:t>
            </a:r>
            <a:r>
              <a:rPr lang="en-ID" sz="2400" b="0" i="0" dirty="0">
                <a:solidFill>
                  <a:srgbClr val="002060"/>
                </a:solidFill>
                <a:effectLst/>
                <a:latin typeface="Helvetica Neue"/>
              </a:rPr>
              <a:t>” yang </a:t>
            </a:r>
            <a:r>
              <a:rPr lang="en-ID" sz="2400" b="0" i="0" dirty="0" err="1">
                <a:solidFill>
                  <a:srgbClr val="002060"/>
                </a:solidFill>
                <a:effectLst/>
                <a:latin typeface="Helvetica Neue"/>
              </a:rPr>
              <a:t>berarti</a:t>
            </a:r>
            <a:r>
              <a:rPr lang="en-ID" sz="2400" b="0" i="0" dirty="0">
                <a:solidFill>
                  <a:srgbClr val="002060"/>
                </a:solidFill>
                <a:effectLst/>
                <a:latin typeface="Helvetica Neue"/>
              </a:rPr>
              <a:t> </a:t>
            </a:r>
            <a:r>
              <a:rPr lang="en-ID" sz="2400" b="0" i="0" dirty="0" err="1">
                <a:solidFill>
                  <a:srgbClr val="002060"/>
                </a:solidFill>
                <a:effectLst/>
                <a:latin typeface="Helvetica Neue"/>
              </a:rPr>
              <a:t>tunduk</a:t>
            </a:r>
            <a:r>
              <a:rPr lang="en-ID" sz="2400" b="0" i="0" dirty="0">
                <a:solidFill>
                  <a:srgbClr val="002060"/>
                </a:solidFill>
                <a:effectLst/>
                <a:latin typeface="Helvetica Neue"/>
              </a:rPr>
              <a:t>, </a:t>
            </a:r>
            <a:r>
              <a:rPr lang="en-ID" sz="2400" b="0" i="0" dirty="0" err="1">
                <a:solidFill>
                  <a:srgbClr val="002060"/>
                </a:solidFill>
                <a:effectLst/>
                <a:latin typeface="Helvetica Neue"/>
              </a:rPr>
              <a:t>patuh</a:t>
            </a:r>
            <a:r>
              <a:rPr lang="en-ID" sz="2400" b="0" i="0" dirty="0">
                <a:solidFill>
                  <a:srgbClr val="002060"/>
                </a:solidFill>
                <a:effectLst/>
                <a:latin typeface="Helvetica Neue"/>
              </a:rPr>
              <a:t>, dan </a:t>
            </a:r>
            <a:r>
              <a:rPr lang="en-ID" sz="2400" b="0" i="0" dirty="0" err="1">
                <a:solidFill>
                  <a:srgbClr val="002060"/>
                </a:solidFill>
                <a:effectLst/>
                <a:latin typeface="Helvetica Neue"/>
              </a:rPr>
              <a:t>selamat</a:t>
            </a:r>
            <a:r>
              <a:rPr lang="en-ID" sz="2400" b="0" i="0" dirty="0">
                <a:solidFill>
                  <a:srgbClr val="002060"/>
                </a:solidFill>
                <a:effectLst/>
                <a:latin typeface="Helvetica Neue"/>
              </a:rPr>
              <a:t>. Islam </a:t>
            </a:r>
            <a:r>
              <a:rPr lang="en-ID" sz="2400" b="0" i="0" dirty="0" err="1">
                <a:solidFill>
                  <a:srgbClr val="002060"/>
                </a:solidFill>
                <a:effectLst/>
                <a:latin typeface="Helvetica Neue"/>
              </a:rPr>
              <a:t>berarti</a:t>
            </a:r>
            <a:r>
              <a:rPr lang="en-ID" sz="2400" b="0" i="0" dirty="0">
                <a:solidFill>
                  <a:srgbClr val="002060"/>
                </a:solidFill>
                <a:effectLst/>
                <a:latin typeface="Helvetica Neue"/>
              </a:rPr>
              <a:t> </a:t>
            </a:r>
            <a:r>
              <a:rPr lang="en-ID" sz="2400" b="0" i="0" dirty="0" err="1">
                <a:solidFill>
                  <a:srgbClr val="002060"/>
                </a:solidFill>
                <a:effectLst/>
                <a:latin typeface="Helvetica Neue"/>
              </a:rPr>
              <a:t>kepasrahan</a:t>
            </a:r>
            <a:r>
              <a:rPr lang="en-ID" sz="2400" b="0" i="0" dirty="0">
                <a:solidFill>
                  <a:srgbClr val="002060"/>
                </a:solidFill>
                <a:effectLst/>
                <a:latin typeface="Helvetica Neue"/>
              </a:rPr>
              <a:t> </a:t>
            </a:r>
            <a:r>
              <a:rPr lang="en-ID" sz="2400" b="0" i="0" dirty="0" err="1">
                <a:solidFill>
                  <a:srgbClr val="002060"/>
                </a:solidFill>
                <a:effectLst/>
                <a:latin typeface="Helvetica Neue"/>
              </a:rPr>
              <a:t>atau</a:t>
            </a:r>
            <a:r>
              <a:rPr lang="en-ID" sz="2400" b="0" i="0" dirty="0">
                <a:solidFill>
                  <a:srgbClr val="002060"/>
                </a:solidFill>
                <a:effectLst/>
                <a:latin typeface="Helvetica Neue"/>
              </a:rPr>
              <a:t> </a:t>
            </a:r>
            <a:r>
              <a:rPr lang="en-ID" sz="2400" b="0" i="0" dirty="0" err="1">
                <a:solidFill>
                  <a:srgbClr val="002060"/>
                </a:solidFill>
                <a:effectLst/>
                <a:latin typeface="Helvetica Neue"/>
              </a:rPr>
              <a:t>ketundukan</a:t>
            </a:r>
            <a:r>
              <a:rPr lang="en-ID" sz="2400" b="0" i="0" dirty="0">
                <a:solidFill>
                  <a:srgbClr val="002060"/>
                </a:solidFill>
                <a:effectLst/>
                <a:latin typeface="Helvetica Neue"/>
              </a:rPr>
              <a:t> </a:t>
            </a:r>
            <a:r>
              <a:rPr lang="en-ID" sz="2400" b="0" i="0" dirty="0" err="1">
                <a:solidFill>
                  <a:srgbClr val="002060"/>
                </a:solidFill>
                <a:effectLst/>
                <a:latin typeface="Helvetica Neue"/>
              </a:rPr>
              <a:t>secara</a:t>
            </a:r>
            <a:r>
              <a:rPr lang="en-ID" sz="2400" b="0" i="0" dirty="0">
                <a:solidFill>
                  <a:srgbClr val="002060"/>
                </a:solidFill>
                <a:effectLst/>
                <a:latin typeface="Helvetica Neue"/>
              </a:rPr>
              <a:t> total </a:t>
            </a:r>
            <a:r>
              <a:rPr lang="en-ID" sz="2400" b="0" i="0" dirty="0" err="1">
                <a:solidFill>
                  <a:srgbClr val="002060"/>
                </a:solidFill>
                <a:effectLst/>
                <a:latin typeface="Helvetica Neue"/>
              </a:rPr>
              <a:t>kepada</a:t>
            </a:r>
            <a:r>
              <a:rPr lang="en-ID" sz="2400" b="0" i="0" dirty="0">
                <a:solidFill>
                  <a:srgbClr val="002060"/>
                </a:solidFill>
                <a:effectLst/>
                <a:latin typeface="Helvetica Neue"/>
              </a:rPr>
              <a:t> Allah SWT. Orang yang </a:t>
            </a:r>
            <a:r>
              <a:rPr lang="en-ID" sz="2400" b="0" i="0" dirty="0" err="1">
                <a:solidFill>
                  <a:srgbClr val="002060"/>
                </a:solidFill>
                <a:effectLst/>
                <a:latin typeface="Helvetica Neue"/>
              </a:rPr>
              <a:t>beragama</a:t>
            </a:r>
            <a:r>
              <a:rPr lang="en-ID" sz="2400" b="0" i="0" dirty="0">
                <a:solidFill>
                  <a:srgbClr val="002060"/>
                </a:solidFill>
                <a:effectLst/>
                <a:latin typeface="Helvetica Neue"/>
              </a:rPr>
              <a:t> Islam </a:t>
            </a:r>
            <a:r>
              <a:rPr lang="en-ID" sz="2400" b="0" i="0" dirty="0" err="1">
                <a:solidFill>
                  <a:srgbClr val="002060"/>
                </a:solidFill>
                <a:effectLst/>
                <a:latin typeface="Helvetica Neue"/>
              </a:rPr>
              <a:t>berarti</a:t>
            </a:r>
            <a:r>
              <a:rPr lang="en-ID" sz="2400" b="0" i="0" dirty="0">
                <a:solidFill>
                  <a:srgbClr val="002060"/>
                </a:solidFill>
                <a:effectLst/>
                <a:latin typeface="Helvetica Neue"/>
              </a:rPr>
              <a:t> </a:t>
            </a:r>
            <a:r>
              <a:rPr lang="en-ID" sz="2400" b="0" i="0" dirty="0" err="1">
                <a:solidFill>
                  <a:srgbClr val="002060"/>
                </a:solidFill>
                <a:effectLst/>
                <a:latin typeface="Helvetica Neue"/>
              </a:rPr>
              <a:t>ia</a:t>
            </a:r>
            <a:r>
              <a:rPr lang="en-ID" sz="2400" b="0" i="0" dirty="0">
                <a:solidFill>
                  <a:srgbClr val="002060"/>
                </a:solidFill>
                <a:effectLst/>
                <a:latin typeface="Helvetica Neue"/>
              </a:rPr>
              <a:t> </a:t>
            </a:r>
            <a:r>
              <a:rPr lang="en-ID" sz="2400" b="0" i="0" dirty="0" err="1">
                <a:solidFill>
                  <a:srgbClr val="002060"/>
                </a:solidFill>
                <a:effectLst/>
                <a:latin typeface="Helvetica Neue"/>
              </a:rPr>
              <a:t>pasrah</a:t>
            </a:r>
            <a:r>
              <a:rPr lang="en-ID" sz="2400" b="0" i="0" dirty="0">
                <a:solidFill>
                  <a:srgbClr val="002060"/>
                </a:solidFill>
                <a:effectLst/>
                <a:latin typeface="Helvetica Neue"/>
              </a:rPr>
              <a:t> dan </a:t>
            </a:r>
            <a:r>
              <a:rPr lang="en-ID" sz="2400" b="0" i="0" dirty="0" err="1">
                <a:solidFill>
                  <a:srgbClr val="002060"/>
                </a:solidFill>
                <a:effectLst/>
                <a:latin typeface="Helvetica Neue"/>
              </a:rPr>
              <a:t>tunduk</a:t>
            </a:r>
            <a:r>
              <a:rPr lang="en-ID" sz="2400" b="0" i="0" dirty="0">
                <a:solidFill>
                  <a:srgbClr val="002060"/>
                </a:solidFill>
                <a:effectLst/>
                <a:latin typeface="Helvetica Neue"/>
              </a:rPr>
              <a:t> </a:t>
            </a:r>
            <a:r>
              <a:rPr lang="en-ID" sz="2400" b="0" i="0" dirty="0" err="1">
                <a:solidFill>
                  <a:srgbClr val="002060"/>
                </a:solidFill>
                <a:effectLst/>
                <a:latin typeface="Helvetica Neue"/>
              </a:rPr>
              <a:t>patuh</a:t>
            </a:r>
            <a:r>
              <a:rPr lang="en-ID" sz="2400" b="0" i="0" dirty="0">
                <a:solidFill>
                  <a:srgbClr val="002060"/>
                </a:solidFill>
                <a:effectLst/>
                <a:latin typeface="Helvetica Neue"/>
              </a:rPr>
              <a:t> </a:t>
            </a:r>
            <a:r>
              <a:rPr lang="en-ID" sz="2400" b="0" i="0" dirty="0" err="1">
                <a:solidFill>
                  <a:srgbClr val="002060"/>
                </a:solidFill>
                <a:effectLst/>
                <a:latin typeface="Helvetica Neue"/>
              </a:rPr>
              <a:t>terhadap</a:t>
            </a:r>
            <a:r>
              <a:rPr lang="en-ID" sz="2400" b="0" i="0" dirty="0">
                <a:solidFill>
                  <a:srgbClr val="002060"/>
                </a:solidFill>
                <a:effectLst/>
                <a:latin typeface="Helvetica Neue"/>
              </a:rPr>
              <a:t> </a:t>
            </a:r>
            <a:r>
              <a:rPr lang="en-ID" sz="2400" b="0" i="0" dirty="0" err="1">
                <a:solidFill>
                  <a:srgbClr val="002060"/>
                </a:solidFill>
                <a:effectLst/>
                <a:latin typeface="Helvetica Neue"/>
              </a:rPr>
              <a:t>ajaran-ajaran</a:t>
            </a:r>
            <a:r>
              <a:rPr lang="en-ID" sz="2400" b="0" i="0" dirty="0">
                <a:solidFill>
                  <a:srgbClr val="002060"/>
                </a:solidFill>
                <a:effectLst/>
                <a:latin typeface="Helvetica Neue"/>
              </a:rPr>
              <a:t> Islam. </a:t>
            </a:r>
            <a:r>
              <a:rPr lang="en-ID" sz="2400" b="0" i="0" dirty="0" err="1">
                <a:solidFill>
                  <a:srgbClr val="002060"/>
                </a:solidFill>
                <a:effectLst/>
                <a:latin typeface="Helvetica Neue"/>
              </a:rPr>
              <a:t>Seorang</a:t>
            </a:r>
            <a:r>
              <a:rPr lang="en-ID" sz="2400" b="0" i="0" dirty="0">
                <a:solidFill>
                  <a:srgbClr val="002060"/>
                </a:solidFill>
                <a:effectLst/>
                <a:latin typeface="Helvetica Neue"/>
              </a:rPr>
              <a:t> </a:t>
            </a:r>
            <a:r>
              <a:rPr lang="en-ID" sz="2400" b="0" i="0" dirty="0" err="1">
                <a:solidFill>
                  <a:srgbClr val="002060"/>
                </a:solidFill>
                <a:effectLst/>
                <a:latin typeface="Helvetica Neue"/>
              </a:rPr>
              <a:t>muslim</a:t>
            </a:r>
            <a:r>
              <a:rPr lang="en-ID" sz="2400" b="0" i="0" dirty="0">
                <a:solidFill>
                  <a:srgbClr val="002060"/>
                </a:solidFill>
                <a:effectLst/>
                <a:latin typeface="Helvetica Neue"/>
              </a:rPr>
              <a:t> </a:t>
            </a:r>
            <a:r>
              <a:rPr lang="en-ID" sz="2400" b="0" i="0" dirty="0" err="1">
                <a:solidFill>
                  <a:srgbClr val="002060"/>
                </a:solidFill>
                <a:effectLst/>
                <a:latin typeface="Helvetica Neue"/>
              </a:rPr>
              <a:t>berarti</a:t>
            </a:r>
            <a:r>
              <a:rPr lang="en-ID" sz="2400" b="0" i="0" dirty="0">
                <a:solidFill>
                  <a:srgbClr val="002060"/>
                </a:solidFill>
                <a:effectLst/>
                <a:latin typeface="Helvetica Neue"/>
              </a:rPr>
              <a:t> juga </a:t>
            </a:r>
            <a:r>
              <a:rPr lang="en-ID" sz="2400" b="0" i="0" dirty="0" err="1">
                <a:solidFill>
                  <a:srgbClr val="002060"/>
                </a:solidFill>
                <a:effectLst/>
                <a:latin typeface="Helvetica Neue"/>
              </a:rPr>
              <a:t>harus</a:t>
            </a:r>
            <a:r>
              <a:rPr lang="en-ID" sz="2400" b="0" i="0" dirty="0">
                <a:solidFill>
                  <a:srgbClr val="002060"/>
                </a:solidFill>
                <a:effectLst/>
                <a:latin typeface="Helvetica Neue"/>
              </a:rPr>
              <a:t> </a:t>
            </a:r>
            <a:r>
              <a:rPr lang="en-ID" sz="2400" b="0" i="0" dirty="0" err="1">
                <a:solidFill>
                  <a:srgbClr val="002060"/>
                </a:solidFill>
                <a:effectLst/>
                <a:latin typeface="Helvetica Neue"/>
              </a:rPr>
              <a:t>mampu</a:t>
            </a:r>
            <a:r>
              <a:rPr lang="en-ID" sz="2400" b="0" i="0" dirty="0">
                <a:solidFill>
                  <a:srgbClr val="002060"/>
                </a:solidFill>
                <a:effectLst/>
                <a:latin typeface="Helvetica Neue"/>
              </a:rPr>
              <a:t> </a:t>
            </a:r>
            <a:r>
              <a:rPr lang="en-ID" sz="2400" b="0" i="0" dirty="0" err="1">
                <a:solidFill>
                  <a:srgbClr val="002060"/>
                </a:solidFill>
                <a:effectLst/>
                <a:latin typeface="Helvetica Neue"/>
              </a:rPr>
              <a:t>menyelamatkan</a:t>
            </a:r>
            <a:r>
              <a:rPr lang="en-ID" sz="2400" b="0" i="0" dirty="0">
                <a:solidFill>
                  <a:srgbClr val="002060"/>
                </a:solidFill>
                <a:effectLst/>
                <a:latin typeface="Helvetica Neue"/>
              </a:rPr>
              <a:t> </a:t>
            </a:r>
            <a:r>
              <a:rPr lang="en-ID" sz="2400" b="0" i="0" dirty="0" err="1">
                <a:solidFill>
                  <a:srgbClr val="002060"/>
                </a:solidFill>
                <a:effectLst/>
                <a:latin typeface="Helvetica Neue"/>
              </a:rPr>
              <a:t>diri</a:t>
            </a:r>
            <a:r>
              <a:rPr lang="en-ID" sz="2400" b="0" i="0" dirty="0">
                <a:solidFill>
                  <a:srgbClr val="002060"/>
                </a:solidFill>
                <a:effectLst/>
                <a:latin typeface="Helvetica Neue"/>
              </a:rPr>
              <a:t> </a:t>
            </a:r>
            <a:r>
              <a:rPr lang="en-ID" sz="2400" b="0" i="0" dirty="0" err="1">
                <a:solidFill>
                  <a:srgbClr val="002060"/>
                </a:solidFill>
                <a:effectLst/>
                <a:latin typeface="Helvetica Neue"/>
              </a:rPr>
              <a:t>sendiri</a:t>
            </a:r>
            <a:r>
              <a:rPr lang="en-ID" sz="2400" b="0" i="0" dirty="0">
                <a:solidFill>
                  <a:srgbClr val="002060"/>
                </a:solidFill>
                <a:effectLst/>
                <a:latin typeface="Helvetica Neue"/>
              </a:rPr>
              <a:t>, juga </a:t>
            </a:r>
            <a:r>
              <a:rPr lang="en-ID" sz="2400" b="0" i="0" dirty="0" err="1">
                <a:solidFill>
                  <a:srgbClr val="002060"/>
                </a:solidFill>
                <a:effectLst/>
                <a:latin typeface="Helvetica Neue"/>
              </a:rPr>
              <a:t>menyelamatkan</a:t>
            </a:r>
            <a:r>
              <a:rPr lang="en-ID" sz="2400" b="0" i="0" dirty="0">
                <a:solidFill>
                  <a:srgbClr val="002060"/>
                </a:solidFill>
                <a:effectLst/>
                <a:latin typeface="Helvetica Neue"/>
              </a:rPr>
              <a:t> orang lain. </a:t>
            </a:r>
            <a:r>
              <a:rPr lang="en-ID" sz="2400" b="0" i="0" dirty="0" err="1">
                <a:solidFill>
                  <a:srgbClr val="002060"/>
                </a:solidFill>
                <a:effectLst/>
                <a:latin typeface="Helvetica Neue"/>
              </a:rPr>
              <a:t>Tidak</a:t>
            </a:r>
            <a:r>
              <a:rPr lang="en-ID" sz="2400" b="0" i="0" dirty="0">
                <a:solidFill>
                  <a:srgbClr val="002060"/>
                </a:solidFill>
                <a:effectLst/>
                <a:latin typeface="Helvetica Neue"/>
              </a:rPr>
              <a:t> </a:t>
            </a:r>
            <a:r>
              <a:rPr lang="en-ID" sz="2400" b="0" i="0" dirty="0" err="1">
                <a:solidFill>
                  <a:srgbClr val="002060"/>
                </a:solidFill>
                <a:effectLst/>
                <a:latin typeface="Helvetica Neue"/>
              </a:rPr>
              <a:t>cukup</a:t>
            </a:r>
            <a:r>
              <a:rPr lang="en-ID" sz="2400" b="0" i="0" dirty="0">
                <a:solidFill>
                  <a:srgbClr val="002060"/>
                </a:solidFill>
                <a:effectLst/>
                <a:latin typeface="Helvetica Neue"/>
              </a:rPr>
              <a:t> </a:t>
            </a:r>
            <a:r>
              <a:rPr lang="en-ID" sz="2400" b="0" i="0" dirty="0" err="1">
                <a:solidFill>
                  <a:srgbClr val="002060"/>
                </a:solidFill>
                <a:effectLst/>
                <a:latin typeface="Helvetica Neue"/>
              </a:rPr>
              <a:t>selamat</a:t>
            </a:r>
            <a:r>
              <a:rPr lang="en-ID" sz="2400" b="0" i="0" dirty="0">
                <a:solidFill>
                  <a:srgbClr val="002060"/>
                </a:solidFill>
                <a:effectLst/>
                <a:latin typeface="Helvetica Neue"/>
              </a:rPr>
              <a:t> </a:t>
            </a:r>
            <a:r>
              <a:rPr lang="en-ID" sz="2400" b="0" i="0" dirty="0" err="1">
                <a:solidFill>
                  <a:srgbClr val="002060"/>
                </a:solidFill>
                <a:effectLst/>
                <a:latin typeface="Helvetica Neue"/>
              </a:rPr>
              <a:t>tetapi</a:t>
            </a:r>
            <a:r>
              <a:rPr lang="en-ID" sz="2400" b="0" i="0" dirty="0">
                <a:solidFill>
                  <a:srgbClr val="002060"/>
                </a:solidFill>
                <a:effectLst/>
                <a:latin typeface="Helvetica Neue"/>
              </a:rPr>
              <a:t> juga </a:t>
            </a:r>
            <a:r>
              <a:rPr lang="en-ID" sz="2400" b="0" i="0" dirty="0" err="1">
                <a:solidFill>
                  <a:srgbClr val="002060"/>
                </a:solidFill>
                <a:effectLst/>
                <a:latin typeface="Helvetica Neue"/>
              </a:rPr>
              <a:t>menyelamatkan</a:t>
            </a:r>
            <a:r>
              <a:rPr lang="en-ID" sz="2400" b="0" i="0" dirty="0">
                <a:solidFill>
                  <a:srgbClr val="002060"/>
                </a:solidFill>
                <a:effectLst/>
                <a:latin typeface="Helvetica Neue"/>
              </a:rPr>
              <a:t>.</a:t>
            </a:r>
          </a:p>
          <a:p>
            <a:pPr algn="just" fontAlgn="base"/>
            <a:endParaRPr lang="id-ID" sz="2400" b="0" i="0" dirty="0">
              <a:solidFill>
                <a:srgbClr val="002060"/>
              </a:solidFill>
              <a:effectLst/>
              <a:latin typeface="Helvetica Neue"/>
            </a:endParaRPr>
          </a:p>
          <a:p>
            <a:pPr algn="just" fontAlgn="base"/>
            <a:r>
              <a:rPr lang="en-ID" sz="2400" b="0" i="0" dirty="0" err="1">
                <a:solidFill>
                  <a:srgbClr val="002060"/>
                </a:solidFill>
                <a:effectLst/>
                <a:latin typeface="Helvetica Neue"/>
              </a:rPr>
              <a:t>Secara</a:t>
            </a:r>
            <a:r>
              <a:rPr lang="en-ID" sz="2400" b="0" i="0" dirty="0">
                <a:solidFill>
                  <a:srgbClr val="002060"/>
                </a:solidFill>
                <a:effectLst/>
                <a:latin typeface="Helvetica Neue"/>
              </a:rPr>
              <a:t> </a:t>
            </a:r>
            <a:r>
              <a:rPr lang="en-ID" sz="2400" b="0" i="0" dirty="0" err="1">
                <a:solidFill>
                  <a:srgbClr val="002060"/>
                </a:solidFill>
                <a:effectLst/>
                <a:latin typeface="Helvetica Neue"/>
              </a:rPr>
              <a:t>istilah</a:t>
            </a:r>
            <a:r>
              <a:rPr lang="en-ID" sz="2400" b="0" i="0" dirty="0">
                <a:solidFill>
                  <a:srgbClr val="002060"/>
                </a:solidFill>
                <a:effectLst/>
                <a:latin typeface="Helvetica Neue"/>
              </a:rPr>
              <a:t> Islam </a:t>
            </a:r>
            <a:r>
              <a:rPr lang="en-ID" sz="2400" b="0" i="0" dirty="0" err="1">
                <a:solidFill>
                  <a:srgbClr val="002060"/>
                </a:solidFill>
                <a:effectLst/>
                <a:latin typeface="Helvetica Neue"/>
              </a:rPr>
              <a:t>adalah</a:t>
            </a:r>
            <a:r>
              <a:rPr lang="en-ID" sz="2400" b="0" i="0" dirty="0">
                <a:solidFill>
                  <a:srgbClr val="002060"/>
                </a:solidFill>
                <a:effectLst/>
                <a:latin typeface="Helvetica Neue"/>
              </a:rPr>
              <a:t> agama yang </a:t>
            </a:r>
            <a:r>
              <a:rPr lang="en-ID" sz="2400" b="0" i="0" dirty="0" err="1">
                <a:solidFill>
                  <a:srgbClr val="002060"/>
                </a:solidFill>
                <a:effectLst/>
                <a:latin typeface="Helvetica Neue"/>
              </a:rPr>
              <a:t>dibawa</a:t>
            </a:r>
            <a:r>
              <a:rPr lang="en-ID" sz="2400" b="0" i="0" dirty="0">
                <a:solidFill>
                  <a:srgbClr val="002060"/>
                </a:solidFill>
                <a:effectLst/>
                <a:latin typeface="Helvetica Neue"/>
              </a:rPr>
              <a:t> oleh Nabi Muhammad SAW </a:t>
            </a:r>
            <a:r>
              <a:rPr lang="en-ID" sz="2400" b="0" i="0" dirty="0" err="1">
                <a:solidFill>
                  <a:srgbClr val="002060"/>
                </a:solidFill>
                <a:effectLst/>
                <a:latin typeface="Helvetica Neue"/>
              </a:rPr>
              <a:t>untuk</a:t>
            </a:r>
            <a:r>
              <a:rPr lang="en-ID" sz="2400" b="0" i="0" dirty="0">
                <a:solidFill>
                  <a:srgbClr val="002060"/>
                </a:solidFill>
                <a:effectLst/>
                <a:latin typeface="Helvetica Neue"/>
              </a:rPr>
              <a:t> </a:t>
            </a:r>
            <a:r>
              <a:rPr lang="en-ID" sz="2400" b="0" i="0" dirty="0" err="1">
                <a:solidFill>
                  <a:srgbClr val="002060"/>
                </a:solidFill>
                <a:effectLst/>
                <a:latin typeface="Helvetica Neue"/>
              </a:rPr>
              <a:t>umat</a:t>
            </a:r>
            <a:r>
              <a:rPr lang="en-ID" sz="2400" b="0" i="0" dirty="0">
                <a:solidFill>
                  <a:srgbClr val="002060"/>
                </a:solidFill>
                <a:effectLst/>
                <a:latin typeface="Helvetica Neue"/>
              </a:rPr>
              <a:t> </a:t>
            </a:r>
            <a:r>
              <a:rPr lang="en-ID" sz="2400" b="0" i="0" dirty="0" err="1">
                <a:solidFill>
                  <a:srgbClr val="002060"/>
                </a:solidFill>
                <a:effectLst/>
                <a:latin typeface="Helvetica Neue"/>
              </a:rPr>
              <a:t>manusia</a:t>
            </a:r>
            <a:r>
              <a:rPr lang="en-ID" sz="2400" b="0" i="0" dirty="0">
                <a:solidFill>
                  <a:srgbClr val="002060"/>
                </a:solidFill>
                <a:effectLst/>
                <a:latin typeface="Helvetica Neue"/>
              </a:rPr>
              <a:t> agar </a:t>
            </a:r>
            <a:r>
              <a:rPr lang="en-ID" sz="2400" b="0" i="0" dirty="0" err="1">
                <a:solidFill>
                  <a:srgbClr val="002060"/>
                </a:solidFill>
                <a:effectLst/>
                <a:latin typeface="Helvetica Neue"/>
              </a:rPr>
              <a:t>dapat</a:t>
            </a:r>
            <a:r>
              <a:rPr lang="en-ID" sz="2400" b="0" i="0" dirty="0">
                <a:solidFill>
                  <a:srgbClr val="002060"/>
                </a:solidFill>
                <a:effectLst/>
                <a:latin typeface="Helvetica Neue"/>
              </a:rPr>
              <a:t> </a:t>
            </a:r>
            <a:r>
              <a:rPr lang="en-ID" sz="2400" b="0" i="0" dirty="0" err="1">
                <a:solidFill>
                  <a:srgbClr val="002060"/>
                </a:solidFill>
                <a:effectLst/>
                <a:latin typeface="Helvetica Neue"/>
              </a:rPr>
              <a:t>hidup</a:t>
            </a:r>
            <a:r>
              <a:rPr lang="en-ID" sz="2400" b="0" i="0" dirty="0">
                <a:solidFill>
                  <a:srgbClr val="002060"/>
                </a:solidFill>
                <a:effectLst/>
                <a:latin typeface="Helvetica Neue"/>
              </a:rPr>
              <a:t> </a:t>
            </a:r>
            <a:r>
              <a:rPr lang="en-ID" sz="2400" b="0" i="0" dirty="0" err="1">
                <a:solidFill>
                  <a:srgbClr val="002060"/>
                </a:solidFill>
                <a:effectLst/>
                <a:latin typeface="Helvetica Neue"/>
              </a:rPr>
              <a:t>bahagia</a:t>
            </a:r>
            <a:r>
              <a:rPr lang="en-ID" sz="2400" b="0" i="0" dirty="0">
                <a:solidFill>
                  <a:srgbClr val="002060"/>
                </a:solidFill>
                <a:effectLst/>
                <a:latin typeface="Helvetica Neue"/>
              </a:rPr>
              <a:t> di dunia dan </a:t>
            </a:r>
            <a:r>
              <a:rPr lang="en-ID" sz="2400" b="0" i="0" dirty="0" err="1">
                <a:solidFill>
                  <a:srgbClr val="002060"/>
                </a:solidFill>
                <a:effectLst/>
                <a:latin typeface="Helvetica Neue"/>
              </a:rPr>
              <a:t>akhirat</a:t>
            </a:r>
            <a:r>
              <a:rPr lang="en-ID" sz="2400" b="0" i="0" dirty="0">
                <a:solidFill>
                  <a:srgbClr val="002060"/>
                </a:solidFill>
                <a:effectLst/>
                <a:latin typeface="Helvetica Neue"/>
              </a:rPr>
              <a:t>.</a:t>
            </a:r>
            <a:endParaRPr lang="id-ID" sz="2400" b="0" i="0" dirty="0">
              <a:solidFill>
                <a:srgbClr val="002060"/>
              </a:solidFill>
              <a:effectLst/>
              <a:latin typeface="Helvetica Neue"/>
            </a:endParaRPr>
          </a:p>
          <a:p>
            <a:pPr algn="just" fontAlgn="base"/>
            <a:endParaRPr lang="en-ID" sz="2400" b="0" i="0" dirty="0">
              <a:solidFill>
                <a:srgbClr val="002060"/>
              </a:solidFill>
              <a:effectLst/>
              <a:latin typeface="Helvetica Neue"/>
            </a:endParaRPr>
          </a:p>
          <a:p>
            <a:pPr algn="just" fontAlgn="base"/>
            <a:r>
              <a:rPr lang="en-ID" sz="2400" b="0" i="0" dirty="0">
                <a:solidFill>
                  <a:srgbClr val="002060"/>
                </a:solidFill>
                <a:effectLst/>
                <a:latin typeface="Helvetica Neue"/>
              </a:rPr>
              <a:t>Inti </a:t>
            </a:r>
            <a:r>
              <a:rPr lang="en-ID" sz="2400" b="0" i="0" dirty="0" err="1">
                <a:solidFill>
                  <a:srgbClr val="002060"/>
                </a:solidFill>
                <a:effectLst/>
                <a:latin typeface="Helvetica Neue"/>
              </a:rPr>
              <a:t>ajarannya</a:t>
            </a:r>
            <a:r>
              <a:rPr lang="en-ID" sz="2400" b="0" i="0" dirty="0">
                <a:solidFill>
                  <a:srgbClr val="002060"/>
                </a:solidFill>
                <a:effectLst/>
                <a:latin typeface="Helvetica Neue"/>
              </a:rPr>
              <a:t> (</a:t>
            </a:r>
            <a:r>
              <a:rPr lang="en-ID" sz="2400" b="0" i="0" dirty="0" err="1">
                <a:solidFill>
                  <a:srgbClr val="002060"/>
                </a:solidFill>
                <a:effectLst/>
                <a:latin typeface="Helvetica Neue"/>
              </a:rPr>
              <a:t>rukun</a:t>
            </a:r>
            <a:r>
              <a:rPr lang="en-ID" sz="2400" b="0" i="0" dirty="0">
                <a:solidFill>
                  <a:srgbClr val="002060"/>
                </a:solidFill>
                <a:effectLst/>
                <a:latin typeface="Helvetica Neue"/>
              </a:rPr>
              <a:t> Islam) </a:t>
            </a:r>
            <a:r>
              <a:rPr lang="en-ID" sz="2400" b="0" i="0" dirty="0" err="1">
                <a:solidFill>
                  <a:srgbClr val="002060"/>
                </a:solidFill>
                <a:effectLst/>
                <a:latin typeface="Helvetica Neue"/>
              </a:rPr>
              <a:t>adalah</a:t>
            </a:r>
            <a:r>
              <a:rPr lang="en-ID" sz="2400" b="0" i="0" dirty="0">
                <a:solidFill>
                  <a:srgbClr val="002060"/>
                </a:solidFill>
                <a:effectLst/>
                <a:latin typeface="Helvetica Neue"/>
              </a:rPr>
              <a:t> </a:t>
            </a:r>
            <a:r>
              <a:rPr lang="en-ID" sz="2400" b="0" i="0" dirty="0" err="1">
                <a:solidFill>
                  <a:srgbClr val="002060"/>
                </a:solidFill>
                <a:effectLst/>
                <a:latin typeface="Helvetica Neue"/>
              </a:rPr>
              <a:t>bersaksi</a:t>
            </a:r>
            <a:r>
              <a:rPr lang="en-ID" sz="2400" b="0" i="0" dirty="0">
                <a:solidFill>
                  <a:srgbClr val="002060"/>
                </a:solidFill>
                <a:effectLst/>
                <a:latin typeface="Helvetica Neue"/>
              </a:rPr>
              <a:t> </a:t>
            </a:r>
            <a:r>
              <a:rPr lang="en-ID" sz="2400" b="0" i="0" dirty="0" err="1">
                <a:solidFill>
                  <a:srgbClr val="002060"/>
                </a:solidFill>
                <a:effectLst/>
                <a:latin typeface="Helvetica Neue"/>
              </a:rPr>
              <a:t>bahwa</a:t>
            </a:r>
            <a:r>
              <a:rPr lang="en-ID" sz="2400" b="0" i="0" dirty="0">
                <a:solidFill>
                  <a:srgbClr val="002060"/>
                </a:solidFill>
                <a:effectLst/>
                <a:latin typeface="Helvetica Neue"/>
              </a:rPr>
              <a:t> </a:t>
            </a:r>
            <a:r>
              <a:rPr lang="en-ID" sz="2400" b="0" i="0" dirty="0" err="1">
                <a:solidFill>
                  <a:srgbClr val="002060"/>
                </a:solidFill>
                <a:effectLst/>
                <a:latin typeface="Helvetica Neue"/>
              </a:rPr>
              <a:t>tidak</a:t>
            </a:r>
            <a:r>
              <a:rPr lang="en-ID" sz="2400" b="0" i="0" dirty="0">
                <a:solidFill>
                  <a:srgbClr val="002060"/>
                </a:solidFill>
                <a:effectLst/>
                <a:latin typeface="Helvetica Neue"/>
              </a:rPr>
              <a:t> </a:t>
            </a:r>
            <a:r>
              <a:rPr lang="en-ID" sz="2400" b="0" i="0" dirty="0" err="1">
                <a:solidFill>
                  <a:srgbClr val="002060"/>
                </a:solidFill>
                <a:effectLst/>
                <a:latin typeface="Helvetica Neue"/>
              </a:rPr>
              <a:t>ada</a:t>
            </a:r>
            <a:r>
              <a:rPr lang="en-ID" sz="2400" b="0" i="0" dirty="0">
                <a:solidFill>
                  <a:srgbClr val="002060"/>
                </a:solidFill>
                <a:effectLst/>
                <a:latin typeface="Helvetica Neue"/>
              </a:rPr>
              <a:t> </a:t>
            </a:r>
            <a:r>
              <a:rPr lang="en-ID" sz="2400" b="0" i="0" dirty="0" err="1">
                <a:solidFill>
                  <a:srgbClr val="002060"/>
                </a:solidFill>
                <a:effectLst/>
                <a:latin typeface="Helvetica Neue"/>
              </a:rPr>
              <a:t>Tuhan</a:t>
            </a:r>
            <a:r>
              <a:rPr lang="en-ID" sz="2400" b="0" i="0" dirty="0">
                <a:solidFill>
                  <a:srgbClr val="002060"/>
                </a:solidFill>
                <a:effectLst/>
                <a:latin typeface="Helvetica Neue"/>
              </a:rPr>
              <a:t> </a:t>
            </a:r>
            <a:r>
              <a:rPr lang="en-ID" sz="2400" b="0" i="0" dirty="0" err="1">
                <a:solidFill>
                  <a:srgbClr val="002060"/>
                </a:solidFill>
                <a:effectLst/>
                <a:latin typeface="Helvetica Neue"/>
              </a:rPr>
              <a:t>selain</a:t>
            </a:r>
            <a:r>
              <a:rPr lang="en-ID" sz="2400" b="0" i="0" dirty="0">
                <a:solidFill>
                  <a:srgbClr val="002060"/>
                </a:solidFill>
                <a:effectLst/>
                <a:latin typeface="Helvetica Neue"/>
              </a:rPr>
              <a:t> Allah dan Nabi Muhammad </a:t>
            </a:r>
            <a:r>
              <a:rPr lang="en-ID" sz="2400" b="0" i="0" dirty="0" err="1">
                <a:solidFill>
                  <a:srgbClr val="002060"/>
                </a:solidFill>
                <a:effectLst/>
                <a:latin typeface="Helvetica Neue"/>
              </a:rPr>
              <a:t>adalah</a:t>
            </a:r>
            <a:r>
              <a:rPr lang="en-ID" sz="2400" b="0" i="0" dirty="0">
                <a:solidFill>
                  <a:srgbClr val="002060"/>
                </a:solidFill>
                <a:effectLst/>
                <a:latin typeface="Helvetica Neue"/>
              </a:rPr>
              <a:t> </a:t>
            </a:r>
            <a:r>
              <a:rPr lang="en-ID" sz="2400" b="0" i="0" dirty="0" err="1">
                <a:solidFill>
                  <a:srgbClr val="002060"/>
                </a:solidFill>
                <a:effectLst/>
                <a:latin typeface="Helvetica Neue"/>
              </a:rPr>
              <a:t>utusan</a:t>
            </a:r>
            <a:r>
              <a:rPr lang="en-ID" sz="2400" b="0" i="0" dirty="0">
                <a:solidFill>
                  <a:srgbClr val="002060"/>
                </a:solidFill>
                <a:effectLst/>
                <a:latin typeface="Helvetica Neue"/>
              </a:rPr>
              <a:t> Allah, </a:t>
            </a:r>
            <a:r>
              <a:rPr lang="en-ID" sz="2400" b="0" i="0" dirty="0" err="1">
                <a:solidFill>
                  <a:srgbClr val="002060"/>
                </a:solidFill>
                <a:effectLst/>
                <a:latin typeface="Helvetica Neue"/>
              </a:rPr>
              <a:t>mendirikan</a:t>
            </a:r>
            <a:r>
              <a:rPr lang="en-ID" sz="2400" b="0" i="0" dirty="0">
                <a:solidFill>
                  <a:srgbClr val="002060"/>
                </a:solidFill>
                <a:effectLst/>
                <a:latin typeface="Helvetica Neue"/>
              </a:rPr>
              <a:t> </a:t>
            </a:r>
            <a:r>
              <a:rPr lang="en-ID" sz="2400" b="0" i="0" dirty="0" err="1">
                <a:solidFill>
                  <a:srgbClr val="002060"/>
                </a:solidFill>
                <a:effectLst/>
                <a:latin typeface="Helvetica Neue"/>
              </a:rPr>
              <a:t>sholat</a:t>
            </a:r>
            <a:r>
              <a:rPr lang="en-ID" sz="2400" b="0" i="0" dirty="0">
                <a:solidFill>
                  <a:srgbClr val="002060"/>
                </a:solidFill>
                <a:effectLst/>
                <a:latin typeface="Helvetica Neue"/>
              </a:rPr>
              <a:t>, </a:t>
            </a:r>
            <a:r>
              <a:rPr lang="en-ID" sz="2400" b="0" i="0" dirty="0" err="1">
                <a:solidFill>
                  <a:srgbClr val="002060"/>
                </a:solidFill>
                <a:effectLst/>
                <a:latin typeface="Helvetica Neue"/>
              </a:rPr>
              <a:t>menunaikan</a:t>
            </a:r>
            <a:r>
              <a:rPr lang="en-ID" sz="2400" b="0" i="0" dirty="0">
                <a:solidFill>
                  <a:srgbClr val="002060"/>
                </a:solidFill>
                <a:effectLst/>
                <a:latin typeface="Helvetica Neue"/>
              </a:rPr>
              <a:t> zakat, </a:t>
            </a:r>
            <a:r>
              <a:rPr lang="en-ID" sz="2400" b="0" i="0" dirty="0" err="1">
                <a:solidFill>
                  <a:srgbClr val="002060"/>
                </a:solidFill>
                <a:effectLst/>
                <a:latin typeface="Helvetica Neue"/>
              </a:rPr>
              <a:t>berpuasa</a:t>
            </a:r>
            <a:r>
              <a:rPr lang="en-ID" sz="2400" b="0" i="0" dirty="0">
                <a:solidFill>
                  <a:srgbClr val="002060"/>
                </a:solidFill>
                <a:effectLst/>
                <a:latin typeface="Helvetica Neue"/>
              </a:rPr>
              <a:t> di </a:t>
            </a:r>
            <a:r>
              <a:rPr lang="en-ID" sz="2400" b="0" i="0" dirty="0" err="1">
                <a:solidFill>
                  <a:srgbClr val="002060"/>
                </a:solidFill>
                <a:effectLst/>
                <a:latin typeface="Helvetica Neue"/>
              </a:rPr>
              <a:t>bulan</a:t>
            </a:r>
            <a:r>
              <a:rPr lang="en-ID" sz="2400" b="0" i="0" dirty="0">
                <a:solidFill>
                  <a:srgbClr val="002060"/>
                </a:solidFill>
                <a:effectLst/>
                <a:latin typeface="Helvetica Neue"/>
              </a:rPr>
              <a:t> Ramadhan, dan </a:t>
            </a:r>
            <a:r>
              <a:rPr lang="en-ID" sz="2400" b="0" i="0" dirty="0" err="1">
                <a:solidFill>
                  <a:srgbClr val="002060"/>
                </a:solidFill>
                <a:effectLst/>
                <a:latin typeface="Helvetica Neue"/>
              </a:rPr>
              <a:t>pergi</a:t>
            </a:r>
            <a:r>
              <a:rPr lang="en-ID" sz="2400" b="0" i="0" dirty="0">
                <a:solidFill>
                  <a:srgbClr val="002060"/>
                </a:solidFill>
                <a:effectLst/>
                <a:latin typeface="Helvetica Neue"/>
              </a:rPr>
              <a:t> haji </a:t>
            </a:r>
            <a:r>
              <a:rPr lang="en-ID" sz="2400" b="0" i="0" dirty="0" err="1">
                <a:solidFill>
                  <a:srgbClr val="002060"/>
                </a:solidFill>
                <a:effectLst/>
                <a:latin typeface="Helvetica Neue"/>
              </a:rPr>
              <a:t>bila</a:t>
            </a:r>
            <a:r>
              <a:rPr lang="en-ID" sz="2400" b="0" i="0" dirty="0">
                <a:solidFill>
                  <a:srgbClr val="002060"/>
                </a:solidFill>
                <a:effectLst/>
                <a:latin typeface="Helvetica Neue"/>
              </a:rPr>
              <a:t> </a:t>
            </a:r>
            <a:r>
              <a:rPr lang="en-ID" sz="2400" b="0" i="0" dirty="0" err="1">
                <a:solidFill>
                  <a:srgbClr val="002060"/>
                </a:solidFill>
                <a:effectLst/>
                <a:latin typeface="Helvetica Neue"/>
              </a:rPr>
              <a:t>mampu</a:t>
            </a:r>
            <a:r>
              <a:rPr lang="en-ID" sz="2400" b="0" i="0" dirty="0">
                <a:solidFill>
                  <a:srgbClr val="002060"/>
                </a:solidFill>
                <a:effectLst/>
                <a:latin typeface="Helvetica Neue"/>
              </a:rPr>
              <a:t>.</a:t>
            </a:r>
            <a:endParaRPr lang="en-US"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endParaRPr>
          </a:p>
        </p:txBody>
      </p:sp>
    </p:spTree>
    <p:extLst>
      <p:ext uri="{BB962C8B-B14F-4D97-AF65-F5344CB8AC3E}">
        <p14:creationId xmlns:p14="http://schemas.microsoft.com/office/powerpoint/2010/main" val="5882807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pic>
        <p:nvPicPr>
          <p:cNvPr id="3" name="Picture 2" descr="Present : Manusia | Sains | Teknologi &amp; Seni - ppt download">
            <a:extLst>
              <a:ext uri="{FF2B5EF4-FFF2-40B4-BE49-F238E27FC236}">
                <a16:creationId xmlns:a16="http://schemas.microsoft.com/office/drawing/2014/main" id="{EC4E2C45-1248-B9EA-823F-576673C96E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7819443-1721-C114-E63F-F859FC60F191}"/>
              </a:ext>
            </a:extLst>
          </p:cNvPr>
          <p:cNvSpPr txBox="1"/>
          <p:nvPr/>
        </p:nvSpPr>
        <p:spPr>
          <a:xfrm>
            <a:off x="594912" y="242372"/>
            <a:ext cx="6852491" cy="6124754"/>
          </a:xfrm>
          <a:prstGeom prst="rect">
            <a:avLst/>
          </a:prstGeom>
          <a:noFill/>
        </p:spPr>
        <p:txBody>
          <a:bodyPr wrap="square">
            <a:spAutoFit/>
          </a:bodyPr>
          <a:lstStyle/>
          <a:p>
            <a:pPr algn="just"/>
            <a:r>
              <a:rPr lang="id-ID" sz="2800" dirty="0">
                <a:solidFill>
                  <a:srgbClr val="000000"/>
                </a:solidFill>
                <a:latin typeface="Times New Roman" panose="02020603050405020304" pitchFamily="18" charset="0"/>
                <a:cs typeface="Times New Roman" panose="02020603050405020304" pitchFamily="18" charset="0"/>
              </a:rPr>
              <a:t>M</a:t>
            </a:r>
            <a:r>
              <a:rPr lang="en-ID" sz="2800" b="0" i="0" dirty="0" err="1">
                <a:solidFill>
                  <a:srgbClr val="000000"/>
                </a:solidFill>
                <a:effectLst/>
                <a:latin typeface="Times New Roman" panose="02020603050405020304" pitchFamily="18" charset="0"/>
                <a:cs typeface="Times New Roman" panose="02020603050405020304" pitchFamily="18" charset="0"/>
              </a:rPr>
              <a:t>asyarakat</a:t>
            </a:r>
            <a:r>
              <a:rPr lang="en-ID" sz="2800" b="0" i="0" dirty="0">
                <a:solidFill>
                  <a:srgbClr val="000000"/>
                </a:solidFill>
                <a:effectLst/>
                <a:latin typeface="Times New Roman" panose="02020603050405020304" pitchFamily="18" charset="0"/>
                <a:cs typeface="Times New Roman" panose="02020603050405020304" pitchFamily="18" charset="0"/>
              </a:rPr>
              <a:t> Indonesia (</a:t>
            </a:r>
            <a:r>
              <a:rPr lang="en-ID" sz="2800" b="0" i="0" dirty="0" err="1">
                <a:solidFill>
                  <a:srgbClr val="000000"/>
                </a:solidFill>
                <a:effectLst/>
                <a:latin typeface="Times New Roman" panose="02020603050405020304" pitchFamily="18" charset="0"/>
                <a:cs typeface="Times New Roman" panose="02020603050405020304" pitchFamily="18" charset="0"/>
              </a:rPr>
              <a:t>meminjam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istilah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Cliffort</a:t>
            </a:r>
            <a:r>
              <a:rPr lang="en-ID" sz="2800" b="0" i="0" dirty="0">
                <a:solidFill>
                  <a:srgbClr val="000000"/>
                </a:solidFill>
                <a:effectLst/>
                <a:latin typeface="Times New Roman" panose="02020603050405020304" pitchFamily="18" charset="0"/>
                <a:cs typeface="Times New Roman" panose="02020603050405020304" pitchFamily="18" charset="0"/>
              </a:rPr>
              <a:t> Geert) </a:t>
            </a:r>
            <a:r>
              <a:rPr lang="en-ID" sz="2800" b="0" i="0" dirty="0" err="1">
                <a:solidFill>
                  <a:srgbClr val="000000"/>
                </a:solidFill>
                <a:effectLst/>
                <a:latin typeface="Times New Roman" panose="02020603050405020304" pitchFamily="18" charset="0"/>
                <a:cs typeface="Times New Roman" panose="02020603050405020304" pitchFamily="18" charset="0"/>
              </a:rPr>
              <a:t>terdiri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dari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masyarakat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santri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priyayi</a:t>
            </a:r>
            <a:r>
              <a:rPr lang="en-ID" sz="2800" b="0" i="0" dirty="0">
                <a:solidFill>
                  <a:srgbClr val="000000"/>
                </a:solidFill>
                <a:effectLst/>
                <a:latin typeface="Times New Roman" panose="02020603050405020304" pitchFamily="18" charset="0"/>
                <a:cs typeface="Times New Roman" panose="02020603050405020304" pitchFamily="18" charset="0"/>
              </a:rPr>
              <a:t>, dan abangan. Masyarakat </a:t>
            </a:r>
            <a:r>
              <a:rPr lang="en-ID" sz="2800" b="0" i="0" dirty="0" err="1">
                <a:solidFill>
                  <a:srgbClr val="000000"/>
                </a:solidFill>
                <a:effectLst/>
                <a:latin typeface="Times New Roman" panose="02020603050405020304" pitchFamily="18" charset="0"/>
                <a:cs typeface="Times New Roman" panose="02020603050405020304" pitchFamily="18" charset="0"/>
              </a:rPr>
              <a:t>santri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bukanlah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masyarakat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muslim</a:t>
            </a:r>
            <a:r>
              <a:rPr lang="en-ID" sz="2800" b="0" i="0" dirty="0">
                <a:solidFill>
                  <a:srgbClr val="000000"/>
                </a:solidFill>
                <a:effectLst/>
                <a:latin typeface="Times New Roman" panose="02020603050405020304" pitchFamily="18" charset="0"/>
                <a:cs typeface="Times New Roman" panose="02020603050405020304" pitchFamily="18" charset="0"/>
              </a:rPr>
              <a:t> yang </a:t>
            </a:r>
            <a:r>
              <a:rPr lang="en-ID" sz="2800" b="0" i="0" dirty="0" err="1">
                <a:solidFill>
                  <a:srgbClr val="000000"/>
                </a:solidFill>
                <a:effectLst/>
                <a:latin typeface="Times New Roman" panose="02020603050405020304" pitchFamily="18" charset="0"/>
                <a:cs typeface="Times New Roman" panose="02020603050405020304" pitchFamily="18" charset="0"/>
              </a:rPr>
              <a:t>tinggal</a:t>
            </a:r>
            <a:r>
              <a:rPr lang="en-ID" sz="2800" b="0" i="0" dirty="0">
                <a:solidFill>
                  <a:srgbClr val="000000"/>
                </a:solidFill>
                <a:effectLst/>
                <a:latin typeface="Times New Roman" panose="02020603050405020304" pitchFamily="18" charset="0"/>
                <a:cs typeface="Times New Roman" panose="02020603050405020304" pitchFamily="18" charset="0"/>
              </a:rPr>
              <a:t> di </a:t>
            </a:r>
            <a:r>
              <a:rPr lang="en-ID" sz="2800" b="0" i="0" dirty="0" err="1">
                <a:solidFill>
                  <a:srgbClr val="000000"/>
                </a:solidFill>
                <a:effectLst/>
                <a:latin typeface="Times New Roman" panose="02020603050405020304" pitchFamily="18" charset="0"/>
                <a:cs typeface="Times New Roman" panose="02020603050405020304" pitchFamily="18" charset="0"/>
              </a:rPr>
              <a:t>pesantren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atau</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pernah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belajar</a:t>
            </a:r>
            <a:r>
              <a:rPr lang="en-ID" sz="2800" b="0" i="0" dirty="0">
                <a:solidFill>
                  <a:srgbClr val="000000"/>
                </a:solidFill>
                <a:effectLst/>
                <a:latin typeface="Times New Roman" panose="02020603050405020304" pitchFamily="18" charset="0"/>
                <a:cs typeface="Times New Roman" panose="02020603050405020304" pitchFamily="18" charset="0"/>
              </a:rPr>
              <a:t> di </a:t>
            </a:r>
            <a:r>
              <a:rPr lang="en-ID" sz="2800" b="0" i="0" dirty="0" err="1">
                <a:solidFill>
                  <a:srgbClr val="000000"/>
                </a:solidFill>
                <a:effectLst/>
                <a:latin typeface="Times New Roman" panose="02020603050405020304" pitchFamily="18" charset="0"/>
                <a:cs typeface="Times New Roman" panose="02020603050405020304" pitchFamily="18" charset="0"/>
              </a:rPr>
              <a:t>pesantren</a:t>
            </a:r>
            <a:r>
              <a:rPr lang="en-ID" sz="2800" b="0" i="0" dirty="0">
                <a:solidFill>
                  <a:srgbClr val="000000"/>
                </a:solidFill>
                <a:effectLst/>
                <a:latin typeface="Times New Roman" panose="02020603050405020304" pitchFamily="18" charset="0"/>
                <a:cs typeface="Times New Roman" panose="02020603050405020304" pitchFamily="18" charset="0"/>
              </a:rPr>
              <a:t>. Masyarakat </a:t>
            </a:r>
            <a:r>
              <a:rPr lang="en-ID" sz="2800" b="0" i="0" dirty="0" err="1">
                <a:solidFill>
                  <a:srgbClr val="000000"/>
                </a:solidFill>
                <a:effectLst/>
                <a:latin typeface="Times New Roman" panose="02020603050405020304" pitchFamily="18" charset="0"/>
                <a:cs typeface="Times New Roman" panose="02020603050405020304" pitchFamily="18" charset="0"/>
              </a:rPr>
              <a:t>santri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adalah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kaum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muslimin</a:t>
            </a:r>
            <a:r>
              <a:rPr lang="en-ID" sz="2800" b="0" i="0" dirty="0">
                <a:solidFill>
                  <a:srgbClr val="000000"/>
                </a:solidFill>
                <a:effectLst/>
                <a:latin typeface="Times New Roman" panose="02020603050405020304" pitchFamily="18" charset="0"/>
                <a:cs typeface="Times New Roman" panose="02020603050405020304" pitchFamily="18" charset="0"/>
              </a:rPr>
              <a:t> yang </a:t>
            </a:r>
            <a:r>
              <a:rPr lang="en-ID" sz="2800" b="0" i="0" dirty="0" err="1">
                <a:solidFill>
                  <a:srgbClr val="000000"/>
                </a:solidFill>
                <a:effectLst/>
                <a:latin typeface="Times New Roman" panose="02020603050405020304" pitchFamily="18" charset="0"/>
                <a:cs typeface="Times New Roman" panose="02020603050405020304" pitchFamily="18" charset="0"/>
              </a:rPr>
              <a:t>taat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menjalankan</a:t>
            </a:r>
            <a:r>
              <a:rPr lang="en-ID" sz="2800" b="0" i="0" dirty="0">
                <a:solidFill>
                  <a:srgbClr val="000000"/>
                </a:solidFill>
                <a:effectLst/>
                <a:latin typeface="Times New Roman" panose="02020603050405020304" pitchFamily="18" charset="0"/>
                <a:cs typeface="Times New Roman" panose="02020603050405020304" pitchFamily="18" charset="0"/>
              </a:rPr>
              <a:t> lima </a:t>
            </a:r>
            <a:r>
              <a:rPr lang="en-ID" sz="2800" b="0" i="0" dirty="0" err="1">
                <a:solidFill>
                  <a:srgbClr val="000000"/>
                </a:solidFill>
                <a:effectLst/>
                <a:latin typeface="Times New Roman" panose="02020603050405020304" pitchFamily="18" charset="0"/>
                <a:cs typeface="Times New Roman" panose="02020603050405020304" pitchFamily="18" charset="0"/>
              </a:rPr>
              <a:t>rukun</a:t>
            </a:r>
            <a:r>
              <a:rPr lang="en-ID" sz="2800" b="0" i="0" dirty="0">
                <a:solidFill>
                  <a:srgbClr val="000000"/>
                </a:solidFill>
                <a:effectLst/>
                <a:latin typeface="Times New Roman" panose="02020603050405020304" pitchFamily="18" charset="0"/>
                <a:cs typeface="Times New Roman" panose="02020603050405020304" pitchFamily="18" charset="0"/>
              </a:rPr>
              <a:t> Islam, </a:t>
            </a:r>
            <a:r>
              <a:rPr lang="en-ID" sz="2800" b="0" i="0" dirty="0" err="1">
                <a:solidFill>
                  <a:srgbClr val="000000"/>
                </a:solidFill>
                <a:effectLst/>
                <a:latin typeface="Times New Roman" panose="02020603050405020304" pitchFamily="18" charset="0"/>
                <a:cs typeface="Times New Roman" panose="02020603050405020304" pitchFamily="18" charset="0"/>
              </a:rPr>
              <a:t>mengikuti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pengajian-pengajian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untuk</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memperdalam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ilmu</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mereka</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tentang</a:t>
            </a:r>
            <a:r>
              <a:rPr lang="en-ID" sz="2800" b="0" i="0" dirty="0">
                <a:solidFill>
                  <a:srgbClr val="000000"/>
                </a:solidFill>
                <a:effectLst/>
                <a:latin typeface="Times New Roman" panose="02020603050405020304" pitchFamily="18" charset="0"/>
                <a:cs typeface="Times New Roman" panose="02020603050405020304" pitchFamily="18" charset="0"/>
              </a:rPr>
              <a:t> agama, dan </a:t>
            </a:r>
            <a:r>
              <a:rPr lang="en-ID" sz="2800" b="0" i="0" dirty="0" err="1">
                <a:solidFill>
                  <a:srgbClr val="000000"/>
                </a:solidFill>
                <a:effectLst/>
                <a:latin typeface="Times New Roman" panose="02020603050405020304" pitchFamily="18" charset="0"/>
                <a:cs typeface="Times New Roman" panose="02020603050405020304" pitchFamily="18" charset="0"/>
              </a:rPr>
              <a:t>mementingkan</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pendidikan</a:t>
            </a:r>
            <a:r>
              <a:rPr lang="en-ID" sz="2800" b="0" i="0" dirty="0">
                <a:solidFill>
                  <a:srgbClr val="000000"/>
                </a:solidFill>
                <a:effectLst/>
                <a:latin typeface="Times New Roman" panose="02020603050405020304" pitchFamily="18" charset="0"/>
                <a:cs typeface="Times New Roman" panose="02020603050405020304" pitchFamily="18" charset="0"/>
              </a:rPr>
              <a:t> Islam </a:t>
            </a:r>
            <a:r>
              <a:rPr lang="en-ID" sz="2800" b="0" i="0" dirty="0" err="1">
                <a:solidFill>
                  <a:srgbClr val="000000"/>
                </a:solidFill>
                <a:effectLst/>
                <a:latin typeface="Times New Roman" panose="02020603050405020304" pitchFamily="18" charset="0"/>
                <a:cs typeface="Times New Roman" panose="02020603050405020304" pitchFamily="18" charset="0"/>
              </a:rPr>
              <a:t>bagi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diri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keluarga</a:t>
            </a:r>
            <a:r>
              <a:rPr lang="en-ID" sz="2800" b="0" i="0" dirty="0">
                <a:solidFill>
                  <a:srgbClr val="000000"/>
                </a:solidFill>
                <a:effectLst/>
                <a:latin typeface="Times New Roman" panose="02020603050405020304" pitchFamily="18" charset="0"/>
                <a:cs typeface="Times New Roman" panose="02020603050405020304" pitchFamily="18" charset="0"/>
              </a:rPr>
              <a:t>, dan </a:t>
            </a:r>
            <a:r>
              <a:rPr lang="en-ID" sz="2800" b="0" i="0" dirty="0" err="1">
                <a:solidFill>
                  <a:srgbClr val="000000"/>
                </a:solidFill>
                <a:effectLst/>
                <a:latin typeface="Times New Roman" panose="02020603050405020304" pitchFamily="18" charset="0"/>
                <a:cs typeface="Times New Roman" panose="02020603050405020304" pitchFamily="18" charset="0"/>
              </a:rPr>
              <a:t>masyarakatnya</a:t>
            </a:r>
            <a:r>
              <a:rPr lang="en-ID" sz="2800" b="0" i="0" dirty="0">
                <a:solidFill>
                  <a:srgbClr val="000000"/>
                </a:solidFill>
                <a:effectLst/>
                <a:latin typeface="Times New Roman" panose="02020603050405020304" pitchFamily="18" charset="0"/>
                <a:cs typeface="Times New Roman" panose="02020603050405020304" pitchFamily="18" charset="0"/>
              </a:rPr>
              <a:t>. Adapun </a:t>
            </a:r>
            <a:r>
              <a:rPr lang="en-ID" sz="2800" b="0" i="0" dirty="0" err="1">
                <a:solidFill>
                  <a:srgbClr val="000000"/>
                </a:solidFill>
                <a:effectLst/>
                <a:latin typeface="Times New Roman" panose="02020603050405020304" pitchFamily="18" charset="0"/>
                <a:cs typeface="Times New Roman" panose="02020603050405020304" pitchFamily="18" charset="0"/>
              </a:rPr>
              <a:t>kaum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priyayi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berdarah</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biru</a:t>
            </a:r>
            <a:r>
              <a:rPr lang="en-ID" sz="2800" b="0" i="0" dirty="0">
                <a:solidFill>
                  <a:srgbClr val="000000"/>
                </a:solidFill>
                <a:effectLst/>
                <a:latin typeface="Times New Roman" panose="02020603050405020304" pitchFamily="18" charset="0"/>
                <a:cs typeface="Times New Roman" panose="02020603050405020304" pitchFamily="18" charset="0"/>
              </a:rPr>
              <a:t>) dan abangan </a:t>
            </a:r>
            <a:r>
              <a:rPr lang="en-ID" sz="2800" b="0" i="0" dirty="0" err="1">
                <a:solidFill>
                  <a:srgbClr val="000000"/>
                </a:solidFill>
                <a:effectLst/>
                <a:latin typeface="Times New Roman" panose="02020603050405020304" pitchFamily="18" charset="0"/>
                <a:cs typeface="Times New Roman" panose="02020603050405020304" pitchFamily="18" charset="0"/>
              </a:rPr>
              <a:t>adalah</a:t>
            </a:r>
            <a:r>
              <a:rPr lang="en-ID" sz="2800" b="0" i="0" dirty="0">
                <a:solidFill>
                  <a:srgbClr val="000000"/>
                </a:solidFill>
                <a:effectLst/>
                <a:latin typeface="Times New Roman" panose="02020603050405020304" pitchFamily="18" charset="0"/>
                <a:cs typeface="Times New Roman" panose="02020603050405020304" pitchFamily="18" charset="0"/>
              </a:rPr>
              <a:t> orang Islam juga, </a:t>
            </a:r>
            <a:r>
              <a:rPr lang="en-ID" sz="2800" b="0" i="0" dirty="0" err="1">
                <a:solidFill>
                  <a:srgbClr val="000000"/>
                </a:solidFill>
                <a:effectLst/>
                <a:latin typeface="Times New Roman" panose="02020603050405020304" pitchFamily="18" charset="0"/>
                <a:cs typeface="Times New Roman" panose="02020603050405020304" pitchFamily="18" charset="0"/>
              </a:rPr>
              <a:t>tetapi</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kurang</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taat</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dalam</a:t>
            </a:r>
            <a:r>
              <a:rPr lang="en-ID" sz="2800" b="0" i="0" dirty="0">
                <a:solidFill>
                  <a:srgbClr val="000000"/>
                </a:solidFill>
                <a:effectLst/>
                <a:latin typeface="Times New Roman" panose="02020603050405020304" pitchFamily="18" charset="0"/>
                <a:cs typeface="Times New Roman" panose="02020603050405020304" pitchFamily="18" charset="0"/>
              </a:rPr>
              <a:t> </a:t>
            </a:r>
            <a:r>
              <a:rPr lang="en-ID" sz="2800" b="0" i="0" dirty="0" err="1">
                <a:solidFill>
                  <a:srgbClr val="000000"/>
                </a:solidFill>
                <a:effectLst/>
                <a:latin typeface="Times New Roman" panose="02020603050405020304" pitchFamily="18" charset="0"/>
                <a:cs typeface="Times New Roman" panose="02020603050405020304" pitchFamily="18" charset="0"/>
              </a:rPr>
              <a:t>menjalankan</a:t>
            </a:r>
            <a:r>
              <a:rPr lang="en-ID" sz="2800" b="0" i="0" dirty="0">
                <a:solidFill>
                  <a:srgbClr val="000000"/>
                </a:solidFill>
                <a:effectLst/>
                <a:latin typeface="Times New Roman" panose="02020603050405020304" pitchFamily="18" charset="0"/>
                <a:cs typeface="Times New Roman" panose="02020603050405020304" pitchFamily="18" charset="0"/>
              </a:rPr>
              <a:t> agama.</a:t>
            </a:r>
            <a:endParaRPr lang="en-ID" sz="2400" b="0" i="0" dirty="0">
              <a:solidFill>
                <a:srgbClr val="000000"/>
              </a:solidFill>
              <a:effectLst/>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7F42A04C-CAAF-3187-6E84-6A685FFB85E2}"/>
              </a:ext>
            </a:extLst>
          </p:cNvPr>
          <p:cNvSpPr txBox="1"/>
          <p:nvPr/>
        </p:nvSpPr>
        <p:spPr>
          <a:xfrm>
            <a:off x="8042315" y="59492"/>
            <a:ext cx="3753445" cy="523220"/>
          </a:xfrm>
          <a:prstGeom prst="rect">
            <a:avLst/>
          </a:prstGeom>
          <a:noFill/>
        </p:spPr>
        <p:txBody>
          <a:bodyPr wrap="square">
            <a:spAutoFit/>
          </a:bodyPr>
          <a:lstStyle/>
          <a:p>
            <a:r>
              <a:rPr lang="id-ID" sz="2800" dirty="0">
                <a:solidFill>
                  <a:srgbClr val="000000"/>
                </a:solidFill>
                <a:latin typeface="Times New Roman" panose="02020603050405020304" pitchFamily="18" charset="0"/>
                <a:cs typeface="Times New Roman" panose="02020603050405020304" pitchFamily="18" charset="0"/>
              </a:rPr>
              <a:t>S</a:t>
            </a:r>
            <a:r>
              <a:rPr lang="en-ID" sz="2800" b="1" i="0" dirty="0" err="1">
                <a:solidFill>
                  <a:srgbClr val="000000"/>
                </a:solidFill>
                <a:effectLst/>
                <a:latin typeface="Times New Roman" panose="02020603050405020304" pitchFamily="18" charset="0"/>
                <a:cs typeface="Times New Roman" panose="02020603050405020304" pitchFamily="18" charset="0"/>
              </a:rPr>
              <a:t>ecara</a:t>
            </a:r>
            <a:r>
              <a:rPr lang="en-ID" sz="2800" b="1" i="0" dirty="0">
                <a:solidFill>
                  <a:srgbClr val="000000"/>
                </a:solidFill>
                <a:effectLst/>
                <a:latin typeface="Times New Roman" panose="02020603050405020304" pitchFamily="18" charset="0"/>
                <a:cs typeface="Times New Roman" panose="02020603050405020304" pitchFamily="18" charset="0"/>
              </a:rPr>
              <a:t> </a:t>
            </a:r>
            <a:r>
              <a:rPr lang="id-ID" sz="2800" b="1" dirty="0">
                <a:solidFill>
                  <a:srgbClr val="000000"/>
                </a:solidFill>
                <a:latin typeface="Times New Roman" panose="02020603050405020304" pitchFamily="18" charset="0"/>
                <a:cs typeface="Times New Roman" panose="02020603050405020304" pitchFamily="18" charset="0"/>
              </a:rPr>
              <a:t>S</a:t>
            </a:r>
            <a:r>
              <a:rPr lang="en-ID" sz="2800" b="1" i="0" dirty="0" err="1">
                <a:solidFill>
                  <a:srgbClr val="000000"/>
                </a:solidFill>
                <a:effectLst/>
                <a:latin typeface="Times New Roman" panose="02020603050405020304" pitchFamily="18" charset="0"/>
                <a:cs typeface="Times New Roman" panose="02020603050405020304" pitchFamily="18" charset="0"/>
              </a:rPr>
              <a:t>osial</a:t>
            </a:r>
            <a:r>
              <a:rPr lang="id-ID" sz="2800" b="1" i="0" dirty="0">
                <a:solidFill>
                  <a:srgbClr val="000000"/>
                </a:solidFill>
                <a:effectLst/>
                <a:latin typeface="Times New Roman" panose="02020603050405020304" pitchFamily="18" charset="0"/>
                <a:cs typeface="Times New Roman" panose="02020603050405020304" pitchFamily="18" charset="0"/>
              </a:rPr>
              <a:t> B</a:t>
            </a:r>
            <a:r>
              <a:rPr lang="en-ID" sz="2800" b="1" i="0" dirty="0" err="1">
                <a:solidFill>
                  <a:srgbClr val="000000"/>
                </a:solidFill>
                <a:effectLst/>
                <a:latin typeface="Times New Roman" panose="02020603050405020304" pitchFamily="18" charset="0"/>
                <a:cs typeface="Times New Roman" panose="02020603050405020304" pitchFamily="18" charset="0"/>
              </a:rPr>
              <a:t>udaya</a:t>
            </a:r>
            <a:endParaRPr lang="en-ID" sz="2800" dirty="0"/>
          </a:p>
        </p:txBody>
      </p:sp>
    </p:spTree>
    <p:extLst>
      <p:ext uri="{BB962C8B-B14F-4D97-AF65-F5344CB8AC3E}">
        <p14:creationId xmlns:p14="http://schemas.microsoft.com/office/powerpoint/2010/main" val="23435964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slamic Background with Mosque Vector Illustration 7233112 Vector Art at  Vecteezy">
            <a:extLst>
              <a:ext uri="{FF2B5EF4-FFF2-40B4-BE49-F238E27FC236}">
                <a16:creationId xmlns:a16="http://schemas.microsoft.com/office/drawing/2014/main" id="{4754EC0C-23C5-1027-8D53-677E8144CE8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9516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13C77429-AA07-6EB8-7546-131BA282BD5E}"/>
              </a:ext>
            </a:extLst>
          </p:cNvPr>
          <p:cNvSpPr txBox="1"/>
          <p:nvPr/>
        </p:nvSpPr>
        <p:spPr>
          <a:xfrm>
            <a:off x="1270612" y="205168"/>
            <a:ext cx="9650776" cy="3046988"/>
          </a:xfrm>
          <a:prstGeom prst="rect">
            <a:avLst/>
          </a:prstGeom>
          <a:solidFill>
            <a:srgbClr val="00B0F0"/>
          </a:solidFill>
          <a:ln>
            <a:solidFill>
              <a:srgbClr val="00B0F0"/>
            </a:solidFill>
          </a:ln>
        </p:spPr>
        <p:txBody>
          <a:bodyPr wrap="square">
            <a:spAutoFit/>
          </a:bodyPr>
          <a:lstStyle/>
          <a:p>
            <a:pPr algn="just"/>
            <a:r>
              <a:rPr lang="id-ID" sz="4800"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Tujuan Agama Islam :</a:t>
            </a:r>
            <a:r>
              <a:rPr lang="id-ID" sz="4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just"/>
            <a:r>
              <a:rPr lang="id-ID" sz="4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Untuk menunjukan kepada manusia agar dapat mencapai kebahagian dunia dan akhirat  </a:t>
            </a:r>
            <a:endParaRPr lang="en-US" sz="4800"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E1B0721-0015-144C-68E3-FDD95A1B6688}"/>
              </a:ext>
            </a:extLst>
          </p:cNvPr>
          <p:cNvSpPr txBox="1"/>
          <p:nvPr/>
        </p:nvSpPr>
        <p:spPr>
          <a:xfrm>
            <a:off x="1270613" y="3483396"/>
            <a:ext cx="9650776" cy="2677656"/>
          </a:xfrm>
          <a:prstGeom prst="rect">
            <a:avLst/>
          </a:prstGeom>
          <a:solidFill>
            <a:srgbClr val="92D050"/>
          </a:solidFill>
          <a:ln>
            <a:solidFill>
              <a:srgbClr val="00B0F0"/>
            </a:solidFill>
          </a:ln>
        </p:spPr>
        <p:txBody>
          <a:bodyPr wrap="square">
            <a:spAutoFit/>
          </a:bodyPr>
          <a:lstStyle/>
          <a:p>
            <a:r>
              <a:rPr lang="id-ID" sz="2800" b="1" u="sng"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Ruang Lingkup</a:t>
            </a:r>
            <a:r>
              <a:rPr lang="id-ID" sz="2800" b="1" u="sng"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Agama Islam :</a:t>
            </a:r>
          </a:p>
          <a:p>
            <a:endParaRPr lang="id-ID"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r>
              <a:rPr lang="id-ID" sz="2800" dirty="0">
                <a:solidFill>
                  <a:srgbClr val="202124"/>
                </a:solidFill>
                <a:latin typeface="Times New Roman" panose="02020603050405020304" pitchFamily="18" charset="0"/>
                <a:cs typeface="Times New Roman" panose="02020603050405020304" pitchFamily="18" charset="0"/>
              </a:rPr>
              <a:t>Meliputi 3 </a:t>
            </a:r>
            <a:r>
              <a:rPr lang="en-ID" sz="2800" b="0" i="0" dirty="0">
                <a:solidFill>
                  <a:srgbClr val="202124"/>
                </a:solidFill>
                <a:effectLst/>
                <a:latin typeface="Times New Roman" panose="02020603050405020304" pitchFamily="18" charset="0"/>
                <a:cs typeface="Times New Roman" panose="02020603050405020304" pitchFamily="18" charset="0"/>
              </a:rPr>
              <a:t> </a:t>
            </a:r>
            <a:r>
              <a:rPr lang="en-ID" sz="2800" b="0" i="0" dirty="0" err="1">
                <a:solidFill>
                  <a:srgbClr val="202124"/>
                </a:solidFill>
                <a:effectLst/>
                <a:latin typeface="Times New Roman" panose="02020603050405020304" pitchFamily="18" charset="0"/>
                <a:cs typeface="Times New Roman" panose="02020603050405020304" pitchFamily="18" charset="0"/>
              </a:rPr>
              <a:t>aspek</a:t>
            </a:r>
            <a:r>
              <a:rPr lang="en-ID" sz="2800" b="0" i="0" dirty="0">
                <a:solidFill>
                  <a:srgbClr val="202124"/>
                </a:solidFill>
                <a:effectLst/>
                <a:latin typeface="Times New Roman" panose="02020603050405020304" pitchFamily="18" charset="0"/>
                <a:cs typeface="Times New Roman" panose="02020603050405020304" pitchFamily="18" charset="0"/>
              </a:rPr>
              <a:t> </a:t>
            </a:r>
            <a:r>
              <a:rPr lang="id-ID" sz="2800" b="0" i="0" dirty="0">
                <a:solidFill>
                  <a:srgbClr val="202124"/>
                </a:solidFill>
                <a:effectLst/>
                <a:latin typeface="Times New Roman" panose="02020603050405020304" pitchFamily="18" charset="0"/>
                <a:cs typeface="Times New Roman" panose="02020603050405020304" pitchFamily="18" charset="0"/>
              </a:rPr>
              <a:t>:</a:t>
            </a:r>
            <a:r>
              <a:rPr lang="en-ID" sz="2800" b="0" i="0" dirty="0">
                <a:solidFill>
                  <a:srgbClr val="040C28"/>
                </a:solidFill>
                <a:effectLst/>
                <a:latin typeface="Times New Roman" panose="02020603050405020304" pitchFamily="18" charset="0"/>
                <a:cs typeface="Times New Roman" panose="02020603050405020304" pitchFamily="18" charset="0"/>
              </a:rPr>
              <a:t> </a:t>
            </a:r>
            <a:endParaRPr lang="id-ID" sz="2800" b="0" i="0" dirty="0">
              <a:solidFill>
                <a:srgbClr val="040C28"/>
              </a:solidFill>
              <a:effectLst/>
              <a:latin typeface="Times New Roman" panose="02020603050405020304" pitchFamily="18" charset="0"/>
              <a:cs typeface="Times New Roman" panose="02020603050405020304" pitchFamily="18" charset="0"/>
            </a:endParaRPr>
          </a:p>
          <a:p>
            <a:pPr marL="457200" indent="-457200">
              <a:buAutoNum type="arabicPeriod"/>
            </a:pPr>
            <a:r>
              <a:rPr lang="id-ID" sz="2800" dirty="0">
                <a:solidFill>
                  <a:srgbClr val="040C28"/>
                </a:solidFill>
                <a:latin typeface="Times New Roman" panose="02020603050405020304" pitchFamily="18" charset="0"/>
                <a:cs typeface="Times New Roman" panose="02020603050405020304" pitchFamily="18" charset="0"/>
              </a:rPr>
              <a:t>Aspek K</a:t>
            </a:r>
            <a:r>
              <a:rPr lang="en-ID" sz="2800" b="0" i="0" dirty="0" err="1">
                <a:solidFill>
                  <a:srgbClr val="040C28"/>
                </a:solidFill>
                <a:effectLst/>
                <a:latin typeface="Times New Roman" panose="02020603050405020304" pitchFamily="18" charset="0"/>
                <a:cs typeface="Times New Roman" panose="02020603050405020304" pitchFamily="18" charset="0"/>
              </a:rPr>
              <a:t>eyakinan</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akidah</a:t>
            </a:r>
            <a:r>
              <a:rPr lang="en-ID" sz="2800" b="0" i="0" dirty="0">
                <a:solidFill>
                  <a:srgbClr val="040C28"/>
                </a:solidFill>
                <a:effectLst/>
                <a:latin typeface="Times New Roman" panose="02020603050405020304" pitchFamily="18" charset="0"/>
                <a:cs typeface="Times New Roman" panose="02020603050405020304" pitchFamily="18" charset="0"/>
              </a:rPr>
              <a:t>), </a:t>
            </a:r>
            <a:endParaRPr lang="id-ID" sz="2800" b="0" i="0" dirty="0">
              <a:solidFill>
                <a:srgbClr val="040C28"/>
              </a:solidFill>
              <a:effectLst/>
              <a:latin typeface="Times New Roman" panose="02020603050405020304" pitchFamily="18" charset="0"/>
              <a:cs typeface="Times New Roman" panose="02020603050405020304" pitchFamily="18" charset="0"/>
            </a:endParaRPr>
          </a:p>
          <a:p>
            <a:pPr marL="457200" indent="-457200">
              <a:buAutoNum type="arabicPeriod"/>
            </a:pPr>
            <a:r>
              <a:rPr lang="id-ID" sz="2800" dirty="0">
                <a:solidFill>
                  <a:srgbClr val="040C28"/>
                </a:solidFill>
                <a:latin typeface="Times New Roman" panose="02020603050405020304" pitchFamily="18" charset="0"/>
                <a:cs typeface="Times New Roman" panose="02020603050405020304" pitchFamily="18" charset="0"/>
              </a:rPr>
              <a:t>A</a:t>
            </a:r>
            <a:r>
              <a:rPr lang="en-ID" sz="2800" b="0" i="0" dirty="0" err="1">
                <a:solidFill>
                  <a:srgbClr val="040C28"/>
                </a:solidFill>
                <a:effectLst/>
                <a:latin typeface="Times New Roman" panose="02020603050405020304" pitchFamily="18" charset="0"/>
                <a:cs typeface="Times New Roman" panose="02020603050405020304" pitchFamily="18" charset="0"/>
              </a:rPr>
              <a:t>spek</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norma</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atau</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hukum</a:t>
            </a:r>
            <a:r>
              <a:rPr lang="en-ID" sz="2800" b="0" i="0" dirty="0">
                <a:solidFill>
                  <a:srgbClr val="040C28"/>
                </a:solidFill>
                <a:effectLst/>
                <a:latin typeface="Times New Roman" panose="02020603050405020304" pitchFamily="18" charset="0"/>
                <a:cs typeface="Times New Roman" panose="02020603050405020304" pitchFamily="18" charset="0"/>
              </a:rPr>
              <a:t> (syariah), </a:t>
            </a:r>
            <a:endParaRPr lang="id-ID" sz="2800" b="0" i="0" dirty="0">
              <a:solidFill>
                <a:srgbClr val="040C28"/>
              </a:solidFill>
              <a:effectLst/>
              <a:latin typeface="Times New Roman" panose="02020603050405020304" pitchFamily="18" charset="0"/>
              <a:cs typeface="Times New Roman" panose="02020603050405020304" pitchFamily="18" charset="0"/>
            </a:endParaRPr>
          </a:p>
          <a:p>
            <a:pPr marL="457200" indent="-457200">
              <a:buAutoNum type="arabicPeriod"/>
            </a:pPr>
            <a:r>
              <a:rPr lang="id-ID" sz="2800" b="0" i="0" dirty="0">
                <a:solidFill>
                  <a:srgbClr val="040C28"/>
                </a:solidFill>
                <a:effectLst/>
                <a:latin typeface="Times New Roman" panose="02020603050405020304" pitchFamily="18" charset="0"/>
                <a:cs typeface="Times New Roman" panose="02020603050405020304" pitchFamily="18" charset="0"/>
              </a:rPr>
              <a:t>A</a:t>
            </a:r>
            <a:r>
              <a:rPr lang="en-ID" sz="2800" b="0" i="0" dirty="0" err="1">
                <a:solidFill>
                  <a:srgbClr val="040C28"/>
                </a:solidFill>
                <a:effectLst/>
                <a:latin typeface="Times New Roman" panose="02020603050405020304" pitchFamily="18" charset="0"/>
                <a:cs typeface="Times New Roman" panose="02020603050405020304" pitchFamily="18" charset="0"/>
              </a:rPr>
              <a:t>spek</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perilaku</a:t>
            </a:r>
            <a:r>
              <a:rPr lang="en-ID" sz="2800" b="0" i="0" dirty="0">
                <a:solidFill>
                  <a:srgbClr val="040C28"/>
                </a:solidFill>
                <a:effectLst/>
                <a:latin typeface="Times New Roman" panose="02020603050405020304" pitchFamily="18" charset="0"/>
                <a:cs typeface="Times New Roman" panose="02020603050405020304" pitchFamily="18" charset="0"/>
              </a:rPr>
              <a:t> (</a:t>
            </a:r>
            <a:r>
              <a:rPr lang="en-ID" sz="2800" b="0" i="0" dirty="0" err="1">
                <a:solidFill>
                  <a:srgbClr val="040C28"/>
                </a:solidFill>
                <a:effectLst/>
                <a:latin typeface="Times New Roman" panose="02020603050405020304" pitchFamily="18" charset="0"/>
                <a:cs typeface="Times New Roman" panose="02020603050405020304" pitchFamily="18" charset="0"/>
              </a:rPr>
              <a:t>akhlak</a:t>
            </a:r>
            <a:r>
              <a:rPr lang="en-ID" sz="2800" b="0" i="0" dirty="0">
                <a:solidFill>
                  <a:srgbClr val="040C28"/>
                </a:solidFill>
                <a:effectLst/>
                <a:latin typeface="Times New Roman" panose="02020603050405020304" pitchFamily="18" charset="0"/>
                <a:cs typeface="Times New Roman" panose="02020603050405020304" pitchFamily="18" charset="0"/>
              </a:rPr>
              <a:t>)</a:t>
            </a:r>
            <a:r>
              <a:rPr lang="en-ID" sz="2800" b="0" i="0" dirty="0">
                <a:solidFill>
                  <a:srgbClr val="202124"/>
                </a:solidFill>
                <a:effectLst/>
                <a:latin typeface="Times New Roman" panose="02020603050405020304" pitchFamily="18" charset="0"/>
                <a:cs typeface="Times New Roman" panose="02020603050405020304" pitchFamily="18" charset="0"/>
              </a:rPr>
              <a:t>.</a:t>
            </a:r>
            <a:r>
              <a:rPr lang="id-ID"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sz="2800" b="1" dirty="0">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27338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slamic Background with Mosque Vector Illustration 7233112 Vector Art at  Vecteezy">
            <a:extLst>
              <a:ext uri="{FF2B5EF4-FFF2-40B4-BE49-F238E27FC236}">
                <a16:creationId xmlns:a16="http://schemas.microsoft.com/office/drawing/2014/main" id="{90B2DA20-4224-53F7-5221-60312D9C5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4" y="0"/>
            <a:ext cx="12192000" cy="695164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0111FA7-189C-FF64-BB68-788551975F16}"/>
              </a:ext>
            </a:extLst>
          </p:cNvPr>
          <p:cNvSpPr txBox="1"/>
          <p:nvPr/>
        </p:nvSpPr>
        <p:spPr>
          <a:xfrm>
            <a:off x="1465242" y="262611"/>
            <a:ext cx="9452472" cy="5201424"/>
          </a:xfrm>
          <a:prstGeom prst="rect">
            <a:avLst/>
          </a:prstGeom>
          <a:solidFill>
            <a:srgbClr val="00B050"/>
          </a:solidFill>
          <a:ln>
            <a:solidFill>
              <a:srgbClr val="00B0F0"/>
            </a:solidFill>
          </a:ln>
        </p:spPr>
        <p:txBody>
          <a:bodyPr wrap="square">
            <a:spAutoFit/>
          </a:bodyPr>
          <a:lstStyle/>
          <a:p>
            <a:pPr algn="just"/>
            <a:r>
              <a:rPr lang="id-ID" sz="44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Tujuan Pendidikan Agama Islam </a:t>
            </a:r>
            <a:endParaRPr lang="id-ID"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just"/>
            <a:endParaRPr lang="id-ID"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algn="just"/>
            <a:r>
              <a:rPr lang="en-ID" sz="3200" dirty="0" err="1">
                <a:solidFill>
                  <a:srgbClr val="002060"/>
                </a:solidFill>
                <a:latin typeface="Times New Roman" panose="02020603050405020304" pitchFamily="18" charset="0"/>
                <a:cs typeface="Times New Roman" panose="02020603050405020304" pitchFamily="18" charset="0"/>
              </a:rPr>
              <a:t>adalah</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memberikan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landasan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pengembangan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kepribadian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kepada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mahasiswa</a:t>
            </a:r>
            <a:r>
              <a:rPr lang="en-ID" sz="3200" dirty="0">
                <a:solidFill>
                  <a:srgbClr val="002060"/>
                </a:solidFill>
                <a:latin typeface="Times New Roman" panose="02020603050405020304" pitchFamily="18" charset="0"/>
                <a:cs typeface="Times New Roman" panose="02020603050405020304" pitchFamily="18" charset="0"/>
              </a:rPr>
              <a:t> agar </a:t>
            </a:r>
            <a:r>
              <a:rPr lang="en-ID" sz="3200" dirty="0" err="1">
                <a:solidFill>
                  <a:srgbClr val="002060"/>
                </a:solidFill>
                <a:latin typeface="Times New Roman" panose="02020603050405020304" pitchFamily="18" charset="0"/>
                <a:cs typeface="Times New Roman" panose="02020603050405020304" pitchFamily="18" charset="0"/>
              </a:rPr>
              <a:t>menjadi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kaum</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intelektual</a:t>
            </a:r>
            <a:r>
              <a:rPr lang="en-ID" sz="3200" dirty="0">
                <a:solidFill>
                  <a:srgbClr val="002060"/>
                </a:solidFill>
                <a:latin typeface="Times New Roman" panose="02020603050405020304" pitchFamily="18" charset="0"/>
                <a:cs typeface="Times New Roman" panose="02020603050405020304" pitchFamily="18" charset="0"/>
              </a:rPr>
              <a:t> yang </a:t>
            </a:r>
            <a:r>
              <a:rPr lang="en-ID" sz="3200" dirty="0" err="1">
                <a:solidFill>
                  <a:srgbClr val="002060"/>
                </a:solidFill>
                <a:latin typeface="Times New Roman" panose="02020603050405020304" pitchFamily="18" charset="0"/>
                <a:cs typeface="Times New Roman" panose="02020603050405020304" pitchFamily="18" charset="0"/>
              </a:rPr>
              <a:t>beriman</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bertaqwa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kepada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Tuhan</a:t>
            </a:r>
            <a:r>
              <a:rPr lang="en-ID" sz="3200" dirty="0">
                <a:solidFill>
                  <a:srgbClr val="002060"/>
                </a:solidFill>
                <a:latin typeface="Times New Roman" panose="02020603050405020304" pitchFamily="18" charset="0"/>
                <a:cs typeface="Times New Roman" panose="02020603050405020304" pitchFamily="18" charset="0"/>
              </a:rPr>
              <a:t> Yang Maha Esa, </a:t>
            </a:r>
            <a:r>
              <a:rPr lang="en-ID" sz="3200" dirty="0" err="1">
                <a:solidFill>
                  <a:srgbClr val="002060"/>
                </a:solidFill>
                <a:latin typeface="Times New Roman" panose="02020603050405020304" pitchFamily="18" charset="0"/>
                <a:cs typeface="Times New Roman" panose="02020603050405020304" pitchFamily="18" charset="0"/>
              </a:rPr>
              <a:t>berbudi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pekerti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luhur</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berfikir</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filosofis</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bersikap</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rasional</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dinamis</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berpandangan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luas</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ikut</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dalam</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kerjasama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antar</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umat</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beragama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dalam</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rangka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pengembangan</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pemanfaatan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ilmu</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teknologi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seni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untuk</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kepentingan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nasional</a:t>
            </a:r>
            <a:r>
              <a:rPr lang="en-ID" sz="3200" dirty="0">
                <a:solidFill>
                  <a:srgbClr val="002060"/>
                </a:solidFill>
                <a:latin typeface="Times New Roman" panose="02020603050405020304" pitchFamily="18" charset="0"/>
                <a:cs typeface="Times New Roman" panose="02020603050405020304" pitchFamily="18" charset="0"/>
              </a:rPr>
              <a:t>.</a:t>
            </a:r>
            <a:r>
              <a:rPr lang="id-ID"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184726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wnload Background PPT Pendidikan - GURU.OR.ID">
            <a:extLst>
              <a:ext uri="{FF2B5EF4-FFF2-40B4-BE49-F238E27FC236}">
                <a16:creationId xmlns:a16="http://schemas.microsoft.com/office/drawing/2014/main" id="{846E1269-CE06-860A-5EDD-EEA600CBED6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0"/>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E929114-93A2-CFE7-B2DC-1D46101C33E9}"/>
              </a:ext>
            </a:extLst>
          </p:cNvPr>
          <p:cNvSpPr txBox="1"/>
          <p:nvPr/>
        </p:nvSpPr>
        <p:spPr>
          <a:xfrm>
            <a:off x="1867359" y="1249092"/>
            <a:ext cx="8940188" cy="4524315"/>
          </a:xfrm>
          <a:prstGeom prst="rect">
            <a:avLst/>
          </a:prstGeom>
          <a:noFill/>
        </p:spPr>
        <p:txBody>
          <a:bodyPr wrap="square">
            <a:spAutoFit/>
          </a:bodyPr>
          <a:lstStyle/>
          <a:p>
            <a:pPr marL="742950" indent="-742950">
              <a:buAutoNum type="arabicParenR"/>
            </a:pPr>
            <a:r>
              <a:rPr lang="en-ID" sz="3600" b="0" i="0" dirty="0">
                <a:solidFill>
                  <a:srgbClr val="202124"/>
                </a:solidFill>
                <a:effectLst/>
                <a:latin typeface="Google Sans"/>
              </a:rPr>
              <a:t>QS. Al- Baqarah: 207 yang </a:t>
            </a:r>
            <a:r>
              <a:rPr lang="en-ID" sz="3600" b="0" i="0" dirty="0" err="1">
                <a:solidFill>
                  <a:srgbClr val="202124"/>
                </a:solidFill>
                <a:effectLst/>
                <a:latin typeface="Google Sans"/>
              </a:rPr>
              <a:t>berkaitan</a:t>
            </a:r>
            <a:r>
              <a:rPr lang="en-ID" sz="3600" b="0" i="0" dirty="0">
                <a:solidFill>
                  <a:srgbClr val="202124"/>
                </a:solidFill>
                <a:effectLst/>
                <a:latin typeface="Google Sans"/>
              </a:rPr>
              <a:t> </a:t>
            </a:r>
            <a:r>
              <a:rPr lang="en-ID" sz="3600" b="0" i="0" dirty="0" err="1">
                <a:solidFill>
                  <a:srgbClr val="202124"/>
                </a:solidFill>
                <a:effectLst/>
                <a:latin typeface="Google Sans"/>
              </a:rPr>
              <a:t>mencari</a:t>
            </a:r>
            <a:r>
              <a:rPr lang="en-ID" sz="3600" b="0" i="0" dirty="0">
                <a:solidFill>
                  <a:srgbClr val="202124"/>
                </a:solidFill>
                <a:effectLst/>
                <a:latin typeface="Google Sans"/>
              </a:rPr>
              <a:t> </a:t>
            </a:r>
            <a:r>
              <a:rPr lang="en-ID" sz="3600" b="0" i="0" dirty="0" err="1">
                <a:solidFill>
                  <a:srgbClr val="202124"/>
                </a:solidFill>
                <a:effectLst/>
                <a:latin typeface="Google Sans"/>
              </a:rPr>
              <a:t>ridho</a:t>
            </a:r>
            <a:r>
              <a:rPr lang="en-ID" sz="3600" b="0" i="0" dirty="0">
                <a:solidFill>
                  <a:srgbClr val="202124"/>
                </a:solidFill>
                <a:effectLst/>
                <a:latin typeface="Google Sans"/>
              </a:rPr>
              <a:t> Allah, </a:t>
            </a:r>
            <a:endParaRPr lang="id-ID" sz="3600" b="0" i="0" dirty="0">
              <a:solidFill>
                <a:srgbClr val="202124"/>
              </a:solidFill>
              <a:effectLst/>
              <a:latin typeface="Google Sans"/>
            </a:endParaRPr>
          </a:p>
          <a:p>
            <a:pPr marL="742950" indent="-742950">
              <a:buAutoNum type="arabicParenR"/>
            </a:pPr>
            <a:r>
              <a:rPr lang="en-ID" sz="3600" b="0" i="0" dirty="0">
                <a:solidFill>
                  <a:srgbClr val="202124"/>
                </a:solidFill>
                <a:effectLst/>
                <a:latin typeface="Google Sans"/>
              </a:rPr>
              <a:t>QS. Ali Imran: 102 yang </a:t>
            </a:r>
            <a:r>
              <a:rPr lang="en-ID" sz="3600" b="0" i="0" dirty="0" err="1">
                <a:solidFill>
                  <a:srgbClr val="202124"/>
                </a:solidFill>
                <a:effectLst/>
                <a:latin typeface="Google Sans"/>
              </a:rPr>
              <a:t>berkaitan</a:t>
            </a:r>
            <a:r>
              <a:rPr lang="en-ID" sz="3600" b="0" i="0" dirty="0">
                <a:solidFill>
                  <a:srgbClr val="202124"/>
                </a:solidFill>
                <a:effectLst/>
                <a:latin typeface="Google Sans"/>
              </a:rPr>
              <a:t> </a:t>
            </a:r>
            <a:r>
              <a:rPr lang="en-ID" sz="3600" b="0" i="0" dirty="0" err="1">
                <a:solidFill>
                  <a:srgbClr val="202124"/>
                </a:solidFill>
                <a:effectLst/>
                <a:latin typeface="Google Sans"/>
              </a:rPr>
              <a:t>dengan</a:t>
            </a:r>
            <a:r>
              <a:rPr lang="en-ID" sz="3600" b="0" i="0" dirty="0">
                <a:solidFill>
                  <a:srgbClr val="202124"/>
                </a:solidFill>
                <a:effectLst/>
                <a:latin typeface="Google Sans"/>
              </a:rPr>
              <a:t> </a:t>
            </a:r>
            <a:r>
              <a:rPr lang="en-ID" sz="3600" b="0" i="0" dirty="0" err="1">
                <a:solidFill>
                  <a:srgbClr val="202124"/>
                </a:solidFill>
                <a:effectLst/>
                <a:latin typeface="Google Sans"/>
              </a:rPr>
              <a:t>taqwa</a:t>
            </a:r>
            <a:r>
              <a:rPr lang="en-ID" sz="3600" b="0" i="0" dirty="0">
                <a:solidFill>
                  <a:srgbClr val="202124"/>
                </a:solidFill>
                <a:effectLst/>
                <a:latin typeface="Google Sans"/>
              </a:rPr>
              <a:t> </a:t>
            </a:r>
            <a:r>
              <a:rPr lang="en-ID" sz="3600" b="0" i="0" dirty="0" err="1">
                <a:solidFill>
                  <a:srgbClr val="202124"/>
                </a:solidFill>
                <a:effectLst/>
                <a:latin typeface="Google Sans"/>
              </a:rPr>
              <a:t>kepada</a:t>
            </a:r>
            <a:r>
              <a:rPr lang="en-ID" sz="3600" b="0" i="0" dirty="0">
                <a:solidFill>
                  <a:srgbClr val="202124"/>
                </a:solidFill>
                <a:effectLst/>
                <a:latin typeface="Google Sans"/>
              </a:rPr>
              <a:t> Allah, </a:t>
            </a:r>
            <a:endParaRPr lang="id-ID" sz="3600" b="0" i="0" dirty="0">
              <a:solidFill>
                <a:srgbClr val="202124"/>
              </a:solidFill>
              <a:effectLst/>
              <a:latin typeface="Google Sans"/>
            </a:endParaRPr>
          </a:p>
          <a:p>
            <a:pPr marL="742950" indent="-742950">
              <a:buAutoNum type="arabicParenR"/>
            </a:pPr>
            <a:r>
              <a:rPr lang="en-ID" sz="3600" b="0" i="0" dirty="0">
                <a:solidFill>
                  <a:srgbClr val="202124"/>
                </a:solidFill>
                <a:effectLst/>
                <a:latin typeface="Google Sans"/>
              </a:rPr>
              <a:t>QS. Al-</a:t>
            </a:r>
            <a:r>
              <a:rPr lang="en-ID" sz="3600" b="0" i="0" dirty="0" err="1">
                <a:solidFill>
                  <a:srgbClr val="202124"/>
                </a:solidFill>
                <a:effectLst/>
                <a:latin typeface="Google Sans"/>
              </a:rPr>
              <a:t>Dzariyat</a:t>
            </a:r>
            <a:r>
              <a:rPr lang="en-ID" sz="3600" b="0" i="0" dirty="0">
                <a:solidFill>
                  <a:srgbClr val="202124"/>
                </a:solidFill>
                <a:effectLst/>
                <a:latin typeface="Google Sans"/>
              </a:rPr>
              <a:t>: 56 yang </a:t>
            </a:r>
            <a:r>
              <a:rPr lang="en-ID" sz="3600" b="0" i="0" dirty="0" err="1">
                <a:solidFill>
                  <a:srgbClr val="202124"/>
                </a:solidFill>
                <a:effectLst/>
                <a:latin typeface="Google Sans"/>
              </a:rPr>
              <a:t>berkaitan</a:t>
            </a:r>
            <a:r>
              <a:rPr lang="en-ID" sz="3600" b="0" i="0" dirty="0">
                <a:solidFill>
                  <a:srgbClr val="202124"/>
                </a:solidFill>
                <a:effectLst/>
                <a:latin typeface="Google Sans"/>
              </a:rPr>
              <a:t> </a:t>
            </a:r>
            <a:r>
              <a:rPr lang="en-ID" sz="3600" b="0" i="0" dirty="0" err="1">
                <a:solidFill>
                  <a:srgbClr val="202124"/>
                </a:solidFill>
                <a:effectLst/>
                <a:latin typeface="Google Sans"/>
              </a:rPr>
              <a:t>dengan</a:t>
            </a:r>
            <a:r>
              <a:rPr lang="en-ID" sz="3600" b="0" i="0" dirty="0">
                <a:solidFill>
                  <a:srgbClr val="202124"/>
                </a:solidFill>
                <a:effectLst/>
                <a:latin typeface="Google Sans"/>
              </a:rPr>
              <a:t> </a:t>
            </a:r>
            <a:r>
              <a:rPr lang="en-ID" sz="3600" b="0" i="0" dirty="0" err="1">
                <a:solidFill>
                  <a:srgbClr val="202124"/>
                </a:solidFill>
                <a:effectLst/>
                <a:latin typeface="Google Sans"/>
              </a:rPr>
              <a:t>beribadah</a:t>
            </a:r>
            <a:r>
              <a:rPr lang="en-ID" sz="3600" b="0" i="0" dirty="0">
                <a:solidFill>
                  <a:srgbClr val="202124"/>
                </a:solidFill>
                <a:effectLst/>
                <a:latin typeface="Google Sans"/>
              </a:rPr>
              <a:t>, </a:t>
            </a:r>
            <a:endParaRPr lang="id-ID" sz="3600" b="0" i="0" dirty="0">
              <a:solidFill>
                <a:srgbClr val="202124"/>
              </a:solidFill>
              <a:effectLst/>
              <a:latin typeface="Google Sans"/>
            </a:endParaRPr>
          </a:p>
          <a:p>
            <a:pPr marL="742950" indent="-742950">
              <a:buAutoNum type="arabicParenR"/>
            </a:pPr>
            <a:r>
              <a:rPr lang="en-ID" sz="3600" b="0" i="0" dirty="0">
                <a:solidFill>
                  <a:srgbClr val="202124"/>
                </a:solidFill>
                <a:effectLst/>
                <a:latin typeface="Google Sans"/>
              </a:rPr>
              <a:t>QS. Al-Baqarah: 30 </a:t>
            </a:r>
            <a:r>
              <a:rPr lang="en-ID" sz="3600" b="0" i="0" dirty="0" err="1">
                <a:solidFill>
                  <a:srgbClr val="202124"/>
                </a:solidFill>
                <a:effectLst/>
                <a:latin typeface="Google Sans"/>
              </a:rPr>
              <a:t>berkaitan</a:t>
            </a:r>
            <a:r>
              <a:rPr lang="en-ID" sz="3600" b="0" i="0" dirty="0">
                <a:solidFill>
                  <a:srgbClr val="202124"/>
                </a:solidFill>
                <a:effectLst/>
                <a:latin typeface="Google Sans"/>
              </a:rPr>
              <a:t> </a:t>
            </a:r>
            <a:r>
              <a:rPr lang="en-ID" sz="3600" b="0" i="0" dirty="0" err="1">
                <a:solidFill>
                  <a:srgbClr val="202124"/>
                </a:solidFill>
                <a:effectLst/>
                <a:latin typeface="Google Sans"/>
              </a:rPr>
              <a:t>dengan</a:t>
            </a:r>
            <a:r>
              <a:rPr lang="en-ID" sz="3600" b="0" i="0" dirty="0">
                <a:solidFill>
                  <a:srgbClr val="202124"/>
                </a:solidFill>
                <a:effectLst/>
                <a:latin typeface="Google Sans"/>
              </a:rPr>
              <a:t> </a:t>
            </a:r>
            <a:r>
              <a:rPr lang="en-ID" sz="3600" b="0" i="0" dirty="0" err="1">
                <a:solidFill>
                  <a:srgbClr val="202124"/>
                </a:solidFill>
                <a:effectLst/>
                <a:latin typeface="Google Sans"/>
              </a:rPr>
              <a:t>manusia</a:t>
            </a:r>
            <a:r>
              <a:rPr lang="en-ID" sz="3600" b="0" i="0" dirty="0">
                <a:solidFill>
                  <a:srgbClr val="202124"/>
                </a:solidFill>
                <a:effectLst/>
                <a:latin typeface="Google Sans"/>
              </a:rPr>
              <a:t> </a:t>
            </a:r>
            <a:r>
              <a:rPr lang="en-ID" sz="3600" b="0" i="0" dirty="0" err="1">
                <a:solidFill>
                  <a:srgbClr val="202124"/>
                </a:solidFill>
                <a:effectLst/>
                <a:latin typeface="Google Sans"/>
              </a:rPr>
              <a:t>sebagai</a:t>
            </a:r>
            <a:r>
              <a:rPr lang="en-ID" sz="3600" b="0" i="0" dirty="0">
                <a:solidFill>
                  <a:srgbClr val="202124"/>
                </a:solidFill>
                <a:effectLst/>
                <a:latin typeface="Google Sans"/>
              </a:rPr>
              <a:t> khalifah </a:t>
            </a:r>
            <a:r>
              <a:rPr lang="en-ID" sz="3600" b="0" i="0" dirty="0" err="1">
                <a:solidFill>
                  <a:srgbClr val="202124"/>
                </a:solidFill>
                <a:effectLst/>
                <a:latin typeface="Google Sans"/>
              </a:rPr>
              <a:t>dimuka</a:t>
            </a:r>
            <a:r>
              <a:rPr lang="en-ID" sz="3600" b="0" i="0" dirty="0">
                <a:solidFill>
                  <a:srgbClr val="202124"/>
                </a:solidFill>
                <a:effectLst/>
                <a:latin typeface="Google Sans"/>
              </a:rPr>
              <a:t> </a:t>
            </a:r>
            <a:r>
              <a:rPr lang="en-ID" sz="3600" b="0" i="0" dirty="0" err="1">
                <a:solidFill>
                  <a:srgbClr val="202124"/>
                </a:solidFill>
                <a:effectLst/>
                <a:latin typeface="Google Sans"/>
              </a:rPr>
              <a:t>bumi</a:t>
            </a:r>
            <a:r>
              <a:rPr lang="en-ID" sz="3600" b="0" i="0" dirty="0">
                <a:solidFill>
                  <a:srgbClr val="202124"/>
                </a:solidFill>
                <a:effectLst/>
                <a:latin typeface="Google Sans"/>
              </a:rPr>
              <a:t>.</a:t>
            </a:r>
            <a:endParaRPr lang="en-ID" sz="3600" dirty="0"/>
          </a:p>
        </p:txBody>
      </p:sp>
      <p:sp>
        <p:nvSpPr>
          <p:cNvPr id="5" name="TextBox 4">
            <a:extLst>
              <a:ext uri="{FF2B5EF4-FFF2-40B4-BE49-F238E27FC236}">
                <a16:creationId xmlns:a16="http://schemas.microsoft.com/office/drawing/2014/main" id="{147CADBB-AAB3-2C47-B69D-7F516C06FCDD}"/>
              </a:ext>
            </a:extLst>
          </p:cNvPr>
          <p:cNvSpPr txBox="1"/>
          <p:nvPr/>
        </p:nvSpPr>
        <p:spPr>
          <a:xfrm>
            <a:off x="2018841" y="531429"/>
            <a:ext cx="8700571" cy="646331"/>
          </a:xfrm>
          <a:prstGeom prst="rect">
            <a:avLst/>
          </a:prstGeom>
          <a:noFill/>
        </p:spPr>
        <p:txBody>
          <a:bodyPr wrap="square">
            <a:spAutoFit/>
          </a:bodyPr>
          <a:lstStyle/>
          <a:p>
            <a:pPr algn="ctr"/>
            <a:r>
              <a:rPr lang="id-ID" sz="3600" b="1" dirty="0">
                <a:solidFill>
                  <a:srgbClr val="040C28"/>
                </a:solidFill>
                <a:latin typeface="Google Sans"/>
              </a:rPr>
              <a:t>Tujuan Pendidikan menurut Al-Quran :</a:t>
            </a:r>
            <a:endParaRPr lang="en-ID" sz="3600" b="1" dirty="0"/>
          </a:p>
        </p:txBody>
      </p:sp>
    </p:spTree>
    <p:extLst>
      <p:ext uri="{BB962C8B-B14F-4D97-AF65-F5344CB8AC3E}">
        <p14:creationId xmlns:p14="http://schemas.microsoft.com/office/powerpoint/2010/main" val="4328343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l-Baqarah Ayat 207 - YouTube">
            <a:extLst>
              <a:ext uri="{FF2B5EF4-FFF2-40B4-BE49-F238E27FC236}">
                <a16:creationId xmlns:a16="http://schemas.microsoft.com/office/drawing/2014/main" id="{DC485C6F-7C5E-85B2-DB00-D61A4DC6C975}"/>
              </a:ext>
            </a:extLst>
          </p:cNvPr>
          <p:cNvPicPr>
            <a:picLocks noChangeAspect="1"/>
          </p:cNvPicPr>
          <p:nvPr/>
        </p:nvPicPr>
        <p:blipFill rotWithShape="1">
          <a:blip r:embed="rId2">
            <a:extLst>
              <a:ext uri="{28A0092B-C50C-407E-A947-70E740481C1C}">
                <a14:useLocalDpi xmlns:a14="http://schemas.microsoft.com/office/drawing/2010/main" val="0"/>
              </a:ext>
            </a:extLst>
          </a:blip>
          <a:srcRect l="8301" t="17400" r="7079" b="12665"/>
          <a:stretch/>
        </p:blipFill>
        <p:spPr bwMode="auto">
          <a:xfrm>
            <a:off x="669274" y="645274"/>
            <a:ext cx="4651873" cy="1161492"/>
          </a:xfrm>
          <a:prstGeom prst="rect">
            <a:avLst/>
          </a:prstGeom>
          <a:noFill/>
          <a:ln>
            <a:noFill/>
          </a:ln>
          <a:extLst>
            <a:ext uri="{53640926-AAD7-44D8-BBD7-CCE9431645EC}">
              <a14:shadowObscured xmlns:a14="http://schemas.microsoft.com/office/drawing/2010/main"/>
            </a:ext>
          </a:extLst>
        </p:spPr>
      </p:pic>
      <p:sp>
        <p:nvSpPr>
          <p:cNvPr id="4" name="TextBox 3">
            <a:extLst>
              <a:ext uri="{FF2B5EF4-FFF2-40B4-BE49-F238E27FC236}">
                <a16:creationId xmlns:a16="http://schemas.microsoft.com/office/drawing/2014/main" id="{3198A01E-C8D4-60BF-7824-B45C46AD68CD}"/>
              </a:ext>
            </a:extLst>
          </p:cNvPr>
          <p:cNvSpPr txBox="1"/>
          <p:nvPr/>
        </p:nvSpPr>
        <p:spPr>
          <a:xfrm>
            <a:off x="5582798" y="591836"/>
            <a:ext cx="6168527" cy="1855893"/>
          </a:xfrm>
          <a:prstGeom prst="rect">
            <a:avLst/>
          </a:prstGeom>
          <a:noFill/>
        </p:spPr>
        <p:txBody>
          <a:bodyPr wrap="square">
            <a:spAutoFit/>
          </a:bodyPr>
          <a:lstStyle/>
          <a:p>
            <a:pPr algn="just">
              <a:lnSpc>
                <a:spcPct val="107000"/>
              </a:lnSpc>
              <a:spcAft>
                <a:spcPts val="800"/>
              </a:spcAft>
            </a:pPr>
            <a:r>
              <a:rPr lang="id-ID"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1. Di antara manusia ada orang mukmin yang menjual dirinya dan mengorbankannya untuk menjalankan ketaatan kepada Rabbnya, berjuang di jalan-Nya dan mencari rida-Nya. Dan Allah itu Mahaluas kasih sayang-Nya kepada hamba-hamba-Nya dan Maha Penyayang kepada mereka. QS. Al-Baqarah : 207</a:t>
            </a:r>
            <a:endParaRPr lang="en-ID" sz="1600" i="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descr="AL Quran Digital Online : Indonesian Translation · [3:102] Ali 'Imran  (Keluarga 'Imran):Ayat 102 - آل عمران">
            <a:extLst>
              <a:ext uri="{FF2B5EF4-FFF2-40B4-BE49-F238E27FC236}">
                <a16:creationId xmlns:a16="http://schemas.microsoft.com/office/drawing/2014/main" id="{E485CCA0-75CF-FD40-B7E2-33D54B6EDE7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9272" y="2523405"/>
            <a:ext cx="4651874" cy="1040193"/>
          </a:xfrm>
          <a:prstGeom prst="rect">
            <a:avLst/>
          </a:prstGeom>
          <a:noFill/>
          <a:ln>
            <a:noFill/>
          </a:ln>
        </p:spPr>
      </p:pic>
      <p:sp>
        <p:nvSpPr>
          <p:cNvPr id="7" name="TextBox 6">
            <a:extLst>
              <a:ext uri="{FF2B5EF4-FFF2-40B4-BE49-F238E27FC236}">
                <a16:creationId xmlns:a16="http://schemas.microsoft.com/office/drawing/2014/main" id="{8817629D-88E0-C9E2-5E1D-E19EE3650A93}"/>
              </a:ext>
            </a:extLst>
          </p:cNvPr>
          <p:cNvSpPr txBox="1"/>
          <p:nvPr/>
        </p:nvSpPr>
        <p:spPr>
          <a:xfrm>
            <a:off x="5567647" y="2546882"/>
            <a:ext cx="6128593" cy="966803"/>
          </a:xfrm>
          <a:prstGeom prst="rect">
            <a:avLst/>
          </a:prstGeom>
          <a:noFill/>
        </p:spPr>
        <p:txBody>
          <a:bodyPr wrap="square">
            <a:spAutoFit/>
          </a:bodyPr>
          <a:lstStyle/>
          <a:p>
            <a:pPr algn="just">
              <a:lnSpc>
                <a:spcPct val="107000"/>
              </a:lnSpc>
              <a:spcAft>
                <a:spcPts val="800"/>
              </a:spcAft>
            </a:pPr>
            <a:r>
              <a:rPr lang="id-ID"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2. Wahai orang-orang yang beriman! Bertakwalah kepada Allah sebenar-benar takwa kepada-Nya dan janganlah kamu mati kecuali dalam keadaan Muslim. </a:t>
            </a:r>
            <a:r>
              <a:rPr lang="id-ID" sz="1800" b="1" i="1" dirty="0">
                <a:solidFill>
                  <a:schemeClr val="bg1"/>
                </a:solidFill>
                <a:effectLst/>
                <a:latin typeface="Times New Roman" panose="02020603050405020304" pitchFamily="18" charset="0"/>
                <a:ea typeface="Calibri" panose="020F0502020204030204" pitchFamily="34" charset="0"/>
              </a:rPr>
              <a:t>QS. Ali Imran: 102</a:t>
            </a:r>
            <a:endParaRPr lang="en-ID" sz="1600" i="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8" name="Picture 7" descr="Tadabbur Quran QS AL Dzariyat: 56-58)">
            <a:extLst>
              <a:ext uri="{FF2B5EF4-FFF2-40B4-BE49-F238E27FC236}">
                <a16:creationId xmlns:a16="http://schemas.microsoft.com/office/drawing/2014/main" id="{0C0D16C0-DF87-C1EC-E12F-B1139125994C}"/>
              </a:ext>
            </a:extLst>
          </p:cNvPr>
          <p:cNvPicPr>
            <a:picLocks noChangeAspect="1"/>
          </p:cNvPicPr>
          <p:nvPr/>
        </p:nvPicPr>
        <p:blipFill rotWithShape="1">
          <a:blip r:embed="rId4">
            <a:extLst>
              <a:ext uri="{28A0092B-C50C-407E-A947-70E740481C1C}">
                <a14:useLocalDpi xmlns:a14="http://schemas.microsoft.com/office/drawing/2010/main" val="0"/>
              </a:ext>
            </a:extLst>
          </a:blip>
          <a:srcRect b="76748"/>
          <a:stretch/>
        </p:blipFill>
        <p:spPr bwMode="auto">
          <a:xfrm>
            <a:off x="669273" y="3892329"/>
            <a:ext cx="4651874" cy="492384"/>
          </a:xfrm>
          <a:prstGeom prst="rect">
            <a:avLst/>
          </a:prstGeom>
          <a:noFill/>
          <a:ln>
            <a:noFill/>
          </a:ln>
          <a:extLst>
            <a:ext uri="{53640926-AAD7-44D8-BBD7-CCE9431645EC}">
              <a14:shadowObscured xmlns:a14="http://schemas.microsoft.com/office/drawing/2010/main"/>
            </a:ext>
          </a:extLst>
        </p:spPr>
      </p:pic>
      <p:sp>
        <p:nvSpPr>
          <p:cNvPr id="10" name="TextBox 9">
            <a:extLst>
              <a:ext uri="{FF2B5EF4-FFF2-40B4-BE49-F238E27FC236}">
                <a16:creationId xmlns:a16="http://schemas.microsoft.com/office/drawing/2014/main" id="{3F680CD7-2402-54F8-B4BA-6DAF361B1B24}"/>
              </a:ext>
            </a:extLst>
          </p:cNvPr>
          <p:cNvSpPr txBox="1"/>
          <p:nvPr/>
        </p:nvSpPr>
        <p:spPr>
          <a:xfrm>
            <a:off x="5622732" y="3867506"/>
            <a:ext cx="6128593" cy="670120"/>
          </a:xfrm>
          <a:prstGeom prst="rect">
            <a:avLst/>
          </a:prstGeom>
          <a:noFill/>
        </p:spPr>
        <p:txBody>
          <a:bodyPr wrap="square">
            <a:spAutoFit/>
          </a:bodyPr>
          <a:lstStyle/>
          <a:p>
            <a:pPr>
              <a:lnSpc>
                <a:spcPct val="107000"/>
              </a:lnSpc>
              <a:spcAft>
                <a:spcPts val="800"/>
              </a:spcAft>
            </a:pPr>
            <a:r>
              <a:rPr lang="id-ID" sz="1800" i="1" kern="100"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3. Dan Aku tidak menciptakan jin dan manusia melainkan supaya mereka mengabdi kepada-Ku. </a:t>
            </a:r>
            <a:r>
              <a:rPr lang="id-ID" sz="1800" i="1" dirty="0">
                <a:solidFill>
                  <a:schemeClr val="bg1"/>
                </a:solidFill>
                <a:effectLst/>
                <a:latin typeface="Arial" panose="020B0604020202020204" pitchFamily="34" charset="0"/>
                <a:ea typeface="Calibri" panose="020F0502020204030204" pitchFamily="34" charset="0"/>
              </a:rPr>
              <a:t>surat Az Zariyat ayat 56</a:t>
            </a:r>
            <a:endParaRPr lang="en-ID" sz="1600" i="1"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Picture 10" descr="Tafsir Ibnu Katsir Surat Al-Baqarah ayat 30 | alqur'anmulia">
            <a:extLst>
              <a:ext uri="{FF2B5EF4-FFF2-40B4-BE49-F238E27FC236}">
                <a16:creationId xmlns:a16="http://schemas.microsoft.com/office/drawing/2014/main" id="{D8E0F956-439C-3C0D-9ADA-CE2F8AA9973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69271" y="4713444"/>
            <a:ext cx="4651873" cy="1533118"/>
          </a:xfrm>
          <a:prstGeom prst="rect">
            <a:avLst/>
          </a:prstGeom>
          <a:noFill/>
          <a:ln>
            <a:noFill/>
          </a:ln>
        </p:spPr>
      </p:pic>
      <p:sp>
        <p:nvSpPr>
          <p:cNvPr id="13" name="TextBox 12">
            <a:extLst>
              <a:ext uri="{FF2B5EF4-FFF2-40B4-BE49-F238E27FC236}">
                <a16:creationId xmlns:a16="http://schemas.microsoft.com/office/drawing/2014/main" id="{FA736EFF-FE46-E2F6-D448-8D156AC2DC96}"/>
              </a:ext>
            </a:extLst>
          </p:cNvPr>
          <p:cNvSpPr txBox="1"/>
          <p:nvPr/>
        </p:nvSpPr>
        <p:spPr>
          <a:xfrm>
            <a:off x="5622732" y="4613461"/>
            <a:ext cx="6128593" cy="2031325"/>
          </a:xfrm>
          <a:prstGeom prst="rect">
            <a:avLst/>
          </a:prstGeom>
          <a:noFill/>
        </p:spPr>
        <p:txBody>
          <a:bodyPr wrap="square">
            <a:spAutoFit/>
          </a:bodyPr>
          <a:lstStyle/>
          <a:p>
            <a:pPr algn="just"/>
            <a:r>
              <a:rPr lang="id-ID" sz="1800" i="1" dirty="0">
                <a:solidFill>
                  <a:schemeClr val="bg1"/>
                </a:solidFill>
                <a:effectLst/>
                <a:latin typeface="Times New Roman" panose="02020603050405020304" pitchFamily="18" charset="0"/>
                <a:ea typeface="Calibri" panose="020F0502020204030204" pitchFamily="34" charset="0"/>
              </a:rPr>
              <a:t>4. Dan (ingatlah) ketika Tuhanmu berfirman kepada para malaikat, “Aku hendak menjadikan khalifah di bumi.” Mereka berkata, “Apakah Engkau hendak menjadikan orang yang merusak dan menumpahkan darah di sana, sedangkan kami bertasbih memuji-Mu dan menyucikan nama-Mu?” Dia berfirman, “Sungguh, Aku mengetahui apa yang tidak kamu ketahui. QS. Al Baqaroh :30</a:t>
            </a:r>
            <a:endParaRPr lang="en-ID" i="1" dirty="0">
              <a:solidFill>
                <a:schemeClr val="bg1"/>
              </a:solidFill>
            </a:endParaRPr>
          </a:p>
        </p:txBody>
      </p:sp>
      <p:sp>
        <p:nvSpPr>
          <p:cNvPr id="6" name="TextBox 5">
            <a:extLst>
              <a:ext uri="{FF2B5EF4-FFF2-40B4-BE49-F238E27FC236}">
                <a16:creationId xmlns:a16="http://schemas.microsoft.com/office/drawing/2014/main" id="{739D5472-279A-0B8F-24AE-F075BD7829B0}"/>
              </a:ext>
            </a:extLst>
          </p:cNvPr>
          <p:cNvSpPr txBox="1"/>
          <p:nvPr/>
        </p:nvSpPr>
        <p:spPr>
          <a:xfrm>
            <a:off x="669274" y="98916"/>
            <a:ext cx="6097836" cy="461665"/>
          </a:xfrm>
          <a:prstGeom prst="rect">
            <a:avLst/>
          </a:prstGeom>
          <a:noFill/>
        </p:spPr>
        <p:txBody>
          <a:bodyPr wrap="square">
            <a:spAutoFit/>
          </a:bodyPr>
          <a:lstStyle/>
          <a:p>
            <a:r>
              <a:rPr lang="id-ID" sz="2400" b="1" i="0" dirty="0">
                <a:solidFill>
                  <a:schemeClr val="bg1"/>
                </a:solidFill>
                <a:effectLst/>
                <a:latin typeface="Google Sans"/>
              </a:rPr>
              <a:t>T</a:t>
            </a:r>
            <a:r>
              <a:rPr lang="en-ID" sz="2400" b="1" i="0" dirty="0" err="1">
                <a:solidFill>
                  <a:schemeClr val="bg1"/>
                </a:solidFill>
                <a:effectLst/>
                <a:latin typeface="Google Sans"/>
              </a:rPr>
              <a:t>ujuan</a:t>
            </a:r>
            <a:r>
              <a:rPr lang="en-ID" sz="2400" b="1" i="0" dirty="0">
                <a:solidFill>
                  <a:schemeClr val="bg1"/>
                </a:solidFill>
                <a:effectLst/>
                <a:latin typeface="Google Sans"/>
              </a:rPr>
              <a:t> </a:t>
            </a:r>
            <a:r>
              <a:rPr lang="id-ID" sz="2400" b="1" dirty="0">
                <a:solidFill>
                  <a:schemeClr val="bg1"/>
                </a:solidFill>
                <a:latin typeface="Google Sans"/>
              </a:rPr>
              <a:t>P</a:t>
            </a:r>
            <a:r>
              <a:rPr lang="en-ID" sz="2400" b="1" i="0" dirty="0" err="1">
                <a:solidFill>
                  <a:schemeClr val="bg1"/>
                </a:solidFill>
                <a:effectLst/>
                <a:latin typeface="Google Sans"/>
              </a:rPr>
              <a:t>endidikan</a:t>
            </a:r>
            <a:r>
              <a:rPr lang="id-ID" sz="2400" b="1" i="0" dirty="0">
                <a:solidFill>
                  <a:schemeClr val="bg1"/>
                </a:solidFill>
                <a:effectLst/>
                <a:latin typeface="Google Sans"/>
              </a:rPr>
              <a:t> Menurut Al-Quran :</a:t>
            </a:r>
            <a:endParaRPr lang="en-ID" sz="2400" b="1" dirty="0">
              <a:solidFill>
                <a:schemeClr val="bg1"/>
              </a:solidFill>
            </a:endParaRPr>
          </a:p>
        </p:txBody>
      </p:sp>
    </p:spTree>
    <p:extLst>
      <p:ext uri="{BB962C8B-B14F-4D97-AF65-F5344CB8AC3E}">
        <p14:creationId xmlns:p14="http://schemas.microsoft.com/office/powerpoint/2010/main" val="333954948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ownload Background PPT Pendidikan - GURU.OR.ID">
            <a:extLst>
              <a:ext uri="{FF2B5EF4-FFF2-40B4-BE49-F238E27FC236}">
                <a16:creationId xmlns:a16="http://schemas.microsoft.com/office/drawing/2014/main" id="{B9AD88D7-9D9C-602A-2948-182DB7CD315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0"/>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658A0802-66C0-BC7C-6580-61D161DFF9F0}"/>
              </a:ext>
            </a:extLst>
          </p:cNvPr>
          <p:cNvSpPr txBox="1"/>
          <p:nvPr/>
        </p:nvSpPr>
        <p:spPr>
          <a:xfrm>
            <a:off x="2203375" y="436307"/>
            <a:ext cx="8769426" cy="6740307"/>
          </a:xfrm>
          <a:prstGeom prst="rect">
            <a:avLst/>
          </a:prstGeom>
          <a:noFill/>
        </p:spPr>
        <p:txBody>
          <a:bodyPr wrap="square">
            <a:spAutoFit/>
          </a:bodyPr>
          <a:lstStyle/>
          <a:p>
            <a:r>
              <a:rPr lang="id-ID" sz="2400" b="1" dirty="0">
                <a:ln w="0"/>
                <a:solidFill>
                  <a:srgbClr val="FFC000"/>
                </a:solidFill>
                <a:effectLst>
                  <a:outerShdw blurRad="38100" dist="19050" dir="2700000" algn="tl" rotWithShape="0">
                    <a:schemeClr val="dk1">
                      <a:alpha val="40000"/>
                    </a:schemeClr>
                  </a:outerShdw>
                </a:effectLst>
                <a:latin typeface="Arial Narrow" panose="020B0606020202030204" pitchFamily="34" charset="0"/>
              </a:rPr>
              <a:t>RPS (Rencana Pembelajaran Semester)</a:t>
            </a:r>
          </a:p>
          <a:p>
            <a:r>
              <a:rPr lang="id-ID" sz="2400" b="1" dirty="0">
                <a:ln w="0"/>
                <a:solidFill>
                  <a:srgbClr val="FFC000"/>
                </a:solidFill>
                <a:effectLst>
                  <a:outerShdw blurRad="38100" dist="19050" dir="2700000" algn="tl" rotWithShape="0">
                    <a:schemeClr val="dk1">
                      <a:alpha val="40000"/>
                    </a:schemeClr>
                  </a:outerShdw>
                </a:effectLst>
                <a:latin typeface="Arial Narrow" panose="020B0606020202030204" pitchFamily="34" charset="0"/>
              </a:rPr>
              <a:t>Pokok-pokok Pembahasan :</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 : Tujuan, Ruang lingkup Pendidikan Agama Islam</a:t>
            </a:r>
          </a:p>
          <a:p>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Pertemuan 2 : Konsep Ketuhanan dalam Islam</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3 : Alam Sesesta, Manusia dan Agama</a:t>
            </a:r>
          </a:p>
          <a:p>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Pertemuan 4 : Hakikat Jiwa Manusia dan Agama</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5 : Sumber-sumber Ajaran Islam (Al-Quran)</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6 : Sumber-sumber Ajaran Islam (Al-Hadits)</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7 : Sumber-sumber Ajaran Islam (Ijtihad)</a:t>
            </a:r>
          </a:p>
          <a:p>
            <a:r>
              <a:rPr lang="id-ID" sz="2400" b="1" dirty="0">
                <a:ln w="0"/>
                <a:solidFill>
                  <a:srgbClr val="FFC000"/>
                </a:solidFill>
                <a:effectLst>
                  <a:outerShdw blurRad="38100" dist="19050" dir="2700000" algn="tl" rotWithShape="0">
                    <a:schemeClr val="dk1">
                      <a:alpha val="40000"/>
                    </a:schemeClr>
                  </a:outerShdw>
                </a:effectLst>
                <a:latin typeface="Arial Narrow" panose="020B0606020202030204" pitchFamily="34" charset="0"/>
              </a:rPr>
              <a:t>Pertemuan 8 : UTS (Ujian Tengah Semester)</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9 : Unsur-unsur Ajaran Islam (Aqidah)</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10 : Unsur-unsur Ajaran Islam (Syariah)</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11 : Unsur-unsur Ajaran Islam (syariah/Ibadah)</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12 : Unsur-unsur Ajaran Islam (Syariah/Muamalah)</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13 : Taqwa</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14 : Islam dan Ilmu Pengetahuan</a:t>
            </a:r>
          </a:p>
          <a:p>
            <a:r>
              <a:rPr lang="id-ID" sz="2400" b="1" dirty="0">
                <a:ln w="0"/>
                <a:effectLst>
                  <a:outerShdw blurRad="38100" dist="19050" dir="2700000" algn="tl" rotWithShape="0">
                    <a:schemeClr val="dk1">
                      <a:alpha val="40000"/>
                    </a:schemeClr>
                  </a:outerShdw>
                </a:effectLst>
                <a:latin typeface="Arial Narrow" panose="020B0606020202030204" pitchFamily="34" charset="0"/>
              </a:rPr>
              <a:t>Pertemuan 15 : Kerukunan Umat Beragama</a:t>
            </a:r>
          </a:p>
          <a:p>
            <a:r>
              <a:rPr lang="id-ID" sz="2400" b="1" dirty="0">
                <a:ln w="0"/>
                <a:solidFill>
                  <a:srgbClr val="FFC000"/>
                </a:solidFill>
                <a:effectLst>
                  <a:outerShdw blurRad="38100" dist="19050" dir="2700000" algn="tl" rotWithShape="0">
                    <a:schemeClr val="dk1">
                      <a:alpha val="40000"/>
                    </a:schemeClr>
                  </a:outerShdw>
                </a:effectLst>
                <a:latin typeface="Arial Narrow" panose="020B0606020202030204" pitchFamily="34" charset="0"/>
              </a:rPr>
              <a:t>Pertemuan 16 : UAS (Ujian Akhir Semester)</a:t>
            </a:r>
            <a:endParaRPr lang="en-US" sz="2400" b="1" dirty="0">
              <a:ln w="0"/>
              <a:solidFill>
                <a:srgbClr val="FFC000"/>
              </a:solidFill>
              <a:effectLst>
                <a:outerShdw blurRad="38100" dist="19050" dir="2700000" algn="tl" rotWithShape="0">
                  <a:schemeClr val="dk1">
                    <a:alpha val="40000"/>
                  </a:schemeClr>
                </a:outerShdw>
              </a:effectLst>
              <a:latin typeface="Arial Narrow" panose="020B0606020202030204" pitchFamily="34" charset="0"/>
            </a:endParaRPr>
          </a:p>
        </p:txBody>
      </p:sp>
    </p:spTree>
    <p:extLst>
      <p:ext uri="{BB962C8B-B14F-4D97-AF65-F5344CB8AC3E}">
        <p14:creationId xmlns:p14="http://schemas.microsoft.com/office/powerpoint/2010/main" val="1872075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wnload Background PPT Pendidikan - GURU.OR.ID">
            <a:extLst>
              <a:ext uri="{FF2B5EF4-FFF2-40B4-BE49-F238E27FC236}">
                <a16:creationId xmlns:a16="http://schemas.microsoft.com/office/drawing/2014/main" id="{FAEF8CD1-511C-15E3-CA46-691F436056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32" y="-330503"/>
            <a:ext cx="12247004" cy="72435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5B92F83E-CCDA-985B-BB66-697F7FCCFB21}"/>
              </a:ext>
            </a:extLst>
          </p:cNvPr>
          <p:cNvSpPr txBox="1"/>
          <p:nvPr/>
        </p:nvSpPr>
        <p:spPr>
          <a:xfrm>
            <a:off x="1311737" y="983094"/>
            <a:ext cx="10265423" cy="5016758"/>
          </a:xfrm>
          <a:prstGeom prst="rect">
            <a:avLst/>
          </a:prstGeom>
          <a:noFill/>
        </p:spPr>
        <p:txBody>
          <a:bodyPr wrap="square">
            <a:spAutoFit/>
          </a:bodyPr>
          <a:lstStyle/>
          <a:p>
            <a:pPr algn="ctr"/>
            <a:r>
              <a:rPr lang="id-ID" sz="3200" b="1" dirty="0">
                <a:ln w="0"/>
                <a:solidFill>
                  <a:srgbClr val="002060"/>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Pokok Pembahasan </a:t>
            </a:r>
          </a:p>
          <a:p>
            <a:pPr algn="ctr"/>
            <a:r>
              <a:rPr lang="id-ID" sz="3200" b="1" dirty="0">
                <a:ln w="0"/>
                <a:effectLst>
                  <a:outerShdw blurRad="38100" dist="19050" dir="2700000" algn="tl" rotWithShape="0">
                    <a:schemeClr val="dk1">
                      <a:alpha val="40000"/>
                    </a:schemeClr>
                  </a:outerShdw>
                </a:effectLst>
                <a:latin typeface="Arial Narrow" panose="020B0606020202030204" pitchFamily="34" charset="0"/>
              </a:rPr>
              <a:t>Tujuan, Ruang lingkup Pendidikan Agama Islam</a:t>
            </a:r>
          </a:p>
          <a:p>
            <a:pPr algn="ctr"/>
            <a:endParaRPr lang="id-ID" sz="3200" b="1" dirty="0">
              <a:ln w="0"/>
              <a:effectLst>
                <a:outerShdw blurRad="38100" dist="19050" dir="2700000" algn="tl" rotWithShape="0">
                  <a:schemeClr val="dk1">
                    <a:alpha val="40000"/>
                  </a:schemeClr>
                </a:outerShdw>
              </a:effectLst>
              <a:latin typeface="Arial Narrow" panose="020B0606020202030204" pitchFamily="34" charset="0"/>
            </a:endParaRPr>
          </a:p>
          <a:p>
            <a:pPr marL="457200" indent="-457200">
              <a:buAutoNum type="arabicPeriod"/>
            </a:pPr>
            <a:r>
              <a:rPr lang="id-ID" sz="3200" b="1" dirty="0">
                <a:ln w="0"/>
                <a:effectLst>
                  <a:outerShdw blurRad="38100" dist="19050" dir="2700000" algn="tl" rotWithShape="0">
                    <a:schemeClr val="dk1">
                      <a:alpha val="40000"/>
                    </a:schemeClr>
                  </a:outerShdw>
                </a:effectLst>
                <a:latin typeface="Arial Narrow" panose="020B0606020202030204" pitchFamily="34" charset="0"/>
              </a:rPr>
              <a:t>Tujuan Pendidikan Agama Islam</a:t>
            </a:r>
          </a:p>
          <a:p>
            <a:pPr marL="457200" indent="-457200">
              <a:buAutoNum type="arabicPeriod"/>
            </a:pPr>
            <a:r>
              <a:rPr lang="id-ID" sz="3200" b="1" dirty="0">
                <a:ln w="0"/>
                <a:effectLst>
                  <a:outerShdw blurRad="38100" dist="19050" dir="2700000" algn="tl" rotWithShape="0">
                    <a:schemeClr val="dk1">
                      <a:alpha val="40000"/>
                    </a:schemeClr>
                  </a:outerShdw>
                </a:effectLst>
                <a:latin typeface="Arial Narrow" panose="020B0606020202030204" pitchFamily="34" charset="0"/>
              </a:rPr>
              <a:t>Ruang lingkup Pendidikan Agama Islam</a:t>
            </a:r>
          </a:p>
          <a:p>
            <a:pPr marL="457200" indent="-457200">
              <a:buAutoNum type="arabicPeriod"/>
            </a:pPr>
            <a:r>
              <a:rPr lang="id-ID" sz="3200" b="1" dirty="0">
                <a:ln w="0"/>
                <a:effectLst>
                  <a:outerShdw blurRad="38100" dist="19050" dir="2700000" algn="tl" rotWithShape="0">
                    <a:schemeClr val="dk1">
                      <a:alpha val="40000"/>
                    </a:schemeClr>
                  </a:outerShdw>
                </a:effectLst>
                <a:latin typeface="Arial Narrow" panose="020B0606020202030204" pitchFamily="34" charset="0"/>
              </a:rPr>
              <a:t>Pandangan PAI di perguruan tinggi</a:t>
            </a:r>
          </a:p>
          <a:p>
            <a:pPr marL="457200" indent="-457200">
              <a:buAutoNum type="arabicPeriod"/>
            </a:pPr>
            <a:r>
              <a:rPr lang="id-ID" sz="3200" b="1" dirty="0">
                <a:ln w="0"/>
                <a:effectLst>
                  <a:outerShdw blurRad="38100" dist="19050" dir="2700000" algn="tl" rotWithShape="0">
                    <a:schemeClr val="dk1">
                      <a:alpha val="40000"/>
                    </a:schemeClr>
                  </a:outerShdw>
                </a:effectLst>
                <a:latin typeface="Arial Narrow" panose="020B0606020202030204" pitchFamily="34" charset="0"/>
              </a:rPr>
              <a:t>Pengertian Islam</a:t>
            </a:r>
          </a:p>
          <a:p>
            <a:pPr marL="457200" indent="-457200">
              <a:buAutoNum type="arabicPeriod"/>
            </a:pPr>
            <a:endParaRPr lang="id-ID" sz="3200" b="1" dirty="0">
              <a:ln w="0"/>
              <a:effectLst>
                <a:outerShdw blurRad="38100" dist="19050" dir="2700000" algn="tl" rotWithShape="0">
                  <a:schemeClr val="dk1">
                    <a:alpha val="40000"/>
                  </a:schemeClr>
                </a:outerShdw>
              </a:effectLst>
              <a:latin typeface="Arial Narrow" panose="020B0606020202030204" pitchFamily="34" charset="0"/>
            </a:endParaRPr>
          </a:p>
          <a:p>
            <a:pPr algn="r"/>
            <a:endParaRPr lang="id-ID" sz="3200" dirty="0"/>
          </a:p>
          <a:p>
            <a:pPr algn="r"/>
            <a:r>
              <a:rPr lang="id-ID" sz="3200" dirty="0"/>
              <a:t>S</a:t>
            </a:r>
            <a:r>
              <a:rPr lang="en-ID" sz="3200" dirty="0" err="1"/>
              <a:t>urat</a:t>
            </a:r>
            <a:r>
              <a:rPr lang="en-ID" sz="3200" dirty="0"/>
              <a:t> Al-Baqarah </a:t>
            </a:r>
            <a:r>
              <a:rPr lang="en-ID" sz="3200" dirty="0" err="1"/>
              <a:t>ayat</a:t>
            </a:r>
            <a:r>
              <a:rPr lang="en-ID" sz="3200" dirty="0"/>
              <a:t> 30-39</a:t>
            </a:r>
            <a:endParaRPr lang="en-ID" sz="3200" dirty="0">
              <a:solidFill>
                <a:srgbClr val="002060"/>
              </a:solidFill>
            </a:endParaRPr>
          </a:p>
        </p:txBody>
      </p:sp>
    </p:spTree>
    <p:extLst>
      <p:ext uri="{BB962C8B-B14F-4D97-AF65-F5344CB8AC3E}">
        <p14:creationId xmlns:p14="http://schemas.microsoft.com/office/powerpoint/2010/main" val="77827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Background PPT Islami Gratis Download in 2023 | Desain banner, Presentasi,  Desain">
            <a:extLst>
              <a:ext uri="{FF2B5EF4-FFF2-40B4-BE49-F238E27FC236}">
                <a16:creationId xmlns:a16="http://schemas.microsoft.com/office/drawing/2014/main" id="{2396238C-5879-832D-5365-50768FB28B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85"/>
            <a:ext cx="12192000" cy="68072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65492043-E517-2857-D6F4-729C585BFDB9}"/>
              </a:ext>
            </a:extLst>
          </p:cNvPr>
          <p:cNvSpPr txBox="1"/>
          <p:nvPr/>
        </p:nvSpPr>
        <p:spPr>
          <a:xfrm>
            <a:off x="4704203" y="355893"/>
            <a:ext cx="3650256" cy="461665"/>
          </a:xfrm>
          <a:prstGeom prst="rect">
            <a:avLst/>
          </a:prstGeom>
          <a:solidFill>
            <a:srgbClr val="92D050"/>
          </a:solidFill>
          <a:scene3d>
            <a:camera prst="orthographicFront"/>
            <a:lightRig rig="threePt" dir="t"/>
          </a:scene3d>
          <a:sp3d>
            <a:bevelT prst="convex"/>
          </a:sp3d>
        </p:spPr>
        <p:txBody>
          <a:bodyPr wrap="square">
            <a:spAutoFit/>
          </a:bodyPr>
          <a:lstStyle/>
          <a:p>
            <a:pPr algn="ctr"/>
            <a:r>
              <a:rPr lang="id-ID"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PENILAIAN </a:t>
            </a:r>
            <a:endParaRPr lang="en-US"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endParaRPr>
          </a:p>
        </p:txBody>
      </p:sp>
      <p:sp>
        <p:nvSpPr>
          <p:cNvPr id="8" name="TextBox 7">
            <a:extLst>
              <a:ext uri="{FF2B5EF4-FFF2-40B4-BE49-F238E27FC236}">
                <a16:creationId xmlns:a16="http://schemas.microsoft.com/office/drawing/2014/main" id="{A5049344-B92D-4FE4-B21F-C943CA26588E}"/>
              </a:ext>
            </a:extLst>
          </p:cNvPr>
          <p:cNvSpPr txBox="1"/>
          <p:nvPr/>
        </p:nvSpPr>
        <p:spPr>
          <a:xfrm>
            <a:off x="6096000" y="1464169"/>
            <a:ext cx="5238520" cy="2308324"/>
          </a:xfrm>
          <a:prstGeom prst="rect">
            <a:avLst/>
          </a:prstGeom>
          <a:solidFill>
            <a:srgbClr val="00B0F0"/>
          </a:solidFill>
          <a:ln>
            <a:solidFill>
              <a:schemeClr val="bg2">
                <a:lumMod val="10000"/>
              </a:schemeClr>
            </a:solidFill>
          </a:ln>
        </p:spPr>
        <p:txBody>
          <a:bodyPr wrap="square">
            <a:spAutoFit/>
          </a:bodyPr>
          <a:lstStyle/>
          <a:p>
            <a:r>
              <a:rPr lang="id-ID" sz="2400" b="1" dirty="0">
                <a:ln w="0"/>
                <a:solidFill>
                  <a:srgbClr val="FF0000"/>
                </a:solidFill>
                <a:effectLst>
                  <a:outerShdw blurRad="38100" dist="19050" dir="2700000" algn="tl" rotWithShape="0">
                    <a:schemeClr val="dk1">
                      <a:alpha val="40000"/>
                    </a:schemeClr>
                  </a:outerShdw>
                </a:effectLst>
                <a:latin typeface="Arial Narrow" panose="020B0606020202030204" pitchFamily="34" charset="0"/>
              </a:rPr>
              <a:t>Penilaian dalam Huruf &amp; Bobot Nilai :</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80,00 – 100 	A 		4</a:t>
            </a:r>
          </a:p>
          <a:p>
            <a:pPr marL="457200" indent="-457200">
              <a:buAutoNum type="arabicPeriod"/>
            </a:pPr>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68,00 - 79,99	B		3</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56,00 – 67,99	C		2</a:t>
            </a:r>
          </a:p>
          <a:p>
            <a:pPr marL="457200" indent="-457200">
              <a:buAutoNum type="arabicPeriod"/>
            </a:pPr>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45,00 – 55,99	D		1</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0	    - 44,99	E		0</a:t>
            </a:r>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		</a:t>
            </a:r>
            <a:endParaRPr lang="en-US"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endParaRPr>
          </a:p>
        </p:txBody>
      </p:sp>
      <p:sp>
        <p:nvSpPr>
          <p:cNvPr id="9" name="TextBox 8">
            <a:extLst>
              <a:ext uri="{FF2B5EF4-FFF2-40B4-BE49-F238E27FC236}">
                <a16:creationId xmlns:a16="http://schemas.microsoft.com/office/drawing/2014/main" id="{82957D22-643E-CE4A-2ADD-3AF7466F525D}"/>
              </a:ext>
            </a:extLst>
          </p:cNvPr>
          <p:cNvSpPr txBox="1"/>
          <p:nvPr/>
        </p:nvSpPr>
        <p:spPr>
          <a:xfrm>
            <a:off x="936434" y="1464169"/>
            <a:ext cx="4781320" cy="1569660"/>
          </a:xfrm>
          <a:prstGeom prst="rect">
            <a:avLst/>
          </a:prstGeom>
          <a:solidFill>
            <a:srgbClr val="00B050"/>
          </a:solidFill>
          <a:ln>
            <a:solidFill>
              <a:schemeClr val="bg2">
                <a:lumMod val="10000"/>
              </a:schemeClr>
            </a:solidFill>
          </a:ln>
        </p:spPr>
        <p:txBody>
          <a:bodyPr wrap="square">
            <a:spAutoFit/>
          </a:bodyPr>
          <a:lstStyle/>
          <a:p>
            <a:r>
              <a:rPr lang="id-ID" sz="2400" b="1" dirty="0">
                <a:ln w="0"/>
                <a:solidFill>
                  <a:srgbClr val="FF0000"/>
                </a:solidFill>
                <a:effectLst>
                  <a:outerShdw blurRad="38100" dist="19050" dir="2700000" algn="tl" rotWithShape="0">
                    <a:schemeClr val="dk1">
                      <a:alpha val="40000"/>
                    </a:schemeClr>
                  </a:outerShdw>
                </a:effectLst>
                <a:latin typeface="Arial Narrow" panose="020B0606020202030204" pitchFamily="34" charset="0"/>
              </a:rPr>
              <a:t>Bobot Penilaian :</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Tugas &amp; Quizz		30%</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UTS 			30%</a:t>
            </a:r>
            <a:endPar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endParaRP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UAS			40%</a:t>
            </a:r>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	</a:t>
            </a:r>
            <a:endParaRPr lang="en-US"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endParaRPr>
          </a:p>
        </p:txBody>
      </p:sp>
      <p:sp>
        <p:nvSpPr>
          <p:cNvPr id="10" name="TextBox 9">
            <a:extLst>
              <a:ext uri="{FF2B5EF4-FFF2-40B4-BE49-F238E27FC236}">
                <a16:creationId xmlns:a16="http://schemas.microsoft.com/office/drawing/2014/main" id="{91C2AA3D-AEDA-AF39-9428-198A960A9232}"/>
              </a:ext>
            </a:extLst>
          </p:cNvPr>
          <p:cNvSpPr txBox="1"/>
          <p:nvPr/>
        </p:nvSpPr>
        <p:spPr>
          <a:xfrm>
            <a:off x="857480" y="3938870"/>
            <a:ext cx="10477040" cy="2677656"/>
          </a:xfrm>
          <a:prstGeom prst="rect">
            <a:avLst/>
          </a:prstGeom>
          <a:solidFill>
            <a:schemeClr val="accent5">
              <a:lumMod val="20000"/>
              <a:lumOff val="80000"/>
            </a:schemeClr>
          </a:solidFill>
          <a:ln>
            <a:solidFill>
              <a:schemeClr val="bg2">
                <a:lumMod val="10000"/>
              </a:schemeClr>
            </a:solidFill>
          </a:ln>
        </p:spPr>
        <p:txBody>
          <a:bodyPr wrap="square">
            <a:spAutoFit/>
          </a:bodyPr>
          <a:lstStyle/>
          <a:p>
            <a:r>
              <a:rPr lang="id-ID" sz="2400" b="1" dirty="0">
                <a:ln w="0"/>
                <a:solidFill>
                  <a:srgbClr val="FF0000"/>
                </a:solidFill>
                <a:effectLst>
                  <a:outerShdw blurRad="38100" dist="19050" dir="2700000" algn="tl" rotWithShape="0">
                    <a:schemeClr val="dk1">
                      <a:alpha val="40000"/>
                    </a:schemeClr>
                  </a:outerShdw>
                </a:effectLst>
                <a:latin typeface="Arial Narrow" panose="020B0606020202030204" pitchFamily="34" charset="0"/>
              </a:rPr>
              <a:t>Aspek Penilaian Presentasi :</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PENYAJIAN (Persiapan, Urutan Materi, Penggunaan alat bantu media) 	=   35</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NASKAH PRESENTASI (Kesesuaian materi/Makalah, Komposisi Slide) 	=   20</a:t>
            </a:r>
            <a:endPar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endParaRP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PEMAPARAN (Penggunaan Bahasa, Kejelasan isi Presentasi) 		=   30</a:t>
            </a:r>
          </a:p>
          <a:p>
            <a:pPr marL="457200" indent="-457200">
              <a:buAutoNum type="arabicPeriod"/>
            </a:pPr>
            <a:r>
              <a:rPr lang="id-ID" sz="2400" b="1" dirty="0">
                <a:ln w="0"/>
                <a:effectLst>
                  <a:outerShdw blurRad="38100" dist="19050" dir="2700000" algn="tl" rotWithShape="0">
                    <a:schemeClr val="dk1">
                      <a:alpha val="40000"/>
                    </a:schemeClr>
                  </a:outerShdw>
                </a:effectLst>
                <a:latin typeface="Arial Narrow" panose="020B0606020202030204" pitchFamily="34" charset="0"/>
              </a:rPr>
              <a:t>SIKAP (Penyampaian Materi, dan penampilan) 				=   15</a:t>
            </a:r>
          </a:p>
          <a:p>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a:t>
            </a:r>
          </a:p>
          <a:p>
            <a:r>
              <a:rPr lang="id-ID" sz="24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Total nilai									= 100</a:t>
            </a:r>
          </a:p>
        </p:txBody>
      </p:sp>
    </p:spTree>
    <p:extLst>
      <p:ext uri="{BB962C8B-B14F-4D97-AF65-F5344CB8AC3E}">
        <p14:creationId xmlns:p14="http://schemas.microsoft.com/office/powerpoint/2010/main" val="360462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1000"/>
                                        <p:tgtEl>
                                          <p:spTgt spid="8"/>
                                        </p:tgtEl>
                                      </p:cBhvr>
                                    </p:animEffect>
                                    <p:anim calcmode="lin" valueType="num">
                                      <p:cBhvr>
                                        <p:cTn id="18" dur="1000" fill="hold"/>
                                        <p:tgtEl>
                                          <p:spTgt spid="8"/>
                                        </p:tgtEl>
                                        <p:attrNameLst>
                                          <p:attrName>ppt_x</p:attrName>
                                        </p:attrNameLst>
                                      </p:cBhvr>
                                      <p:tavLst>
                                        <p:tav tm="0">
                                          <p:val>
                                            <p:strVal val="#ppt_x"/>
                                          </p:val>
                                        </p:tav>
                                        <p:tav tm="100000">
                                          <p:val>
                                            <p:strVal val="#ppt_x"/>
                                          </p:val>
                                        </p:tav>
                                      </p:tavLst>
                                    </p:anim>
                                    <p:anim calcmode="lin" valueType="num">
                                      <p:cBhvr>
                                        <p:cTn id="1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wheel(1)">
                                      <p:cBhvr>
                                        <p:cTn id="24"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BD55A7C-874E-E162-813F-28967009E383}"/>
              </a:ext>
            </a:extLst>
          </p:cNvPr>
          <p:cNvSpPr txBox="1"/>
          <p:nvPr/>
        </p:nvSpPr>
        <p:spPr>
          <a:xfrm>
            <a:off x="826265" y="396074"/>
            <a:ext cx="10895682" cy="5909310"/>
          </a:xfrm>
          <a:prstGeom prst="rect">
            <a:avLst/>
          </a:prstGeom>
          <a:noFill/>
        </p:spPr>
        <p:txBody>
          <a:bodyPr wrap="square">
            <a:spAutoFit/>
          </a:bodyPr>
          <a:lstStyle/>
          <a:p>
            <a:pPr algn="just"/>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Tugas Kelompok : Membuat Makalah dan dipresentasikan sesuai materinnya, 1 (satu) kelompok maks. 5 mahasiswa</a:t>
            </a:r>
          </a:p>
          <a:p>
            <a:pPr algn="just"/>
            <a:endParaRPr lang="id-ID"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sz="1800" i="1" dirty="0">
                <a:ln w="0"/>
                <a:solidFill>
                  <a:srgbClr val="C00000"/>
                </a:solidFill>
                <a:effectLst>
                  <a:outerShdw blurRad="38100" dist="19050" dir="2700000" algn="tl" rotWithShape="0">
                    <a:schemeClr val="dk1">
                      <a:alpha val="40000"/>
                    </a:schemeClr>
                  </a:outerShdw>
                </a:effectLst>
                <a:latin typeface="Arial Narrow" panose="020B0606020202030204" pitchFamily="34" charset="0"/>
              </a:rPr>
              <a:t>Kelompok 1</a:t>
            </a:r>
            <a:r>
              <a:rPr lang="id-ID" sz="1800"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Alam Sesesta, Manusia dan Agama (sub materi : Pengertian Alam Semesta, Proses penciptaannya, Tujuan Penciptaan Alam semesta, Kehancuran Alam Semesta, Hubungan Manusia dengan Alam semesta).</a:t>
            </a:r>
          </a:p>
          <a:p>
            <a:pPr algn="just"/>
            <a:endPar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 2</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 Alam Sesesta, Manusia dan Agama (sub materi : Pengertian Manusia, Proses penciptaan dan asal usul manusia).</a:t>
            </a:r>
          </a:p>
          <a:p>
            <a:pPr algn="just"/>
            <a:endParaRPr lang="id-ID"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 3</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 Alam Sesesta, Manusia dan Agama (sub materi : Pengertian Agama, Macam-macam Agama, Fungsi Agama, Agama Sumber Kebenaran). </a:t>
            </a:r>
          </a:p>
          <a:p>
            <a:pPr algn="just"/>
            <a:endPar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 4</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 Hakikat Jiwa Manusia dan Agama(Sub materi : Hakikat Jiwa Manusia, Tujuan Hidup Manusia, Tugas Pokok Manusia, Pertanggung jawaban Manusia)</a:t>
            </a:r>
          </a:p>
          <a:p>
            <a:pPr algn="just"/>
            <a:endPar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a:t>
            </a:r>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a:t>
            </a:r>
            <a:r>
              <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5</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 Sumber-sumber Ajaran Islam (Al-Quran) Sub materi : Pengertian dan nama-nama lain Al-Quran, Fungsi Al-Quran, Isi Kandungan Al-Quran, Mu’jizat Al-Quran)</a:t>
            </a:r>
          </a:p>
          <a:p>
            <a:pPr algn="just"/>
            <a:endPar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 6</a:t>
            </a:r>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Sumber-sumber Ajaran Islam (Al-Hadits) Sub Materi : Pengertian Hadits, Jenis dan Fungsi Hadits, Macam-macam Hadits, Hubungan Hadits dengan Al-Quran, Sejarah Hadits)</a:t>
            </a:r>
          </a:p>
          <a:p>
            <a:pPr algn="just"/>
            <a:endPar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endParaRPr>
          </a:p>
          <a:p>
            <a:pPr algn="just"/>
            <a:r>
              <a:rPr lang="id-ID"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Kelompok 7</a:t>
            </a:r>
            <a:r>
              <a:rPr lang="id-ID" sz="1800" b="1" i="1"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a:t>
            </a:r>
            <a:r>
              <a:rPr lang="id-ID" sz="1800" dirty="0">
                <a:ln w="0"/>
                <a:solidFill>
                  <a:srgbClr val="FFFF00"/>
                </a:solidFill>
                <a:effectLst>
                  <a:outerShdw blurRad="38100" dist="19050" dir="2700000" algn="tl" rotWithShape="0">
                    <a:schemeClr val="dk1">
                      <a:alpha val="40000"/>
                    </a:schemeClr>
                  </a:outerShdw>
                </a:effectLst>
                <a:latin typeface="Arial Narrow" panose="020B0606020202030204" pitchFamily="34" charset="0"/>
              </a:rPr>
              <a:t>: Sumber-sumber Ajaran Islam (Ijtihad) sub materi : Pengertian Ijtihad, Syarat menjadi Mujtahid, Tujuan dan Fungsi Ijtihad, contoh hasil ijtihad).</a:t>
            </a:r>
          </a:p>
        </p:txBody>
      </p:sp>
    </p:spTree>
    <p:extLst>
      <p:ext uri="{BB962C8B-B14F-4D97-AF65-F5344CB8AC3E}">
        <p14:creationId xmlns:p14="http://schemas.microsoft.com/office/powerpoint/2010/main" val="2781897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ownload Background PPT Pendidikan - GURU.OR.ID">
            <a:extLst>
              <a:ext uri="{FF2B5EF4-FFF2-40B4-BE49-F238E27FC236}">
                <a16:creationId xmlns:a16="http://schemas.microsoft.com/office/drawing/2014/main" id="{2752BED8-E6C7-CFB8-FEF5-24DAAD44A0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0"/>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B04190E-D31D-EB17-6385-FEB83D1E4D78}"/>
              </a:ext>
            </a:extLst>
          </p:cNvPr>
          <p:cNvSpPr txBox="1"/>
          <p:nvPr/>
        </p:nvSpPr>
        <p:spPr>
          <a:xfrm>
            <a:off x="2027103" y="734166"/>
            <a:ext cx="8769426" cy="461665"/>
          </a:xfrm>
          <a:prstGeom prst="rect">
            <a:avLst/>
          </a:prstGeom>
          <a:solidFill>
            <a:schemeClr val="accent6">
              <a:lumMod val="60000"/>
              <a:lumOff val="40000"/>
            </a:schemeClr>
          </a:solidFill>
          <a:scene3d>
            <a:camera prst="orthographicFront"/>
            <a:lightRig rig="threePt" dir="t"/>
          </a:scene3d>
          <a:sp3d>
            <a:bevelT w="101600" prst="riblet"/>
          </a:sp3d>
        </p:spPr>
        <p:txBody>
          <a:bodyPr wrap="square">
            <a:spAutoFit/>
          </a:bodyPr>
          <a:lstStyle/>
          <a:p>
            <a:r>
              <a:rPr lang="id-ID" sz="2400" b="1" dirty="0">
                <a:ln w="0"/>
                <a:solidFill>
                  <a:srgbClr val="FF0000"/>
                </a:solidFill>
                <a:effectLst>
                  <a:outerShdw blurRad="38100" dist="19050" dir="2700000" algn="tl" rotWithShape="0">
                    <a:schemeClr val="dk1">
                      <a:alpha val="40000"/>
                    </a:schemeClr>
                  </a:outerShdw>
                </a:effectLst>
                <a:latin typeface="Arial Narrow" panose="020B0606020202030204" pitchFamily="34" charset="0"/>
              </a:rPr>
              <a:t>KEPUSTAKAAN </a:t>
            </a:r>
            <a:endParaRPr lang="en-US" sz="2400" b="1" dirty="0">
              <a:ln w="0"/>
              <a:solidFill>
                <a:srgbClr val="FF0000"/>
              </a:solidFill>
              <a:effectLst>
                <a:outerShdw blurRad="38100" dist="19050" dir="2700000" algn="tl" rotWithShape="0">
                  <a:schemeClr val="dk1">
                    <a:alpha val="40000"/>
                  </a:schemeClr>
                </a:outerShdw>
              </a:effectLst>
              <a:latin typeface="Arial Narrow" panose="020B0606020202030204" pitchFamily="34" charset="0"/>
            </a:endParaRPr>
          </a:p>
        </p:txBody>
      </p:sp>
      <p:sp>
        <p:nvSpPr>
          <p:cNvPr id="7" name="TextBox 6">
            <a:extLst>
              <a:ext uri="{FF2B5EF4-FFF2-40B4-BE49-F238E27FC236}">
                <a16:creationId xmlns:a16="http://schemas.microsoft.com/office/drawing/2014/main" id="{AF466989-4076-AEF4-11F0-C67E90D1DF73}"/>
              </a:ext>
            </a:extLst>
          </p:cNvPr>
          <p:cNvSpPr txBox="1"/>
          <p:nvPr/>
        </p:nvSpPr>
        <p:spPr>
          <a:xfrm>
            <a:off x="1961003" y="1563561"/>
            <a:ext cx="8769426" cy="2677656"/>
          </a:xfrm>
          <a:prstGeom prst="rect">
            <a:avLst/>
          </a:prstGeom>
          <a:noFill/>
        </p:spPr>
        <p:txBody>
          <a:bodyPr wrap="square">
            <a:spAutoFit/>
          </a:bodyPr>
          <a:lstStyle/>
          <a:p>
            <a:pPr marL="457200" indent="-457200">
              <a:buAutoNum type="arabicPeriod"/>
            </a:pPr>
            <a:r>
              <a:rPr lang="id-ID"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Direktorat Pembinaan Perguruan Tinggi Agama Islam, Dirjen Pembinaan kelembagaan Agama Islam Departemen Agama RI, Buku Teks Pendidikan Agama Islam pada Perguruan Tinggi Umum, Edisi Pertama, PT. Bulan Bintang Jakarta 2000</a:t>
            </a:r>
          </a:p>
          <a:p>
            <a:pPr marL="457200" indent="-457200">
              <a:buAutoNum type="arabicPeriod"/>
            </a:pPr>
            <a:r>
              <a:rPr lang="id-ID"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Drs. KH. Muslim dkk, Moral dan Kognisi Islam, edisi revisi, CV. Alfabeta Bandung 2000 </a:t>
            </a:r>
          </a:p>
          <a:p>
            <a:pPr marL="457200" indent="-457200">
              <a:buAutoNum type="arabicPeriod"/>
            </a:pPr>
            <a:r>
              <a:rPr lang="id-ID"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Ringkasan Modul Kuliah PAI</a:t>
            </a:r>
            <a:endParaRPr lang="en-US" sz="24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endParaRPr>
          </a:p>
        </p:txBody>
      </p:sp>
    </p:spTree>
    <p:extLst>
      <p:ext uri="{BB962C8B-B14F-4D97-AF65-F5344CB8AC3E}">
        <p14:creationId xmlns:p14="http://schemas.microsoft.com/office/powerpoint/2010/main" val="3785154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Islamic Background&quot; Images – Browse 8,739 Stock Photos, Vectors, and Video  | Adobe Stock">
            <a:extLst>
              <a:ext uri="{FF2B5EF4-FFF2-40B4-BE49-F238E27FC236}">
                <a16:creationId xmlns:a16="http://schemas.microsoft.com/office/drawing/2014/main" id="{93EC0D33-8B4B-8C8C-C3CE-DC5512F9197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799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48C011BB-DA8D-2634-9A8F-D0818D9C5CDC}"/>
              </a:ext>
            </a:extLst>
          </p:cNvPr>
          <p:cNvSpPr txBox="1"/>
          <p:nvPr/>
        </p:nvSpPr>
        <p:spPr>
          <a:xfrm>
            <a:off x="4351662" y="3647022"/>
            <a:ext cx="4505899" cy="1754326"/>
          </a:xfrm>
          <a:prstGeom prst="rect">
            <a:avLst/>
          </a:prstGeom>
          <a:noFill/>
        </p:spPr>
        <p:txBody>
          <a:bodyPr wrap="square">
            <a:spAutoFit/>
          </a:bodyPr>
          <a:lstStyle/>
          <a:p>
            <a:pPr algn="ctr"/>
            <a:r>
              <a:rPr lang="id-ID" sz="36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Selesai </a:t>
            </a:r>
          </a:p>
          <a:p>
            <a:pPr algn="ctr"/>
            <a:r>
              <a:rPr lang="id-ID" sz="36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&amp;</a:t>
            </a:r>
          </a:p>
          <a:p>
            <a:pPr algn="ctr"/>
            <a:r>
              <a:rPr lang="id-ID" sz="36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rPr>
              <a:t>Terimakasih</a:t>
            </a:r>
            <a:endParaRPr lang="en-US" sz="3600" b="1" dirty="0">
              <a:ln w="0"/>
              <a:solidFill>
                <a:srgbClr val="002060"/>
              </a:solidFill>
              <a:effectLst>
                <a:outerShdw blurRad="38100" dist="19050" dir="2700000" algn="tl" rotWithShape="0">
                  <a:schemeClr val="dk1">
                    <a:alpha val="40000"/>
                  </a:schemeClr>
                </a:outerShdw>
              </a:effectLst>
              <a:latin typeface="Arial Narrow" panose="020B0606020202030204" pitchFamily="34" charset="0"/>
            </a:endParaRPr>
          </a:p>
        </p:txBody>
      </p:sp>
      <p:pic>
        <p:nvPicPr>
          <p:cNvPr id="9" name="Picture 8" descr="What is Rabbana Atina Fid Dunya Full Dua?">
            <a:extLst>
              <a:ext uri="{FF2B5EF4-FFF2-40B4-BE49-F238E27FC236}">
                <a16:creationId xmlns:a16="http://schemas.microsoft.com/office/drawing/2014/main" id="{665C1172-F97C-E9C4-074C-20C66A136508}"/>
              </a:ext>
            </a:extLst>
          </p:cNvPr>
          <p:cNvPicPr>
            <a:picLocks noChangeAspect="1"/>
          </p:cNvPicPr>
          <p:nvPr/>
        </p:nvPicPr>
        <p:blipFill rotWithShape="1">
          <a:blip r:embed="rId3">
            <a:extLst>
              <a:ext uri="{28A0092B-C50C-407E-A947-70E740481C1C}">
                <a14:useLocalDpi xmlns:a14="http://schemas.microsoft.com/office/drawing/2010/main" val="0"/>
              </a:ext>
            </a:extLst>
          </a:blip>
          <a:srcRect l="7802"/>
          <a:stretch/>
        </p:blipFill>
        <p:spPr bwMode="auto">
          <a:xfrm>
            <a:off x="2688116" y="416666"/>
            <a:ext cx="7304183" cy="806216"/>
          </a:xfrm>
          <a:prstGeom prst="rect">
            <a:avLst/>
          </a:prstGeom>
          <a:noFill/>
          <a:ln>
            <a:noFill/>
          </a:ln>
          <a:extLst>
            <a:ext uri="{53640926-AAD7-44D8-BBD7-CCE9431645EC}">
              <a14:shadowObscured xmlns:a14="http://schemas.microsoft.com/office/drawing/2010/main"/>
            </a:ext>
          </a:extLst>
        </p:spPr>
      </p:pic>
      <p:pic>
        <p:nvPicPr>
          <p:cNvPr id="10" name="Picture 9" descr="Goresan Pena Arab Alhamdulillah Hirobbil Alamin Yang Benar Dan Artinya –  Blog Ilmu Pengetahuan">
            <a:extLst>
              <a:ext uri="{FF2B5EF4-FFF2-40B4-BE49-F238E27FC236}">
                <a16:creationId xmlns:a16="http://schemas.microsoft.com/office/drawing/2014/main" id="{42D71D12-8B3D-E4DE-34F2-A243526EDC30}"/>
              </a:ext>
            </a:extLst>
          </p:cNvPr>
          <p:cNvPicPr>
            <a:picLocks noChangeAspect="1"/>
          </p:cNvPicPr>
          <p:nvPr/>
        </p:nvPicPr>
        <p:blipFill rotWithShape="1">
          <a:blip r:embed="rId4">
            <a:extLst>
              <a:ext uri="{28A0092B-C50C-407E-A947-70E740481C1C}">
                <a14:useLocalDpi xmlns:a14="http://schemas.microsoft.com/office/drawing/2010/main" val="0"/>
              </a:ext>
            </a:extLst>
          </a:blip>
          <a:srcRect l="12468" t="30846" r="11085" b="39926"/>
          <a:stretch/>
        </p:blipFill>
        <p:spPr bwMode="auto">
          <a:xfrm>
            <a:off x="2696377" y="1227505"/>
            <a:ext cx="7304183" cy="317511"/>
          </a:xfrm>
          <a:prstGeom prst="rect">
            <a:avLst/>
          </a:prstGeom>
          <a:noFill/>
          <a:ln>
            <a:noFill/>
          </a:ln>
          <a:extLst>
            <a:ext uri="{53640926-AAD7-44D8-BBD7-CCE9431645EC}">
              <a14:shadowObscured xmlns:a14="http://schemas.microsoft.com/office/drawing/2010/main"/>
            </a:ext>
          </a:extLst>
        </p:spPr>
      </p:pic>
      <p:pic>
        <p:nvPicPr>
          <p:cNvPr id="11" name="Picture 10" descr="Tulisan Arab Sholawat Nabi Allahumma Sholli Plus Arti">
            <a:extLst>
              <a:ext uri="{FF2B5EF4-FFF2-40B4-BE49-F238E27FC236}">
                <a16:creationId xmlns:a16="http://schemas.microsoft.com/office/drawing/2014/main" id="{9EA62255-2155-0E04-6DCE-2DDEFF51D51A}"/>
              </a:ext>
            </a:extLst>
          </p:cNvPr>
          <p:cNvPicPr>
            <a:picLocks noChangeAspect="1"/>
          </p:cNvPicPr>
          <p:nvPr/>
        </p:nvPicPr>
        <p:blipFill rotWithShape="1">
          <a:blip r:embed="rId5">
            <a:extLst>
              <a:ext uri="{28A0092B-C50C-407E-A947-70E740481C1C}">
                <a14:useLocalDpi xmlns:a14="http://schemas.microsoft.com/office/drawing/2010/main" val="0"/>
              </a:ext>
            </a:extLst>
          </a:blip>
          <a:srcRect l="11000" t="32614" r="10910" b="44806"/>
          <a:stretch/>
        </p:blipFill>
        <p:spPr bwMode="auto">
          <a:xfrm>
            <a:off x="2688116" y="1611783"/>
            <a:ext cx="7304183" cy="575828"/>
          </a:xfrm>
          <a:prstGeom prst="rect">
            <a:avLst/>
          </a:prstGeom>
          <a:noFill/>
          <a:ln>
            <a:noFill/>
          </a:ln>
          <a:extLst>
            <a:ext uri="{53640926-AAD7-44D8-BBD7-CCE9431645EC}">
              <a14:shadowObscured xmlns:a14="http://schemas.microsoft.com/office/drawing/2010/main"/>
            </a:ext>
          </a:extLst>
        </p:spPr>
      </p:pic>
      <p:pic>
        <p:nvPicPr>
          <p:cNvPr id="8196" name="Picture 4" descr="Arti Assalamualaikum Warahmatullahi Wabarakatuh, Begini Hukum dan Adabnya">
            <a:extLst>
              <a:ext uri="{FF2B5EF4-FFF2-40B4-BE49-F238E27FC236}">
                <a16:creationId xmlns:a16="http://schemas.microsoft.com/office/drawing/2014/main" id="{ED8C6B17-4928-042C-7EC2-88F467C509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88116" y="2208880"/>
            <a:ext cx="7304183" cy="97718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D90443E4-2AAD-D49C-BE2C-FDE54883ABC7}"/>
              </a:ext>
            </a:extLst>
          </p:cNvPr>
          <p:cNvSpPr txBox="1"/>
          <p:nvPr/>
        </p:nvSpPr>
        <p:spPr>
          <a:xfrm>
            <a:off x="173516" y="6441344"/>
            <a:ext cx="6208004" cy="369332"/>
          </a:xfrm>
          <a:prstGeom prst="rect">
            <a:avLst/>
          </a:prstGeom>
          <a:noFill/>
        </p:spPr>
        <p:txBody>
          <a:bodyPr wrap="square">
            <a:spAutoFit/>
          </a:bodyPr>
          <a:lstStyle/>
          <a:p>
            <a:r>
              <a:rPr lang="id-ID" b="1" dirty="0">
                <a:ln w="0"/>
                <a:solidFill>
                  <a:schemeClr val="tx1">
                    <a:lumMod val="50000"/>
                    <a:lumOff val="50000"/>
                  </a:schemeClr>
                </a:solidFill>
                <a:effectLst>
                  <a:outerShdw blurRad="38100" dist="19050" dir="2700000" algn="tl" rotWithShape="0">
                    <a:schemeClr val="dk1">
                      <a:alpha val="40000"/>
                    </a:schemeClr>
                  </a:outerShdw>
                </a:effectLst>
                <a:latin typeface="Arial Narrow" panose="020B0606020202030204" pitchFamily="34" charset="0"/>
              </a:rPr>
              <a:t>Oleh : Mustofa, S.S.I, M.I.Kom.</a:t>
            </a:r>
            <a:endParaRPr lang="en-ID" dirty="0">
              <a:solidFill>
                <a:schemeClr val="tx1">
                  <a:lumMod val="50000"/>
                  <a:lumOff val="50000"/>
                </a:schemeClr>
              </a:solidFill>
            </a:endParaRPr>
          </a:p>
        </p:txBody>
      </p:sp>
    </p:spTree>
    <p:extLst>
      <p:ext uri="{BB962C8B-B14F-4D97-AF65-F5344CB8AC3E}">
        <p14:creationId xmlns:p14="http://schemas.microsoft.com/office/powerpoint/2010/main" val="3726225750"/>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ircle(in)">
                                      <p:cBhvr>
                                        <p:cTn id="12" dur="20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6"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80">
                                          <p:stCondLst>
                                            <p:cond delay="0"/>
                                          </p:stCondLst>
                                        </p:cTn>
                                        <p:tgtEl>
                                          <p:spTgt spid="8"/>
                                        </p:tgtEl>
                                      </p:cBhvr>
                                    </p:animEffect>
                                    <p:anim calcmode="lin" valueType="num">
                                      <p:cBhvr>
                                        <p:cTn id="18" dur="1822"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8"/>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8"/>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8"/>
                                        </p:tgtEl>
                                        <p:attrNameLst>
                                          <p:attrName>ppt_y</p:attrName>
                                        </p:attrNameLst>
                                      </p:cBhvr>
                                      <p:tavLst>
                                        <p:tav tm="0" fmla="#ppt_y-sin(pi*$)/81">
                                          <p:val>
                                            <p:fltVal val="0"/>
                                          </p:val>
                                        </p:tav>
                                        <p:tav tm="100000">
                                          <p:val>
                                            <p:fltVal val="1"/>
                                          </p:val>
                                        </p:tav>
                                      </p:tavLst>
                                    </p:anim>
                                    <p:animScale>
                                      <p:cBhvr>
                                        <p:cTn id="23" dur="26">
                                          <p:stCondLst>
                                            <p:cond delay="650"/>
                                          </p:stCondLst>
                                        </p:cTn>
                                        <p:tgtEl>
                                          <p:spTgt spid="8"/>
                                        </p:tgtEl>
                                      </p:cBhvr>
                                      <p:to x="100000" y="60000"/>
                                    </p:animScale>
                                    <p:animScale>
                                      <p:cBhvr>
                                        <p:cTn id="24" dur="166" decel="50000">
                                          <p:stCondLst>
                                            <p:cond delay="676"/>
                                          </p:stCondLst>
                                        </p:cTn>
                                        <p:tgtEl>
                                          <p:spTgt spid="8"/>
                                        </p:tgtEl>
                                      </p:cBhvr>
                                      <p:to x="100000" y="100000"/>
                                    </p:animScale>
                                    <p:animScale>
                                      <p:cBhvr>
                                        <p:cTn id="25" dur="26">
                                          <p:stCondLst>
                                            <p:cond delay="1312"/>
                                          </p:stCondLst>
                                        </p:cTn>
                                        <p:tgtEl>
                                          <p:spTgt spid="8"/>
                                        </p:tgtEl>
                                      </p:cBhvr>
                                      <p:to x="100000" y="80000"/>
                                    </p:animScale>
                                    <p:animScale>
                                      <p:cBhvr>
                                        <p:cTn id="26" dur="166" decel="50000">
                                          <p:stCondLst>
                                            <p:cond delay="1338"/>
                                          </p:stCondLst>
                                        </p:cTn>
                                        <p:tgtEl>
                                          <p:spTgt spid="8"/>
                                        </p:tgtEl>
                                      </p:cBhvr>
                                      <p:to x="100000" y="100000"/>
                                    </p:animScale>
                                    <p:animScale>
                                      <p:cBhvr>
                                        <p:cTn id="27" dur="26">
                                          <p:stCondLst>
                                            <p:cond delay="1642"/>
                                          </p:stCondLst>
                                        </p:cTn>
                                        <p:tgtEl>
                                          <p:spTgt spid="8"/>
                                        </p:tgtEl>
                                      </p:cBhvr>
                                      <p:to x="100000" y="90000"/>
                                    </p:animScale>
                                    <p:animScale>
                                      <p:cBhvr>
                                        <p:cTn id="28" dur="166" decel="50000">
                                          <p:stCondLst>
                                            <p:cond delay="1668"/>
                                          </p:stCondLst>
                                        </p:cTn>
                                        <p:tgtEl>
                                          <p:spTgt spid="8"/>
                                        </p:tgtEl>
                                      </p:cBhvr>
                                      <p:to x="100000" y="100000"/>
                                    </p:animScale>
                                    <p:animScale>
                                      <p:cBhvr>
                                        <p:cTn id="29" dur="26">
                                          <p:stCondLst>
                                            <p:cond delay="1808"/>
                                          </p:stCondLst>
                                        </p:cTn>
                                        <p:tgtEl>
                                          <p:spTgt spid="8"/>
                                        </p:tgtEl>
                                      </p:cBhvr>
                                      <p:to x="100000" y="95000"/>
                                    </p:animScale>
                                    <p:animScale>
                                      <p:cBhvr>
                                        <p:cTn id="30" dur="166" decel="50000">
                                          <p:stCondLst>
                                            <p:cond delay="1834"/>
                                          </p:stCondLst>
                                        </p:cTn>
                                        <p:tgtEl>
                                          <p:spTgt spid="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wnload Background PPT Pendidikan - GURU.OR.ID">
            <a:extLst>
              <a:ext uri="{FF2B5EF4-FFF2-40B4-BE49-F238E27FC236}">
                <a16:creationId xmlns:a16="http://schemas.microsoft.com/office/drawing/2014/main" id="{BFC082FB-B04B-30DB-C534-BCE88996BDE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47004" cy="724359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C03AA8C2-B83F-D2A9-F2F9-C318DE27185F}"/>
              </a:ext>
            </a:extLst>
          </p:cNvPr>
          <p:cNvSpPr txBox="1"/>
          <p:nvPr/>
        </p:nvSpPr>
        <p:spPr>
          <a:xfrm>
            <a:off x="2389826" y="685635"/>
            <a:ext cx="8483821" cy="461665"/>
          </a:xfrm>
          <a:prstGeom prst="rect">
            <a:avLst/>
          </a:prstGeom>
          <a:solidFill>
            <a:schemeClr val="bg1"/>
          </a:solidFill>
        </p:spPr>
        <p:txBody>
          <a:bodyPr wrap="square">
            <a:spAutoFit/>
          </a:bodyPr>
          <a:lstStyle/>
          <a:p>
            <a:pPr algn="ctr"/>
            <a:r>
              <a:rPr lang="id-ID" sz="24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Niat Menuntut Ilmu/Kuliah Menurut Syech Az-Zarnuji :</a:t>
            </a:r>
            <a:endParaRPr lang="en-ID" sz="2400" dirty="0">
              <a:solidFill>
                <a:schemeClr val="bg1"/>
              </a:solidFill>
            </a:endParaRPr>
          </a:p>
        </p:txBody>
      </p:sp>
      <p:sp>
        <p:nvSpPr>
          <p:cNvPr id="4" name="TextBox 3">
            <a:extLst>
              <a:ext uri="{FF2B5EF4-FFF2-40B4-BE49-F238E27FC236}">
                <a16:creationId xmlns:a16="http://schemas.microsoft.com/office/drawing/2014/main" id="{7378066E-5F58-E50E-0CEC-D1DAC105931C}"/>
              </a:ext>
            </a:extLst>
          </p:cNvPr>
          <p:cNvSpPr txBox="1"/>
          <p:nvPr/>
        </p:nvSpPr>
        <p:spPr>
          <a:xfrm>
            <a:off x="1916100" y="1329607"/>
            <a:ext cx="8857565" cy="3785652"/>
          </a:xfrm>
          <a:prstGeom prst="rect">
            <a:avLst/>
          </a:prstGeom>
          <a:noFill/>
        </p:spPr>
        <p:txBody>
          <a:bodyPr wrap="square">
            <a:spAutoFit/>
          </a:bodyPr>
          <a:lstStyle/>
          <a:p>
            <a:pPr marL="514350" indent="-514350">
              <a:buAutoNum type="arabicPeriod"/>
            </a:pPr>
            <a:r>
              <a:rPr lang="id-ID"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Mencari Ridha Allah SWT</a:t>
            </a:r>
          </a:p>
          <a:p>
            <a:pPr marL="514350" indent="-514350">
              <a:buAutoNum type="arabicPeriod"/>
            </a:pPr>
            <a:r>
              <a:rPr lang="id-ID"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Menghilangkan sifat kebodohan</a:t>
            </a:r>
          </a:p>
          <a:p>
            <a:pPr marL="514350" indent="-514350">
              <a:buAutoNum type="arabicPeriod"/>
            </a:pPr>
            <a:r>
              <a:rPr lang="id-ID"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Untuk diamalkan</a:t>
            </a:r>
          </a:p>
          <a:p>
            <a:pPr marL="514350" indent="-514350">
              <a:buAutoNum type="arabicPeriod"/>
            </a:pPr>
            <a:r>
              <a:rPr lang="id-ID"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Untuk diajarkan kepada orang banyak</a:t>
            </a:r>
          </a:p>
          <a:p>
            <a:pPr marL="514350" indent="-514350">
              <a:buAutoNum type="arabicPeriod"/>
            </a:pPr>
            <a:r>
              <a:rPr lang="id-ID"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Untuk menjaga Agama dan Negara, Karena Allah SWT. </a:t>
            </a:r>
            <a:endParaRPr lang="en-US" sz="4000"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259A14B9-0C51-C16C-3122-4ACA11D6F5B1}"/>
              </a:ext>
            </a:extLst>
          </p:cNvPr>
          <p:cNvPicPr>
            <a:picLocks noChangeAspect="1"/>
          </p:cNvPicPr>
          <p:nvPr/>
        </p:nvPicPr>
        <p:blipFill>
          <a:blip r:embed="rId3"/>
          <a:stretch>
            <a:fillRect/>
          </a:stretch>
        </p:blipFill>
        <p:spPr>
          <a:xfrm>
            <a:off x="9556045" y="4514373"/>
            <a:ext cx="2690959" cy="2528923"/>
          </a:xfrm>
          <a:prstGeom prst="rect">
            <a:avLst/>
          </a:prstGeom>
        </p:spPr>
      </p:pic>
    </p:spTree>
    <p:extLst>
      <p:ext uri="{BB962C8B-B14F-4D97-AF65-F5344CB8AC3E}">
        <p14:creationId xmlns:p14="http://schemas.microsoft.com/office/powerpoint/2010/main" val="2853586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wnload Background PPT Pendidikan - GURU.OR.ID">
            <a:extLst>
              <a:ext uri="{FF2B5EF4-FFF2-40B4-BE49-F238E27FC236}">
                <a16:creationId xmlns:a16="http://schemas.microsoft.com/office/drawing/2014/main" id="{21C73231-766D-3C0E-14A9-03A07C079E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47004" cy="72435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tolong kasih tau latinnya ya - 1">
            <a:extLst>
              <a:ext uri="{FF2B5EF4-FFF2-40B4-BE49-F238E27FC236}">
                <a16:creationId xmlns:a16="http://schemas.microsoft.com/office/drawing/2014/main" id="{C00190F9-EFE5-4CFF-93C3-932030B9ABB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17" t="10441" r="22561" b="36621"/>
          <a:stretch/>
        </p:blipFill>
        <p:spPr bwMode="auto">
          <a:xfrm>
            <a:off x="2161923" y="1324915"/>
            <a:ext cx="8590542" cy="2365735"/>
          </a:xfrm>
          <a:prstGeom prst="rect">
            <a:avLst/>
          </a:prstGeom>
          <a:solidFill>
            <a:srgbClr val="FFFF00"/>
          </a:solidFill>
        </p:spPr>
      </p:pic>
      <p:pic>
        <p:nvPicPr>
          <p:cNvPr id="4" name="Picture 2" descr="tolong kasih tau latinnya ya - 1">
            <a:extLst>
              <a:ext uri="{FF2B5EF4-FFF2-40B4-BE49-F238E27FC236}">
                <a16:creationId xmlns:a16="http://schemas.microsoft.com/office/drawing/2014/main" id="{8947CFE0-FD51-9E08-C9A5-C71ABF34053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6717" t="62157" r="22561" b="2008"/>
          <a:stretch/>
        </p:blipFill>
        <p:spPr bwMode="auto">
          <a:xfrm>
            <a:off x="2183957" y="3683901"/>
            <a:ext cx="8568508" cy="27389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CD14AB2-EEDF-6553-2D56-353C4256C9C4}"/>
              </a:ext>
            </a:extLst>
          </p:cNvPr>
          <p:cNvSpPr txBox="1"/>
          <p:nvPr/>
        </p:nvSpPr>
        <p:spPr>
          <a:xfrm>
            <a:off x="2150906" y="691446"/>
            <a:ext cx="8568508" cy="523220"/>
          </a:xfrm>
          <a:prstGeom prst="rect">
            <a:avLst/>
          </a:prstGeom>
          <a:noFill/>
        </p:spPr>
        <p:txBody>
          <a:bodyPr wrap="square">
            <a:spAutoFit/>
          </a:bodyPr>
          <a:lstStyle/>
          <a:p>
            <a:r>
              <a:rPr lang="id-ID" sz="2800" b="1" dirty="0">
                <a:ln w="0"/>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Hadits Kebahagiaan dunia dan akhirat dengan Ilmu</a:t>
            </a:r>
          </a:p>
        </p:txBody>
      </p:sp>
    </p:spTree>
    <p:extLst>
      <p:ext uri="{BB962C8B-B14F-4D97-AF65-F5344CB8AC3E}">
        <p14:creationId xmlns:p14="http://schemas.microsoft.com/office/powerpoint/2010/main" val="149231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ownload Background PPT Pendidikan - GURU.OR.ID">
            <a:extLst>
              <a:ext uri="{FF2B5EF4-FFF2-40B4-BE49-F238E27FC236}">
                <a16:creationId xmlns:a16="http://schemas.microsoft.com/office/drawing/2014/main" id="{9B1FBDD1-8FB4-FA9B-B024-AB8C6CA76E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11016"/>
            <a:ext cx="12247004" cy="72435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A0A15CD-4FF3-59A6-091B-36D0FF879FFD}"/>
              </a:ext>
            </a:extLst>
          </p:cNvPr>
          <p:cNvSpPr txBox="1"/>
          <p:nvPr/>
        </p:nvSpPr>
        <p:spPr>
          <a:xfrm>
            <a:off x="1927952" y="1315093"/>
            <a:ext cx="9353319" cy="5509200"/>
          </a:xfrm>
          <a:prstGeom prst="rect">
            <a:avLst/>
          </a:prstGeom>
          <a:noFill/>
        </p:spPr>
        <p:txBody>
          <a:bodyPr wrap="square">
            <a:spAutoFit/>
          </a:bodyPr>
          <a:lstStyle/>
          <a:p>
            <a:pPr algn="just"/>
            <a:r>
              <a:rPr lang="id-ID" sz="32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Tujuan Umum : </a:t>
            </a:r>
          </a:p>
          <a:p>
            <a:pPr algn="just"/>
            <a:r>
              <a:rPr lang="en-ID" sz="3200" dirty="0" err="1">
                <a:solidFill>
                  <a:schemeClr val="bg1"/>
                </a:solidFill>
                <a:latin typeface="Times New Roman" panose="02020603050405020304" pitchFamily="18" charset="0"/>
                <a:cs typeface="Times New Roman" panose="02020603050405020304" pitchFamily="18" charset="0"/>
              </a:rPr>
              <a:t>Menurut</a:t>
            </a:r>
            <a:r>
              <a:rPr lang="en-ID" sz="3200" dirty="0">
                <a:solidFill>
                  <a:schemeClr val="bg1"/>
                </a:solidFill>
                <a:latin typeface="Times New Roman" panose="02020603050405020304" pitchFamily="18" charset="0"/>
                <a:cs typeface="Times New Roman" panose="02020603050405020304" pitchFamily="18" charset="0"/>
              </a:rPr>
              <a:t> SK </a:t>
            </a:r>
            <a:r>
              <a:rPr lang="en-ID" sz="3200" dirty="0" err="1">
                <a:solidFill>
                  <a:schemeClr val="bg1"/>
                </a:solidFill>
                <a:latin typeface="Times New Roman" panose="02020603050405020304" pitchFamily="18" charset="0"/>
                <a:cs typeface="Times New Roman" panose="02020603050405020304" pitchFamily="18" charset="0"/>
              </a:rPr>
              <a:t>Dirjen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Dikti</a:t>
            </a:r>
            <a:r>
              <a:rPr lang="en-ID" sz="3200" dirty="0">
                <a:solidFill>
                  <a:schemeClr val="bg1"/>
                </a:solidFill>
                <a:latin typeface="Times New Roman" panose="02020603050405020304" pitchFamily="18" charset="0"/>
                <a:cs typeface="Times New Roman" panose="02020603050405020304" pitchFamily="18" charset="0"/>
              </a:rPr>
              <a:t> No. 38/2002, </a:t>
            </a:r>
            <a:r>
              <a:rPr lang="en-ID" sz="3200" dirty="0" err="1">
                <a:solidFill>
                  <a:schemeClr val="bg1"/>
                </a:solidFill>
                <a:latin typeface="Times New Roman" panose="02020603050405020304" pitchFamily="18" charset="0"/>
                <a:cs typeface="Times New Roman" panose="02020603050405020304" pitchFamily="18" charset="0"/>
              </a:rPr>
              <a:t>tujuan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umum</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pendidikan</a:t>
            </a:r>
            <a:r>
              <a:rPr lang="en-ID" sz="3200" dirty="0">
                <a:solidFill>
                  <a:schemeClr val="bg1"/>
                </a:solidFill>
                <a:latin typeface="Times New Roman" panose="02020603050405020304" pitchFamily="18" charset="0"/>
                <a:cs typeface="Times New Roman" panose="02020603050405020304" pitchFamily="18" charset="0"/>
              </a:rPr>
              <a:t> agama Islam di </a:t>
            </a:r>
            <a:r>
              <a:rPr lang="en-ID" sz="3200" dirty="0" err="1">
                <a:solidFill>
                  <a:schemeClr val="bg1"/>
                </a:solidFill>
                <a:latin typeface="Times New Roman" panose="02020603050405020304" pitchFamily="18" charset="0"/>
                <a:cs typeface="Times New Roman" panose="02020603050405020304" pitchFamily="18" charset="0"/>
              </a:rPr>
              <a:t>perguruan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tinggi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adalah</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memberikan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landasan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pengembangan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kepribadian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kepada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mahasiswa</a:t>
            </a:r>
            <a:r>
              <a:rPr lang="en-ID" sz="3200" dirty="0">
                <a:solidFill>
                  <a:schemeClr val="bg1"/>
                </a:solidFill>
                <a:latin typeface="Times New Roman" panose="02020603050405020304" pitchFamily="18" charset="0"/>
                <a:cs typeface="Times New Roman" panose="02020603050405020304" pitchFamily="18" charset="0"/>
              </a:rPr>
              <a:t> agar </a:t>
            </a:r>
            <a:r>
              <a:rPr lang="en-ID" sz="3200" dirty="0" err="1">
                <a:solidFill>
                  <a:schemeClr val="bg1"/>
                </a:solidFill>
                <a:latin typeface="Times New Roman" panose="02020603050405020304" pitchFamily="18" charset="0"/>
                <a:cs typeface="Times New Roman" panose="02020603050405020304" pitchFamily="18" charset="0"/>
              </a:rPr>
              <a:t>menjadi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kaum</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intelektual</a:t>
            </a:r>
            <a:r>
              <a:rPr lang="en-ID" sz="3200" dirty="0">
                <a:solidFill>
                  <a:schemeClr val="bg1"/>
                </a:solidFill>
                <a:latin typeface="Times New Roman" panose="02020603050405020304" pitchFamily="18" charset="0"/>
                <a:cs typeface="Times New Roman" panose="02020603050405020304" pitchFamily="18" charset="0"/>
              </a:rPr>
              <a:t> yang </a:t>
            </a:r>
            <a:r>
              <a:rPr lang="en-ID" sz="3200" dirty="0" err="1">
                <a:solidFill>
                  <a:schemeClr val="bg1"/>
                </a:solidFill>
                <a:latin typeface="Times New Roman" panose="02020603050405020304" pitchFamily="18" charset="0"/>
                <a:cs typeface="Times New Roman" panose="02020603050405020304" pitchFamily="18" charset="0"/>
              </a:rPr>
              <a:t>beriman</a:t>
            </a:r>
            <a:r>
              <a:rPr lang="en-ID" sz="3200" dirty="0">
                <a:solidFill>
                  <a:schemeClr val="bg1"/>
                </a:solidFill>
                <a:latin typeface="Times New Roman" panose="02020603050405020304" pitchFamily="18" charset="0"/>
                <a:cs typeface="Times New Roman" panose="02020603050405020304" pitchFamily="18" charset="0"/>
              </a:rPr>
              <a:t> dan </a:t>
            </a:r>
            <a:r>
              <a:rPr lang="en-ID" sz="3200" dirty="0" err="1">
                <a:solidFill>
                  <a:schemeClr val="bg1"/>
                </a:solidFill>
                <a:latin typeface="Times New Roman" panose="02020603050405020304" pitchFamily="18" charset="0"/>
                <a:cs typeface="Times New Roman" panose="02020603050405020304" pitchFamily="18" charset="0"/>
              </a:rPr>
              <a:t>bertaqwa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kepada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Tuhan</a:t>
            </a:r>
            <a:r>
              <a:rPr lang="en-ID" sz="3200" dirty="0">
                <a:solidFill>
                  <a:schemeClr val="bg1"/>
                </a:solidFill>
                <a:latin typeface="Times New Roman" panose="02020603050405020304" pitchFamily="18" charset="0"/>
                <a:cs typeface="Times New Roman" panose="02020603050405020304" pitchFamily="18" charset="0"/>
              </a:rPr>
              <a:t> Yang Maha Esa, </a:t>
            </a:r>
            <a:r>
              <a:rPr lang="en-ID" sz="3200" dirty="0" err="1">
                <a:solidFill>
                  <a:schemeClr val="bg1"/>
                </a:solidFill>
                <a:latin typeface="Times New Roman" panose="02020603050405020304" pitchFamily="18" charset="0"/>
                <a:cs typeface="Times New Roman" panose="02020603050405020304" pitchFamily="18" charset="0"/>
              </a:rPr>
              <a:t>berbudi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pekerti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luhur</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berfikir</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filosofis</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bersikap</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rasional</a:t>
            </a:r>
            <a:r>
              <a:rPr lang="en-ID" sz="3200" dirty="0">
                <a:solidFill>
                  <a:schemeClr val="bg1"/>
                </a:solidFill>
                <a:latin typeface="Times New Roman" panose="02020603050405020304" pitchFamily="18" charset="0"/>
                <a:cs typeface="Times New Roman" panose="02020603050405020304" pitchFamily="18" charset="0"/>
              </a:rPr>
              <a:t> dan </a:t>
            </a:r>
            <a:r>
              <a:rPr lang="en-ID" sz="3200" dirty="0" err="1">
                <a:solidFill>
                  <a:schemeClr val="bg1"/>
                </a:solidFill>
                <a:latin typeface="Times New Roman" panose="02020603050405020304" pitchFamily="18" charset="0"/>
                <a:cs typeface="Times New Roman" panose="02020603050405020304" pitchFamily="18" charset="0"/>
              </a:rPr>
              <a:t>dinamis</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berpandangan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luas</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ikut</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serta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dalam</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kerjasama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antar</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umat</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beragama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dalam</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rangka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pengembangan</a:t>
            </a:r>
            <a:r>
              <a:rPr lang="en-ID" sz="3200" dirty="0">
                <a:solidFill>
                  <a:schemeClr val="bg1"/>
                </a:solidFill>
                <a:latin typeface="Times New Roman" panose="02020603050405020304" pitchFamily="18" charset="0"/>
                <a:cs typeface="Times New Roman" panose="02020603050405020304" pitchFamily="18" charset="0"/>
              </a:rPr>
              <a:t> dan </a:t>
            </a:r>
            <a:r>
              <a:rPr lang="en-ID" sz="3200" dirty="0" err="1">
                <a:solidFill>
                  <a:schemeClr val="bg1"/>
                </a:solidFill>
                <a:latin typeface="Times New Roman" panose="02020603050405020304" pitchFamily="18" charset="0"/>
                <a:cs typeface="Times New Roman" panose="02020603050405020304" pitchFamily="18" charset="0"/>
              </a:rPr>
              <a:t>pemanfaatan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ilmu</a:t>
            </a:r>
            <a:r>
              <a:rPr lang="en-ID" sz="3200" dirty="0">
                <a:solidFill>
                  <a:schemeClr val="bg1"/>
                </a:solidFill>
                <a:latin typeface="Times New Roman" panose="02020603050405020304" pitchFamily="18" charset="0"/>
                <a:cs typeface="Times New Roman" panose="02020603050405020304" pitchFamily="18" charset="0"/>
              </a:rPr>
              <a:t> dan </a:t>
            </a:r>
            <a:r>
              <a:rPr lang="en-ID" sz="3200" dirty="0" err="1">
                <a:solidFill>
                  <a:schemeClr val="bg1"/>
                </a:solidFill>
                <a:latin typeface="Times New Roman" panose="02020603050405020304" pitchFamily="18" charset="0"/>
                <a:cs typeface="Times New Roman" panose="02020603050405020304" pitchFamily="18" charset="0"/>
              </a:rPr>
              <a:t>teknologi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serta</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seni</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untuk</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kepentingan</a:t>
            </a:r>
            <a:r>
              <a:rPr lang="en-ID" sz="3200" dirty="0">
                <a:solidFill>
                  <a:schemeClr val="bg1"/>
                </a:solidFill>
                <a:latin typeface="Times New Roman" panose="02020603050405020304" pitchFamily="18" charset="0"/>
                <a:cs typeface="Times New Roman" panose="02020603050405020304" pitchFamily="18" charset="0"/>
              </a:rPr>
              <a:t> </a:t>
            </a:r>
            <a:r>
              <a:rPr lang="en-ID" sz="3200" dirty="0" err="1">
                <a:solidFill>
                  <a:schemeClr val="bg1"/>
                </a:solidFill>
                <a:latin typeface="Times New Roman" panose="02020603050405020304" pitchFamily="18" charset="0"/>
                <a:cs typeface="Times New Roman" panose="02020603050405020304" pitchFamily="18" charset="0"/>
              </a:rPr>
              <a:t>nasional</a:t>
            </a:r>
            <a:r>
              <a:rPr lang="en-ID" sz="3200" dirty="0">
                <a:solidFill>
                  <a:schemeClr val="bg1"/>
                </a:solidFill>
                <a:latin typeface="Times New Roman" panose="02020603050405020304" pitchFamily="18" charset="0"/>
                <a:cs typeface="Times New Roman" panose="02020603050405020304" pitchFamily="18" charset="0"/>
              </a:rPr>
              <a:t>.</a:t>
            </a:r>
            <a:r>
              <a:rPr lang="id-ID" sz="32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endParaRPr lang="en-US" sz="3200" b="1" dirty="0">
              <a:ln w="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11B989F-7B09-7324-0CA9-DEBA88F29CC4}"/>
              </a:ext>
            </a:extLst>
          </p:cNvPr>
          <p:cNvSpPr txBox="1"/>
          <p:nvPr/>
        </p:nvSpPr>
        <p:spPr>
          <a:xfrm>
            <a:off x="2082189" y="485369"/>
            <a:ext cx="8769426" cy="523220"/>
          </a:xfrm>
          <a:prstGeom prst="rect">
            <a:avLst/>
          </a:prstGeom>
          <a:noFill/>
        </p:spPr>
        <p:txBody>
          <a:bodyPr wrap="square">
            <a:spAutoFit/>
          </a:bodyPr>
          <a:lstStyle/>
          <a:p>
            <a:pPr algn="ctr"/>
            <a:r>
              <a:rPr lang="id-ID" sz="28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rPr>
              <a:t>Tujuan Mata Kuliah Pendidikan Agama di Perguruan Tinggi </a:t>
            </a:r>
            <a:endParaRPr lang="en-US" sz="2800" b="1" dirty="0">
              <a:ln w="0"/>
              <a:solidFill>
                <a:schemeClr val="tx1"/>
              </a:solidFill>
              <a:effectLst>
                <a:outerShdw blurRad="38100" dist="19050" dir="2700000" algn="tl" rotWithShape="0">
                  <a:schemeClr val="dk1">
                    <a:alpha val="40000"/>
                  </a:schemeClr>
                </a:outerShdw>
              </a:effectLst>
              <a:latin typeface="Arial Narrow" panose="020B0606020202030204" pitchFamily="34" charset="0"/>
            </a:endParaRPr>
          </a:p>
        </p:txBody>
      </p:sp>
    </p:spTree>
    <p:extLst>
      <p:ext uri="{BB962C8B-B14F-4D97-AF65-F5344CB8AC3E}">
        <p14:creationId xmlns:p14="http://schemas.microsoft.com/office/powerpoint/2010/main" val="2424692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Download Background PPT Pendidikan - GURU.OR.ID">
            <a:extLst>
              <a:ext uri="{FF2B5EF4-FFF2-40B4-BE49-F238E27FC236}">
                <a16:creationId xmlns:a16="http://schemas.microsoft.com/office/drawing/2014/main" id="{9D8B5C4C-FCA5-81D0-DB26-5EE41A9BE3B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11017"/>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4A920A69-4403-5DB4-0A46-8D21F60470EA}"/>
              </a:ext>
            </a:extLst>
          </p:cNvPr>
          <p:cNvSpPr txBox="1"/>
          <p:nvPr/>
        </p:nvSpPr>
        <p:spPr>
          <a:xfrm>
            <a:off x="2291509" y="11017"/>
            <a:ext cx="8813494" cy="6370975"/>
          </a:xfrm>
          <a:prstGeom prst="rect">
            <a:avLst/>
          </a:prstGeom>
          <a:noFill/>
        </p:spPr>
        <p:txBody>
          <a:bodyPr wrap="square">
            <a:spAutoFit/>
          </a:bodyPr>
          <a:lstStyle/>
          <a:p>
            <a:pPr algn="just"/>
            <a:r>
              <a:rPr lang="en-ID" sz="4400" b="1" dirty="0" err="1">
                <a:solidFill>
                  <a:srgbClr val="002060"/>
                </a:solidFill>
                <a:latin typeface="Times New Roman" panose="02020603050405020304" pitchFamily="18" charset="0"/>
                <a:cs typeface="Times New Roman" panose="02020603050405020304" pitchFamily="18" charset="0"/>
              </a:rPr>
              <a:t>Tujuan</a:t>
            </a:r>
            <a:r>
              <a:rPr lang="en-ID" sz="4400" b="1" dirty="0">
                <a:solidFill>
                  <a:srgbClr val="002060"/>
                </a:solidFill>
                <a:latin typeface="Times New Roman" panose="02020603050405020304" pitchFamily="18" charset="0"/>
                <a:cs typeface="Times New Roman" panose="02020603050405020304" pitchFamily="18" charset="0"/>
              </a:rPr>
              <a:t> </a:t>
            </a:r>
            <a:r>
              <a:rPr lang="en-ID" sz="4400" b="1" dirty="0" err="1">
                <a:solidFill>
                  <a:srgbClr val="002060"/>
                </a:solidFill>
                <a:latin typeface="Times New Roman" panose="02020603050405020304" pitchFamily="18" charset="0"/>
                <a:cs typeface="Times New Roman" panose="02020603050405020304" pitchFamily="18" charset="0"/>
              </a:rPr>
              <a:t>khusus</a:t>
            </a:r>
            <a:r>
              <a:rPr lang="en-ID" sz="4400" b="1" dirty="0">
                <a:solidFill>
                  <a:srgbClr val="002060"/>
                </a:solidFill>
                <a:latin typeface="Times New Roman" panose="02020603050405020304" pitchFamily="18" charset="0"/>
                <a:cs typeface="Times New Roman" panose="02020603050405020304" pitchFamily="18" charset="0"/>
              </a:rPr>
              <a:t> </a:t>
            </a:r>
            <a:endParaRPr lang="id-ID" sz="2800" b="1" dirty="0">
              <a:solidFill>
                <a:srgbClr val="002060"/>
              </a:solidFill>
              <a:latin typeface="Times New Roman" panose="02020603050405020304" pitchFamily="18" charset="0"/>
              <a:cs typeface="Times New Roman" panose="02020603050405020304" pitchFamily="18" charset="0"/>
            </a:endParaRPr>
          </a:p>
          <a:p>
            <a:pPr algn="just"/>
            <a:r>
              <a:rPr lang="id-ID" sz="2800" dirty="0">
                <a:solidFill>
                  <a:srgbClr val="002060"/>
                </a:solidFill>
                <a:latin typeface="Times New Roman" panose="02020603050405020304" pitchFamily="18" charset="0"/>
                <a:cs typeface="Times New Roman" panose="02020603050405020304" pitchFamily="18" charset="0"/>
              </a:rPr>
              <a:t>M</a:t>
            </a:r>
            <a:r>
              <a:rPr lang="en-ID" sz="2800" dirty="0" err="1">
                <a:solidFill>
                  <a:srgbClr val="002060"/>
                </a:solidFill>
                <a:latin typeface="Times New Roman" panose="02020603050405020304" pitchFamily="18" charset="0"/>
                <a:cs typeface="Times New Roman" panose="02020603050405020304" pitchFamily="18" charset="0"/>
              </a:rPr>
              <a:t>ata</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kuliah</a:t>
            </a:r>
            <a:r>
              <a:rPr lang="en-ID" sz="2800" dirty="0">
                <a:solidFill>
                  <a:srgbClr val="002060"/>
                </a:solidFill>
                <a:latin typeface="Times New Roman" panose="02020603050405020304" pitchFamily="18" charset="0"/>
                <a:cs typeface="Times New Roman" panose="02020603050405020304" pitchFamily="18" charset="0"/>
              </a:rPr>
              <a:t> PAI di </a:t>
            </a:r>
            <a:r>
              <a:rPr lang="en-ID" sz="2800" dirty="0" err="1">
                <a:solidFill>
                  <a:srgbClr val="002060"/>
                </a:solidFill>
                <a:latin typeface="Times New Roman" panose="02020603050405020304" pitchFamily="18" charset="0"/>
                <a:cs typeface="Times New Roman" panose="02020603050405020304" pitchFamily="18" charset="0"/>
              </a:rPr>
              <a:t>Perguruan</a:t>
            </a:r>
            <a:r>
              <a:rPr lang="en-ID" sz="2800" dirty="0">
                <a:solidFill>
                  <a:srgbClr val="002060"/>
                </a:solidFill>
                <a:latin typeface="Times New Roman" panose="02020603050405020304" pitchFamily="18" charset="0"/>
                <a:cs typeface="Times New Roman" panose="02020603050405020304" pitchFamily="18" charset="0"/>
              </a:rPr>
              <a:t> Tinggi </a:t>
            </a:r>
            <a:r>
              <a:rPr lang="en-ID" sz="2800" dirty="0" err="1">
                <a:solidFill>
                  <a:srgbClr val="002060"/>
                </a:solidFill>
                <a:latin typeface="Times New Roman" panose="02020603050405020304" pitchFamily="18" charset="0"/>
                <a:cs typeface="Times New Roman" panose="02020603050405020304" pitchFamily="18" charset="0"/>
              </a:rPr>
              <a:t>Umum</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adalah</a:t>
            </a:r>
            <a:r>
              <a:rPr lang="en-ID" sz="2800" dirty="0">
                <a:solidFill>
                  <a:srgbClr val="002060"/>
                </a:solidFill>
                <a:latin typeface="Times New Roman" panose="02020603050405020304" pitchFamily="18" charset="0"/>
                <a:cs typeface="Times New Roman" panose="02020603050405020304" pitchFamily="18" charset="0"/>
              </a:rPr>
              <a:t>: </a:t>
            </a:r>
            <a:endParaRPr lang="id-ID" sz="2800" dirty="0">
              <a:solidFill>
                <a:srgbClr val="002060"/>
              </a:solidFill>
              <a:latin typeface="Times New Roman" panose="02020603050405020304" pitchFamily="18" charset="0"/>
              <a:cs typeface="Times New Roman" panose="02020603050405020304" pitchFamily="18" charset="0"/>
            </a:endParaRPr>
          </a:p>
          <a:p>
            <a:pPr algn="just"/>
            <a:endParaRPr lang="id-ID" sz="2800" dirty="0">
              <a:solidFill>
                <a:srgbClr val="002060"/>
              </a:solidFill>
              <a:latin typeface="Times New Roman" panose="02020603050405020304" pitchFamily="18" charset="0"/>
              <a:cs typeface="Times New Roman" panose="02020603050405020304" pitchFamily="18" charset="0"/>
            </a:endParaRPr>
          </a:p>
          <a:p>
            <a:pPr algn="just"/>
            <a:r>
              <a:rPr lang="id-ID" sz="2800" dirty="0">
                <a:solidFill>
                  <a:srgbClr val="002060"/>
                </a:solidFill>
                <a:latin typeface="Times New Roman" panose="02020603050405020304" pitchFamily="18" charset="0"/>
                <a:cs typeface="Times New Roman" panose="02020603050405020304" pitchFamily="18" charset="0"/>
              </a:rPr>
              <a:t>1. </a:t>
            </a:r>
            <a:r>
              <a:rPr lang="en-ID" sz="2800" dirty="0" err="1">
                <a:solidFill>
                  <a:srgbClr val="002060"/>
                </a:solidFill>
                <a:latin typeface="Times New Roman" panose="02020603050405020304" pitchFamily="18" charset="0"/>
                <a:cs typeface="Times New Roman" panose="02020603050405020304" pitchFamily="18" charset="0"/>
              </a:rPr>
              <a:t>Membentuk</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manusia</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bertaqwa</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yaitu</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manusia</a:t>
            </a:r>
            <a:r>
              <a:rPr lang="en-ID" sz="2800" dirty="0">
                <a:solidFill>
                  <a:srgbClr val="002060"/>
                </a:solidFill>
                <a:latin typeface="Times New Roman" panose="02020603050405020304" pitchFamily="18" charset="0"/>
                <a:cs typeface="Times New Roman" panose="02020603050405020304" pitchFamily="18" charset="0"/>
              </a:rPr>
              <a:t> yang </a:t>
            </a:r>
            <a:r>
              <a:rPr lang="en-ID" sz="2800" dirty="0" err="1">
                <a:solidFill>
                  <a:srgbClr val="002060"/>
                </a:solidFill>
                <a:latin typeface="Times New Roman" panose="02020603050405020304" pitchFamily="18" charset="0"/>
                <a:cs typeface="Times New Roman" panose="02020603050405020304" pitchFamily="18" charset="0"/>
              </a:rPr>
              <a:t>patuh</a:t>
            </a:r>
            <a:r>
              <a:rPr lang="en-ID" sz="2800" dirty="0">
                <a:solidFill>
                  <a:srgbClr val="002060"/>
                </a:solidFill>
                <a:latin typeface="Times New Roman" panose="02020603050405020304" pitchFamily="18" charset="0"/>
                <a:cs typeface="Times New Roman" panose="02020603050405020304" pitchFamily="18" charset="0"/>
              </a:rPr>
              <a:t> dan </a:t>
            </a:r>
            <a:r>
              <a:rPr lang="en-ID" sz="2800" dirty="0" err="1">
                <a:solidFill>
                  <a:srgbClr val="002060"/>
                </a:solidFill>
                <a:latin typeface="Times New Roman" panose="02020603050405020304" pitchFamily="18" charset="0"/>
                <a:cs typeface="Times New Roman" panose="02020603050405020304" pitchFamily="18" charset="0"/>
              </a:rPr>
              <a:t>taat</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kepada</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AllahSWT</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dalam</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menjalankan</a:t>
            </a:r>
            <a:r>
              <a:rPr lang="en-ID" sz="2800" dirty="0">
                <a:solidFill>
                  <a:srgbClr val="002060"/>
                </a:solidFill>
                <a:latin typeface="Times New Roman" panose="02020603050405020304" pitchFamily="18" charset="0"/>
                <a:cs typeface="Times New Roman" panose="02020603050405020304" pitchFamily="18" charset="0"/>
              </a:rPr>
              <a:t> ibadah </a:t>
            </a:r>
            <a:r>
              <a:rPr lang="en-ID" sz="2800" dirty="0" err="1">
                <a:solidFill>
                  <a:srgbClr val="002060"/>
                </a:solidFill>
                <a:latin typeface="Times New Roman" panose="02020603050405020304" pitchFamily="18" charset="0"/>
                <a:cs typeface="Times New Roman" panose="02020603050405020304" pitchFamily="18" charset="0"/>
              </a:rPr>
              <a:t>dengan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menekankan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pembinaaan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kepribadian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muslim</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yakni</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pembinaan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akhlakul</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karimah</a:t>
            </a:r>
            <a:r>
              <a:rPr lang="en-ID" sz="2800" dirty="0">
                <a:solidFill>
                  <a:srgbClr val="002060"/>
                </a:solidFill>
                <a:latin typeface="Times New Roman" panose="02020603050405020304" pitchFamily="18" charset="0"/>
                <a:cs typeface="Times New Roman" panose="02020603050405020304" pitchFamily="18" charset="0"/>
              </a:rPr>
              <a:t>.</a:t>
            </a:r>
            <a:endParaRPr lang="id-ID" sz="2800" dirty="0">
              <a:solidFill>
                <a:srgbClr val="002060"/>
              </a:solidFill>
              <a:latin typeface="Times New Roman" panose="02020603050405020304" pitchFamily="18" charset="0"/>
              <a:cs typeface="Times New Roman" panose="02020603050405020304" pitchFamily="18" charset="0"/>
            </a:endParaRPr>
          </a:p>
          <a:p>
            <a:pPr algn="just"/>
            <a:endParaRPr lang="id-ID" sz="2800" dirty="0">
              <a:solidFill>
                <a:srgbClr val="002060"/>
              </a:solidFill>
              <a:latin typeface="Times New Roman" panose="02020603050405020304" pitchFamily="18" charset="0"/>
              <a:cs typeface="Times New Roman" panose="02020603050405020304" pitchFamily="18" charset="0"/>
            </a:endParaRPr>
          </a:p>
          <a:p>
            <a:pPr algn="just"/>
            <a:r>
              <a:rPr lang="id-ID" sz="2800" dirty="0">
                <a:solidFill>
                  <a:srgbClr val="002060"/>
                </a:solidFill>
                <a:latin typeface="Times New Roman" panose="02020603050405020304" pitchFamily="18" charset="0"/>
                <a:cs typeface="Times New Roman" panose="02020603050405020304" pitchFamily="18" charset="0"/>
              </a:rPr>
              <a:t>2. </a:t>
            </a:r>
            <a:r>
              <a:rPr lang="en-ID" sz="2800" dirty="0" err="1">
                <a:solidFill>
                  <a:srgbClr val="002060"/>
                </a:solidFill>
                <a:latin typeface="Times New Roman" panose="02020603050405020304" pitchFamily="18" charset="0"/>
                <a:cs typeface="Times New Roman" panose="02020603050405020304" pitchFamily="18" charset="0"/>
              </a:rPr>
              <a:t>Melahirkan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agamawan</a:t>
            </a:r>
            <a:r>
              <a:rPr lang="en-ID" sz="2800" dirty="0">
                <a:solidFill>
                  <a:srgbClr val="002060"/>
                </a:solidFill>
                <a:latin typeface="Times New Roman" panose="02020603050405020304" pitchFamily="18" charset="0"/>
                <a:cs typeface="Times New Roman" panose="02020603050405020304" pitchFamily="18" charset="0"/>
              </a:rPr>
              <a:t> yang </a:t>
            </a:r>
            <a:r>
              <a:rPr lang="en-ID" sz="2800" dirty="0" err="1">
                <a:solidFill>
                  <a:srgbClr val="002060"/>
                </a:solidFill>
                <a:latin typeface="Times New Roman" panose="02020603050405020304" pitchFamily="18" charset="0"/>
                <a:cs typeface="Times New Roman" panose="02020603050405020304" pitchFamily="18" charset="0"/>
              </a:rPr>
              <a:t>berilmu</a:t>
            </a:r>
            <a:r>
              <a:rPr lang="en-ID" sz="2800" dirty="0">
                <a:solidFill>
                  <a:srgbClr val="002060"/>
                </a:solidFill>
                <a:latin typeface="Times New Roman" panose="02020603050405020304" pitchFamily="18" charset="0"/>
                <a:cs typeface="Times New Roman" panose="02020603050405020304" pitchFamily="18" charset="0"/>
              </a:rPr>
              <a:t> dan </a:t>
            </a:r>
            <a:r>
              <a:rPr lang="en-ID" sz="2800" dirty="0" err="1">
                <a:solidFill>
                  <a:srgbClr val="002060"/>
                </a:solidFill>
                <a:latin typeface="Times New Roman" panose="02020603050405020304" pitchFamily="18" charset="0"/>
                <a:cs typeface="Times New Roman" panose="02020603050405020304" pitchFamily="18" charset="0"/>
              </a:rPr>
              <a:t>bukan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ilmuwan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dalam</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bidang</a:t>
            </a:r>
            <a:r>
              <a:rPr lang="en-ID" sz="2800" dirty="0">
                <a:solidFill>
                  <a:srgbClr val="002060"/>
                </a:solidFill>
                <a:latin typeface="Times New Roman" panose="02020603050405020304" pitchFamily="18" charset="0"/>
                <a:cs typeface="Times New Roman" panose="02020603050405020304" pitchFamily="18" charset="0"/>
              </a:rPr>
              <a:t> agama, </a:t>
            </a:r>
            <a:r>
              <a:rPr lang="en-ID" sz="2800" dirty="0" err="1">
                <a:solidFill>
                  <a:srgbClr val="002060"/>
                </a:solidFill>
                <a:latin typeface="Times New Roman" panose="02020603050405020304" pitchFamily="18" charset="0"/>
                <a:cs typeface="Times New Roman" panose="02020603050405020304" pitchFamily="18" charset="0"/>
              </a:rPr>
              <a:t>artinya</a:t>
            </a:r>
            <a:r>
              <a:rPr lang="en-ID" sz="2800" dirty="0">
                <a:solidFill>
                  <a:srgbClr val="002060"/>
                </a:solidFill>
                <a:latin typeface="Times New Roman" panose="02020603050405020304" pitchFamily="18" charset="0"/>
                <a:cs typeface="Times New Roman" panose="02020603050405020304" pitchFamily="18" charset="0"/>
              </a:rPr>
              <a:t> yang </a:t>
            </a:r>
            <a:r>
              <a:rPr lang="en-ID" sz="2800" dirty="0" err="1">
                <a:solidFill>
                  <a:srgbClr val="002060"/>
                </a:solidFill>
                <a:latin typeface="Times New Roman" panose="02020603050405020304" pitchFamily="18" charset="0"/>
                <a:cs typeface="Times New Roman" panose="02020603050405020304" pitchFamily="18" charset="0"/>
              </a:rPr>
              <a:t>menjadi</a:t>
            </a:r>
            <a:r>
              <a:rPr lang="en-ID" sz="2800" dirty="0">
                <a:solidFill>
                  <a:srgbClr val="002060"/>
                </a:solidFill>
                <a:latin typeface="Times New Roman" panose="02020603050405020304" pitchFamily="18" charset="0"/>
                <a:cs typeface="Times New Roman" panose="02020603050405020304" pitchFamily="18" charset="0"/>
              </a:rPr>
              <a:t> yang </a:t>
            </a:r>
            <a:r>
              <a:rPr lang="en-ID" sz="2800" dirty="0" err="1">
                <a:solidFill>
                  <a:srgbClr val="002060"/>
                </a:solidFill>
                <a:latin typeface="Times New Roman" panose="02020603050405020304" pitchFamily="18" charset="0"/>
                <a:cs typeface="Times New Roman" panose="02020603050405020304" pitchFamily="18" charset="0"/>
              </a:rPr>
              <a:t>menjadi</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titik</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tekan</a:t>
            </a:r>
            <a:r>
              <a:rPr lang="en-ID" sz="2800" dirty="0">
                <a:solidFill>
                  <a:srgbClr val="002060"/>
                </a:solidFill>
                <a:latin typeface="Times New Roman" panose="02020603050405020304" pitchFamily="18" charset="0"/>
                <a:cs typeface="Times New Roman" panose="02020603050405020304" pitchFamily="18" charset="0"/>
              </a:rPr>
              <a:t> PAI di PTU </a:t>
            </a:r>
            <a:r>
              <a:rPr lang="en-ID" sz="2800" dirty="0" err="1">
                <a:solidFill>
                  <a:srgbClr val="002060"/>
                </a:solidFill>
                <a:latin typeface="Times New Roman" panose="02020603050405020304" pitchFamily="18" charset="0"/>
                <a:cs typeface="Times New Roman" panose="02020603050405020304" pitchFamily="18" charset="0"/>
              </a:rPr>
              <a:t>adalah</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pelaksanaan</a:t>
            </a:r>
            <a:r>
              <a:rPr lang="en-ID" sz="2800" dirty="0">
                <a:solidFill>
                  <a:srgbClr val="002060"/>
                </a:solidFill>
                <a:latin typeface="Times New Roman" panose="02020603050405020304" pitchFamily="18" charset="0"/>
                <a:cs typeface="Times New Roman" panose="02020603050405020304" pitchFamily="18" charset="0"/>
              </a:rPr>
              <a:t> agama di </a:t>
            </a:r>
            <a:r>
              <a:rPr lang="en-ID" sz="2800" dirty="0" err="1">
                <a:solidFill>
                  <a:srgbClr val="002060"/>
                </a:solidFill>
                <a:latin typeface="Times New Roman" panose="02020603050405020304" pitchFamily="18" charset="0"/>
                <a:cs typeface="Times New Roman" panose="02020603050405020304" pitchFamily="18" charset="0"/>
              </a:rPr>
              <a:t>kalangan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calon</a:t>
            </a:r>
            <a:r>
              <a:rPr lang="en-ID" sz="2800" dirty="0">
                <a:solidFill>
                  <a:srgbClr val="002060"/>
                </a:solidFill>
                <a:latin typeface="Times New Roman" panose="02020603050405020304" pitchFamily="18" charset="0"/>
                <a:cs typeface="Times New Roman" panose="02020603050405020304" pitchFamily="18" charset="0"/>
              </a:rPr>
              <a:t> para </a:t>
            </a:r>
            <a:r>
              <a:rPr lang="en-ID" sz="2800" dirty="0" err="1">
                <a:solidFill>
                  <a:srgbClr val="002060"/>
                </a:solidFill>
                <a:latin typeface="Times New Roman" panose="02020603050405020304" pitchFamily="18" charset="0"/>
                <a:cs typeface="Times New Roman" panose="02020603050405020304" pitchFamily="18" charset="0"/>
              </a:rPr>
              <a:t>profesional</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atau</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intelektual</a:t>
            </a:r>
            <a:r>
              <a:rPr lang="en-ID" sz="2800" dirty="0">
                <a:solidFill>
                  <a:srgbClr val="002060"/>
                </a:solidFill>
                <a:latin typeface="Times New Roman" panose="02020603050405020304" pitchFamily="18" charset="0"/>
                <a:cs typeface="Times New Roman" panose="02020603050405020304" pitchFamily="18" charset="0"/>
              </a:rPr>
              <a:t> yang </a:t>
            </a:r>
            <a:r>
              <a:rPr lang="en-ID" sz="2800" dirty="0" err="1">
                <a:solidFill>
                  <a:srgbClr val="002060"/>
                </a:solidFill>
                <a:latin typeface="Times New Roman" panose="02020603050405020304" pitchFamily="18" charset="0"/>
                <a:cs typeface="Times New Roman" panose="02020603050405020304" pitchFamily="18" charset="0"/>
              </a:rPr>
              <a:t>ditunjukkan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dengan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adanya</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perubahan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prilaku</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kearah</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kesempurnaan</a:t>
            </a:r>
            <a:r>
              <a:rPr lang="en-ID" sz="2800" dirty="0">
                <a:solidFill>
                  <a:srgbClr val="002060"/>
                </a:solidFill>
                <a:latin typeface="Times New Roman" panose="02020603050405020304" pitchFamily="18" charset="0"/>
                <a:cs typeface="Times New Roman" panose="02020603050405020304" pitchFamily="18" charset="0"/>
              </a:rPr>
              <a:t> </a:t>
            </a:r>
            <a:r>
              <a:rPr lang="en-ID" sz="2800" dirty="0" err="1">
                <a:solidFill>
                  <a:srgbClr val="002060"/>
                </a:solidFill>
                <a:latin typeface="Times New Roman" panose="02020603050405020304" pitchFamily="18" charset="0"/>
                <a:cs typeface="Times New Roman" panose="02020603050405020304" pitchFamily="18" charset="0"/>
              </a:rPr>
              <a:t>akhlak</a:t>
            </a:r>
            <a:r>
              <a:rPr lang="en-ID" sz="2800" dirty="0">
                <a:solidFill>
                  <a:srgbClr val="002060"/>
                </a:solidFill>
                <a:latin typeface="Times New Roman" panose="02020603050405020304" pitchFamily="18" charset="0"/>
                <a:cs typeface="Times New Roman" panose="02020603050405020304" pitchFamily="18" charset="0"/>
              </a:rPr>
              <a:t>. </a:t>
            </a:r>
            <a:endParaRPr lang="id-ID"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94735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ownload Background PPT Pendidikan - GURU.OR.ID">
            <a:extLst>
              <a:ext uri="{FF2B5EF4-FFF2-40B4-BE49-F238E27FC236}">
                <a16:creationId xmlns:a16="http://schemas.microsoft.com/office/drawing/2014/main" id="{2F0189AC-DAC4-AC70-D0CC-6CDFA8F6CD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11017"/>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4BA5449E-C6EB-A5B7-DFBC-E70CAF7F19B3}"/>
              </a:ext>
            </a:extLst>
          </p:cNvPr>
          <p:cNvSpPr txBox="1"/>
          <p:nvPr/>
        </p:nvSpPr>
        <p:spPr>
          <a:xfrm>
            <a:off x="1553379" y="1471784"/>
            <a:ext cx="9782978" cy="5509200"/>
          </a:xfrm>
          <a:prstGeom prst="rect">
            <a:avLst/>
          </a:prstGeom>
          <a:noFill/>
        </p:spPr>
        <p:txBody>
          <a:bodyPr wrap="square">
            <a:spAutoFit/>
          </a:bodyPr>
          <a:lstStyle/>
          <a:p>
            <a:pPr algn="just"/>
            <a:r>
              <a:rPr lang="id-ID" sz="3200" dirty="0">
                <a:solidFill>
                  <a:srgbClr val="002060"/>
                </a:solidFill>
                <a:latin typeface="Times New Roman" panose="02020603050405020304" pitchFamily="18" charset="0"/>
                <a:cs typeface="Times New Roman" panose="02020603050405020304" pitchFamily="18" charset="0"/>
              </a:rPr>
              <a:t>3. </a:t>
            </a:r>
            <a:r>
              <a:rPr lang="en-ID" sz="3200" dirty="0" err="1">
                <a:solidFill>
                  <a:srgbClr val="002060"/>
                </a:solidFill>
                <a:latin typeface="Times New Roman" panose="02020603050405020304" pitchFamily="18" charset="0"/>
                <a:cs typeface="Times New Roman" panose="02020603050405020304" pitchFamily="18" charset="0"/>
              </a:rPr>
              <a:t>Tercapainya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keimanan</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ketaqwaan</a:t>
            </a:r>
            <a:r>
              <a:rPr lang="en-ID" sz="3200" dirty="0">
                <a:solidFill>
                  <a:srgbClr val="002060"/>
                </a:solidFill>
                <a:latin typeface="Times New Roman" panose="02020603050405020304" pitchFamily="18" charset="0"/>
                <a:cs typeface="Times New Roman" panose="02020603050405020304" pitchFamily="18" charset="0"/>
              </a:rPr>
              <a:t> pada </a:t>
            </a:r>
            <a:r>
              <a:rPr lang="en-ID" sz="3200" dirty="0" err="1">
                <a:solidFill>
                  <a:srgbClr val="002060"/>
                </a:solidFill>
                <a:latin typeface="Times New Roman" panose="02020603050405020304" pitchFamily="18" charset="0"/>
                <a:cs typeface="Times New Roman" panose="02020603050405020304" pitchFamily="18" charset="0"/>
              </a:rPr>
              <a:t>mahasiswa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tercapainya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kemampuan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menjadikan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ajaran</a:t>
            </a:r>
            <a:r>
              <a:rPr lang="en-ID" sz="3200" dirty="0">
                <a:solidFill>
                  <a:srgbClr val="002060"/>
                </a:solidFill>
                <a:latin typeface="Times New Roman" panose="02020603050405020304" pitchFamily="18" charset="0"/>
                <a:cs typeface="Times New Roman" panose="02020603050405020304" pitchFamily="18" charset="0"/>
              </a:rPr>
              <a:t> agama </a:t>
            </a:r>
            <a:r>
              <a:rPr lang="en-ID" sz="3200" dirty="0" err="1">
                <a:solidFill>
                  <a:srgbClr val="002060"/>
                </a:solidFill>
                <a:latin typeface="Times New Roman" panose="02020603050405020304" pitchFamily="18" charset="0"/>
                <a:cs typeface="Times New Roman" panose="02020603050405020304" pitchFamily="18" charset="0"/>
              </a:rPr>
              <a:t>sebagai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landasan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penggalian</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pengembangan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disiplin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ilmu</a:t>
            </a:r>
            <a:r>
              <a:rPr lang="en-ID" sz="3200" dirty="0">
                <a:solidFill>
                  <a:srgbClr val="002060"/>
                </a:solidFill>
                <a:latin typeface="Times New Roman" panose="02020603050405020304" pitchFamily="18" charset="0"/>
                <a:cs typeface="Times New Roman" panose="02020603050405020304" pitchFamily="18" charset="0"/>
              </a:rPr>
              <a:t> yang </a:t>
            </a:r>
            <a:r>
              <a:rPr lang="en-ID" sz="3200" dirty="0" err="1">
                <a:solidFill>
                  <a:srgbClr val="002060"/>
                </a:solidFill>
                <a:latin typeface="Times New Roman" panose="02020603050405020304" pitchFamily="18" charset="0"/>
                <a:cs typeface="Times New Roman" panose="02020603050405020304" pitchFamily="18" charset="0"/>
              </a:rPr>
              <a:t>ditekuninya</a:t>
            </a:r>
            <a:r>
              <a:rPr lang="en-ID" sz="3200" dirty="0">
                <a:solidFill>
                  <a:srgbClr val="002060"/>
                </a:solidFill>
                <a:latin typeface="Times New Roman" panose="02020603050405020304" pitchFamily="18" charset="0"/>
                <a:cs typeface="Times New Roman" panose="02020603050405020304" pitchFamily="18" charset="0"/>
              </a:rPr>
              <a:t>. Oleh </a:t>
            </a:r>
            <a:r>
              <a:rPr lang="en-ID" sz="3200" dirty="0" err="1">
                <a:solidFill>
                  <a:srgbClr val="002060"/>
                </a:solidFill>
                <a:latin typeface="Times New Roman" panose="02020603050405020304" pitchFamily="18" charset="0"/>
                <a:cs typeface="Times New Roman" panose="02020603050405020304" pitchFamily="18" charset="0"/>
              </a:rPr>
              <a:t>sebab</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itu</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materi</a:t>
            </a:r>
            <a:r>
              <a:rPr lang="en-ID" sz="3200" dirty="0">
                <a:solidFill>
                  <a:srgbClr val="002060"/>
                </a:solidFill>
                <a:latin typeface="Times New Roman" panose="02020603050405020304" pitchFamily="18" charset="0"/>
                <a:cs typeface="Times New Roman" panose="02020603050405020304" pitchFamily="18" charset="0"/>
              </a:rPr>
              <a:t> yang </a:t>
            </a:r>
            <a:r>
              <a:rPr lang="en-ID" sz="3200" dirty="0" err="1">
                <a:solidFill>
                  <a:srgbClr val="002060"/>
                </a:solidFill>
                <a:latin typeface="Times New Roman" panose="02020603050405020304" pitchFamily="18" charset="0"/>
                <a:cs typeface="Times New Roman" panose="02020603050405020304" pitchFamily="18" charset="0"/>
              </a:rPr>
              <a:t>disajikan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harus</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relevan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dengan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perkembangan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pemikiran</a:t>
            </a:r>
            <a:r>
              <a:rPr lang="en-ID" sz="3200" dirty="0">
                <a:solidFill>
                  <a:srgbClr val="002060"/>
                </a:solidFill>
                <a:latin typeface="Times New Roman" panose="02020603050405020304" pitchFamily="18" charset="0"/>
                <a:cs typeface="Times New Roman" panose="02020603050405020304" pitchFamily="18" charset="0"/>
              </a:rPr>
              <a:t> dunia. </a:t>
            </a:r>
            <a:endParaRPr lang="id-ID" sz="3200" dirty="0">
              <a:solidFill>
                <a:srgbClr val="002060"/>
              </a:solidFill>
              <a:latin typeface="Times New Roman" panose="02020603050405020304" pitchFamily="18" charset="0"/>
              <a:cs typeface="Times New Roman" panose="02020603050405020304" pitchFamily="18" charset="0"/>
            </a:endParaRPr>
          </a:p>
          <a:p>
            <a:pPr algn="just"/>
            <a:r>
              <a:rPr lang="id-ID" sz="3200" dirty="0">
                <a:solidFill>
                  <a:srgbClr val="002060"/>
                </a:solidFill>
                <a:latin typeface="Times New Roman" panose="02020603050405020304" pitchFamily="18" charset="0"/>
                <a:cs typeface="Times New Roman" panose="02020603050405020304" pitchFamily="18" charset="0"/>
              </a:rPr>
              <a:t>4. </a:t>
            </a:r>
            <a:r>
              <a:rPr lang="en-ID" sz="3200" dirty="0" err="1">
                <a:solidFill>
                  <a:srgbClr val="002060"/>
                </a:solidFill>
                <a:latin typeface="Times New Roman" panose="02020603050405020304" pitchFamily="18" charset="0"/>
                <a:cs typeface="Times New Roman" panose="02020603050405020304" pitchFamily="18" charset="0"/>
              </a:rPr>
              <a:t>Menumbuh</a:t>
            </a:r>
            <a:r>
              <a:rPr lang="id-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suburkan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membentuk</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sikap</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positif</a:t>
            </a:r>
            <a:r>
              <a:rPr lang="en-ID" sz="3200" dirty="0">
                <a:solidFill>
                  <a:srgbClr val="002060"/>
                </a:solidFill>
                <a:latin typeface="Times New Roman" panose="02020603050405020304" pitchFamily="18" charset="0"/>
                <a:cs typeface="Times New Roman" panose="02020603050405020304" pitchFamily="18" charset="0"/>
              </a:rPr>
              <a:t> dan </a:t>
            </a:r>
            <a:r>
              <a:rPr lang="en-ID" sz="3200" dirty="0" err="1">
                <a:solidFill>
                  <a:srgbClr val="002060"/>
                </a:solidFill>
                <a:latin typeface="Times New Roman" panose="02020603050405020304" pitchFamily="18" charset="0"/>
                <a:cs typeface="Times New Roman" panose="02020603050405020304" pitchFamily="18" charset="0"/>
              </a:rPr>
              <a:t>disiplin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cinta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terhadap</a:t>
            </a:r>
            <a:r>
              <a:rPr lang="en-ID" sz="3200" dirty="0">
                <a:solidFill>
                  <a:srgbClr val="002060"/>
                </a:solidFill>
                <a:latin typeface="Times New Roman" panose="02020603050405020304" pitchFamily="18" charset="0"/>
                <a:cs typeface="Times New Roman" panose="02020603050405020304" pitchFamily="18" charset="0"/>
              </a:rPr>
              <a:t> agama </a:t>
            </a:r>
            <a:r>
              <a:rPr lang="en-ID" sz="3200" dirty="0" err="1">
                <a:solidFill>
                  <a:srgbClr val="002060"/>
                </a:solidFill>
                <a:latin typeface="Times New Roman" panose="02020603050405020304" pitchFamily="18" charset="0"/>
                <a:cs typeface="Times New Roman" panose="02020603050405020304" pitchFamily="18" charset="0"/>
              </a:rPr>
              <a:t>dalam</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berbagai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kehidupan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peserta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didik</a:t>
            </a:r>
            <a:r>
              <a:rPr lang="en-ID" sz="3200" dirty="0">
                <a:solidFill>
                  <a:srgbClr val="002060"/>
                </a:solidFill>
                <a:latin typeface="Times New Roman" panose="02020603050405020304" pitchFamily="18" charset="0"/>
                <a:cs typeface="Times New Roman" panose="02020603050405020304" pitchFamily="18" charset="0"/>
              </a:rPr>
              <a:t> yang </a:t>
            </a:r>
            <a:r>
              <a:rPr lang="en-ID" sz="3200" dirty="0" err="1">
                <a:solidFill>
                  <a:srgbClr val="002060"/>
                </a:solidFill>
                <a:latin typeface="Times New Roman" panose="02020603050405020304" pitchFamily="18" charset="0"/>
                <a:cs typeface="Times New Roman" panose="02020603050405020304" pitchFamily="18" charset="0"/>
              </a:rPr>
              <a:t>nantinya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diharapkan</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menjadi</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manusia</a:t>
            </a:r>
            <a:r>
              <a:rPr lang="en-ID" sz="3200" dirty="0">
                <a:solidFill>
                  <a:srgbClr val="002060"/>
                </a:solidFill>
                <a:latin typeface="Times New Roman" panose="02020603050405020304" pitchFamily="18" charset="0"/>
                <a:cs typeface="Times New Roman" panose="02020603050405020304" pitchFamily="18" charset="0"/>
              </a:rPr>
              <a:t> yang </a:t>
            </a:r>
            <a:r>
              <a:rPr lang="en-ID" sz="3200" dirty="0" err="1">
                <a:solidFill>
                  <a:srgbClr val="002060"/>
                </a:solidFill>
                <a:latin typeface="Times New Roman" panose="02020603050405020304" pitchFamily="18" charset="0"/>
                <a:cs typeface="Times New Roman" panose="02020603050405020304" pitchFamily="18" charset="0"/>
              </a:rPr>
              <a:t>bertaqwa</a:t>
            </a:r>
            <a:r>
              <a:rPr lang="en-ID" sz="3200" dirty="0">
                <a:solidFill>
                  <a:srgbClr val="002060"/>
                </a:solidFill>
                <a:latin typeface="Times New Roman" panose="02020603050405020304" pitchFamily="18" charset="0"/>
                <a:cs typeface="Times New Roman" panose="02020603050405020304" pitchFamily="18" charset="0"/>
              </a:rPr>
              <a:t> </a:t>
            </a:r>
            <a:r>
              <a:rPr lang="en-ID" sz="3200" dirty="0" err="1">
                <a:solidFill>
                  <a:srgbClr val="002060"/>
                </a:solidFill>
                <a:latin typeface="Times New Roman" panose="02020603050405020304" pitchFamily="18" charset="0"/>
                <a:cs typeface="Times New Roman" panose="02020603050405020304" pitchFamily="18" charset="0"/>
              </a:rPr>
              <a:t>kepada</a:t>
            </a:r>
            <a:r>
              <a:rPr lang="en-ID" sz="3200" dirty="0">
                <a:solidFill>
                  <a:srgbClr val="002060"/>
                </a:solidFill>
                <a:latin typeface="Times New Roman" panose="02020603050405020304" pitchFamily="18" charset="0"/>
                <a:cs typeface="Times New Roman" panose="02020603050405020304" pitchFamily="18" charset="0"/>
              </a:rPr>
              <a:t> Allah SWT dan </a:t>
            </a:r>
            <a:r>
              <a:rPr lang="en-ID" sz="3200" dirty="0" err="1">
                <a:solidFill>
                  <a:srgbClr val="002060"/>
                </a:solidFill>
                <a:latin typeface="Times New Roman" panose="02020603050405020304" pitchFamily="18" charset="0"/>
                <a:cs typeface="Times New Roman" panose="02020603050405020304" pitchFamily="18" charset="0"/>
              </a:rPr>
              <a:t>rasul</a:t>
            </a:r>
            <a:r>
              <a:rPr lang="en-ID" sz="3200" dirty="0">
                <a:solidFill>
                  <a:srgbClr val="002060"/>
                </a:solidFill>
                <a:latin typeface="Times New Roman" panose="02020603050405020304" pitchFamily="18" charset="0"/>
                <a:cs typeface="Times New Roman" panose="02020603050405020304" pitchFamily="18" charset="0"/>
              </a:rPr>
              <a:t>-Nya (</a:t>
            </a:r>
            <a:r>
              <a:rPr lang="en-ID" sz="3200" dirty="0" err="1">
                <a:solidFill>
                  <a:srgbClr val="002060"/>
                </a:solidFill>
                <a:latin typeface="Times New Roman" panose="02020603050405020304" pitchFamily="18" charset="0"/>
                <a:cs typeface="Times New Roman" panose="02020603050405020304" pitchFamily="18" charset="0"/>
              </a:rPr>
              <a:t>Wahyudin</a:t>
            </a:r>
            <a:r>
              <a:rPr lang="en-ID" sz="3200" dirty="0">
                <a:solidFill>
                  <a:srgbClr val="002060"/>
                </a:solidFill>
                <a:latin typeface="Times New Roman" panose="02020603050405020304" pitchFamily="18" charset="0"/>
                <a:cs typeface="Times New Roman" panose="02020603050405020304" pitchFamily="18" charset="0"/>
              </a:rPr>
              <a:t>,  2015). </a:t>
            </a:r>
            <a:endParaRPr lang="en-ID" sz="3200" dirty="0">
              <a:solidFill>
                <a:srgbClr val="002060"/>
              </a:solidFill>
            </a:endParaRPr>
          </a:p>
        </p:txBody>
      </p:sp>
    </p:spTree>
    <p:extLst>
      <p:ext uri="{BB962C8B-B14F-4D97-AF65-F5344CB8AC3E}">
        <p14:creationId xmlns:p14="http://schemas.microsoft.com/office/powerpoint/2010/main" val="34249796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Download Background PPT Pendidikan - GURU.OR.ID">
            <a:extLst>
              <a:ext uri="{FF2B5EF4-FFF2-40B4-BE49-F238E27FC236}">
                <a16:creationId xmlns:a16="http://schemas.microsoft.com/office/drawing/2014/main" id="{1C0CB755-991E-8F4D-5D9D-5664F0734B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502" y="11017"/>
            <a:ext cx="12219502" cy="7243591"/>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C1B591C1-6044-CFA0-C456-2D1F343F176D}"/>
              </a:ext>
            </a:extLst>
          </p:cNvPr>
          <p:cNvSpPr txBox="1"/>
          <p:nvPr/>
        </p:nvSpPr>
        <p:spPr>
          <a:xfrm>
            <a:off x="2013170" y="1494103"/>
            <a:ext cx="8794378" cy="4647426"/>
          </a:xfrm>
          <a:prstGeom prst="rect">
            <a:avLst/>
          </a:prstGeom>
          <a:solidFill>
            <a:srgbClr val="00B0F0"/>
          </a:solidFill>
          <a:scene3d>
            <a:camera prst="orthographicFront"/>
            <a:lightRig rig="threePt" dir="t"/>
          </a:scene3d>
          <a:sp3d>
            <a:bevelT w="165100" prst="coolSlant"/>
          </a:sp3d>
        </p:spPr>
        <p:txBody>
          <a:bodyPr wrap="square">
            <a:spAutoFit/>
          </a:bodyPr>
          <a:lstStyle/>
          <a:p>
            <a:pPr algn="just"/>
            <a:r>
              <a:rPr lang="id-ID" sz="4400" b="1" dirty="0">
                <a:solidFill>
                  <a:srgbClr val="002060"/>
                </a:solidFill>
                <a:latin typeface="Times New Roman" panose="02020603050405020304" pitchFamily="18" charset="0"/>
                <a:cs typeface="Times New Roman" panose="02020603050405020304" pitchFamily="18" charset="0"/>
              </a:rPr>
              <a:t>Kesimpulan :</a:t>
            </a:r>
            <a:endParaRPr lang="id-ID" sz="3600" b="1" dirty="0">
              <a:solidFill>
                <a:srgbClr val="002060"/>
              </a:solidFill>
              <a:latin typeface="Times New Roman" panose="02020603050405020304" pitchFamily="18" charset="0"/>
              <a:cs typeface="Times New Roman" panose="02020603050405020304" pitchFamily="18" charset="0"/>
            </a:endParaRPr>
          </a:p>
          <a:p>
            <a:pPr algn="just"/>
            <a:r>
              <a:rPr lang="id-ID" sz="3600" dirty="0">
                <a:solidFill>
                  <a:srgbClr val="002060"/>
                </a:solidFill>
                <a:latin typeface="Times New Roman" panose="02020603050405020304" pitchFamily="18" charset="0"/>
                <a:cs typeface="Times New Roman" panose="02020603050405020304" pitchFamily="18" charset="0"/>
              </a:rPr>
              <a:t>T</a:t>
            </a:r>
            <a:r>
              <a:rPr lang="en-ID" sz="3600" dirty="0" err="1">
                <a:solidFill>
                  <a:srgbClr val="002060"/>
                </a:solidFill>
                <a:latin typeface="Times New Roman" panose="02020603050405020304" pitchFamily="18" charset="0"/>
                <a:cs typeface="Times New Roman" panose="02020603050405020304" pitchFamily="18" charset="0"/>
              </a:rPr>
              <a:t>ujuan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akhir</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dari</a:t>
            </a:r>
            <a:r>
              <a:rPr lang="en-ID" sz="3600" dirty="0">
                <a:solidFill>
                  <a:srgbClr val="002060"/>
                </a:solidFill>
                <a:latin typeface="Times New Roman" panose="02020603050405020304" pitchFamily="18" charset="0"/>
                <a:cs typeface="Times New Roman" panose="02020603050405020304" pitchFamily="18" charset="0"/>
              </a:rPr>
              <a:t> Pendidikan Agama Islam di </a:t>
            </a:r>
            <a:r>
              <a:rPr lang="en-ID" sz="3600" dirty="0" err="1">
                <a:solidFill>
                  <a:srgbClr val="002060"/>
                </a:solidFill>
                <a:latin typeface="Times New Roman" panose="02020603050405020304" pitchFamily="18" charset="0"/>
                <a:cs typeface="Times New Roman" panose="02020603050405020304" pitchFamily="18" charset="0"/>
              </a:rPr>
              <a:t>perguruan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tinggi</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adalah</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terciptanya</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manusia</a:t>
            </a:r>
            <a:r>
              <a:rPr lang="en-ID" sz="3600" dirty="0">
                <a:solidFill>
                  <a:srgbClr val="002060"/>
                </a:solidFill>
                <a:latin typeface="Times New Roman" panose="02020603050405020304" pitchFamily="18" charset="0"/>
                <a:cs typeface="Times New Roman" panose="02020603050405020304" pitchFamily="18" charset="0"/>
              </a:rPr>
              <a:t> yang </a:t>
            </a:r>
            <a:r>
              <a:rPr lang="id-ID" sz="3600" dirty="0">
                <a:solidFill>
                  <a:srgbClr val="002060"/>
                </a:solidFill>
                <a:latin typeface="Times New Roman" panose="02020603050405020304" pitchFamily="18" charset="0"/>
                <a:cs typeface="Times New Roman" panose="02020603050405020304" pitchFamily="18" charset="0"/>
              </a:rPr>
              <a:t>bertakwa, </a:t>
            </a:r>
            <a:r>
              <a:rPr lang="en-ID" sz="3600" dirty="0" err="1">
                <a:solidFill>
                  <a:srgbClr val="002060"/>
                </a:solidFill>
                <a:latin typeface="Times New Roman" panose="02020603050405020304" pitchFamily="18" charset="0"/>
                <a:cs typeface="Times New Roman" panose="02020603050405020304" pitchFamily="18" charset="0"/>
              </a:rPr>
              <a:t>sempurna</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insan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kamil</a:t>
            </a:r>
            <a:r>
              <a:rPr lang="en-ID" sz="3600" dirty="0">
                <a:solidFill>
                  <a:srgbClr val="002060"/>
                </a:solidFill>
                <a:latin typeface="Times New Roman" panose="02020603050405020304" pitchFamily="18" charset="0"/>
                <a:cs typeface="Times New Roman" panose="02020603050405020304" pitchFamily="18" charset="0"/>
              </a:rPr>
              <a:t>), yang </a:t>
            </a:r>
            <a:r>
              <a:rPr lang="en-ID" sz="3600" dirty="0" err="1">
                <a:solidFill>
                  <a:srgbClr val="002060"/>
                </a:solidFill>
                <a:latin typeface="Times New Roman" panose="02020603050405020304" pitchFamily="18" charset="0"/>
                <a:cs typeface="Times New Roman" panose="02020603050405020304" pitchFamily="18" charset="0"/>
              </a:rPr>
              <a:t>tidak</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hanya</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memiliki</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kecerdasan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intelegensi</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namun</a:t>
            </a:r>
            <a:r>
              <a:rPr lang="en-ID" sz="3600" dirty="0">
                <a:solidFill>
                  <a:srgbClr val="002060"/>
                </a:solidFill>
                <a:latin typeface="Times New Roman" panose="02020603050405020304" pitchFamily="18" charset="0"/>
                <a:cs typeface="Times New Roman" panose="02020603050405020304" pitchFamily="18" charset="0"/>
              </a:rPr>
              <a:t> juga </a:t>
            </a:r>
            <a:r>
              <a:rPr lang="en-ID" sz="3600" dirty="0" err="1">
                <a:solidFill>
                  <a:srgbClr val="002060"/>
                </a:solidFill>
                <a:latin typeface="Times New Roman" panose="02020603050405020304" pitchFamily="18" charset="0"/>
                <a:cs typeface="Times New Roman" panose="02020603050405020304" pitchFamily="18" charset="0"/>
              </a:rPr>
              <a:t>memiliki</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kecerdasan</a:t>
            </a:r>
            <a:r>
              <a:rPr lang="en-ID" sz="3600" dirty="0">
                <a:solidFill>
                  <a:srgbClr val="002060"/>
                </a:solidFill>
                <a:latin typeface="Times New Roman" panose="02020603050405020304" pitchFamily="18" charset="0"/>
                <a:cs typeface="Times New Roman" panose="02020603050405020304" pitchFamily="18" charset="0"/>
              </a:rPr>
              <a:t> spiritual </a:t>
            </a:r>
            <a:r>
              <a:rPr lang="en-ID" sz="3600" dirty="0" err="1">
                <a:solidFill>
                  <a:srgbClr val="002060"/>
                </a:solidFill>
                <a:latin typeface="Times New Roman" panose="02020603050405020304" pitchFamily="18" charset="0"/>
                <a:cs typeface="Times New Roman" panose="02020603050405020304" pitchFamily="18" charset="0"/>
              </a:rPr>
              <a:t>dalam</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rangka</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mewujudkan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kehidupan</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individu</a:t>
            </a:r>
            <a:r>
              <a:rPr lang="en-ID" sz="3600" dirty="0">
                <a:solidFill>
                  <a:srgbClr val="002060"/>
                </a:solidFill>
                <a:latin typeface="Times New Roman" panose="02020603050405020304" pitchFamily="18" charset="0"/>
                <a:cs typeface="Times New Roman" panose="02020603050405020304" pitchFamily="18" charset="0"/>
              </a:rPr>
              <a:t> dan </a:t>
            </a:r>
            <a:r>
              <a:rPr lang="en-ID" sz="3600" dirty="0" err="1">
                <a:solidFill>
                  <a:srgbClr val="002060"/>
                </a:solidFill>
                <a:latin typeface="Times New Roman" panose="02020603050405020304" pitchFamily="18" charset="0"/>
                <a:cs typeface="Times New Roman" panose="02020603050405020304" pitchFamily="18" charset="0"/>
              </a:rPr>
              <a:t>sosial</a:t>
            </a:r>
            <a:r>
              <a:rPr lang="en-ID" sz="3600" dirty="0">
                <a:solidFill>
                  <a:srgbClr val="002060"/>
                </a:solidFill>
                <a:latin typeface="Times New Roman" panose="02020603050405020304" pitchFamily="18" charset="0"/>
                <a:cs typeface="Times New Roman" panose="02020603050405020304" pitchFamily="18" charset="0"/>
              </a:rPr>
              <a:t> yang </a:t>
            </a:r>
            <a:r>
              <a:rPr lang="en-ID" sz="3600" dirty="0" err="1">
                <a:solidFill>
                  <a:srgbClr val="002060"/>
                </a:solidFill>
                <a:latin typeface="Times New Roman" panose="02020603050405020304" pitchFamily="18" charset="0"/>
                <a:cs typeface="Times New Roman" panose="02020603050405020304" pitchFamily="18" charset="0"/>
              </a:rPr>
              <a:t>lebih</a:t>
            </a:r>
            <a:r>
              <a:rPr lang="en-ID" sz="3600" dirty="0">
                <a:solidFill>
                  <a:srgbClr val="002060"/>
                </a:solidFill>
                <a:latin typeface="Times New Roman" panose="02020603050405020304" pitchFamily="18" charset="0"/>
                <a:cs typeface="Times New Roman" panose="02020603050405020304" pitchFamily="18" charset="0"/>
              </a:rPr>
              <a:t> </a:t>
            </a:r>
            <a:r>
              <a:rPr lang="en-ID" sz="3600" dirty="0" err="1">
                <a:solidFill>
                  <a:srgbClr val="002060"/>
                </a:solidFill>
                <a:latin typeface="Times New Roman" panose="02020603050405020304" pitchFamily="18" charset="0"/>
                <a:cs typeface="Times New Roman" panose="02020603050405020304" pitchFamily="18" charset="0"/>
              </a:rPr>
              <a:t>baik</a:t>
            </a:r>
            <a:r>
              <a:rPr lang="en-ID" sz="3600" dirty="0">
                <a:solidFill>
                  <a:srgbClr val="002060"/>
                </a:solidFill>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92753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16 Ppt kimia ideas | presentasi, templat power point, power points">
            <a:extLst>
              <a:ext uri="{FF2B5EF4-FFF2-40B4-BE49-F238E27FC236}">
                <a16:creationId xmlns:a16="http://schemas.microsoft.com/office/drawing/2014/main" id="{74F13855-716F-A613-5606-3C98233B85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192001" cy="6865933"/>
          </a:xfrm>
          <a:prstGeom prst="rect">
            <a:avLst/>
          </a:prstGeom>
          <a:solidFill>
            <a:srgbClr val="FFFF00"/>
          </a:solidFill>
        </p:spPr>
      </p:pic>
      <p:sp>
        <p:nvSpPr>
          <p:cNvPr id="8" name="Title 1">
            <a:extLst>
              <a:ext uri="{FF2B5EF4-FFF2-40B4-BE49-F238E27FC236}">
                <a16:creationId xmlns:a16="http://schemas.microsoft.com/office/drawing/2014/main" id="{2836FDEE-39D1-DB9B-FA58-B518788CD33A}"/>
              </a:ext>
            </a:extLst>
          </p:cNvPr>
          <p:cNvSpPr txBox="1">
            <a:spLocks/>
          </p:cNvSpPr>
          <p:nvPr/>
        </p:nvSpPr>
        <p:spPr>
          <a:xfrm>
            <a:off x="672029" y="375231"/>
            <a:ext cx="10840599" cy="521480"/>
          </a:xfrm>
          <a:prstGeom prst="rect">
            <a:avLst/>
          </a:prstGeom>
          <a:solidFill>
            <a:schemeClr val="tx1">
              <a:lumMod val="50000"/>
              <a:lumOff val="50000"/>
            </a:schemeClr>
          </a:solidFill>
        </p:spPr>
        <p:txBody>
          <a:bodyPr/>
          <a:lst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a:lstStyle>
          <a:p>
            <a:pPr algn="ctr"/>
            <a:r>
              <a:rPr lang="id-ID" dirty="0">
                <a:latin typeface="Algerian" panose="04020705040A02060702" pitchFamily="82" charset="0"/>
              </a:rPr>
              <a:t>Pandangan PAI di perguruan tinggi umum</a:t>
            </a:r>
            <a:endParaRPr lang="en-ID" dirty="0">
              <a:latin typeface="Algerian" panose="04020705040A02060702" pitchFamily="82" charset="0"/>
            </a:endParaRPr>
          </a:p>
        </p:txBody>
      </p:sp>
      <p:sp>
        <p:nvSpPr>
          <p:cNvPr id="9" name="Content Placeholder 3">
            <a:extLst>
              <a:ext uri="{FF2B5EF4-FFF2-40B4-BE49-F238E27FC236}">
                <a16:creationId xmlns:a16="http://schemas.microsoft.com/office/drawing/2014/main" id="{C7239737-63B6-5C21-3783-DE098E463B68}"/>
              </a:ext>
            </a:extLst>
          </p:cNvPr>
          <p:cNvSpPr txBox="1">
            <a:spLocks/>
          </p:cNvSpPr>
          <p:nvPr/>
        </p:nvSpPr>
        <p:spPr>
          <a:xfrm>
            <a:off x="8702727" y="1035966"/>
            <a:ext cx="2397578" cy="3441520"/>
          </a:xfrm>
          <a:prstGeom prst="rect">
            <a:avLst/>
          </a:prstGeom>
          <a:solidFill>
            <a:srgbClr val="00B050"/>
          </a:solidFill>
          <a:ln>
            <a:solidFill>
              <a:srgbClr val="002060"/>
            </a:solidFill>
          </a:ln>
        </p:spPr>
        <p:txBody>
          <a:bodyPr>
            <a:normAutofit fontScale="850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id-ID" b="1" dirty="0">
                <a:solidFill>
                  <a:srgbClr val="FFFF00"/>
                </a:solidFill>
              </a:rPr>
              <a:t>Yuridis</a:t>
            </a:r>
          </a:p>
          <a:p>
            <a:pPr marL="457200" indent="-457200">
              <a:buFont typeface="Arial" panose="020B0604020202020204" pitchFamily="34" charset="0"/>
              <a:buAutoNum type="arabicPeriod"/>
            </a:pPr>
            <a:r>
              <a:rPr lang="id-ID" b="1" dirty="0">
                <a:solidFill>
                  <a:srgbClr val="FFFF00"/>
                </a:solidFill>
              </a:rPr>
              <a:t>Pancasila</a:t>
            </a:r>
          </a:p>
          <a:p>
            <a:pPr marL="457200" indent="-457200">
              <a:buFont typeface="Arial" panose="020B0604020202020204" pitchFamily="34" charset="0"/>
              <a:buAutoNum type="arabicPeriod"/>
            </a:pPr>
            <a:r>
              <a:rPr lang="id-ID" b="1" dirty="0">
                <a:solidFill>
                  <a:srgbClr val="FFFF00"/>
                </a:solidFill>
              </a:rPr>
              <a:t>UUD 1945</a:t>
            </a:r>
          </a:p>
          <a:p>
            <a:pPr marL="457200" indent="-457200">
              <a:buFont typeface="Arial" panose="020B0604020202020204" pitchFamily="34" charset="0"/>
              <a:buAutoNum type="arabicPeriod"/>
            </a:pPr>
            <a:r>
              <a:rPr lang="en-ID" b="1" dirty="0">
                <a:solidFill>
                  <a:srgbClr val="FFFF00"/>
                </a:solidFill>
                <a:latin typeface="Times New Roman" panose="02020603050405020304" pitchFamily="18" charset="0"/>
                <a:cs typeface="Times New Roman" panose="02020603050405020304" pitchFamily="18" charset="0"/>
              </a:rPr>
              <a:t>UU No. 20 </a:t>
            </a:r>
            <a:r>
              <a:rPr lang="en-ID" b="1" dirty="0" err="1">
                <a:solidFill>
                  <a:srgbClr val="FFFF00"/>
                </a:solidFill>
                <a:latin typeface="Times New Roman" panose="02020603050405020304" pitchFamily="18" charset="0"/>
                <a:cs typeface="Times New Roman" panose="02020603050405020304" pitchFamily="18" charset="0"/>
              </a:rPr>
              <a:t>Tahun</a:t>
            </a:r>
            <a:r>
              <a:rPr lang="en-ID" b="1" dirty="0">
                <a:solidFill>
                  <a:srgbClr val="FFFF00"/>
                </a:solidFill>
                <a:latin typeface="Times New Roman" panose="02020603050405020304" pitchFamily="18" charset="0"/>
                <a:cs typeface="Times New Roman" panose="02020603050405020304" pitchFamily="18" charset="0"/>
              </a:rPr>
              <a:t> 2003</a:t>
            </a:r>
            <a:endParaRPr lang="id-ID" b="1" dirty="0">
              <a:solidFill>
                <a:srgbClr val="FFFF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AutoNum type="arabicPeriod"/>
            </a:pPr>
            <a:r>
              <a:rPr lang="en-ID" b="1" dirty="0">
                <a:solidFill>
                  <a:srgbClr val="FFFF00"/>
                </a:solidFill>
                <a:latin typeface="Times New Roman" panose="02020603050405020304" pitchFamily="18" charset="0"/>
                <a:cs typeface="Times New Roman" panose="02020603050405020304" pitchFamily="18" charset="0"/>
              </a:rPr>
              <a:t>UU No. 12 </a:t>
            </a:r>
            <a:r>
              <a:rPr lang="en-ID" b="1" dirty="0" err="1">
                <a:solidFill>
                  <a:srgbClr val="FFFF00"/>
                </a:solidFill>
                <a:latin typeface="Times New Roman" panose="02020603050405020304" pitchFamily="18" charset="0"/>
                <a:cs typeface="Times New Roman" panose="02020603050405020304" pitchFamily="18" charset="0"/>
              </a:rPr>
              <a:t>tahun</a:t>
            </a:r>
            <a:r>
              <a:rPr lang="en-ID" b="1" dirty="0">
                <a:solidFill>
                  <a:srgbClr val="FFFF00"/>
                </a:solidFill>
                <a:latin typeface="Times New Roman" panose="02020603050405020304" pitchFamily="18" charset="0"/>
                <a:cs typeface="Times New Roman" panose="02020603050405020304" pitchFamily="18" charset="0"/>
              </a:rPr>
              <a:t> 2012</a:t>
            </a:r>
            <a:endParaRPr lang="id-ID" b="1" dirty="0">
              <a:solidFill>
                <a:srgbClr val="FFFF00"/>
              </a:solidFill>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AutoNum type="arabicPeriod"/>
            </a:pPr>
            <a:r>
              <a:rPr lang="en-ID" b="1" dirty="0" err="1">
                <a:solidFill>
                  <a:srgbClr val="FFFF00"/>
                </a:solidFill>
                <a:latin typeface="Times New Roman" panose="02020603050405020304" pitchFamily="18" charset="0"/>
                <a:cs typeface="Times New Roman" panose="02020603050405020304" pitchFamily="18" charset="0"/>
              </a:rPr>
              <a:t>Menurut</a:t>
            </a:r>
            <a:r>
              <a:rPr lang="en-ID" b="1" dirty="0">
                <a:solidFill>
                  <a:srgbClr val="FFFF00"/>
                </a:solidFill>
                <a:latin typeface="Times New Roman" panose="02020603050405020304" pitchFamily="18" charset="0"/>
                <a:cs typeface="Times New Roman" panose="02020603050405020304" pitchFamily="18" charset="0"/>
              </a:rPr>
              <a:t> SK </a:t>
            </a:r>
            <a:r>
              <a:rPr lang="en-ID" b="1" dirty="0" err="1">
                <a:solidFill>
                  <a:srgbClr val="FFFF00"/>
                </a:solidFill>
                <a:latin typeface="Times New Roman" panose="02020603050405020304" pitchFamily="18" charset="0"/>
                <a:cs typeface="Times New Roman" panose="02020603050405020304" pitchFamily="18" charset="0"/>
              </a:rPr>
              <a:t>Dirjen</a:t>
            </a:r>
            <a:r>
              <a:rPr lang="en-ID" b="1" dirty="0">
                <a:solidFill>
                  <a:srgbClr val="FFFF00"/>
                </a:solidFill>
                <a:latin typeface="Times New Roman" panose="02020603050405020304" pitchFamily="18" charset="0"/>
                <a:cs typeface="Times New Roman" panose="02020603050405020304" pitchFamily="18" charset="0"/>
              </a:rPr>
              <a:t> </a:t>
            </a:r>
            <a:r>
              <a:rPr lang="en-ID" b="1" dirty="0" err="1">
                <a:solidFill>
                  <a:srgbClr val="FFFF00"/>
                </a:solidFill>
                <a:latin typeface="Times New Roman" panose="02020603050405020304" pitchFamily="18" charset="0"/>
                <a:cs typeface="Times New Roman" panose="02020603050405020304" pitchFamily="18" charset="0"/>
              </a:rPr>
              <a:t>Dikti</a:t>
            </a:r>
            <a:r>
              <a:rPr lang="en-ID" b="1" dirty="0">
                <a:solidFill>
                  <a:srgbClr val="FFFF00"/>
                </a:solidFill>
                <a:latin typeface="Times New Roman" panose="02020603050405020304" pitchFamily="18" charset="0"/>
                <a:cs typeface="Times New Roman" panose="02020603050405020304" pitchFamily="18" charset="0"/>
              </a:rPr>
              <a:t> No. 38/2002</a:t>
            </a:r>
            <a:endParaRPr lang="id-ID" b="1" dirty="0">
              <a:solidFill>
                <a:srgbClr val="FFFF00"/>
              </a:solidFill>
            </a:endParaRPr>
          </a:p>
          <a:p>
            <a:pPr marL="457200" indent="-457200">
              <a:buFont typeface="Arial" panose="020B0604020202020204" pitchFamily="34" charset="0"/>
              <a:buAutoNum type="arabicPeriod"/>
            </a:pPr>
            <a:endParaRPr lang="id-ID" b="1" dirty="0">
              <a:solidFill>
                <a:srgbClr val="FFFF00"/>
              </a:solidFill>
            </a:endParaRPr>
          </a:p>
        </p:txBody>
      </p:sp>
      <p:sp>
        <p:nvSpPr>
          <p:cNvPr id="10" name="Content Placeholder 3">
            <a:extLst>
              <a:ext uri="{FF2B5EF4-FFF2-40B4-BE49-F238E27FC236}">
                <a16:creationId xmlns:a16="http://schemas.microsoft.com/office/drawing/2014/main" id="{18789559-C79D-854C-3649-F2F4E0BB8580}"/>
              </a:ext>
            </a:extLst>
          </p:cNvPr>
          <p:cNvSpPr txBox="1">
            <a:spLocks/>
          </p:cNvSpPr>
          <p:nvPr/>
        </p:nvSpPr>
        <p:spPr>
          <a:xfrm>
            <a:off x="3161842" y="2258458"/>
            <a:ext cx="2699132" cy="3745735"/>
          </a:xfrm>
          <a:prstGeom prst="rect">
            <a:avLst/>
          </a:prstGeom>
          <a:solidFill>
            <a:srgbClr val="7030A0"/>
          </a:solidFill>
          <a:ln>
            <a:solidFill>
              <a:srgbClr val="002060"/>
            </a:solidFill>
          </a:ln>
        </p:spPr>
        <p:txBody>
          <a:bodyPr vert="horz" lIns="91440" tIns="45720" rIns="91440" bIns="45720" rtlCol="0">
            <a:normAutofit fontScale="85000" lnSpcReduction="2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pPr algn="just"/>
            <a:r>
              <a:rPr lang="id-ID" b="1" dirty="0">
                <a:solidFill>
                  <a:srgbClr val="FFFF00"/>
                </a:solidFill>
              </a:rPr>
              <a:t>Psikologis</a:t>
            </a:r>
          </a:p>
          <a:p>
            <a:pPr marL="457200" indent="-457200" algn="just">
              <a:buAutoNum type="arabicPeriod"/>
            </a:pPr>
            <a:r>
              <a:rPr lang="id-ID" dirty="0">
                <a:solidFill>
                  <a:srgbClr val="FFFF00"/>
                </a:solidFill>
              </a:rPr>
              <a:t>Teis (Bertuhan)</a:t>
            </a:r>
          </a:p>
          <a:p>
            <a:pPr marL="457200" indent="-457200" algn="just">
              <a:buAutoNum type="arabicPeriod"/>
            </a:pPr>
            <a:r>
              <a:rPr lang="id-ID" dirty="0">
                <a:solidFill>
                  <a:srgbClr val="FFFF00"/>
                </a:solidFill>
              </a:rPr>
              <a:t>Ateis (Tidak Bertuhan)</a:t>
            </a:r>
          </a:p>
          <a:p>
            <a:pPr marL="0" indent="0" algn="just">
              <a:buNone/>
            </a:pPr>
            <a:r>
              <a:rPr lang="id-ID" dirty="0">
                <a:solidFill>
                  <a:srgbClr val="FFFF00"/>
                </a:solidFill>
              </a:rPr>
              <a:t>Manusia suka bertaubat</a:t>
            </a:r>
          </a:p>
          <a:p>
            <a:pPr marL="0" indent="0" algn="just">
              <a:buNone/>
            </a:pPr>
            <a:r>
              <a:rPr lang="en-ID" sz="2000" b="0" i="0" dirty="0">
                <a:solidFill>
                  <a:srgbClr val="FFFF00"/>
                </a:solidFill>
                <a:effectLst/>
                <a:latin typeface="Times New Roman" panose="02020603050405020304" pitchFamily="18" charset="0"/>
                <a:cs typeface="Times New Roman" panose="02020603050405020304" pitchFamily="18" charset="0"/>
              </a:rPr>
              <a:t>Oleh </a:t>
            </a:r>
            <a:r>
              <a:rPr lang="en-ID" sz="2000" b="0" i="0" dirty="0" err="1">
                <a:solidFill>
                  <a:srgbClr val="FFFF00"/>
                </a:solidFill>
                <a:effectLst/>
                <a:latin typeface="Times New Roman" panose="02020603050405020304" pitchFamily="18" charset="0"/>
                <a:cs typeface="Times New Roman" panose="02020603050405020304" pitchFamily="18" charset="0"/>
              </a:rPr>
              <a:t>karena</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itu</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perlu</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ditelusuri</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teori-teori</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psikologi</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tentang</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pendidikan</a:t>
            </a:r>
            <a:r>
              <a:rPr lang="en-ID" sz="2000" b="0" i="0" dirty="0">
                <a:solidFill>
                  <a:srgbClr val="FFFF00"/>
                </a:solidFill>
                <a:effectLst/>
                <a:latin typeface="Times New Roman" panose="02020603050405020304" pitchFamily="18" charset="0"/>
                <a:cs typeface="Times New Roman" panose="02020603050405020304" pitchFamily="18" charset="0"/>
              </a:rPr>
              <a:t> agama yang </a:t>
            </a:r>
            <a:r>
              <a:rPr lang="en-ID" sz="2000" b="0" i="0" dirty="0" err="1">
                <a:solidFill>
                  <a:srgbClr val="FFFF00"/>
                </a:solidFill>
                <a:effectLst/>
                <a:latin typeface="Times New Roman" panose="02020603050405020304" pitchFamily="18" charset="0"/>
                <a:cs typeface="Times New Roman" panose="02020603050405020304" pitchFamily="18" charset="0"/>
              </a:rPr>
              <a:t>dapat</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mengubah</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keyakinan</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religius</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menjadi</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lebih</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baik</a:t>
            </a:r>
            <a:r>
              <a:rPr lang="en-ID" sz="2000" b="0" i="0" dirty="0">
                <a:solidFill>
                  <a:srgbClr val="FFFF00"/>
                </a:solidFill>
                <a:effectLst/>
                <a:latin typeface="Times New Roman" panose="02020603050405020304" pitchFamily="18" charset="0"/>
                <a:cs typeface="Times New Roman" panose="02020603050405020304" pitchFamily="18" charset="0"/>
              </a:rPr>
              <a:t> dan </a:t>
            </a:r>
            <a:r>
              <a:rPr lang="en-ID" sz="2000" b="0" i="0" dirty="0" err="1">
                <a:solidFill>
                  <a:srgbClr val="FFFF00"/>
                </a:solidFill>
                <a:effectLst/>
                <a:latin typeface="Times New Roman" panose="02020603050405020304" pitchFamily="18" charset="0"/>
                <a:cs typeface="Times New Roman" panose="02020603050405020304" pitchFamily="18" charset="0"/>
              </a:rPr>
              <a:t>lebih</a:t>
            </a:r>
            <a:r>
              <a:rPr lang="en-ID" sz="2000" b="0" i="0" dirty="0">
                <a:solidFill>
                  <a:srgbClr val="FFFF00"/>
                </a:solidFill>
                <a:effectLst/>
                <a:latin typeface="Times New Roman" panose="02020603050405020304" pitchFamily="18" charset="0"/>
                <a:cs typeface="Times New Roman" panose="02020603050405020304" pitchFamily="18" charset="0"/>
              </a:rPr>
              <a:t> </a:t>
            </a:r>
            <a:r>
              <a:rPr lang="en-ID" sz="2000" b="0" i="0" dirty="0" err="1">
                <a:solidFill>
                  <a:srgbClr val="FFFF00"/>
                </a:solidFill>
                <a:effectLst/>
                <a:latin typeface="Times New Roman" panose="02020603050405020304" pitchFamily="18" charset="0"/>
                <a:cs typeface="Times New Roman" panose="02020603050405020304" pitchFamily="18" charset="0"/>
              </a:rPr>
              <a:t>benar</a:t>
            </a:r>
            <a:r>
              <a:rPr lang="en-ID" sz="2000" b="0" i="0" dirty="0">
                <a:solidFill>
                  <a:srgbClr val="FFFF00"/>
                </a:solidFill>
                <a:effectLst/>
                <a:latin typeface="Times New Roman" panose="02020603050405020304" pitchFamily="18" charset="0"/>
                <a:cs typeface="Times New Roman" panose="02020603050405020304" pitchFamily="18" charset="0"/>
              </a:rPr>
              <a:t>.</a:t>
            </a:r>
            <a:endParaRPr lang="en-ID" dirty="0">
              <a:solidFill>
                <a:srgbClr val="FFFF00"/>
              </a:solidFill>
            </a:endParaRPr>
          </a:p>
        </p:txBody>
      </p:sp>
      <p:sp>
        <p:nvSpPr>
          <p:cNvPr id="11" name="Content Placeholder 3">
            <a:extLst>
              <a:ext uri="{FF2B5EF4-FFF2-40B4-BE49-F238E27FC236}">
                <a16:creationId xmlns:a16="http://schemas.microsoft.com/office/drawing/2014/main" id="{A4B25A92-7DBD-E5A4-F797-976FF77D3550}"/>
              </a:ext>
            </a:extLst>
          </p:cNvPr>
          <p:cNvSpPr txBox="1">
            <a:spLocks/>
          </p:cNvSpPr>
          <p:nvPr/>
        </p:nvSpPr>
        <p:spPr>
          <a:xfrm>
            <a:off x="5950328" y="2258458"/>
            <a:ext cx="2628931" cy="3745735"/>
          </a:xfrm>
          <a:prstGeom prst="rect">
            <a:avLst/>
          </a:prstGeom>
          <a:solidFill>
            <a:srgbClr val="00B0F0"/>
          </a:solidFill>
          <a:ln>
            <a:solidFill>
              <a:srgbClr val="002060"/>
            </a:solidFill>
          </a:ln>
        </p:spPr>
        <p:txBody>
          <a:bodyPr vert="horz" lIns="91440" tIns="45720" rIns="91440" bIns="45720" rtlCol="0">
            <a:normAutofit/>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id-ID" dirty="0">
                <a:solidFill>
                  <a:schemeClr val="bg1"/>
                </a:solidFill>
              </a:rPr>
              <a:t>Sosial – Budaya</a:t>
            </a:r>
          </a:p>
          <a:p>
            <a:pPr marL="0" indent="0">
              <a:buNone/>
            </a:pPr>
            <a:r>
              <a:rPr lang="id-ID" dirty="0">
                <a:solidFill>
                  <a:schemeClr val="bg1"/>
                </a:solidFill>
              </a:rPr>
              <a:t>Kelompok Masyarakat :</a:t>
            </a:r>
          </a:p>
          <a:p>
            <a:pPr marL="457200" indent="-457200">
              <a:buAutoNum type="arabicPeriod"/>
            </a:pPr>
            <a:r>
              <a:rPr lang="id-ID" dirty="0">
                <a:solidFill>
                  <a:schemeClr val="bg1"/>
                </a:solidFill>
              </a:rPr>
              <a:t>Santri</a:t>
            </a:r>
          </a:p>
          <a:p>
            <a:pPr marL="457200" indent="-457200">
              <a:buAutoNum type="arabicPeriod"/>
            </a:pPr>
            <a:r>
              <a:rPr lang="id-ID" dirty="0">
                <a:solidFill>
                  <a:schemeClr val="bg1"/>
                </a:solidFill>
              </a:rPr>
              <a:t>Priyayi</a:t>
            </a:r>
          </a:p>
          <a:p>
            <a:pPr marL="457200" indent="-457200">
              <a:buAutoNum type="arabicPeriod"/>
            </a:pPr>
            <a:r>
              <a:rPr lang="id-ID" dirty="0">
                <a:solidFill>
                  <a:schemeClr val="bg1"/>
                </a:solidFill>
              </a:rPr>
              <a:t>Abangan</a:t>
            </a:r>
            <a:endParaRPr lang="en-ID" dirty="0">
              <a:solidFill>
                <a:schemeClr val="bg1"/>
              </a:solidFill>
            </a:endParaRPr>
          </a:p>
        </p:txBody>
      </p:sp>
      <p:sp>
        <p:nvSpPr>
          <p:cNvPr id="12" name="Content Placeholder 3">
            <a:extLst>
              <a:ext uri="{FF2B5EF4-FFF2-40B4-BE49-F238E27FC236}">
                <a16:creationId xmlns:a16="http://schemas.microsoft.com/office/drawing/2014/main" id="{6C0F5561-CDEC-6AFD-284E-C4AAE9201E5C}"/>
              </a:ext>
            </a:extLst>
          </p:cNvPr>
          <p:cNvSpPr txBox="1">
            <a:spLocks/>
          </p:cNvSpPr>
          <p:nvPr/>
        </p:nvSpPr>
        <p:spPr>
          <a:xfrm>
            <a:off x="815248" y="1024949"/>
            <a:ext cx="2257240" cy="3441520"/>
          </a:xfrm>
          <a:prstGeom prst="rect">
            <a:avLst/>
          </a:prstGeom>
          <a:solidFill>
            <a:srgbClr val="FFC000"/>
          </a:solidFill>
          <a:ln>
            <a:solidFill>
              <a:srgbClr val="002060"/>
            </a:solidFill>
          </a:ln>
        </p:spPr>
        <p:txBody>
          <a:bodyPr vert="horz" lIns="91440" tIns="45720" rIns="91440" bIns="45720" rtlCol="0">
            <a:normAutofit lnSpcReduction="10000"/>
          </a:bodyPr>
          <a:lst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a:lstStyle>
          <a:p>
            <a:r>
              <a:rPr lang="id-ID" b="1" dirty="0"/>
              <a:t>Historis</a:t>
            </a:r>
          </a:p>
          <a:p>
            <a:pPr marL="457200" indent="-457200">
              <a:buFont typeface="Arial" panose="020B0604020202020204" pitchFamily="34" charset="0"/>
              <a:buAutoNum type="arabicPeriod"/>
            </a:pPr>
            <a:r>
              <a:rPr lang="id-ID" dirty="0"/>
              <a:t>Pendapat I, Perlu  PAI di ajarkan di PT</a:t>
            </a:r>
          </a:p>
          <a:p>
            <a:pPr marL="457200" indent="-457200">
              <a:buFont typeface="Arial" panose="020B0604020202020204" pitchFamily="34" charset="0"/>
              <a:buAutoNum type="arabicPeriod"/>
            </a:pPr>
            <a:r>
              <a:rPr lang="id-ID" dirty="0"/>
              <a:t>Pendapat II, Tidak Perlu PAI diajarkan di PT</a:t>
            </a:r>
            <a:endParaRPr lang="en-ID" dirty="0"/>
          </a:p>
        </p:txBody>
      </p:sp>
    </p:spTree>
    <p:extLst>
      <p:ext uri="{BB962C8B-B14F-4D97-AF65-F5344CB8AC3E}">
        <p14:creationId xmlns:p14="http://schemas.microsoft.com/office/powerpoint/2010/main" val="236770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wipe(down)">
                                      <p:cBhvr>
                                        <p:cTn id="7" dur="580">
                                          <p:stCondLst>
                                            <p:cond delay="0"/>
                                          </p:stCondLst>
                                        </p:cTn>
                                        <p:tgtEl>
                                          <p:spTgt spid="12"/>
                                        </p:tgtEl>
                                      </p:cBhvr>
                                    </p:animEffect>
                                    <p:anim calcmode="lin" valueType="num">
                                      <p:cBhvr>
                                        <p:cTn id="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3" dur="26">
                                          <p:stCondLst>
                                            <p:cond delay="650"/>
                                          </p:stCondLst>
                                        </p:cTn>
                                        <p:tgtEl>
                                          <p:spTgt spid="12"/>
                                        </p:tgtEl>
                                      </p:cBhvr>
                                      <p:to x="100000" y="60000"/>
                                    </p:animScale>
                                    <p:animScale>
                                      <p:cBhvr>
                                        <p:cTn id="14" dur="166" decel="50000">
                                          <p:stCondLst>
                                            <p:cond delay="676"/>
                                          </p:stCondLst>
                                        </p:cTn>
                                        <p:tgtEl>
                                          <p:spTgt spid="12"/>
                                        </p:tgtEl>
                                      </p:cBhvr>
                                      <p:to x="100000" y="100000"/>
                                    </p:animScale>
                                    <p:animScale>
                                      <p:cBhvr>
                                        <p:cTn id="15" dur="26">
                                          <p:stCondLst>
                                            <p:cond delay="1312"/>
                                          </p:stCondLst>
                                        </p:cTn>
                                        <p:tgtEl>
                                          <p:spTgt spid="12"/>
                                        </p:tgtEl>
                                      </p:cBhvr>
                                      <p:to x="100000" y="80000"/>
                                    </p:animScale>
                                    <p:animScale>
                                      <p:cBhvr>
                                        <p:cTn id="16" dur="166" decel="50000">
                                          <p:stCondLst>
                                            <p:cond delay="1338"/>
                                          </p:stCondLst>
                                        </p:cTn>
                                        <p:tgtEl>
                                          <p:spTgt spid="12"/>
                                        </p:tgtEl>
                                      </p:cBhvr>
                                      <p:to x="100000" y="100000"/>
                                    </p:animScale>
                                    <p:animScale>
                                      <p:cBhvr>
                                        <p:cTn id="17" dur="26">
                                          <p:stCondLst>
                                            <p:cond delay="1642"/>
                                          </p:stCondLst>
                                        </p:cTn>
                                        <p:tgtEl>
                                          <p:spTgt spid="12"/>
                                        </p:tgtEl>
                                      </p:cBhvr>
                                      <p:to x="100000" y="90000"/>
                                    </p:animScale>
                                    <p:animScale>
                                      <p:cBhvr>
                                        <p:cTn id="18" dur="166" decel="50000">
                                          <p:stCondLst>
                                            <p:cond delay="1668"/>
                                          </p:stCondLst>
                                        </p:cTn>
                                        <p:tgtEl>
                                          <p:spTgt spid="12"/>
                                        </p:tgtEl>
                                      </p:cBhvr>
                                      <p:to x="100000" y="100000"/>
                                    </p:animScale>
                                    <p:animScale>
                                      <p:cBhvr>
                                        <p:cTn id="19" dur="26">
                                          <p:stCondLst>
                                            <p:cond delay="1808"/>
                                          </p:stCondLst>
                                        </p:cTn>
                                        <p:tgtEl>
                                          <p:spTgt spid="12"/>
                                        </p:tgtEl>
                                      </p:cBhvr>
                                      <p:to x="100000" y="95000"/>
                                    </p:animScale>
                                    <p:animScale>
                                      <p:cBhvr>
                                        <p:cTn id="20" dur="166" decel="50000">
                                          <p:stCondLst>
                                            <p:cond delay="1834"/>
                                          </p:stCondLst>
                                        </p:cTn>
                                        <p:tgtEl>
                                          <p:spTgt spid="12"/>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9">
                                            <p:bg/>
                                          </p:spTgt>
                                        </p:tgtEl>
                                        <p:attrNameLst>
                                          <p:attrName>style.visibility</p:attrName>
                                        </p:attrNameLst>
                                      </p:cBhvr>
                                      <p:to>
                                        <p:strVal val="visible"/>
                                      </p:to>
                                    </p:set>
                                    <p:animEffect transition="in" filter="barn(inVertical)">
                                      <p:cBhvr>
                                        <p:cTn id="25" dur="500"/>
                                        <p:tgtEl>
                                          <p:spTgt spid="9">
                                            <p:bg/>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9">
                                            <p:txEl>
                                              <p:pRg st="0" end="0"/>
                                            </p:txEl>
                                          </p:spTgt>
                                        </p:tgtEl>
                                        <p:attrNameLst>
                                          <p:attrName>style.visibility</p:attrName>
                                        </p:attrNameLst>
                                      </p:cBhvr>
                                      <p:to>
                                        <p:strVal val="visible"/>
                                      </p:to>
                                    </p:set>
                                    <p:animEffect transition="in" filter="barn(inVertical)">
                                      <p:cBhvr>
                                        <p:cTn id="30" dur="500"/>
                                        <p:tgtEl>
                                          <p:spTgt spid="9">
                                            <p:txEl>
                                              <p:pRg st="0" end="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9">
                                            <p:txEl>
                                              <p:pRg st="1" end="1"/>
                                            </p:txEl>
                                          </p:spTgt>
                                        </p:tgtEl>
                                        <p:attrNameLst>
                                          <p:attrName>style.visibility</p:attrName>
                                        </p:attrNameLst>
                                      </p:cBhvr>
                                      <p:to>
                                        <p:strVal val="visible"/>
                                      </p:to>
                                    </p:set>
                                    <p:animEffect transition="in" filter="barn(inVertical)">
                                      <p:cBhvr>
                                        <p:cTn id="35" dur="500"/>
                                        <p:tgtEl>
                                          <p:spTgt spid="9">
                                            <p:txEl>
                                              <p:pRg st="1" end="1"/>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grpId="0" nodeType="clickEffect">
                                  <p:stCondLst>
                                    <p:cond delay="0"/>
                                  </p:stCondLst>
                                  <p:childTnLst>
                                    <p:set>
                                      <p:cBhvr>
                                        <p:cTn id="39" dur="1" fill="hold">
                                          <p:stCondLst>
                                            <p:cond delay="0"/>
                                          </p:stCondLst>
                                        </p:cTn>
                                        <p:tgtEl>
                                          <p:spTgt spid="9">
                                            <p:txEl>
                                              <p:pRg st="2" end="2"/>
                                            </p:txEl>
                                          </p:spTgt>
                                        </p:tgtEl>
                                        <p:attrNameLst>
                                          <p:attrName>style.visibility</p:attrName>
                                        </p:attrNameLst>
                                      </p:cBhvr>
                                      <p:to>
                                        <p:strVal val="visible"/>
                                      </p:to>
                                    </p:set>
                                    <p:animEffect transition="in" filter="barn(inVertical)">
                                      <p:cBhvr>
                                        <p:cTn id="40" dur="500"/>
                                        <p:tgtEl>
                                          <p:spTgt spid="9">
                                            <p:txEl>
                                              <p:pRg st="2" end="2"/>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grpId="0" nodeType="clickEffect">
                                  <p:stCondLst>
                                    <p:cond delay="0"/>
                                  </p:stCondLst>
                                  <p:childTnLst>
                                    <p:set>
                                      <p:cBhvr>
                                        <p:cTn id="44" dur="1" fill="hold">
                                          <p:stCondLst>
                                            <p:cond delay="0"/>
                                          </p:stCondLst>
                                        </p:cTn>
                                        <p:tgtEl>
                                          <p:spTgt spid="9">
                                            <p:txEl>
                                              <p:pRg st="3" end="3"/>
                                            </p:txEl>
                                          </p:spTgt>
                                        </p:tgtEl>
                                        <p:attrNameLst>
                                          <p:attrName>style.visibility</p:attrName>
                                        </p:attrNameLst>
                                      </p:cBhvr>
                                      <p:to>
                                        <p:strVal val="visible"/>
                                      </p:to>
                                    </p:set>
                                    <p:animEffect transition="in" filter="barn(inVertical)">
                                      <p:cBhvr>
                                        <p:cTn id="45" dur="500"/>
                                        <p:tgtEl>
                                          <p:spTgt spid="9">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grpId="0" nodeType="clickEffect">
                                  <p:stCondLst>
                                    <p:cond delay="0"/>
                                  </p:stCondLst>
                                  <p:childTnLst>
                                    <p:set>
                                      <p:cBhvr>
                                        <p:cTn id="49" dur="1" fill="hold">
                                          <p:stCondLst>
                                            <p:cond delay="0"/>
                                          </p:stCondLst>
                                        </p:cTn>
                                        <p:tgtEl>
                                          <p:spTgt spid="9">
                                            <p:txEl>
                                              <p:pRg st="4" end="4"/>
                                            </p:txEl>
                                          </p:spTgt>
                                        </p:tgtEl>
                                        <p:attrNameLst>
                                          <p:attrName>style.visibility</p:attrName>
                                        </p:attrNameLst>
                                      </p:cBhvr>
                                      <p:to>
                                        <p:strVal val="visible"/>
                                      </p:to>
                                    </p:set>
                                    <p:animEffect transition="in" filter="barn(inVertical)">
                                      <p:cBhvr>
                                        <p:cTn id="50" dur="500"/>
                                        <p:tgtEl>
                                          <p:spTgt spid="9">
                                            <p:txEl>
                                              <p:pRg st="4" end="4"/>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6" presetClass="entr" presetSubtype="21" fill="hold" grpId="0" nodeType="clickEffect">
                                  <p:stCondLst>
                                    <p:cond delay="0"/>
                                  </p:stCondLst>
                                  <p:childTnLst>
                                    <p:set>
                                      <p:cBhvr>
                                        <p:cTn id="54" dur="1" fill="hold">
                                          <p:stCondLst>
                                            <p:cond delay="0"/>
                                          </p:stCondLst>
                                        </p:cTn>
                                        <p:tgtEl>
                                          <p:spTgt spid="9">
                                            <p:txEl>
                                              <p:pRg st="5" end="5"/>
                                            </p:txEl>
                                          </p:spTgt>
                                        </p:tgtEl>
                                        <p:attrNameLst>
                                          <p:attrName>style.visibility</p:attrName>
                                        </p:attrNameLst>
                                      </p:cBhvr>
                                      <p:to>
                                        <p:strVal val="visible"/>
                                      </p:to>
                                    </p:set>
                                    <p:animEffect transition="in" filter="barn(inVertical)">
                                      <p:cBhvr>
                                        <p:cTn id="55" dur="500"/>
                                        <p:tgtEl>
                                          <p:spTgt spid="9">
                                            <p:txEl>
                                              <p:pRg st="5" end="5"/>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1000"/>
                                        <p:tgtEl>
                                          <p:spTgt spid="10"/>
                                        </p:tgtEl>
                                      </p:cBhvr>
                                    </p:animEffect>
                                    <p:anim calcmode="lin" valueType="num">
                                      <p:cBhvr>
                                        <p:cTn id="61" dur="1000" fill="hold"/>
                                        <p:tgtEl>
                                          <p:spTgt spid="10"/>
                                        </p:tgtEl>
                                        <p:attrNameLst>
                                          <p:attrName>ppt_x</p:attrName>
                                        </p:attrNameLst>
                                      </p:cBhvr>
                                      <p:tavLst>
                                        <p:tav tm="0">
                                          <p:val>
                                            <p:strVal val="#ppt_x"/>
                                          </p:val>
                                        </p:tav>
                                        <p:tav tm="100000">
                                          <p:val>
                                            <p:strVal val="#ppt_x"/>
                                          </p:val>
                                        </p:tav>
                                      </p:tavLst>
                                    </p:anim>
                                    <p:anim calcmode="lin" valueType="num">
                                      <p:cBhvr>
                                        <p:cTn id="62"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wipe(down)">
                                      <p:cBhvr>
                                        <p:cTn id="6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animBg="1"/>
      <p:bldP spid="10" grpId="0" animBg="1"/>
      <p:bldP spid="11" grpId="0" animBg="1"/>
      <p:bldP spid="12"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
  <TotalTime>1662</TotalTime>
  <Words>2198</Words>
  <Application>Microsoft Office PowerPoint</Application>
  <PresentationFormat>Widescreen</PresentationFormat>
  <Paragraphs>166</Paragraphs>
  <Slides>23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23</vt:i4>
      </vt:variant>
    </vt:vector>
  </HeadingPairs>
  <TitlesOfParts>
    <vt:vector size="34" baseType="lpstr">
      <vt:lpstr>Algerian</vt:lpstr>
      <vt:lpstr>Arial</vt:lpstr>
      <vt:lpstr>Arial Black</vt:lpstr>
      <vt:lpstr>Arial Narrow</vt:lpstr>
      <vt:lpstr>Calibri</vt:lpstr>
      <vt:lpstr>Century Gothic</vt:lpstr>
      <vt:lpstr>Google Sans</vt:lpstr>
      <vt:lpstr>Helvetica Neue</vt:lpstr>
      <vt:lpstr>Times New Roman</vt:lpstr>
      <vt:lpstr>Wingdings 3</vt:lpstr>
      <vt:lpstr>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Akhmad ivan</dc:creator>
  <cp:lastModifiedBy>aulia ridha</cp:lastModifiedBy>
  <cp:revision>53</cp:revision>
  <dcterms:created xsi:type="dcterms:W3CDTF">2022-09-16T12:37:10Z</dcterms:created>
  <dcterms:modified xsi:type="dcterms:W3CDTF">2023-09-20T23:12:07Z</dcterms:modified>
</cp:coreProperties>
</file>