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an" id="{d2b90f8a-6cf9-0503-9125-b58fcb63e870}">
          <p14:sldIdLst>
            <p14:sldId id="256"/>
            <p14:sldId id="257"/>
            <p14:sldId id="258"/>
          </p14:sldIdLst>
        </p14:section>
        <p14:section name="Strategi dan struktur" id="{56bf5ed5-62cb-33cc-5792-ccfa079fc588}">
          <p14:sldIdLst>
            <p14:sldId id="259"/>
            <p14:sldId id="260"/>
            <p14:sldId id="261"/>
            <p14:sldId id="262"/>
            <p14:sldId id="263"/>
          </p14:sldIdLst>
        </p14:section>
        <p14:section name="Budaya organisasi" id="{302c09bf-145c-5707-e09d-cef63b97295f}">
          <p14:sldIdLst>
            <p14:sldId id="264"/>
            <p14:sldId id="265"/>
            <p14:sldId id="266"/>
          </p14:sldIdLst>
        </p14:section>
        <p14:section name="Teori bisnis internasional" id="{e8a64611-28b6-8a48-fe17-eaff9ff3cac9}">
          <p14:sldIdLst>
            <p14:sldId id="267"/>
            <p14:sldId id="268"/>
          </p14:sldIdLst>
        </p14:section>
        <p14:section name="Kasus dan penutup" id="{2140ab91-677b-e635-40be-910bc8702805}">
          <p14:sldIdLst>
            <p14:sldId id="269"/>
            <p14:sldId id="270"/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Hubungkan dengan Pertemuan 1: kita sudah tahu apa yang membuat MSDM global berbeda. Hari ini kita membahas bagaimana organisasi mengelola perbedaan itu melalui strategi, orientasi, struktur, budaya organisasi, dan teori.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Tampilkan dua foto suasana kantor yang kontras bila tersedia. Jawaban mahasiswa akan dipakai lagi saat membahas lapisan budaya Schein: yang mereka lihat adalah artefak.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 model untuk tugas Pertemuan 2. Tekankan bahwa kesimpulan yang baik menimbang ketiga lensa, bukan memilih satu lensa saja.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Arah jawaban: konflik bersifat struktural (tidak ada aturan prioritas, kalender tidak terkoordinasi, sasaran tidak selaras, tidak ada eskalasi). Mekanisme: kalender perencanaan bersama per kuartal, aturan prioritas tertulis, RACI, eskalasi ke direktur regional bila tidak sepakat dalam 24 jam. Penilaian: bobot masukan disepakati di awal (misalnya 60:40) dan penilaian akhir dibahas bersama. Strategi: cenderung transnasional (CRM global = integrasi; kampanye Hari Raya = responsivitas lokal).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Kunci jawaban: 1. b; 2. a; 3. c; 4. c; 5. 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239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otif lingkaran dekorati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0"/>
            <a:ext cx="432785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603504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Manajemen Sumber Daya Manusia Global  ·  Program Studi S1 Manajemen  ·  FEB UPI Y.A.I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731520" y="1828800"/>
            <a:ext cx="76809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731520" y="3886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MSDM Global  ·  Pertemuan 2: Budaya dan Organisasi dalam Pasar Global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239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otif lingkaran dekorati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0" y="3200400"/>
            <a:ext cx="3504895" cy="3657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MSDM Global  ·  Pertemuan 2: Budaya dan Organisasi dalam Pasar Global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EF3F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731520" y="182880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Budaya dan Organisasi dalam Pasar Global</a:t>
            </a:r>
            <a:endParaRPr lang="en-US" sz="4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731520" y="3886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accent2"/>
                </a:solidFill>
              </a:rPr>
              <a:t>Pertemuan 2  ·  Manajemen Sumber Daya Manusia Global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PEMBUKAAN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Capaian pembelajaran hari ini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4297680" cy="4434840"/>
          </a:xfrm>
          <a:prstGeom prst="roundRect">
            <a:avLst>
              <a:gd name="adj" fmla="val 1702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178308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" y="1933956"/>
            <a:ext cx="384048" cy="38404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6517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Pertanyaan pemantik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06324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Kantor A: ruang terbuka tanpa sekat. Kantor B: ruang bersekat, direktur di lantai teratas. Nilai apa yang tersirat dari masing-masing?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5257800" y="161848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257800" y="16184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1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5989320" y="1508760"/>
            <a:ext cx="5623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Menjelaskan tarik-menarik integrasi global dan responsivitas lokal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5257800" y="251460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257800" y="2514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2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5989320" y="2404872"/>
            <a:ext cx="5623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Mengidentifikasi orientasi EPRG dan dampaknya pada penempatan staf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5257800" y="3410712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257800" y="34107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3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5989320" y="3300984"/>
            <a:ext cx="5623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Menganalisis lapisan budaya organisasi dan kesenjangan nilai–perilaku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5257800" y="4306824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257800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4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5989320" y="4197096"/>
            <a:ext cx="5623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Menerapkan tiga perspektif teori pada satu keputusan SDM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5257800" y="5202936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257800" y="52029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5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5989320" y="5093208"/>
            <a:ext cx="5623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Mengusulkan mekanisme penetapan prioritas dalam struktur matriks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ALUR SESI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Alur pembelajaran 150 menit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08760"/>
            <a:ext cx="1069848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508760"/>
            <a:ext cx="1106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15 menit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673352" y="1508760"/>
            <a:ext cx="3282696" cy="50292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655064" y="1508760"/>
            <a:ext cx="33192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45 menit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992624" y="1508760"/>
            <a:ext cx="3282696" cy="50292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974336" y="1508760"/>
            <a:ext cx="33192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45 menit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11896" y="1508760"/>
            <a:ext cx="2176272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93608" y="1508760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30 menit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10524744" y="1508760"/>
            <a:ext cx="1069848" cy="50292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506456" y="1508760"/>
            <a:ext cx="1106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15 menit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2286000"/>
            <a:ext cx="2066544" cy="3611880"/>
          </a:xfrm>
          <a:prstGeom prst="roundRect">
            <a:avLst>
              <a:gd name="adj" fmla="val 354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31520" y="24688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31520" y="2468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3063240"/>
            <a:ext cx="17007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Pembukaan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3703320"/>
            <a:ext cx="170078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Tebak nilai dari suasana kantor; ulas tugas Pertemuan 1.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798064" y="2286000"/>
            <a:ext cx="2066544" cy="3611880"/>
          </a:xfrm>
          <a:prstGeom prst="roundRect">
            <a:avLst>
              <a:gd name="adj" fmla="val 354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980944" y="2468880"/>
            <a:ext cx="457200" cy="457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2980944" y="2468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2980944" y="3063240"/>
            <a:ext cx="17007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Penjelasan konsep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2980944" y="3703320"/>
            <a:ext cx="170078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Strategi, EPRG, struktur, lapisan budaya Schein, tiga perspektif teori.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047488" y="2286000"/>
            <a:ext cx="2066544" cy="3611880"/>
          </a:xfrm>
          <a:prstGeom prst="roundRect">
            <a:avLst>
              <a:gd name="adj" fmla="val 354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230368" y="2468880"/>
            <a:ext cx="457200" cy="4572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230368" y="2468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5230368" y="3063240"/>
            <a:ext cx="17007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Aktivitas kelompok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5230368" y="3703320"/>
            <a:ext cx="170078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Lembar Kerja 2: gambar struktur dan peta wewenang SDM (RACI).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7296912" y="2286000"/>
            <a:ext cx="2066544" cy="3611880"/>
          </a:xfrm>
          <a:prstGeom prst="roundRect">
            <a:avLst>
              <a:gd name="adj" fmla="val 354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479792" y="2468880"/>
            <a:ext cx="457200" cy="4572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7479792" y="2468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7479792" y="3063240"/>
            <a:ext cx="17007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Presentasi dan umpan balik</a:t>
            </a:r>
            <a:endParaRPr lang="en-US" sz="1600" dirty="0"/>
          </a:p>
        </p:txBody>
      </p:sp>
      <p:sp>
        <p:nvSpPr>
          <p:cNvPr id="33" name="Text 31"/>
          <p:cNvSpPr txBox="1"/>
          <p:nvPr/>
        </p:nvSpPr>
        <p:spPr>
          <a:xfrm>
            <a:off x="7479792" y="3703320"/>
            <a:ext cx="170078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Tiga sampai empat kelompok membandingkan rancangan.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9546336" y="2286000"/>
            <a:ext cx="2066544" cy="3611880"/>
          </a:xfrm>
          <a:prstGeom prst="roundRect">
            <a:avLst>
              <a:gd name="adj" fmla="val 354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729216" y="2468880"/>
            <a:ext cx="457200" cy="4572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9729216" y="2468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9729216" y="3063240"/>
            <a:ext cx="17007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Penutup</a:t>
            </a:r>
            <a:endParaRPr lang="en-US" sz="1600" dirty="0"/>
          </a:p>
        </p:txBody>
      </p:sp>
      <p:sp>
        <p:nvSpPr>
          <p:cNvPr id="38" name="Text 36"/>
          <p:cNvSpPr txBox="1"/>
          <p:nvPr/>
        </p:nvSpPr>
        <p:spPr>
          <a:xfrm>
            <a:off x="9729216" y="3703320"/>
            <a:ext cx="170078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Kuis konsep 10 menit, rangkuman, dan tugas.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STRATEGI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Integrasi global vs responsivitas lokal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280160" y="1508760"/>
            <a:ext cx="3063240" cy="1965960"/>
          </a:xfrm>
          <a:prstGeom prst="roundRect">
            <a:avLst>
              <a:gd name="adj" fmla="val 2326"/>
            </a:avLst>
          </a:prstGeom>
          <a:solidFill>
            <a:schemeClr val="accent1"/>
          </a:solidFill>
          <a:ln w="9525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508760" y="16916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Global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2240280"/>
            <a:ext cx="2606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Kebijakan SDM seragam dan terpusat; kerangka kompetensi global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34840" y="1508760"/>
            <a:ext cx="3063240" cy="1965960"/>
          </a:xfrm>
          <a:prstGeom prst="roundRect">
            <a:avLst>
              <a:gd name="adj" fmla="val 2326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63440" y="16916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Transnasional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2240280"/>
            <a:ext cx="2606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Talenta terbaik dari mana pun; mobilitas dan berbagi pengetahuan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280160" y="3566160"/>
            <a:ext cx="3063240" cy="1965960"/>
          </a:xfrm>
          <a:prstGeom prst="roundRect">
            <a:avLst>
              <a:gd name="adj" fmla="val 2326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508760" y="3749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Internasional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4297680"/>
            <a:ext cx="2606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Posisi kunci banyak diisi PCN; kebijakan mengikuti kantor pusat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434840" y="3566160"/>
            <a:ext cx="3063240" cy="1965960"/>
          </a:xfrm>
          <a:prstGeom prst="roundRect">
            <a:avLst>
              <a:gd name="adj" fmla="val 2326"/>
            </a:avLst>
          </a:prstGeom>
          <a:solidFill>
            <a:schemeClr val="accent2"/>
          </a:solidFill>
          <a:ln w="9525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663440" y="3749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Multidomestik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4663440" y="4297680"/>
            <a:ext cx="2606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Kebijakan SDM disusun lokal; HCN di posisi kunci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 rot="16200000">
            <a:off x="-320040" y="3337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Tekanan integrasi global  →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16002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Tinggi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2120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Rendah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1280160" y="562356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Tekanan responsivitas lokal  →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280160" y="562356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Rendah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6583680" y="562356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Tinggi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863840" y="1508760"/>
            <a:ext cx="3749040" cy="1874520"/>
          </a:xfrm>
          <a:prstGeom prst="roundRect">
            <a:avLst>
              <a:gd name="adj" fmla="val 3902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92440" y="17373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3141" y="1858061"/>
            <a:ext cx="307238" cy="307238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8778240" y="17373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Pendorong integrasi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8092440" y="2423160"/>
            <a:ext cx="3337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Efisiensi biaya, skala ekonomi, standar mutu yang sama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7863840" y="3566160"/>
            <a:ext cx="3749040" cy="1874520"/>
          </a:xfrm>
          <a:prstGeom prst="roundRect">
            <a:avLst>
              <a:gd name="adj" fmla="val 3902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8092440" y="3794760"/>
            <a:ext cx="548640" cy="54864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3141" y="3915461"/>
            <a:ext cx="307238" cy="307238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8778240" y="37947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Pendorong responsivitas</a:t>
            </a:r>
            <a:endParaRPr lang="en-US" sz="1600" dirty="0"/>
          </a:p>
        </p:txBody>
      </p:sp>
      <p:sp>
        <p:nvSpPr>
          <p:cNvPr id="31" name="Text 27"/>
          <p:cNvSpPr txBox="1"/>
          <p:nvPr/>
        </p:nvSpPr>
        <p:spPr>
          <a:xfrm>
            <a:off x="8092440" y="4480560"/>
            <a:ext cx="3337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Selera pelanggan, saluran distribusi, dan regulasi pemerintah yang berbeda</a:t>
            </a:r>
            <a:endParaRPr lang="en-US" sz="1400" dirty="0"/>
          </a:p>
        </p:txBody>
      </p:sp>
      <p:sp>
        <p:nvSpPr>
          <p:cNvPr id="32" name="Text 28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</a:rPr>
              <a:t>Sumber: Prahalad &amp; Doz (1987); Bartlett &amp; Ghoshal (1989)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ORIENTASI MANAJEMEN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Model EPRG: cara pandang kantor pusat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2651760" cy="397764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4592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645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E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16459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Etnosentris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42316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1"/>
                </a:solidFill>
              </a:rPr>
              <a:t>Cara kantor pusat dianggap paling benar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20040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Staf: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Posisi kunci diisi PCN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93192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+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Kontrol kuat, koordinasi mudah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617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–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Karier HCN terbatas; kurang peka lokal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346704" y="1463040"/>
            <a:ext cx="2651760" cy="397764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75304" y="164592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75304" y="1645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tx2"/>
                </a:solidFill>
              </a:rPr>
              <a:t>P</a:t>
            </a:r>
            <a:endParaRPr lang="en-US" sz="2100" dirty="0"/>
          </a:p>
        </p:txBody>
      </p:sp>
      <p:sp>
        <p:nvSpPr>
          <p:cNvPr id="15" name="Text 13"/>
          <p:cNvSpPr txBox="1"/>
          <p:nvPr/>
        </p:nvSpPr>
        <p:spPr>
          <a:xfrm>
            <a:off x="4306824" y="16459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Polisentris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3575304" y="242316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1"/>
                </a:solidFill>
              </a:rPr>
              <a:t>Setiap negara unik, dikelola orang setempat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3575304" y="320040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Staf: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Cabang dipimpin HCN; pusat dipegang PCN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3575304" y="393192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+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Paham pasar lokal, biaya lebih rendah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3575304" y="4617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–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Jarak dengan pusat; HCN sulit naik ke pusat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144768" y="1463040"/>
            <a:ext cx="2651760" cy="397764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73368" y="1645920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373368" y="1645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R</a:t>
            </a:r>
            <a:endParaRPr lang="en-US" sz="2100" dirty="0"/>
          </a:p>
        </p:txBody>
      </p:sp>
      <p:sp>
        <p:nvSpPr>
          <p:cNvPr id="23" name="Text 21"/>
          <p:cNvSpPr txBox="1"/>
          <p:nvPr/>
        </p:nvSpPr>
        <p:spPr>
          <a:xfrm>
            <a:off x="7104888" y="16459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Regiosentris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373368" y="242316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1"/>
                </a:solidFill>
              </a:rPr>
              <a:t>Kawasan (misalnya ASEAN) menjadi unit pengelolaan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373368" y="320040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Staf: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Staf berpindah di dalam kawasan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6373368" y="393192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+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Seimbang antara efisiensi dan kepekaan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373368" y="4617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–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Dapat membentuk sekat antarkawasan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8942832" y="1463040"/>
            <a:ext cx="2651760" cy="397764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171432" y="16459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9171432" y="1645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G</a:t>
            </a:r>
            <a:endParaRPr lang="en-US" sz="2100" dirty="0"/>
          </a:p>
        </p:txBody>
      </p:sp>
      <p:sp>
        <p:nvSpPr>
          <p:cNvPr id="31" name="Text 29"/>
          <p:cNvSpPr txBox="1"/>
          <p:nvPr/>
        </p:nvSpPr>
        <p:spPr>
          <a:xfrm>
            <a:off x="9902952" y="16459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Geosentris</a:t>
            </a:r>
            <a:endParaRPr lang="en-US" sz="1800" dirty="0"/>
          </a:p>
        </p:txBody>
      </p:sp>
      <p:sp>
        <p:nvSpPr>
          <p:cNvPr id="32" name="Text 30"/>
          <p:cNvSpPr txBox="1"/>
          <p:nvPr/>
        </p:nvSpPr>
        <p:spPr>
          <a:xfrm>
            <a:off x="9171432" y="242316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1"/>
                </a:solidFill>
              </a:rPr>
              <a:t>Kemampuan lebih penting daripada kewarganegaraan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9171432" y="320040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Staf: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Orang terbaik dari mana pun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9171432" y="393192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+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Talenta luas, pola pikir global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9171432" y="4617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–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Mahal; rumit secara hukum dan izin kerja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548640" y="5532120"/>
            <a:ext cx="11064240" cy="4572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777240" y="55321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Strategi ≠ orientasi: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perusahaan dapat mengaku transnasional, tetapi semua direktur cabangnya tetap PCN.</a:t>
            </a:r>
            <a:endParaRPr lang="en-US" sz="1500" dirty="0"/>
          </a:p>
        </p:txBody>
      </p:sp>
      <p:sp>
        <p:nvSpPr>
          <p:cNvPr id="38" name="Text 36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</a:rPr>
              <a:t>Sumber: Perlmutter (1969); Heenan &amp; Perlmutter (1979)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STRUKTUR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Struktur menentukan siapa memutuskan urusan SDM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2651760" cy="429768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058" y="1832458"/>
            <a:ext cx="358445" cy="35844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4688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Divisi internasional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97180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Pengambil keputusan SDM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24612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Kepala divisi internasional bersama SDM kantor pusat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411480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+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Fokus pada tahap awal ekspansi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484632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–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Terpisah dari divisi domestik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346704" y="1463040"/>
            <a:ext cx="2651760" cy="429768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575304" y="16916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122" y="1832458"/>
            <a:ext cx="358445" cy="35844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575304" y="24688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Produk global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3575304" y="297180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Pengambil keputusan SDM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3575304" y="324612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Pimpinan lini produk global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3575304" y="411480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+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Standar teknis dan kompetensi seragam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3575304" y="484632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–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Kurang peka terhadap kebutuhan negara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6144768" y="1463040"/>
            <a:ext cx="2651760" cy="429768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373368" y="16916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186" y="1832458"/>
            <a:ext cx="358445" cy="358445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373368" y="24688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Wilayah geografis</a:t>
            </a:r>
            <a:endParaRPr lang="en-US" sz="1800" dirty="0"/>
          </a:p>
        </p:txBody>
      </p:sp>
      <p:sp>
        <p:nvSpPr>
          <p:cNvPr id="24" name="Text 19"/>
          <p:cNvSpPr txBox="1"/>
          <p:nvPr/>
        </p:nvSpPr>
        <p:spPr>
          <a:xfrm>
            <a:off x="6373368" y="297180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Pengambil keputusan SDM</a:t>
            </a:r>
            <a:endParaRPr lang="en-US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6373368" y="324612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Pimpinan kawasan atau negara</a:t>
            </a:r>
            <a:endParaRPr lang="en-US" sz="1400" dirty="0"/>
          </a:p>
        </p:txBody>
      </p:sp>
      <p:sp>
        <p:nvSpPr>
          <p:cNvPr id="26" name="Text 21"/>
          <p:cNvSpPr txBox="1"/>
          <p:nvPr/>
        </p:nvSpPr>
        <p:spPr>
          <a:xfrm>
            <a:off x="6373368" y="411480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+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Responsif terhadap pasar lokal</a:t>
            </a:r>
            <a:endParaRPr lang="en-US" sz="1400" dirty="0"/>
          </a:p>
        </p:txBody>
      </p:sp>
      <p:sp>
        <p:nvSpPr>
          <p:cNvPr id="27" name="Text 22"/>
          <p:cNvSpPr txBox="1"/>
          <p:nvPr/>
        </p:nvSpPr>
        <p:spPr>
          <a:xfrm>
            <a:off x="6373368" y="484632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–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Duplikasi fungsi; berbagi pengetahuan sulit</a:t>
            </a:r>
            <a:endParaRPr lang="en-US" sz="1400" dirty="0"/>
          </a:p>
        </p:txBody>
      </p:sp>
      <p:sp>
        <p:nvSpPr>
          <p:cNvPr id="28" name="Shape 23"/>
          <p:cNvSpPr/>
          <p:nvPr/>
        </p:nvSpPr>
        <p:spPr>
          <a:xfrm>
            <a:off x="8942832" y="1463040"/>
            <a:ext cx="2651760" cy="4297680"/>
          </a:xfrm>
          <a:prstGeom prst="roundRect">
            <a:avLst>
              <a:gd name="adj" fmla="val 2759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171432" y="169164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2250" y="1832458"/>
            <a:ext cx="358445" cy="358445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9171432" y="24688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Matriks</a:t>
            </a:r>
            <a:endParaRPr lang="en-US" sz="1800" dirty="0"/>
          </a:p>
        </p:txBody>
      </p:sp>
      <p:sp>
        <p:nvSpPr>
          <p:cNvPr id="32" name="Text 26"/>
          <p:cNvSpPr txBox="1"/>
          <p:nvPr/>
        </p:nvSpPr>
        <p:spPr>
          <a:xfrm>
            <a:off x="9171432" y="297180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bg2"/>
                </a:solidFill>
              </a:rPr>
              <a:t>Pengambil keputusan SDM</a:t>
            </a:r>
            <a:endParaRPr lang="en-US" sz="1200" dirty="0"/>
          </a:p>
        </p:txBody>
      </p:sp>
      <p:sp>
        <p:nvSpPr>
          <p:cNvPr id="33" name="Text 27"/>
          <p:cNvSpPr txBox="1"/>
          <p:nvPr/>
        </p:nvSpPr>
        <p:spPr>
          <a:xfrm>
            <a:off x="9171432" y="324612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Bersama: manajer negara dan manajer fungsi global</a:t>
            </a:r>
            <a:endParaRPr lang="en-US" sz="1400" dirty="0"/>
          </a:p>
        </p:txBody>
      </p:sp>
      <p:sp>
        <p:nvSpPr>
          <p:cNvPr id="34" name="Text 28"/>
          <p:cNvSpPr txBox="1"/>
          <p:nvPr/>
        </p:nvSpPr>
        <p:spPr>
          <a:xfrm>
            <a:off x="9171432" y="411480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+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Menggabungkan integrasi dan responsivitas</a:t>
            </a:r>
            <a:endParaRPr lang="en-US" sz="1400" dirty="0"/>
          </a:p>
        </p:txBody>
      </p:sp>
      <p:sp>
        <p:nvSpPr>
          <p:cNvPr id="35" name="Text 29"/>
          <p:cNvSpPr txBox="1"/>
          <p:nvPr/>
        </p:nvSpPr>
        <p:spPr>
          <a:xfrm>
            <a:off x="9171432" y="484632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–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Dua atasan; konflik prioritas; keputusan lambat</a:t>
            </a:r>
            <a:endParaRPr lang="en-US" sz="1400" dirty="0"/>
          </a:p>
        </p:txBody>
      </p:sp>
      <p:sp>
        <p:nvSpPr>
          <p:cNvPr id="36" name="Text 30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</a:rPr>
              <a:t>Sumber: Dowling et al. (2023); Tarique et al. (2022)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STRUKTUR MATRIKS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Satu karyawan, dua atasan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108960" cy="960120"/>
          </a:xfrm>
          <a:prstGeom prst="roundRect">
            <a:avLst>
              <a:gd name="adj" fmla="val 7619"/>
            </a:avLst>
          </a:prstGeom>
          <a:solidFill>
            <a:schemeClr val="accent1"/>
          </a:solidFill>
          <a:ln w="9525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645920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Manajer negara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206240" y="1645920"/>
            <a:ext cx="3108960" cy="960120"/>
          </a:xfrm>
          <a:prstGeom prst="roundRect">
            <a:avLst>
              <a:gd name="adj" fmla="val 7619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206240" y="1645920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Manajer fungsi global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103120" y="2606040"/>
            <a:ext cx="1828800" cy="132588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 flipH="1">
            <a:off x="3931920" y="2606040"/>
            <a:ext cx="1828800" cy="132588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10" name="Text 8"/>
          <p:cNvSpPr txBox="1"/>
          <p:nvPr/>
        </p:nvSpPr>
        <p:spPr>
          <a:xfrm>
            <a:off x="548640" y="306324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i="1" dirty="0">
                <a:solidFill>
                  <a:schemeClr val="accent1"/>
                </a:solidFill>
              </a:rPr>
              <a:t>Prioritas pasar lokal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394960" y="30632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tx2"/>
                </a:solidFill>
              </a:rPr>
              <a:t>Prioritas fungsi global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377440" y="3931920"/>
            <a:ext cx="3108960" cy="868680"/>
          </a:xfrm>
          <a:prstGeom prst="roundRect">
            <a:avLst>
              <a:gd name="adj" fmla="val 8421"/>
            </a:avLst>
          </a:prstGeom>
          <a:solidFill>
            <a:schemeClr val="accent2"/>
          </a:solidFill>
          <a:ln w="9525">
            <a:solidFill>
              <a:schemeClr val="accent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560320" y="4069080"/>
            <a:ext cx="594360" cy="59436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1079" y="4199839"/>
            <a:ext cx="332842" cy="33284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3291840" y="393192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Karyawan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507492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Risiko: tuntutan saling bertentangan, keputusan lambat, penilaian kinerja ganda.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7772400" y="1645920"/>
            <a:ext cx="3840480" cy="4160520"/>
          </a:xfrm>
          <a:prstGeom prst="roundRect">
            <a:avLst>
              <a:gd name="adj" fmla="val 190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46720" y="18745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538" y="2015338"/>
            <a:ext cx="358445" cy="358445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8046720" y="2697480"/>
            <a:ext cx="3337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Keberhasilan matriks lebih ditentukan oleh "matriks dalam pikiran" para manajer, yaitu kesamaan visi, rasa saling percaya, dan kebiasaan berkoordinasi, daripada oleh bagan organisasinya.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046720" y="5166360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Bartlett &amp; Ghoshal (1990)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MENCEGAH KONFLIK PERAN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Lima mekanisme agar matriks berjalan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440680" cy="1298448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810512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" y="1961388"/>
            <a:ext cx="384048" cy="38404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91640" y="167335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Matriks wewenang (RACI)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1691640" y="2075688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Tetapkan siapa mengerjakan (R), memutuskan (A), dimintai pendapat (C), dan diberi tahu (I) untuk tiap keputusan SDM.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971800"/>
            <a:ext cx="5440680" cy="1298448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77240" y="3273552"/>
            <a:ext cx="685800" cy="6858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" y="3424428"/>
            <a:ext cx="384048" cy="38404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691640" y="313639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Aturan prioritas tertulis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1691640" y="3538728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Contoh: keselamatan dan kepatuhan hukum dahulu, lalu komitmen pelanggan, lalu proyek internal.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4434840"/>
            <a:ext cx="5440680" cy="1298448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77240" y="4736592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" y="4887468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691640" y="459943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Sasaran bersama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1691640" y="5001768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Sebagian target manajer negara dan manajer fungsi global dibuat sama.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6172200" y="1508760"/>
            <a:ext cx="5440680" cy="1298448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400800" y="1810512"/>
            <a:ext cx="685800" cy="6858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676" y="1961388"/>
            <a:ext cx="384048" cy="384048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315200" y="167335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Saluran eskalasi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7315200" y="2075688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Jika dua atasan tidak sepakat dalam batas waktu tertentu, keputusan dinaikkan.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6172200" y="2971800"/>
            <a:ext cx="5440680" cy="1298448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6400800" y="3273552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676" y="3424428"/>
            <a:ext cx="384048" cy="384048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315200" y="313639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Penilaian kinerja bersama</a:t>
            </a:r>
            <a:endParaRPr lang="en-US" sz="1700" dirty="0"/>
          </a:p>
        </p:txBody>
      </p:sp>
      <p:sp>
        <p:nvSpPr>
          <p:cNvPr id="28" name="Text 21"/>
          <p:cNvSpPr txBox="1"/>
          <p:nvPr/>
        </p:nvSpPr>
        <p:spPr>
          <a:xfrm>
            <a:off x="7315200" y="3538728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Kedua atasan memberi masukan dengan bobot yang disepakati sejak awal periode.</a:t>
            </a:r>
            <a:endParaRPr lang="en-US" sz="1400" dirty="0"/>
          </a:p>
        </p:txBody>
      </p:sp>
      <p:sp>
        <p:nvSpPr>
          <p:cNvPr id="29" name="Shape 22"/>
          <p:cNvSpPr/>
          <p:nvPr/>
        </p:nvSpPr>
        <p:spPr>
          <a:xfrm>
            <a:off x="6172200" y="4434840"/>
            <a:ext cx="5440680" cy="1298448"/>
          </a:xfrm>
          <a:prstGeom prst="roundRect">
            <a:avLst>
              <a:gd name="adj" fmla="val 5634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30" name="Text 23"/>
          <p:cNvSpPr txBox="1"/>
          <p:nvPr/>
        </p:nvSpPr>
        <p:spPr>
          <a:xfrm>
            <a:off x="6446520" y="4434840"/>
            <a:ext cx="493776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Masalah dalam matriks hampir selalu bersifat struktural. Jangan buru-buru menyalahkan individu.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BUDAYA ORGANISASI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Tiga lapisan budaya organisasi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4206240" cy="1298448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810512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" y="1961388"/>
            <a:ext cx="384048" cy="38404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167335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Artefak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130552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Hal yang dapat dilihat, didengar, dan dirasakan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029200" y="1508760"/>
            <a:ext cx="493776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Contoh: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Bahasa rapat, tata ruang kantor, cara berpakaian, ritual seperti apel pagi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48640" y="2971800"/>
            <a:ext cx="4206240" cy="1298448"/>
          </a:xfrm>
          <a:prstGeom prst="roundRect">
            <a:avLst>
              <a:gd name="adj" fmla="val 5634"/>
            </a:avLst>
          </a:prstGeom>
          <a:solidFill>
            <a:schemeClr val="accent1"/>
          </a:solidFill>
          <a:ln w="9525">
            <a:solidFill>
              <a:schemeClr val="accent1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77240" y="3273552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" y="3424428"/>
            <a:ext cx="384048" cy="38404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645920" y="313639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Nilai yang dianut</a:t>
            </a:r>
            <a:endParaRPr lang="en-US" sz="1900" dirty="0"/>
          </a:p>
        </p:txBody>
      </p:sp>
      <p:sp>
        <p:nvSpPr>
          <p:cNvPr id="14" name="Text 10"/>
          <p:cNvSpPr txBox="1"/>
          <p:nvPr/>
        </p:nvSpPr>
        <p:spPr>
          <a:xfrm>
            <a:off x="1645920" y="3593592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Nilai, strategi, dan tujuan yang dinyatakan resmi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029200" y="2971800"/>
            <a:ext cx="493776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Contoh: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Pernyataan nilai "kolaborasi" dan "inovasi" di situs web atau buku pedoman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548640" y="4434840"/>
            <a:ext cx="4206240" cy="1298448"/>
          </a:xfrm>
          <a:prstGeom prst="roundRect">
            <a:avLst>
              <a:gd name="adj" fmla="val 5634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777240" y="4736592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" y="4887468"/>
            <a:ext cx="384048" cy="38404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645920" y="459943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Asumsi dasar</a:t>
            </a:r>
            <a:endParaRPr lang="en-US" sz="1900" dirty="0"/>
          </a:p>
        </p:txBody>
      </p:sp>
      <p:sp>
        <p:nvSpPr>
          <p:cNvPr id="20" name="Text 15"/>
          <p:cNvSpPr txBox="1"/>
          <p:nvPr/>
        </p:nvSpPr>
        <p:spPr>
          <a:xfrm>
            <a:off x="1645920" y="5056632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Keyakinan yang diterima begitu saja dan jarang diucapkan</a:t>
            </a:r>
            <a:endParaRPr lang="en-US" sz="1300" dirty="0"/>
          </a:p>
        </p:txBody>
      </p:sp>
      <p:sp>
        <p:nvSpPr>
          <p:cNvPr id="21" name="Text 16"/>
          <p:cNvSpPr txBox="1"/>
          <p:nvPr/>
        </p:nvSpPr>
        <p:spPr>
          <a:xfrm>
            <a:off x="5029200" y="4434840"/>
            <a:ext cx="493776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Contoh: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"Keputusan penting hanya boleh diambil atasan" atau "kesalahan adalah aib"</a:t>
            </a:r>
            <a:endParaRPr lang="en-US" sz="1500" dirty="0"/>
          </a:p>
        </p:txBody>
      </p:sp>
      <p:sp>
        <p:nvSpPr>
          <p:cNvPr id="22" name="Shape 17"/>
          <p:cNvSpPr/>
          <p:nvPr/>
        </p:nvSpPr>
        <p:spPr>
          <a:xfrm>
            <a:off x="10378440" y="1554480"/>
            <a:ext cx="777240" cy="4206240"/>
          </a:xfrm>
          <a:prstGeom prst="downArrow">
            <a:avLst/>
          </a:prstGeom>
          <a:solidFill>
            <a:schemeClr val="bg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18"/>
          <p:cNvSpPr txBox="1"/>
          <p:nvPr/>
        </p:nvSpPr>
        <p:spPr>
          <a:xfrm rot="5400000">
            <a:off x="8732520" y="342900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makin tersembunyi, makin sulit diubah</a:t>
            </a:r>
            <a:endParaRPr lang="en-US" sz="1300" dirty="0"/>
          </a:p>
        </p:txBody>
      </p:sp>
      <p:sp>
        <p:nvSpPr>
          <p:cNvPr id="24" name="Text 19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</a:rPr>
              <a:t>Sumber: Schein &amp; Schein (2017)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NILAI VS PERILAKU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Karyawan membaca budaya dari sistem, bukan slogan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4846320" cy="219456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9164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Yang dinyatakan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48840"/>
            <a:ext cx="4297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"Kami menghargai inovasi."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577840" y="2286000"/>
            <a:ext cx="914400" cy="64008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75120" y="1508760"/>
            <a:ext cx="4937760" cy="2194560"/>
          </a:xfrm>
          <a:prstGeom prst="roundRect">
            <a:avLst>
              <a:gd name="adj" fmla="val 3333"/>
            </a:avLst>
          </a:prstGeom>
          <a:solidFill>
            <a:schemeClr val="accent3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949440" y="16916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2"/>
                </a:solidFill>
              </a:rPr>
              <a:t>Yang terjadi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2148840"/>
            <a:ext cx="4389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Setiap kesalahan dihukum, sehingga pekerja menghindari percobaan.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9776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Empat sistem SDM yang paling nyata membentuk budaya: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4526280"/>
            <a:ext cx="2651760" cy="128016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4818888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" y="4969764"/>
            <a:ext cx="384048" cy="384048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600200" y="47548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Rekrutmen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1600200" y="52120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Siapa yang diterima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3346704" y="4526280"/>
            <a:ext cx="2651760" cy="128016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575304" y="4818888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180" y="4969764"/>
            <a:ext cx="384048" cy="384048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4398264" y="47548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Penilaian kinerja</a:t>
            </a:r>
            <a:endParaRPr lang="en-US" sz="1600" dirty="0"/>
          </a:p>
        </p:txBody>
      </p:sp>
      <p:sp>
        <p:nvSpPr>
          <p:cNvPr id="21" name="Text 17"/>
          <p:cNvSpPr txBox="1"/>
          <p:nvPr/>
        </p:nvSpPr>
        <p:spPr>
          <a:xfrm>
            <a:off x="4398264" y="52120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Apa yang diukur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6144768" y="4526280"/>
            <a:ext cx="2651760" cy="128016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6373368" y="4818888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244" y="4969764"/>
            <a:ext cx="384048" cy="38404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7196328" y="47548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Promosi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7196328" y="52120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Siapa yang naik</a:t>
            </a:r>
            <a:endParaRPr lang="en-US" sz="1400" dirty="0"/>
          </a:p>
        </p:txBody>
      </p:sp>
      <p:sp>
        <p:nvSpPr>
          <p:cNvPr id="27" name="Shape 22"/>
          <p:cNvSpPr/>
          <p:nvPr/>
        </p:nvSpPr>
        <p:spPr>
          <a:xfrm>
            <a:off x="8942832" y="4526280"/>
            <a:ext cx="2651760" cy="128016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9171432" y="4818888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2308" y="4969764"/>
            <a:ext cx="384048" cy="384048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9994392" y="47548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Penghargaan</a:t>
            </a:r>
            <a:endParaRPr lang="en-US" sz="1600" dirty="0"/>
          </a:p>
        </p:txBody>
      </p:sp>
      <p:sp>
        <p:nvSpPr>
          <p:cNvPr id="31" name="Text 25"/>
          <p:cNvSpPr txBox="1"/>
          <p:nvPr/>
        </p:nvSpPr>
        <p:spPr>
          <a:xfrm>
            <a:off x="9994392" y="52120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Apa yang dihargai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BUDAYA BERTEMU BUDAYA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Ketika budaya organisasi bertemu budaya nasional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023360" y="1463040"/>
            <a:ext cx="4114800" cy="73152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023360" y="146304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Nilai yang sama: </a:t>
            </a:r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keterbukaan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548640" y="2514600"/>
            <a:ext cx="5349240" cy="1691640"/>
          </a:xfrm>
          <a:prstGeom prst="roundRect">
            <a:avLst>
              <a:gd name="adj" fmla="val 432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" y="2939796"/>
            <a:ext cx="384048" cy="38404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6916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Di kantor pusat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691640" y="315468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Kritik langsung disampaikan dalam rapat besar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263640" y="2514600"/>
            <a:ext cx="5349240" cy="1691640"/>
          </a:xfrm>
          <a:prstGeom prst="roundRect">
            <a:avLst>
              <a:gd name="adj" fmla="val 4324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537960" y="278892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836" y="2939796"/>
            <a:ext cx="384048" cy="38404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74066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Di cabang Indonesia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7406640" y="315468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Diskusi kelompok kecil dan saluran masukan anonim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43434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Nilainya sama, artefak dan praktiknya berbeda: crossvergence pada tingkat budaya organisasi.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4937760"/>
            <a:ext cx="1106424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 w="15875">
            <a:solidFill>
              <a:schemeClr val="accent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777240" y="5074920"/>
            <a:ext cx="685800" cy="6858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" y="5225796"/>
            <a:ext cx="384048" cy="38404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1645920" y="4937760"/>
            <a:ext cx="9784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Jika dipaksakan tanpa penyesuaian: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cabang hanya melakukan adopsi seremonial. Formulir diisi dan laporan dikirim, tetapi perilaku tidak berubah.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</a:rPr>
              <a:t>Sumber: Kostova &amp; Roth (2002)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TEORI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Tiga lensa teori untuk keputusan SDM global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566160" cy="4480560"/>
          </a:xfrm>
          <a:prstGeom prst="roundRect">
            <a:avLst>
              <a:gd name="adj" fmla="val 2051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69164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" y="1842516"/>
            <a:ext cx="384048" cy="38404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91640" y="16459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Berbasis sumber daya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691640" y="207568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Barney (1991)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6060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"Kemampuan SDM apa yang membuat kita unggul dan sulit ditiru?"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70332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Pertahankan ahli kunci, bangun berbagi pengetahuan, investasi pengembangan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822960" y="5257800"/>
            <a:ext cx="301752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22960" y="52578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Kompetensi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297680" y="1463040"/>
            <a:ext cx="3566160" cy="4480560"/>
          </a:xfrm>
          <a:prstGeom prst="roundRect">
            <a:avLst>
              <a:gd name="adj" fmla="val 2051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572000" y="1691640"/>
            <a:ext cx="685800" cy="6858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876" y="1842516"/>
            <a:ext cx="384048" cy="384048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5440680" y="16459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Institusional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07568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DiMaggio &amp; Powell (1983)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4572000" y="26060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"Praktik apa yang wajib atau dianggap pantas di negara ini?"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4572000" y="370332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Tekanan koersif (hukum), mimetik (meniru), normatif (profesi): patuh agar diterima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4572000" y="5257800"/>
            <a:ext cx="3017520" cy="4572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4572000" y="52578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Kontrol dan legitimasi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8046720" y="1463040"/>
            <a:ext cx="3566160" cy="4480560"/>
          </a:xfrm>
          <a:prstGeom prst="roundRect">
            <a:avLst>
              <a:gd name="adj" fmla="val 2051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8321040" y="169164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916" y="1842516"/>
            <a:ext cx="384048" cy="38404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9189720" y="16459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Biaya transaksi</a:t>
            </a:r>
            <a:endParaRPr lang="en-US" sz="1800" dirty="0"/>
          </a:p>
        </p:txBody>
      </p:sp>
      <p:sp>
        <p:nvSpPr>
          <p:cNvPr id="26" name="Text 21"/>
          <p:cNvSpPr txBox="1"/>
          <p:nvPr/>
        </p:nvSpPr>
        <p:spPr>
          <a:xfrm>
            <a:off x="9189720" y="207568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Williamson (1985)</a:t>
            </a:r>
            <a:endParaRPr lang="en-US" sz="1200" dirty="0"/>
          </a:p>
        </p:txBody>
      </p:sp>
      <p:sp>
        <p:nvSpPr>
          <p:cNvPr id="27" name="Text 22"/>
          <p:cNvSpPr txBox="1"/>
          <p:nvPr/>
        </p:nvSpPr>
        <p:spPr>
          <a:xfrm>
            <a:off x="8321040" y="26060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"Lebih efisien dikerjakan sendiri atau lewat mitra?"</a:t>
            </a:r>
            <a:endParaRPr lang="en-US" sz="1600" dirty="0"/>
          </a:p>
        </p:txBody>
      </p:sp>
      <p:sp>
        <p:nvSpPr>
          <p:cNvPr id="28" name="Text 23"/>
          <p:cNvSpPr txBox="1"/>
          <p:nvPr/>
        </p:nvSpPr>
        <p:spPr>
          <a:xfrm>
            <a:off x="8321040" y="370332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Alih daya rekrutmen, agen tenaga kerja, employer of record, usaha patungan</a:t>
            </a:r>
            <a:endParaRPr lang="en-US" sz="1400" dirty="0"/>
          </a:p>
        </p:txBody>
      </p:sp>
      <p:sp>
        <p:nvSpPr>
          <p:cNvPr id="29" name="Shape 24"/>
          <p:cNvSpPr/>
          <p:nvPr/>
        </p:nvSpPr>
        <p:spPr>
          <a:xfrm>
            <a:off x="8321040" y="5257800"/>
            <a:ext cx="3017520" cy="4572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30" name="Text 25"/>
          <p:cNvSpPr txBox="1"/>
          <p:nvPr/>
        </p:nvSpPr>
        <p:spPr>
          <a:xfrm>
            <a:off x="8321040" y="52578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Koordinasi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CONTOH ANALISIS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Merekrut 20 staf di Vietnam: sendiri, tim lokal, atau agen?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chemeClr val="accent6"/>
                </a:solidFill>
              </a:rPr>
              <a:t>Rintis.id (kasus Pertemuan 1) membuka layanan pelanggan di Vietnam.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7040880" cy="123444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14884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" y="2299716"/>
            <a:ext cx="384048" cy="38404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691640" y="1984248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Berbasis sumber daya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1691640" y="2350008"/>
            <a:ext cx="5715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Mutu layanan adalah keunggulan utama, jadi profil kompetensi, wawancara akhir, dan pelatihan awal tetap dikendalikan perusahaan.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48640" y="3246120"/>
            <a:ext cx="7040880" cy="123444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77240" y="3520440"/>
            <a:ext cx="685800" cy="6858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" y="3671316"/>
            <a:ext cx="384048" cy="38404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691640" y="3355848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Institusional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1691640" y="3721608"/>
            <a:ext cx="5715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Hukum ketenagakerjaan, kebiasaan rekrutmen, dan bahasa berbeda; mitra lokal lebih paham cara merekrut yang sah dan diterima.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548640" y="4617720"/>
            <a:ext cx="7040880" cy="123444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77240" y="489204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" y="5042916"/>
            <a:ext cx="384048" cy="384048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691640" y="4727448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Biaya transaksi</a:t>
            </a:r>
            <a:endParaRPr lang="en-US" sz="1600" dirty="0"/>
          </a:p>
        </p:txBody>
      </p:sp>
      <p:sp>
        <p:nvSpPr>
          <p:cNvPr id="19" name="Text 14"/>
          <p:cNvSpPr txBox="1"/>
          <p:nvPr/>
        </p:nvSpPr>
        <p:spPr>
          <a:xfrm>
            <a:off x="1691640" y="5093208"/>
            <a:ext cx="5715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Membangun tim rekrutmen sendiri untuk 20 posisi mahal; agen lebih efisien bila kontrak mengatur standar seleksi.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7726680" y="3154680"/>
            <a:ext cx="502920" cy="54864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8366760" y="1874520"/>
            <a:ext cx="3246120" cy="3977640"/>
          </a:xfrm>
          <a:prstGeom prst="roundRect">
            <a:avLst>
              <a:gd name="adj" fmla="val 2254"/>
            </a:avLst>
          </a:prstGeom>
          <a:solidFill>
            <a:schemeClr val="accent2"/>
          </a:solidFill>
          <a:ln w="9525">
            <a:solidFill>
              <a:schemeClr val="accent2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8595360" y="2103120"/>
            <a:ext cx="685800" cy="6858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6236" y="2253996"/>
            <a:ext cx="384048" cy="384048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8595360" y="292608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Kesimpulan: pola campuran</a:t>
            </a:r>
            <a:endParaRPr lang="en-US" sz="1800" dirty="0"/>
          </a:p>
        </p:txBody>
      </p:sp>
      <p:sp>
        <p:nvSpPr>
          <p:cNvPr id="25" name="Text 19"/>
          <p:cNvSpPr txBox="1"/>
          <p:nvPr/>
        </p:nvSpPr>
        <p:spPr>
          <a:xfrm>
            <a:off x="8595360" y="3657600"/>
            <a:ext cx="2834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Agen setempat menjaring dan menyaring kandidat. Perusahaan menetapkan profil kompetensi serta melakukan wawancara akhir dan pelatihan awal.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KASUS DISKUSI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Dua Atasan, Satu Minggu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5760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chemeClr val="bg2"/>
                </a:solidFill>
              </a:rPr>
              <a:t>PT Sinar Pangan Nusantara (nama fiktif): produsen makanan kemasan asal Indonesia dengan cabang di Malaysia; memakai struktur matriks.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331720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Rina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2148840" y="233172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Staf pemasaran digital di cabang Kuala Lumpur, melapor kepada dua atasan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2783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Encik Hafiz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2148840" y="3227832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Manajer negara: siapkan materi promosi peluncuran produk menjelang Hari Raya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123944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Pak Bima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2148840" y="4123944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Manajer fungsi global (Jakarta): selesaikan migrasi data ke CRM global akhir minggu ini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020056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Hasil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2148840" y="5020056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Lembur tiga hari, dua tugas terlambat, penilaian kinerja dari kedua atasan bertentangan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675120" y="1417320"/>
            <a:ext cx="4937760" cy="4526280"/>
          </a:xfrm>
          <a:prstGeom prst="roundRect">
            <a:avLst>
              <a:gd name="adj" fmla="val 1616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49440" y="160020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Pertanyaan diskusi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6949440" y="2148840"/>
            <a:ext cx="443484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Apa sumber konflik: individu, struktur, atau sistem SDM?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Mekanisme penetapan prioritas apa yang dapat mencegahnya?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Bagaimana sebaiknya kinerja Rina dinilai?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Strategi Bartlett dan Ghoshal mana yang tampak dijalankan? Apa buktinya?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EF3F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AKTIVITAS KELOMPOK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Lembar Kerja 2: peta wewenang SDM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566160" cy="4480560"/>
          </a:xfrm>
          <a:prstGeom prst="roundRect">
            <a:avLst>
              <a:gd name="adj" fmla="val 2051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91640"/>
            <a:ext cx="31546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Bagian A: gambar struktur sederhana (kantor pusat, manajer fungsi global, manajer negara, staf).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Bagian B: isi tabel dengan R, A, C, atau I. Satu baris hanya boleh punya satu A.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Bagian C: tulis satu aturan prioritas dan satu saluran eskalasi.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475488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R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mengerjakan   </a:t>
            </a:r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memutuskan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516636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C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dimintai pendapat   </a:t>
            </a:r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I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diberi tahu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43400" y="1463040"/>
          <a:ext cx="7269480" cy="914400"/>
        </p:xfrm>
        <a:graphic>
          <a:graphicData uri="http://schemas.openxmlformats.org/drawingml/2006/table">
            <a:tbl>
              <a:tblPr/>
              <a:tblGrid>
                <a:gridCol w="2514600"/>
                <a:gridCol w="1097280"/>
                <a:gridCol w="1371600"/>
                <a:gridCol w="1188720"/>
                <a:gridCol w="109728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Keputusan SDM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9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SDM pusat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9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Manajer fungsi global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9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Manajer negara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9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Karyawan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94A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1F23"/>
                          </a:solidFill>
                        </a:rPr>
                        <a:t>Merekrut staf baru di cabang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1F23"/>
                          </a:solidFill>
                        </a:rPr>
                        <a:t>Menetapkan target kinerja tahunan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1F23"/>
                          </a:solidFill>
                        </a:rPr>
                        <a:t>Menilai kinerja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1F23"/>
                          </a:solidFill>
                        </a:rPr>
                        <a:t>Menentukan program pelatihan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1F23"/>
                          </a:solidFill>
                        </a:rPr>
                        <a:t>Menentukan kenaikan gaji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1F23"/>
                          </a:solidFill>
                        </a:rPr>
                        <a:t>Menyelesaikan konflik prioritas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7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KUIS KONSEP · 10 MENIT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Kuis konsep singkat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64592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16002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Menyeragamkan produk dan kebijakan SDM di seluruh dunia demi efisiensi adalah strategi …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230428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a. multidomestik   b. global   c. internasional   d. transnasional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971800"/>
            <a:ext cx="54406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31546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10896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Semua direktur anak perusahaan diisi warga negara kantor pusat mencerminkan orientasi …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381304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a. etnosentris   b. polisentris   c. regiosentris   d. geosentris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480560"/>
            <a:ext cx="54406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31520" y="46634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31520" y="4663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461772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Keyakinan tak terucap bahwa hanya atasan boleh memutuskan hal penting termasuk lapisan …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532180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a. artefak   b. nilai yang dianut   c. asumsi dasar   d. struktur formal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172200" y="1463040"/>
            <a:ext cx="54406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55080" y="164592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35508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995160" y="16002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Menyesuaikan kebijakan cuti dengan hukum negara tuan rumah paling tepat dijelaskan perspektif …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995160" y="230428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a. berbasis sumber daya   b. biaya transaksi   c. institusional   d. konvergensi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72200" y="2971800"/>
            <a:ext cx="54406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55080" y="31546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35508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6995160" y="310896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Mekanisme yang paling langsung mengurangi konflik peran dalam matriks adalah …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6995160" y="381304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a. menambah atasan   b. aturan prioritas dan eskalasi   c. menghapus manajer negara   d. lembur tambahan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172200" y="4480560"/>
            <a:ext cx="5440680" cy="1371600"/>
          </a:xfrm>
          <a:prstGeom prst="roundRect">
            <a:avLst>
              <a:gd name="adj" fmla="val 5333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00800" y="4818888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1676" y="4969764"/>
            <a:ext cx="384048" cy="384048"/>
          </a:xfrm>
          <a:prstGeom prst="rect">
            <a:avLst/>
          </a:prstGeom>
        </p:spPr>
      </p:pic>
      <p:sp>
        <p:nvSpPr>
          <p:cNvPr id="32" name="Text 29"/>
          <p:cNvSpPr txBox="1"/>
          <p:nvPr/>
        </p:nvSpPr>
        <p:spPr>
          <a:xfrm>
            <a:off x="7269480" y="4480560"/>
            <a:ext cx="4160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Kerjakan mandiri, lalu bahas jawabannya bersama sebelum sesi ditutup.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TUGAS MANDIRI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Tugas: analisis satu keputusan SDM dengan tiga lensa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2011680" cy="27432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6916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69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1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3317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Pilih keputusan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01752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Misalnya alih daya rekrutmen, penempatan manajer dari pusat, atau sistem penilaian global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596896" y="2697480"/>
            <a:ext cx="182880" cy="320040"/>
          </a:xfrm>
          <a:prstGeom prst="rightArrow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16352" y="1508760"/>
            <a:ext cx="2011680" cy="27432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999232" y="16916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999232" y="169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2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2999232" y="23317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Lensa berbasis sumber daya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2999232" y="301752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Kemampuan apa yang perlu dijaga?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864608" y="2697480"/>
            <a:ext cx="182880" cy="320040"/>
          </a:xfrm>
          <a:prstGeom prst="rightArrow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84064" y="1508760"/>
            <a:ext cx="2011680" cy="27432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266944" y="16916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66944" y="169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5266944" y="23317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Lensa institusional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266944" y="301752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Aturan dan norma apa yang berlaku?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132320" y="2697480"/>
            <a:ext cx="182880" cy="320040"/>
          </a:xfrm>
          <a:prstGeom prst="rightArrow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51776" y="1508760"/>
            <a:ext cx="2011680" cy="27432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534656" y="16916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534656" y="169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4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7534656" y="23317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Lensa biaya transaksi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7534656" y="301752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Sendiri atau lewat mitra?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9400032" y="2697480"/>
            <a:ext cx="182880" cy="320040"/>
          </a:xfrm>
          <a:prstGeom prst="rightArrow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619488" y="1508760"/>
            <a:ext cx="2011680" cy="2743200"/>
          </a:xfrm>
          <a:prstGeom prst="roundRect">
            <a:avLst>
              <a:gd name="adj" fmla="val 3636"/>
            </a:avLst>
          </a:prstGeom>
          <a:solidFill>
            <a:schemeClr val="accent2"/>
          </a:solidFill>
          <a:ln w="9525">
            <a:solidFill>
              <a:schemeClr val="accent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802368" y="1691640"/>
            <a:ext cx="502920" cy="5029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9802368" y="169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5</a:t>
            </a:r>
            <a:endParaRPr lang="en-US" sz="1700" dirty="0"/>
          </a:p>
        </p:txBody>
      </p:sp>
      <p:sp>
        <p:nvSpPr>
          <p:cNvPr id="31" name="Text 29"/>
          <p:cNvSpPr txBox="1"/>
          <p:nvPr/>
        </p:nvSpPr>
        <p:spPr>
          <a:xfrm>
            <a:off x="9802368" y="23317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Kesimpulan</a:t>
            </a:r>
            <a:endParaRPr lang="en-US" sz="1600" dirty="0"/>
          </a:p>
        </p:txBody>
      </p:sp>
      <p:sp>
        <p:nvSpPr>
          <p:cNvPr id="32" name="Text 30"/>
          <p:cNvSpPr txBox="1"/>
          <p:nvPr/>
        </p:nvSpPr>
        <p:spPr>
          <a:xfrm>
            <a:off x="9802368" y="301752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Keputusan akhir dengan alasan yang menimbang ketiganya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44348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±500 kata  ·  sitasi APA edisi ke-7  ·  model: contoh analisis rekrutmen Rintis.id di Vietnam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548640" y="4983480"/>
            <a:ext cx="265176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731520" y="4983480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45%</a:t>
            </a:r>
            <a:endParaRPr lang="en-US" sz="2600" dirty="0"/>
          </a:p>
        </p:txBody>
      </p:sp>
      <p:sp>
        <p:nvSpPr>
          <p:cNvPr id="36" name="Text 34"/>
          <p:cNvSpPr txBox="1"/>
          <p:nvPr/>
        </p:nvSpPr>
        <p:spPr>
          <a:xfrm>
            <a:off x="1737360" y="498348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Ketepatan tiga perspektif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3346704" y="4983480"/>
            <a:ext cx="265176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529584" y="4983480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30%</a:t>
            </a:r>
            <a:endParaRPr lang="en-US" sz="2600" dirty="0"/>
          </a:p>
        </p:txBody>
      </p:sp>
      <p:sp>
        <p:nvSpPr>
          <p:cNvPr id="39" name="Text 37"/>
          <p:cNvSpPr txBox="1"/>
          <p:nvPr/>
        </p:nvSpPr>
        <p:spPr>
          <a:xfrm>
            <a:off x="4535424" y="498348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Logika kesimpulan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6144768" y="4983480"/>
            <a:ext cx="265176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327648" y="4983480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10%</a:t>
            </a:r>
            <a:endParaRPr lang="en-US" sz="2600" dirty="0"/>
          </a:p>
        </p:txBody>
      </p:sp>
      <p:sp>
        <p:nvSpPr>
          <p:cNvPr id="42" name="Text 40"/>
          <p:cNvSpPr txBox="1"/>
          <p:nvPr/>
        </p:nvSpPr>
        <p:spPr>
          <a:xfrm>
            <a:off x="7333488" y="498348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Sumber dan sitasi</a:t>
            </a:r>
            <a:endParaRPr lang="en-US" sz="1300" dirty="0"/>
          </a:p>
        </p:txBody>
      </p:sp>
      <p:sp>
        <p:nvSpPr>
          <p:cNvPr id="43" name="Shape 41"/>
          <p:cNvSpPr/>
          <p:nvPr/>
        </p:nvSpPr>
        <p:spPr>
          <a:xfrm>
            <a:off x="8942832" y="4983480"/>
            <a:ext cx="265176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9125712" y="4983480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15%</a:t>
            </a:r>
            <a:endParaRPr lang="en-US" sz="2600" dirty="0"/>
          </a:p>
        </p:txBody>
      </p:sp>
      <p:sp>
        <p:nvSpPr>
          <p:cNvPr id="45" name="Text 43"/>
          <p:cNvSpPr txBox="1"/>
          <p:nvPr/>
        </p:nvSpPr>
        <p:spPr>
          <a:xfrm>
            <a:off x="10131552" y="498348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Bahasa dan kerapian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PENUTUP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Rangkuman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36192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5361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1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463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Organisasi global menyeimbangkan integrasi global dan responsivitas lokal; ada empat strategi yang dapat dipilih.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48640" y="237744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377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2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2304288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Orientasi EPRG manajemen puncak menentukan siapa yang menduduki posisi kunci.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48640" y="3218688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32186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3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3145536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Struktur menentukan wewenang SDM; matriks memerlukan aturan prioritas dan saluran eskalasi.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48640" y="4059936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40599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4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3986784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Budaya organisasi = artefak, nilai yang dianut, asumsi dasar; nilai harus tercermin dalam sistem SDM.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48640" y="4901184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49011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5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4828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Tiga lensa teori menimbang kompetensi, kontrol, dan koordinasi dalam setiap keputusan SDM.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EF3F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SDM Global">
  <a:themeElements>
    <a:clrScheme name="MSDM Global">
      <a:dk1>
        <a:srgbClr val="1B1F23"/>
      </a:dk1>
      <a:lt1>
        <a:srgbClr val="FFFFFF"/>
      </a:lt1>
      <a:dk2>
        <a:srgbClr val="12394A"/>
      </a:dk2>
      <a:lt2>
        <a:srgbClr val="EEF3F4"/>
      </a:lt2>
      <a:accent1>
        <a:srgbClr val="1F7A8C"/>
      </a:accent1>
      <a:accent2>
        <a:srgbClr val="E3A13B"/>
      </a:accent2>
      <a:accent3>
        <a:srgbClr val="C2563D"/>
      </a:accent3>
      <a:accent4>
        <a:srgbClr val="4F8A75"/>
      </a:accent4>
      <a:accent5>
        <a:srgbClr val="6C5B9E"/>
      </a:accent5>
      <a:accent6>
        <a:srgbClr val="5E6B73"/>
      </a:accent6>
      <a:hlink>
        <a:srgbClr val="1F7A8C"/>
      </a:hlink>
      <a:folHlink>
        <a:srgbClr val="4F8A75"/>
      </a:folHlink>
    </a:clrScheme>
    <a:fontScheme name="MSDM Global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Universitas Persada Indonesia Y.A.I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Program Studi S1 Manajemen FEB UPI Y.A.I</dc:creator>
  <cp:lastModifiedBy>Program Studi S1 Manajemen FEB UPI Y.A.I</cp:lastModifiedBy>
  <cp:revision>1</cp:revision>
  <dcterms:created xsi:type="dcterms:W3CDTF">2026-10-02T09:52:53Z</dcterms:created>
  <dcterms:modified xsi:type="dcterms:W3CDTF">2026-10-02T09:52:53Z</dcterms:modified>
</cp:coreProperties>
</file>