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  <p:sldId id="265" r:id="rId10"/>
    <p:sldId id="271" r:id="rId11"/>
    <p:sldId id="272" r:id="rId12"/>
    <p:sldId id="273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7005" y="1016955"/>
            <a:ext cx="9140954" cy="33465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cap="all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2963" y="4869030"/>
            <a:ext cx="7152030" cy="9872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b="1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92240"/>
            <a:ext cx="8582023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41" y="6477000"/>
            <a:ext cx="188595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8" y="6492240"/>
            <a:ext cx="657221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31FF2A-9DA0-DC5C-0C53-91FDE15093DD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A4208E-B529-0934-86E0-24278D43C68A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76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8" y="1748474"/>
            <a:ext cx="11125202" cy="47285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526932-58BC-3B05-A619-8FE2BA7973DD}"/>
              </a:ext>
            </a:extLst>
          </p:cNvPr>
          <p:cNvSpPr/>
          <p:nvPr/>
        </p:nvSpPr>
        <p:spPr>
          <a:xfrm>
            <a:off x="634030" y="565606"/>
            <a:ext cx="11557968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4751EC6-9764-CDDF-E8BC-793AD483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A395EC9-5212-9F09-E9FA-0AB62AFB6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86E48EB-E81D-8C6A-DBE6-738017E5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81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572000"/>
            <a:ext cx="11125201" cy="11125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7200" cap="all" baseline="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5715000"/>
            <a:ext cx="11125201" cy="533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2000" b="1" i="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3981764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 t="-419" b="-419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110036" y="6476999"/>
            <a:ext cx="1880548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995976" y="6477000"/>
            <a:ext cx="662624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67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86071" y="1016955"/>
            <a:ext cx="3872530" cy="37268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000" cap="all" baseline="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6071" y="5134926"/>
            <a:ext cx="3868420" cy="11134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2000" b="1" i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7BE7EAD-CCCA-EA7C-0263-265AA3E43C5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224095" cy="6858000"/>
          </a:xfrm>
          <a:custGeom>
            <a:avLst/>
            <a:gdLst>
              <a:gd name="connsiteX0" fmla="*/ 0 w 7224095"/>
              <a:gd name="connsiteY0" fmla="*/ 629614 h 6858000"/>
              <a:gd name="connsiteX1" fmla="*/ 7224095 w 7224095"/>
              <a:gd name="connsiteY1" fmla="*/ 629614 h 6858000"/>
              <a:gd name="connsiteX2" fmla="*/ 7224095 w 7224095"/>
              <a:gd name="connsiteY2" fmla="*/ 6858000 h 6858000"/>
              <a:gd name="connsiteX3" fmla="*/ 0 w 7224095"/>
              <a:gd name="connsiteY3" fmla="*/ 6858000 h 6858000"/>
              <a:gd name="connsiteX4" fmla="*/ 0 w 7224095"/>
              <a:gd name="connsiteY4" fmla="*/ 0 h 6858000"/>
              <a:gd name="connsiteX5" fmla="*/ 7224095 w 7224095"/>
              <a:gd name="connsiteY5" fmla="*/ 0 h 6858000"/>
              <a:gd name="connsiteX6" fmla="*/ 7224095 w 7224095"/>
              <a:gd name="connsiteY6" fmla="*/ 565606 h 6858000"/>
              <a:gd name="connsiteX7" fmla="*/ 0 w 7224095"/>
              <a:gd name="connsiteY7" fmla="*/ 56560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24095" h="6858000">
                <a:moveTo>
                  <a:pt x="0" y="629614"/>
                </a:moveTo>
                <a:lnTo>
                  <a:pt x="7224095" y="629614"/>
                </a:lnTo>
                <a:lnTo>
                  <a:pt x="7224095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7224095" y="0"/>
                </a:lnTo>
                <a:lnTo>
                  <a:pt x="7224095" y="565606"/>
                </a:lnTo>
                <a:lnTo>
                  <a:pt x="0" y="565606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167937" y="6476999"/>
            <a:ext cx="189584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58402" y="6476999"/>
            <a:ext cx="937594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8" y="6477000"/>
            <a:ext cx="657221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879DE85-4541-95AA-B871-7CBAD2BA1550}"/>
              </a:ext>
            </a:extLst>
          </p:cNvPr>
          <p:cNvSpPr/>
          <p:nvPr/>
        </p:nvSpPr>
        <p:spPr>
          <a:xfrm>
            <a:off x="0" y="565606"/>
            <a:ext cx="1155797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028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3400" y="1143000"/>
            <a:ext cx="8576636" cy="52710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7200" cap="all" baseline="0" dirty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92240"/>
            <a:ext cx="8576636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41" y="6492240"/>
            <a:ext cx="189133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8" y="6492240"/>
            <a:ext cx="657222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5F1B314-6B95-45EC-8168-CEA297F1BD40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4E8A7FA-CBEB-E74B-AC79-5D830DAFC993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625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BAE97C67-C2EB-5515-0FDC-A535220C9DF0}"/>
              </a:ext>
            </a:extLst>
          </p:cNvPr>
          <p:cNvSpPr/>
          <p:nvPr/>
        </p:nvSpPr>
        <p:spPr>
          <a:xfrm>
            <a:off x="9110035" y="0"/>
            <a:ext cx="30819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1016955"/>
            <a:ext cx="8195646" cy="112775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7200" cap="all" baseline="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399" y="2510472"/>
            <a:ext cx="8190496" cy="3966527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1pPr>
            <a:lvl2pPr marL="6858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2pPr>
            <a:lvl3pPr marL="8001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3pPr>
            <a:lvl4pPr marL="10287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4pPr>
            <a:lvl5pPr marL="12573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5758481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91885" y="6492240"/>
            <a:ext cx="1763999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61271" y="6492241"/>
            <a:ext cx="662624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58CA726-6257-4F3F-9296-A3CF5DCA19DB}"/>
              </a:ext>
            </a:extLst>
          </p:cNvPr>
          <p:cNvSpPr/>
          <p:nvPr/>
        </p:nvSpPr>
        <p:spPr>
          <a:xfrm>
            <a:off x="634029" y="2144714"/>
            <a:ext cx="8476007" cy="6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66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C713386-53DE-AEBA-6318-6C7146DE22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3517" y="1386842"/>
            <a:ext cx="6315083" cy="1127758"/>
          </a:xfrm>
        </p:spPr>
        <p:txBody>
          <a:bodyPr>
            <a:normAutofit/>
          </a:bodyPr>
          <a:lstStyle>
            <a:lvl1pPr>
              <a:defRPr sz="7200" cap="all" baseline="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0440984A-B82C-18F1-2933-6DF295884CE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400554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3518" y="2886089"/>
            <a:ext cx="6315082" cy="3336911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1pPr>
            <a:lvl2pPr marL="5715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2pPr>
            <a:lvl3pPr marL="8001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3pPr>
            <a:lvl4pPr marL="10287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4pPr>
            <a:lvl5pPr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3518" y="6477000"/>
            <a:ext cx="3771905" cy="3810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20821" y="6477000"/>
            <a:ext cx="1875160" cy="381001"/>
          </a:xfrm>
          <a:prstGeom prst="rect">
            <a:avLst/>
          </a:prstGeom>
        </p:spPr>
        <p:txBody>
          <a:bodyPr/>
          <a:lstStyle/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86" y="6477000"/>
            <a:ext cx="662614" cy="381001"/>
          </a:xfrm>
          <a:prstGeom prst="rect">
            <a:avLst/>
          </a:prstGeom>
        </p:spPr>
        <p:txBody>
          <a:bodyPr/>
          <a:lstStyle/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8E5CA23-2176-4B29-AB27-EDD9AC417271}"/>
              </a:ext>
            </a:extLst>
          </p:cNvPr>
          <p:cNvSpPr/>
          <p:nvPr/>
        </p:nvSpPr>
        <p:spPr>
          <a:xfrm>
            <a:off x="4400554" y="2496190"/>
            <a:ext cx="7791446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00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16955"/>
            <a:ext cx="3491539" cy="408358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2526" y="1016955"/>
            <a:ext cx="6696073" cy="408357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7000"/>
            <a:ext cx="1891338" cy="381001"/>
          </a:xfrm>
          <a:prstGeom prst="rect">
            <a:avLst/>
          </a:prstGeom>
        </p:spPr>
        <p:txBody>
          <a:bodyPr/>
          <a:lstStyle/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/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AE531BB-71E1-57EF-0879-5979B0C95458}"/>
              </a:ext>
            </a:extLst>
          </p:cNvPr>
          <p:cNvSpPr/>
          <p:nvPr/>
        </p:nvSpPr>
        <p:spPr>
          <a:xfrm>
            <a:off x="4024938" y="570037"/>
            <a:ext cx="8167062" cy="595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1FD272-0797-A5C1-BAB9-E68F518B8158}"/>
              </a:ext>
            </a:extLst>
          </p:cNvPr>
          <p:cNvSpPr/>
          <p:nvPr/>
        </p:nvSpPr>
        <p:spPr>
          <a:xfrm>
            <a:off x="634030" y="570037"/>
            <a:ext cx="3390908" cy="595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5679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3486153" cy="27214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62526" y="1016955"/>
            <a:ext cx="6696074" cy="54905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7000"/>
            <a:ext cx="1891338" cy="381001"/>
          </a:xfrm>
          <a:prstGeom prst="rect">
            <a:avLst/>
          </a:prstGeom>
        </p:spPr>
        <p:txBody>
          <a:bodyPr/>
          <a:lstStyle/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/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922775-D819-CE59-81DF-9A22F9309472}"/>
              </a:ext>
            </a:extLst>
          </p:cNvPr>
          <p:cNvSpPr/>
          <p:nvPr/>
        </p:nvSpPr>
        <p:spPr>
          <a:xfrm>
            <a:off x="4017310" y="565607"/>
            <a:ext cx="8174690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E1D59CA-78A2-7B8F-A9C7-E86B47BEAE5E}"/>
              </a:ext>
            </a:extLst>
          </p:cNvPr>
          <p:cNvSpPr/>
          <p:nvPr/>
        </p:nvSpPr>
        <p:spPr>
          <a:xfrm>
            <a:off x="634030" y="570037"/>
            <a:ext cx="3390908" cy="5957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06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523" y="1016956"/>
            <a:ext cx="6696076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99EF452C-FB1E-E93B-DCC5-1D98DE017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400554" cy="6858000"/>
          </a:xfrm>
          <a:custGeom>
            <a:avLst/>
            <a:gdLst>
              <a:gd name="connsiteX0" fmla="*/ 0 w 4400554"/>
              <a:gd name="connsiteY0" fmla="*/ 634999 h 6858000"/>
              <a:gd name="connsiteX1" fmla="*/ 4400554 w 4400554"/>
              <a:gd name="connsiteY1" fmla="*/ 634999 h 6858000"/>
              <a:gd name="connsiteX2" fmla="*/ 4400554 w 4400554"/>
              <a:gd name="connsiteY2" fmla="*/ 6858000 h 6858000"/>
              <a:gd name="connsiteX3" fmla="*/ 0 w 4400554"/>
              <a:gd name="connsiteY3" fmla="*/ 6858000 h 6858000"/>
              <a:gd name="connsiteX4" fmla="*/ 0 w 4400554"/>
              <a:gd name="connsiteY4" fmla="*/ 0 h 6858000"/>
              <a:gd name="connsiteX5" fmla="*/ 4400554 w 4400554"/>
              <a:gd name="connsiteY5" fmla="*/ 0 h 6858000"/>
              <a:gd name="connsiteX6" fmla="*/ 4400554 w 4400554"/>
              <a:gd name="connsiteY6" fmla="*/ 570991 h 6858000"/>
              <a:gd name="connsiteX7" fmla="*/ 0 w 4400554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00554" h="6858000">
                <a:moveTo>
                  <a:pt x="0" y="634999"/>
                </a:moveTo>
                <a:lnTo>
                  <a:pt x="4400554" y="634999"/>
                </a:lnTo>
                <a:lnTo>
                  <a:pt x="4400554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4400554" y="0"/>
                </a:lnTo>
                <a:lnTo>
                  <a:pt x="4400554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2523" y="2145668"/>
            <a:ext cx="6689892" cy="411839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964103" y="6477000"/>
            <a:ext cx="470790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72013" y="6477000"/>
            <a:ext cx="132936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1379" y="6477000"/>
            <a:ext cx="657221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C16BEA9-7D3A-E34B-4442-F0BFB853F3F8}"/>
              </a:ext>
            </a:extLst>
          </p:cNvPr>
          <p:cNvSpPr/>
          <p:nvPr/>
        </p:nvSpPr>
        <p:spPr>
          <a:xfrm>
            <a:off x="4408228" y="570993"/>
            <a:ext cx="7142064" cy="64006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462211-E1BA-E90A-00F8-E717C7293E42}"/>
              </a:ext>
            </a:extLst>
          </p:cNvPr>
          <p:cNvSpPr/>
          <p:nvPr/>
        </p:nvSpPr>
        <p:spPr>
          <a:xfrm>
            <a:off x="-2282" y="570991"/>
            <a:ext cx="4410510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79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3" y="1016955"/>
            <a:ext cx="7026437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87476243-EB8F-9EFF-F789-0088ABBB0FB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3998133" cy="6858000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2145668"/>
            <a:ext cx="7026432" cy="40773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7" y="6477000"/>
            <a:ext cx="5426231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058404" y="6477000"/>
            <a:ext cx="94297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1374" y="6477000"/>
            <a:ext cx="657226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CF4FA5C-D406-8202-9143-DAEA62C5C872}"/>
              </a:ext>
            </a:extLst>
          </p:cNvPr>
          <p:cNvSpPr/>
          <p:nvPr/>
        </p:nvSpPr>
        <p:spPr>
          <a:xfrm>
            <a:off x="0" y="570992"/>
            <a:ext cx="4019552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082645EB-0315-BBF0-B28C-6A31158DE8D1}"/>
              </a:ext>
            </a:extLst>
          </p:cNvPr>
          <p:cNvSpPr/>
          <p:nvPr/>
        </p:nvSpPr>
        <p:spPr>
          <a:xfrm>
            <a:off x="3997235" y="570992"/>
            <a:ext cx="7560729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6161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1016955"/>
            <a:ext cx="6858000" cy="731519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3401" y="2145668"/>
            <a:ext cx="6858000" cy="4093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1" y="6464300"/>
            <a:ext cx="5366715" cy="3995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900115" y="6464300"/>
            <a:ext cx="929303" cy="3995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29424" y="6464300"/>
            <a:ext cx="561977" cy="39951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70CE66A-15FE-D8FB-D711-D3BB0755F0D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193866" y="1"/>
            <a:ext cx="3998133" cy="6858000"/>
          </a:xfrm>
          <a:custGeom>
            <a:avLst/>
            <a:gdLst>
              <a:gd name="connsiteX0" fmla="*/ 0 w 3998133"/>
              <a:gd name="connsiteY0" fmla="*/ 634999 h 6858000"/>
              <a:gd name="connsiteX1" fmla="*/ 3998133 w 3998133"/>
              <a:gd name="connsiteY1" fmla="*/ 634999 h 6858000"/>
              <a:gd name="connsiteX2" fmla="*/ 3998133 w 3998133"/>
              <a:gd name="connsiteY2" fmla="*/ 6858000 h 6858000"/>
              <a:gd name="connsiteX3" fmla="*/ 0 w 3998133"/>
              <a:gd name="connsiteY3" fmla="*/ 6858000 h 6858000"/>
              <a:gd name="connsiteX4" fmla="*/ 0 w 3998133"/>
              <a:gd name="connsiteY4" fmla="*/ 0 h 6858000"/>
              <a:gd name="connsiteX5" fmla="*/ 3998133 w 3998133"/>
              <a:gd name="connsiteY5" fmla="*/ 0 h 6858000"/>
              <a:gd name="connsiteX6" fmla="*/ 3998133 w 3998133"/>
              <a:gd name="connsiteY6" fmla="*/ 570991 h 6858000"/>
              <a:gd name="connsiteX7" fmla="*/ 0 w 3998133"/>
              <a:gd name="connsiteY7" fmla="*/ 5709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98133" h="6858000">
                <a:moveTo>
                  <a:pt x="0" y="634999"/>
                </a:moveTo>
                <a:lnTo>
                  <a:pt x="3998133" y="634999"/>
                </a:lnTo>
                <a:lnTo>
                  <a:pt x="3998133" y="6858000"/>
                </a:lnTo>
                <a:lnTo>
                  <a:pt x="0" y="6858000"/>
                </a:lnTo>
                <a:close/>
                <a:moveTo>
                  <a:pt x="0" y="0"/>
                </a:moveTo>
                <a:lnTo>
                  <a:pt x="3998133" y="0"/>
                </a:lnTo>
                <a:lnTo>
                  <a:pt x="3998133" y="570991"/>
                </a:lnTo>
                <a:lnTo>
                  <a:pt x="0" y="570991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E19B021D-A5A3-D515-C491-988160E0708C}"/>
              </a:ext>
            </a:extLst>
          </p:cNvPr>
          <p:cNvSpPr/>
          <p:nvPr/>
        </p:nvSpPr>
        <p:spPr>
          <a:xfrm>
            <a:off x="8172447" y="570992"/>
            <a:ext cx="4019552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F6879252-7B61-583A-CF4D-92BF27416ADC}"/>
              </a:ext>
            </a:extLst>
          </p:cNvPr>
          <p:cNvSpPr/>
          <p:nvPr/>
        </p:nvSpPr>
        <p:spPr>
          <a:xfrm>
            <a:off x="633137" y="570992"/>
            <a:ext cx="7560729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004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1" y="1016955"/>
            <a:ext cx="4573438" cy="132893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3401" y="2495232"/>
            <a:ext cx="4573438" cy="37277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77000"/>
            <a:ext cx="292155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54946" y="6477000"/>
            <a:ext cx="1100995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53312" y="6477000"/>
            <a:ext cx="552253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03B3571-8BEB-7B5F-5141-60BE7E4F2B98}"/>
              </a:ext>
            </a:extLst>
          </p:cNvPr>
          <p:cNvSpPr/>
          <p:nvPr/>
        </p:nvSpPr>
        <p:spPr>
          <a:xfrm>
            <a:off x="631405" y="570990"/>
            <a:ext cx="5024894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22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275" y="1016955"/>
            <a:ext cx="3445936" cy="1328932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7056A831-274A-4E01-51DC-29FC50834A4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33400" y="2495232"/>
            <a:ext cx="3445936" cy="37277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3400" y="6477000"/>
            <a:ext cx="2076777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610177" y="6477000"/>
            <a:ext cx="949766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559943" y="6477000"/>
            <a:ext cx="429207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0BBEF0D8-DF37-CB82-D6FC-4B18E864B26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02979" y="0"/>
            <a:ext cx="7584144" cy="6858000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DC2254B-5D42-9D5B-16C8-9FAF562F458A}"/>
              </a:ext>
            </a:extLst>
          </p:cNvPr>
          <p:cNvSpPr/>
          <p:nvPr/>
        </p:nvSpPr>
        <p:spPr>
          <a:xfrm>
            <a:off x="615697" y="570989"/>
            <a:ext cx="3987282" cy="64012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6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0" y="1016955"/>
            <a:ext cx="2770539" cy="1875475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769544" cy="2844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477000"/>
            <a:ext cx="140446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477000"/>
            <a:ext cx="708857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80" y="6477000"/>
            <a:ext cx="657220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AEE3D4D-61F7-E7A0-0EB4-DE705A2CAF60}"/>
              </a:ext>
            </a:extLst>
          </p:cNvPr>
          <p:cNvSpPr/>
          <p:nvPr/>
        </p:nvSpPr>
        <p:spPr>
          <a:xfrm>
            <a:off x="8326322" y="570989"/>
            <a:ext cx="3332277" cy="64008"/>
          </a:xfrm>
          <a:custGeom>
            <a:avLst/>
            <a:gdLst>
              <a:gd name="connsiteX0" fmla="*/ 0 w 7152036"/>
              <a:gd name="connsiteY0" fmla="*/ 0 h 64008"/>
              <a:gd name="connsiteX1" fmla="*/ 7152036 w 7152036"/>
              <a:gd name="connsiteY1" fmla="*/ 0 h 64008"/>
              <a:gd name="connsiteX2" fmla="*/ 7152036 w 7152036"/>
              <a:gd name="connsiteY2" fmla="*/ 64008 h 64008"/>
              <a:gd name="connsiteX3" fmla="*/ 0 w 7152036"/>
              <a:gd name="connsiteY3" fmla="*/ 64008 h 64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2036" h="64008">
                <a:moveTo>
                  <a:pt x="0" y="0"/>
                </a:moveTo>
                <a:lnTo>
                  <a:pt x="7152036" y="0"/>
                </a:lnTo>
                <a:lnTo>
                  <a:pt x="7152036" y="64008"/>
                </a:lnTo>
                <a:lnTo>
                  <a:pt x="0" y="64008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237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623948"/>
            <a:ext cx="3486152" cy="2599051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242949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05936" y="3623949"/>
            <a:ext cx="7252664" cy="259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6999"/>
            <a:ext cx="1891338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6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016955"/>
            <a:ext cx="11125199" cy="731519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6" name="Picture Placeholder 11">
            <a:extLst>
              <a:ext uri="{FF2B5EF4-FFF2-40B4-BE49-F238E27FC236}">
                <a16:creationId xmlns:a16="http://schemas.microsoft.com/office/drawing/2014/main" id="{61ACD7CC-7A35-CC8D-F7DA-128B795065B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2145668"/>
            <a:ext cx="6291878" cy="4728525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None/>
              <a:defRPr lang="en-US" dirty="0"/>
            </a:lvl1pPr>
          </a:lstStyle>
          <a:p>
            <a:pPr marL="228600" lvl="0" indent="-228600"/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43095" y="2145668"/>
            <a:ext cx="4815505" cy="419049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843095" y="6492240"/>
            <a:ext cx="321529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058398" y="6492240"/>
            <a:ext cx="942982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001379" y="6492240"/>
            <a:ext cx="657221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335081-FA52-F16F-A616-E20DA766DB57}"/>
              </a:ext>
            </a:extLst>
          </p:cNvPr>
          <p:cNvSpPr/>
          <p:nvPr/>
        </p:nvSpPr>
        <p:spPr>
          <a:xfrm>
            <a:off x="634030" y="565606"/>
            <a:ext cx="11557968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784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9" y="1016955"/>
            <a:ext cx="3486153" cy="1316347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4030" y="2495233"/>
            <a:ext cx="3385517" cy="3727765"/>
          </a:xfrm>
          <a:prstGeom prst="rect">
            <a:avLst/>
          </a:pr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6142" y="1016954"/>
            <a:ext cx="7082457" cy="520604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6999"/>
            <a:ext cx="1891338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77000"/>
            <a:ext cx="657226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CA24FE-7F15-0A35-2050-28F4CE33B91F}"/>
              </a:ext>
            </a:extLst>
          </p:cNvPr>
          <p:cNvSpPr/>
          <p:nvPr/>
        </p:nvSpPr>
        <p:spPr>
          <a:xfrm>
            <a:off x="634030" y="565606"/>
            <a:ext cx="338552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9E0A62-7502-AFE4-4860-6DE00EB6D1D5}"/>
              </a:ext>
            </a:extLst>
          </p:cNvPr>
          <p:cNvSpPr/>
          <p:nvPr/>
        </p:nvSpPr>
        <p:spPr>
          <a:xfrm>
            <a:off x="4019547" y="565605"/>
            <a:ext cx="8172453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3898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473C94E-2C8E-3F68-4792-D2F9DD866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961" y="5109525"/>
            <a:ext cx="8195638" cy="744634"/>
          </a:xfrm>
        </p:spPr>
        <p:txBody>
          <a:bodyPr anchor="b">
            <a:normAutofit/>
          </a:bodyPr>
          <a:lstStyle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6E6EBA2-EEB8-DB5B-897E-6DAE1530B31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33400" y="533400"/>
            <a:ext cx="11125200" cy="4576763"/>
          </a:xfrm>
        </p:spPr>
        <p:txBody>
          <a:bodyPr>
            <a:normAutofit/>
          </a:bodyPr>
          <a:lstStyle>
            <a:lvl1pPr marL="0" indent="0">
              <a:buNone/>
              <a:defRPr sz="30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77000"/>
            <a:ext cx="8576637" cy="3810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77000"/>
            <a:ext cx="1880546" cy="381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41"/>
            <a:ext cx="662624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CD9F1A0-57DB-F034-0AB9-2E671ABA4CDD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6B7340E-9893-2D44-91EA-76771EE522E6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898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3399" y="1016955"/>
            <a:ext cx="11125201" cy="484028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858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14400" indent="0">
              <a:lnSpc>
                <a:spcPct val="90000"/>
              </a:lnSpc>
              <a:spcBef>
                <a:spcPts val="0"/>
              </a:spcBef>
              <a:buNone/>
              <a:defRPr sz="7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0"/>
            <a:ext cx="8576637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39"/>
            <a:ext cx="1891338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40"/>
            <a:ext cx="662624" cy="36576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10F272-8DCB-3D9F-8EA6-FBDD6B7DFDA3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38ED97-EB88-D071-C45A-D0C32569D40D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9064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7745" y="5216204"/>
            <a:ext cx="8190855" cy="64008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3398" y="1016954"/>
            <a:ext cx="11125201" cy="3711571"/>
          </a:xfrm>
          <a:prstGeom prst="rect">
            <a:avLst/>
          </a:prstGeom>
        </p:spPr>
        <p:txBody>
          <a:bodyPr anchor="t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None/>
              <a:defRPr sz="7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78961" cy="365760"/>
          </a:xfrm>
          <a:prstGeom prst="rect">
            <a:avLst/>
          </a:prstGeom>
        </p:spPr>
        <p:txBody>
          <a:bodyPr/>
          <a:lstStyle/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68" y="6492241"/>
            <a:ext cx="657231" cy="365760"/>
          </a:xfrm>
          <a:prstGeom prst="rect">
            <a:avLst/>
          </a:prstGeom>
        </p:spPr>
        <p:txBody>
          <a:bodyPr/>
          <a:lstStyle/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22AFB11-60F0-1BFB-3EE2-25A317606ED4}"/>
              </a:ext>
            </a:extLst>
          </p:cNvPr>
          <p:cNvSpPr/>
          <p:nvPr/>
        </p:nvSpPr>
        <p:spPr>
          <a:xfrm>
            <a:off x="9110040" y="6155911"/>
            <a:ext cx="3081959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DB6C2DA-9756-1101-616C-92AE71300FD8}"/>
              </a:ext>
            </a:extLst>
          </p:cNvPr>
          <p:cNvSpPr/>
          <p:nvPr/>
        </p:nvSpPr>
        <p:spPr>
          <a:xfrm>
            <a:off x="3467745" y="6155911"/>
            <a:ext cx="5642289" cy="640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864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6"/>
            <a:ext cx="11125201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Content Placeholder 5">
            <a:extLst>
              <a:ext uri="{FF2B5EF4-FFF2-40B4-BE49-F238E27FC236}">
                <a16:creationId xmlns:a16="http://schemas.microsoft.com/office/drawing/2014/main" id="{2D30AC1E-99F3-1176-72D1-F6FF258E3075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3399" y="1883248"/>
            <a:ext cx="5075238" cy="43397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8" name="Content Placeholder 11">
            <a:extLst>
              <a:ext uri="{FF2B5EF4-FFF2-40B4-BE49-F238E27FC236}">
                <a16:creationId xmlns:a16="http://schemas.microsoft.com/office/drawing/2014/main" id="{54CE6F64-34A4-5E4B-21B9-E65B60D60DF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83043" y="1883248"/>
            <a:ext cx="5075556" cy="433975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/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39"/>
            <a:ext cx="662624" cy="365761"/>
          </a:xfrm>
          <a:prstGeom prst="rect">
            <a:avLst/>
          </a:prstGeom>
        </p:spPr>
        <p:txBody>
          <a:bodyPr/>
          <a:lstStyle/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DF6D21-8591-4FB9-5FF0-44B10800DC79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A7345B5-8AF1-C46D-5FB8-FF298EC5943D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12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31520"/>
          </a:xfrm>
          <a:prstGeom prst="rect">
            <a:avLst/>
          </a:prstGeom>
        </p:spPr>
        <p:txBody>
          <a:bodyPr anchor="t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399" y="1883248"/>
            <a:ext cx="5074920" cy="3756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33399" y="2444434"/>
            <a:ext cx="5075238" cy="3778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83679" y="1883247"/>
            <a:ext cx="5074920" cy="37561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83043" y="2444434"/>
            <a:ext cx="5075556" cy="3778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/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92241"/>
            <a:ext cx="657226" cy="365760"/>
          </a:xfrm>
          <a:prstGeom prst="rect">
            <a:avLst/>
          </a:prstGeom>
        </p:spPr>
        <p:txBody>
          <a:bodyPr/>
          <a:lstStyle/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0A7ECD-2835-13DC-1392-DC6E9D6B14EE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3FF6D6A-BF5E-8499-2E05-993B26BA4977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756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1112519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5976" y="6492241"/>
            <a:ext cx="662624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F7BCB4-DC28-7382-4A0F-0498411C4247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5560D8-36FC-D0D1-04BB-54F2CCBC8B5E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3054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/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92241"/>
            <a:ext cx="657226" cy="365760"/>
          </a:xfrm>
          <a:prstGeom prst="rect">
            <a:avLst/>
          </a:prstGeom>
        </p:spPr>
        <p:txBody>
          <a:bodyPr/>
          <a:lstStyle/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3906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186023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398" y="3258190"/>
            <a:ext cx="11125201" cy="29648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  <a:lvl2pPr marL="228600" indent="0">
              <a:buNone/>
              <a:defRPr>
                <a:solidFill>
                  <a:schemeClr val="tx2"/>
                </a:solidFill>
              </a:defRPr>
            </a:lvl2pPr>
            <a:lvl3pPr marL="457200" indent="0">
              <a:buNone/>
              <a:defRPr>
                <a:solidFill>
                  <a:schemeClr val="tx2"/>
                </a:solidFill>
              </a:defRPr>
            </a:lvl3pPr>
            <a:lvl4pPr marL="685800" indent="0">
              <a:buNone/>
              <a:defRPr>
                <a:solidFill>
                  <a:schemeClr val="tx2"/>
                </a:solidFill>
              </a:defRPr>
            </a:lvl4pPr>
            <a:lvl5pPr marL="9144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399" y="6492241"/>
            <a:ext cx="8576637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504949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14990" y="6492241"/>
            <a:ext cx="1043610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612DD4-C154-5A34-CBE2-09022345DFF5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245B82D-4F13-20D2-DD25-C26E60C48A92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4698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016955"/>
            <a:ext cx="8576636" cy="184202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3400" y="4614992"/>
            <a:ext cx="8576506" cy="160800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572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858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14400" indent="0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492241"/>
            <a:ext cx="8576636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10036" y="6492240"/>
            <a:ext cx="1891338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1374" y="6492241"/>
            <a:ext cx="657226" cy="36576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0E45243-34A7-09D9-589C-A28D8FB592BD}"/>
              </a:ext>
            </a:extLst>
          </p:cNvPr>
          <p:cNvSpPr/>
          <p:nvPr/>
        </p:nvSpPr>
        <p:spPr>
          <a:xfrm>
            <a:off x="634029" y="570037"/>
            <a:ext cx="8476007" cy="61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77B2CF5-DB49-E6FB-F72A-24AA38988AEC}"/>
              </a:ext>
            </a:extLst>
          </p:cNvPr>
          <p:cNvSpPr/>
          <p:nvPr/>
        </p:nvSpPr>
        <p:spPr>
          <a:xfrm>
            <a:off x="9110036" y="570037"/>
            <a:ext cx="3081964" cy="61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154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398" y="1016955"/>
            <a:ext cx="11125201" cy="74675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398" y="1748474"/>
            <a:ext cx="11125202" cy="4728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399" y="6476998"/>
            <a:ext cx="8576637" cy="381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10036" y="6476998"/>
            <a:ext cx="1885951" cy="381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C45E4CA1-1149-4A45-AA30-A265A626512F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1379" y="6476998"/>
            <a:ext cx="657221" cy="3810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F5E54145-DB65-41D7-B7AA-E758CA776D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97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600" b="0" kern="1200" spc="0" baseline="0">
          <a:solidFill>
            <a:schemeClr val="tx2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0" orient="horz" pos="2160">
          <p15:clr>
            <a:srgbClr val="F26B43"/>
          </p15:clr>
        </p15:guide>
        <p15:guide id="31" pos="3840">
          <p15:clr>
            <a:srgbClr val="F26B43"/>
          </p15:clr>
        </p15:guide>
        <p15:guide id="32" pos="336">
          <p15:clr>
            <a:srgbClr val="F26B43"/>
          </p15:clr>
        </p15:guide>
        <p15:guide id="33" pos="7344">
          <p15:clr>
            <a:srgbClr val="F26B43"/>
          </p15:clr>
        </p15:guide>
        <p15:guide id="34" orient="horz" pos="4080">
          <p15:clr>
            <a:srgbClr val="F26B43"/>
          </p15:clr>
        </p15:guide>
        <p15:guide id="35" orient="horz" pos="1344">
          <p15:clr>
            <a:srgbClr val="F26B43"/>
          </p15:clr>
        </p15:guide>
        <p15:guide id="36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repositori.uma.ac.id/bitstream/123456789/1907/6/128600041_file6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00C8E-9EF9-DF70-0E68-4D8DE1F39D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Psikometrika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3B1DE2-BD96-4DD3-C937-7CADE3D193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Oleh Mugiatno </a:t>
            </a:r>
            <a:r>
              <a:rPr lang="en-US" dirty="0" err="1"/>
              <a:t>Sumbodo</a:t>
            </a:r>
            <a:r>
              <a:rPr lang="en-US" dirty="0"/>
              <a:t>, </a:t>
            </a:r>
            <a:r>
              <a:rPr lang="en-US" dirty="0" err="1"/>
              <a:t>M.Kom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283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C4D31-3D1F-E20C-A148-28D96DE08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PEngukuran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45CF50-A104-DFF9-605F-83A3EB548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/>
              <a:t>Psikometrika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estimologi</a:t>
            </a:r>
            <a:r>
              <a:rPr lang="en-US" sz="2800" dirty="0"/>
              <a:t> </a:t>
            </a:r>
            <a:r>
              <a:rPr lang="en-US" sz="2800" dirty="0" err="1"/>
              <a:t>terdiri</a:t>
            </a:r>
            <a:r>
              <a:rPr lang="en-US" sz="2800" dirty="0"/>
              <a:t> dua kata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78D543-D425-253F-2785-8588AFF28FB7}"/>
              </a:ext>
            </a:extLst>
          </p:cNvPr>
          <p:cNvSpPr/>
          <p:nvPr/>
        </p:nvSpPr>
        <p:spPr>
          <a:xfrm>
            <a:off x="2606413" y="2814403"/>
            <a:ext cx="1978702" cy="12291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/>
              <a:t>psyche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D8F997-3759-7188-1B9B-84D161C6E4F2}"/>
              </a:ext>
            </a:extLst>
          </p:cNvPr>
          <p:cNvSpPr/>
          <p:nvPr/>
        </p:nvSpPr>
        <p:spPr>
          <a:xfrm>
            <a:off x="6658130" y="2838571"/>
            <a:ext cx="1978702" cy="12291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metron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0AF966-0A22-03CD-7A02-8F79A5A305DB}"/>
              </a:ext>
            </a:extLst>
          </p:cNvPr>
          <p:cNvSpPr/>
          <p:nvPr/>
        </p:nvSpPr>
        <p:spPr>
          <a:xfrm>
            <a:off x="2606413" y="4826833"/>
            <a:ext cx="6030419" cy="122919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ilmu mengenai </a:t>
            </a:r>
            <a:r>
              <a:rPr lang="en-US" b="1"/>
              <a:t>pengukuran atribut psikologis</a:t>
            </a:r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64D7356-39E3-28D2-3B7E-80FC4C9F01A7}"/>
              </a:ext>
            </a:extLst>
          </p:cNvPr>
          <p:cNvCxnSpPr>
            <a:stCxn id="4" idx="3"/>
            <a:endCxn id="6" idx="1"/>
          </p:cNvCxnSpPr>
          <p:nvPr/>
        </p:nvCxnSpPr>
        <p:spPr>
          <a:xfrm>
            <a:off x="4585115" y="3429000"/>
            <a:ext cx="2073015" cy="241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99C0371-DE58-4854-FA08-11F4686D8387}"/>
              </a:ext>
            </a:extLst>
          </p:cNvPr>
          <p:cNvCxnSpPr/>
          <p:nvPr/>
        </p:nvCxnSpPr>
        <p:spPr>
          <a:xfrm>
            <a:off x="5561351" y="3429000"/>
            <a:ext cx="0" cy="13978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0185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4A53C-49F5-B401-863B-33DB10243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Psikometika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50F877-21E3-44B4-1098-A4FD9B36E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BB229D-0B83-3C91-B79B-4ADB22A1F690}"/>
              </a:ext>
            </a:extLst>
          </p:cNvPr>
          <p:cNvSpPr/>
          <p:nvPr/>
        </p:nvSpPr>
        <p:spPr>
          <a:xfrm>
            <a:off x="2158584" y="2488367"/>
            <a:ext cx="7150308" cy="19936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/>
              <a:t>Psikometri adalah cabang ilmu yang mempelajari teori, prinsip, metode, dan teknik pengukuran karakteristik psikologis manusia melalui instrumen yang memenuhi persyaratan ilmiah, terutama validitas, reliabilitas, objektivitas, dan standardisasi.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09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42E2A-9BC3-3C18-AE37-66E678FA9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EBAFB-04AA-340A-F097-E3C8F60AE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1CDF3B-A37A-F94A-5BD7-F86877C73703}"/>
              </a:ext>
            </a:extLst>
          </p:cNvPr>
          <p:cNvSpPr/>
          <p:nvPr/>
        </p:nvSpPr>
        <p:spPr>
          <a:xfrm>
            <a:off x="884420" y="1763714"/>
            <a:ext cx="10523095" cy="30331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Furr  &amp; Bacharach,2008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Psikometrika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tata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mengevaluasi</a:t>
            </a:r>
            <a:r>
              <a:rPr lang="en-US" dirty="0"/>
              <a:t> </a:t>
            </a:r>
            <a:r>
              <a:rPr lang="en-US" dirty="0" err="1"/>
              <a:t>atribut</a:t>
            </a:r>
            <a:r>
              <a:rPr lang="en-US" dirty="0"/>
              <a:t>  (</a:t>
            </a:r>
            <a:r>
              <a:rPr lang="en-US" dirty="0" err="1"/>
              <a:t>karateristik</a:t>
            </a:r>
            <a:r>
              <a:rPr lang="en-US" dirty="0"/>
              <a:t>) </a:t>
            </a:r>
            <a:r>
              <a:rPr lang="en-US" dirty="0" err="1"/>
              <a:t>tes</a:t>
            </a:r>
            <a:r>
              <a:rPr lang="en-US" dirty="0"/>
              <a:t> </a:t>
            </a:r>
            <a:r>
              <a:rPr lang="en-US" dirty="0" err="1"/>
              <a:t>psikologi</a:t>
            </a:r>
            <a:r>
              <a:rPr lang="en-US" dirty="0"/>
              <a:t> yang </a:t>
            </a:r>
            <a:r>
              <a:rPr lang="en-US" dirty="0" err="1"/>
              <a:t>memusatkan</a:t>
            </a:r>
            <a:r>
              <a:rPr lang="en-US" dirty="0"/>
              <a:t> </a:t>
            </a:r>
            <a:r>
              <a:rPr lang="en-US" dirty="0" err="1"/>
              <a:t>perhatian</a:t>
            </a:r>
            <a:r>
              <a:rPr lang="en-US" dirty="0"/>
              <a:t> pada</a:t>
            </a:r>
          </a:p>
          <a:p>
            <a:pPr marL="342900" indent="-342900" algn="ctr">
              <a:buAutoNum type="alphaLcPeriod"/>
            </a:pPr>
            <a:r>
              <a:rPr lang="en-US" dirty="0"/>
              <a:t>Jenis data Skor yang </a:t>
            </a:r>
            <a:r>
              <a:rPr lang="en-US" dirty="0" err="1"/>
              <a:t>diperoleh</a:t>
            </a:r>
            <a:r>
              <a:rPr lang="en-US" dirty="0"/>
              <a:t> oleh </a:t>
            </a:r>
            <a:r>
              <a:rPr lang="en-US" dirty="0" err="1"/>
              <a:t>tes</a:t>
            </a:r>
            <a:endParaRPr lang="en-US" dirty="0"/>
          </a:p>
          <a:p>
            <a:pPr marL="342900" indent="-342900" algn="ctr">
              <a:buAutoNum type="alphaLcPeriod"/>
            </a:pPr>
            <a:r>
              <a:rPr lang="en-US" dirty="0" err="1"/>
              <a:t>Reliabilitas</a:t>
            </a:r>
            <a:r>
              <a:rPr lang="en-US" dirty="0"/>
              <a:t> data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tes</a:t>
            </a:r>
            <a:endParaRPr lang="en-US" dirty="0"/>
          </a:p>
          <a:p>
            <a:pPr marL="342900" indent="-342900" algn="ctr">
              <a:buAutoNum type="alphaLcPeriod"/>
            </a:pP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validitas</a:t>
            </a:r>
            <a:r>
              <a:rPr lang="en-US" dirty="0"/>
              <a:t> yang </a:t>
            </a:r>
            <a:r>
              <a:rPr lang="en-US" dirty="0" err="1"/>
              <a:t>dihasilkan</a:t>
            </a:r>
            <a:r>
              <a:rPr lang="en-US" dirty="0"/>
              <a:t> oleh </a:t>
            </a:r>
            <a:r>
              <a:rPr lang="en-US" dirty="0" err="1"/>
              <a:t>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400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7E173-8C4A-F755-7D82-3D31849F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1FCC1-BB7B-7E49-C0A9-EF8AC4701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B5538E-26DA-3DB9-52ED-28686EF8136B}"/>
              </a:ext>
            </a:extLst>
          </p:cNvPr>
          <p:cNvSpPr/>
          <p:nvPr/>
        </p:nvSpPr>
        <p:spPr>
          <a:xfrm>
            <a:off x="899410" y="2128603"/>
            <a:ext cx="9788577" cy="13003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Furr (2022)</a:t>
            </a:r>
            <a:r>
              <a:rPr lang="en-US" dirty="0"/>
              <a:t>,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psikologis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proses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skor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psikologis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direpresentasikan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sistematis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D09342C-9F2F-05F5-5191-C4F88A78819B}"/>
              </a:ext>
            </a:extLst>
          </p:cNvPr>
          <p:cNvSpPr/>
          <p:nvPr/>
        </p:nvSpPr>
        <p:spPr>
          <a:xfrm>
            <a:off x="899409" y="3946289"/>
            <a:ext cx="9788577" cy="130039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DeVellis dan Thorpe (2021)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psikologis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proses </a:t>
            </a:r>
            <a:r>
              <a:rPr lang="en-US" dirty="0" err="1"/>
              <a:t>sistematis</a:t>
            </a:r>
            <a:r>
              <a:rPr lang="en-US" dirty="0"/>
              <a:t> yang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</a:t>
            </a:r>
            <a:r>
              <a:rPr lang="en-US" dirty="0" err="1"/>
              <a:t>konstruk</a:t>
            </a:r>
            <a:r>
              <a:rPr lang="en-US" dirty="0"/>
              <a:t> yang </a:t>
            </a:r>
            <a:r>
              <a:rPr lang="en-US" dirty="0" err="1"/>
              <a:t>jelas</a:t>
            </a:r>
            <a:r>
              <a:rPr lang="en-US" dirty="0"/>
              <a:t>, </a:t>
            </a:r>
            <a:r>
              <a:rPr lang="en-US" dirty="0" err="1"/>
              <a:t>pengembangan</a:t>
            </a:r>
            <a:r>
              <a:rPr lang="en-US" dirty="0"/>
              <a:t> item,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item,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bukti</a:t>
            </a:r>
            <a:r>
              <a:rPr lang="en-US" dirty="0"/>
              <a:t> </a:t>
            </a:r>
            <a:r>
              <a:rPr lang="en-US" dirty="0" err="1"/>
              <a:t>validitas</a:t>
            </a:r>
            <a:r>
              <a:rPr lang="en-US" dirty="0"/>
              <a:t> dan </a:t>
            </a:r>
            <a:r>
              <a:rPr lang="en-US" dirty="0" err="1"/>
              <a:t>reliabilitas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8625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C907C-9162-76FB-B1D7-8CF1AA332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Pengukuran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5230D-45AB-271A-2006-46584E64E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defRPr/>
            </a:pPr>
            <a:r>
              <a:rPr lang="en-US" sz="2400" b="1" dirty="0" err="1">
                <a:cs typeface="Arial" charset="0"/>
              </a:rPr>
              <a:t>Karakteristik</a:t>
            </a:r>
            <a:r>
              <a:rPr lang="en-US" sz="2400" b="1" dirty="0">
                <a:cs typeface="Arial" charset="0"/>
              </a:rPr>
              <a:t> </a:t>
            </a:r>
            <a:r>
              <a:rPr lang="en-US" sz="2400" b="1" dirty="0" err="1">
                <a:cs typeface="Arial" charset="0"/>
              </a:rPr>
              <a:t>pengukuran</a:t>
            </a:r>
            <a:r>
              <a:rPr lang="en-US" sz="2400" b="1" dirty="0">
                <a:cs typeface="Arial" charset="0"/>
              </a:rPr>
              <a:t> :</a:t>
            </a:r>
          </a:p>
          <a:p>
            <a:pPr lvl="1" algn="just">
              <a:spcAft>
                <a:spcPts val="0"/>
              </a:spcAft>
              <a:defRPr/>
            </a:pPr>
            <a:r>
              <a:rPr lang="en-US" sz="2400" dirty="0" err="1">
                <a:cs typeface="Arial" charset="0"/>
              </a:rPr>
              <a:t>Merupakan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perbandingan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antara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atribut</a:t>
            </a:r>
            <a:r>
              <a:rPr lang="en-US" sz="2400" dirty="0">
                <a:cs typeface="Arial" charset="0"/>
              </a:rPr>
              <a:t> yang </a:t>
            </a:r>
            <a:r>
              <a:rPr lang="en-US" sz="2400" dirty="0" err="1">
                <a:cs typeface="Arial" charset="0"/>
              </a:rPr>
              <a:t>diukur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dengan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alat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ukurnya</a:t>
            </a:r>
            <a:r>
              <a:rPr lang="en-US" sz="2400" dirty="0">
                <a:cs typeface="Arial" charset="0"/>
              </a:rPr>
              <a:t>.</a:t>
            </a:r>
          </a:p>
          <a:p>
            <a:pPr lvl="1" algn="just">
              <a:spcAft>
                <a:spcPts val="0"/>
              </a:spcAft>
              <a:defRPr/>
            </a:pPr>
            <a:r>
              <a:rPr lang="en-US" sz="2400" dirty="0">
                <a:cs typeface="Arial" charset="0"/>
              </a:rPr>
              <a:t>Hasil </a:t>
            </a:r>
            <a:r>
              <a:rPr lang="en-US" sz="2400" dirty="0" err="1">
                <a:cs typeface="Arial" charset="0"/>
              </a:rPr>
              <a:t>pengukuran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dinyatakan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secara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kuantitatif</a:t>
            </a:r>
            <a:r>
              <a:rPr lang="en-US" sz="2400" dirty="0">
                <a:cs typeface="Arial" charset="0"/>
              </a:rPr>
              <a:t> (</a:t>
            </a:r>
            <a:r>
              <a:rPr lang="en-US" sz="2400" dirty="0" err="1">
                <a:cs typeface="Arial" charset="0"/>
              </a:rPr>
              <a:t>dalam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bentuk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angka</a:t>
            </a:r>
            <a:r>
              <a:rPr lang="en-US" sz="2400" dirty="0">
                <a:cs typeface="Arial" charset="0"/>
              </a:rPr>
              <a:t>)</a:t>
            </a:r>
          </a:p>
          <a:p>
            <a:pPr lvl="1" algn="just">
              <a:spcAft>
                <a:spcPts val="0"/>
              </a:spcAft>
              <a:defRPr/>
            </a:pPr>
            <a:r>
              <a:rPr lang="en-US" sz="2400" dirty="0">
                <a:cs typeface="Arial" charset="0"/>
              </a:rPr>
              <a:t>Hasil </a:t>
            </a:r>
            <a:r>
              <a:rPr lang="en-US" sz="2400" dirty="0" err="1">
                <a:cs typeface="Arial" charset="0"/>
              </a:rPr>
              <a:t>pengukuran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bersifat</a:t>
            </a:r>
            <a:r>
              <a:rPr lang="en-US" sz="2400" dirty="0">
                <a:cs typeface="Arial" charset="0"/>
              </a:rPr>
              <a:t> </a:t>
            </a:r>
            <a:r>
              <a:rPr lang="en-US" sz="2400" dirty="0" err="1">
                <a:cs typeface="Arial" charset="0"/>
              </a:rPr>
              <a:t>deskriptif</a:t>
            </a:r>
            <a:endParaRPr lang="en-US" sz="2400" dirty="0">
              <a:cs typeface="Arial" charset="0"/>
            </a:endParaRPr>
          </a:p>
          <a:p>
            <a:pPr lvl="1" algn="just">
              <a:spcAft>
                <a:spcPts val="0"/>
              </a:spcAft>
              <a:defRPr/>
            </a:pP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pengukuran</a:t>
            </a:r>
            <a:r>
              <a:rPr lang="en-US" sz="2400" dirty="0"/>
              <a:t> yang </a:t>
            </a:r>
            <a:r>
              <a:rPr lang="en-US" sz="2400" dirty="0" err="1"/>
              <a:t>diukur</a:t>
            </a:r>
            <a:r>
              <a:rPr lang="en-US" sz="2400" dirty="0"/>
              <a:t> </a:t>
            </a:r>
            <a:r>
              <a:rPr lang="en-US" sz="2400" dirty="0" err="1"/>
              <a:t>bukanlah</a:t>
            </a:r>
            <a:r>
              <a:rPr lang="en-US" sz="2400" dirty="0"/>
              <a:t> </a:t>
            </a:r>
            <a:r>
              <a:rPr lang="en-US" sz="2400" dirty="0" err="1"/>
              <a:t>objeknya</a:t>
            </a:r>
            <a:r>
              <a:rPr lang="en-US" sz="2400" dirty="0"/>
              <a:t>, </a:t>
            </a:r>
            <a:r>
              <a:rPr lang="en-US" sz="2400" dirty="0" err="1"/>
              <a:t>melainkan</a:t>
            </a:r>
            <a:r>
              <a:rPr lang="en-US" sz="2400" dirty="0"/>
              <a:t> </a:t>
            </a:r>
            <a:r>
              <a:rPr lang="en-US" sz="2400" dirty="0" err="1"/>
              <a:t>ciri</a:t>
            </a:r>
            <a:r>
              <a:rPr lang="en-US" sz="2400" dirty="0"/>
              <a:t> / </a:t>
            </a:r>
            <a:r>
              <a:rPr lang="en-US" sz="2400" dirty="0" err="1"/>
              <a:t>atribut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947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72995-60C9-851E-DB9B-DDC490260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Atribut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316BBC-43DA-C7D5-8FE0-05988AFF7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963808-6B87-2A62-8F95-27AF88EF7097}"/>
              </a:ext>
            </a:extLst>
          </p:cNvPr>
          <p:cNvSpPr/>
          <p:nvPr/>
        </p:nvSpPr>
        <p:spPr>
          <a:xfrm>
            <a:off x="674557" y="1763713"/>
            <a:ext cx="10837889" cy="199881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karakteristik</a:t>
            </a:r>
            <a:r>
              <a:rPr lang="en-US" dirty="0"/>
              <a:t>, </a:t>
            </a:r>
            <a:r>
              <a:rPr lang="en-US" dirty="0" err="1"/>
              <a:t>sifat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konstruk</a:t>
            </a:r>
            <a:r>
              <a:rPr lang="en-US" dirty="0"/>
              <a:t> </a:t>
            </a:r>
            <a:r>
              <a:rPr lang="en-US" dirty="0" err="1"/>
              <a:t>abstrak</a:t>
            </a:r>
            <a:r>
              <a:rPr lang="en-US" dirty="0"/>
              <a:t> yang </a:t>
            </a:r>
            <a:r>
              <a:rPr lang="en-US" dirty="0" err="1"/>
              <a:t>melekat</a:t>
            </a:r>
            <a:r>
              <a:rPr lang="en-US" dirty="0"/>
              <a:t> pada </a:t>
            </a:r>
            <a:r>
              <a:rPr lang="en-US" dirty="0" err="1"/>
              <a:t>diri</a:t>
            </a:r>
            <a:r>
              <a:rPr lang="en-US" dirty="0"/>
              <a:t> </a:t>
            </a:r>
            <a:r>
              <a:rPr lang="en-US" dirty="0" err="1"/>
              <a:t>seseorang</a:t>
            </a:r>
            <a:r>
              <a:rPr lang="en-US" dirty="0"/>
              <a:t> dan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disimpulkan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yang </a:t>
            </a:r>
            <a:r>
              <a:rPr lang="en-US" dirty="0" err="1"/>
              <a:t>tampak</a:t>
            </a:r>
            <a:r>
              <a:rPr lang="en-US" dirty="0"/>
              <a:t>, </a:t>
            </a:r>
            <a:r>
              <a:rPr lang="en-US" dirty="0" err="1"/>
              <a:t>meskipun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diamati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744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720B4-9869-A705-F07A-1DC5905D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Karakteristik</a:t>
            </a:r>
            <a:r>
              <a:rPr lang="en-US" dirty="0"/>
              <a:t> Utama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26E1A-2042-5D67-641E-7E4FF3976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8DD254-77B0-BB48-6572-BC17239E0779}"/>
              </a:ext>
            </a:extLst>
          </p:cNvPr>
          <p:cNvSpPr/>
          <p:nvPr/>
        </p:nvSpPr>
        <p:spPr>
          <a:xfrm>
            <a:off x="719528" y="1873770"/>
            <a:ext cx="10732957" cy="44970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lvl="0" indent="-457200">
              <a:buFont typeface="+mj-lt"/>
              <a:buAutoNum type="alphaLcPeriod"/>
            </a:pPr>
            <a:r>
              <a:rPr lang="en-US" sz="2400" b="1" dirty="0" err="1"/>
              <a:t>Bersifat</a:t>
            </a:r>
            <a:r>
              <a:rPr lang="en-US" sz="2400" b="1" dirty="0"/>
              <a:t> </a:t>
            </a:r>
            <a:r>
              <a:rPr lang="en-US" sz="2400" b="1" dirty="0" err="1"/>
              <a:t>Abstrak</a:t>
            </a:r>
            <a:r>
              <a:rPr lang="en-US" sz="2400" b="1" dirty="0"/>
              <a:t>:</a:t>
            </a:r>
            <a:r>
              <a:rPr lang="en-US" sz="2400" dirty="0"/>
              <a:t> </a:t>
            </a:r>
            <a:r>
              <a:rPr lang="en-US" sz="2400" dirty="0" err="1"/>
              <a:t>Berbeda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atribut</a:t>
            </a:r>
            <a:r>
              <a:rPr lang="en-US" sz="2400" dirty="0"/>
              <a:t> </a:t>
            </a:r>
            <a:r>
              <a:rPr lang="en-US" sz="2400" dirty="0" err="1"/>
              <a:t>fisik</a:t>
            </a:r>
            <a:r>
              <a:rPr lang="en-US" sz="2400" dirty="0"/>
              <a:t> (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berat</a:t>
            </a:r>
            <a:r>
              <a:rPr lang="en-US" sz="2400" dirty="0"/>
              <a:t> badan) yang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diukur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meteran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timbangan</a:t>
            </a:r>
            <a:r>
              <a:rPr lang="en-US" sz="2400" dirty="0"/>
              <a:t>, </a:t>
            </a:r>
            <a:r>
              <a:rPr lang="en-US" sz="2400" dirty="0" err="1"/>
              <a:t>atribut</a:t>
            </a:r>
            <a:r>
              <a:rPr lang="en-US" sz="2400" dirty="0"/>
              <a:t> </a:t>
            </a:r>
            <a:r>
              <a:rPr lang="en-US" sz="2400" dirty="0" err="1"/>
              <a:t>psikologis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berwujud</a:t>
            </a:r>
            <a:r>
              <a:rPr lang="en-US" sz="2400" dirty="0"/>
              <a:t> </a:t>
            </a:r>
            <a:r>
              <a:rPr lang="en-US" sz="2400" dirty="0" err="1"/>
              <a:t>nyata</a:t>
            </a:r>
            <a:endParaRPr lang="en-US" sz="2400" dirty="0"/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 err="1"/>
              <a:t>Membutuhkan</a:t>
            </a:r>
            <a:r>
              <a:rPr lang="en-US" sz="2400" b="1" dirty="0"/>
              <a:t> </a:t>
            </a:r>
            <a:r>
              <a:rPr lang="en-US" sz="2400" b="1" dirty="0" err="1"/>
              <a:t>Definisi</a:t>
            </a:r>
            <a:r>
              <a:rPr lang="en-US" sz="2400" b="1" dirty="0"/>
              <a:t> </a:t>
            </a:r>
            <a:r>
              <a:rPr lang="en-US" sz="2400" b="1" dirty="0" err="1"/>
              <a:t>Operasional</a:t>
            </a:r>
            <a:r>
              <a:rPr lang="en-US" sz="2400" b="1" dirty="0"/>
              <a:t>:</a:t>
            </a:r>
            <a:r>
              <a:rPr lang="en-US" sz="2400" dirty="0"/>
              <a:t> Karena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terlihat</a:t>
            </a:r>
            <a:r>
              <a:rPr lang="en-US" sz="2400" dirty="0"/>
              <a:t>, </a:t>
            </a:r>
            <a:r>
              <a:rPr lang="en-US" sz="2400" dirty="0" err="1"/>
              <a:t>pengukurannya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diterjemahkan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dimensi</a:t>
            </a:r>
            <a:r>
              <a:rPr lang="en-US" sz="2400" dirty="0"/>
              <a:t>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diamati</a:t>
            </a:r>
            <a:r>
              <a:rPr lang="en-US" sz="2400" dirty="0"/>
              <a:t> dan </a:t>
            </a:r>
            <a:r>
              <a:rPr lang="en-US" sz="2400" dirty="0" err="1"/>
              <a:t>dinilai</a:t>
            </a:r>
            <a:r>
              <a:rPr lang="en-US" sz="2400" dirty="0"/>
              <a:t>. </a:t>
            </a:r>
          </a:p>
          <a:p>
            <a:pPr marL="457200" lvl="0" indent="-457200">
              <a:buFont typeface="+mj-lt"/>
              <a:buAutoNum type="alphaLcPeriod"/>
            </a:pPr>
            <a:r>
              <a:rPr lang="en-US" sz="2400" b="1" dirty="0" err="1"/>
              <a:t>Diukur</a:t>
            </a:r>
            <a:r>
              <a:rPr lang="en-US" sz="2400" b="1" dirty="0"/>
              <a:t> </a:t>
            </a:r>
            <a:r>
              <a:rPr lang="en-US" sz="2400" b="1" dirty="0" err="1"/>
              <a:t>Menggunakan</a:t>
            </a:r>
            <a:r>
              <a:rPr lang="en-US" sz="2400" b="1" dirty="0"/>
              <a:t> Alat </a:t>
            </a:r>
            <a:r>
              <a:rPr lang="en-US" sz="2400" b="1" dirty="0" err="1"/>
              <a:t>Khusus</a:t>
            </a:r>
            <a:r>
              <a:rPr lang="en-US" sz="2400" b="1" dirty="0"/>
              <a:t>:</a:t>
            </a:r>
            <a:r>
              <a:rPr lang="en-US" sz="2400" dirty="0"/>
              <a:t> </a:t>
            </a:r>
            <a:r>
              <a:rPr lang="en-US" sz="2400" dirty="0" err="1"/>
              <a:t>Memerlukan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800" dirty="0" err="1">
                <a:hlinkClick r:id="rId2"/>
              </a:rPr>
              <a:t>skala</a:t>
            </a:r>
            <a:r>
              <a:rPr lang="en-US" sz="2800" dirty="0">
                <a:hlinkClick r:id="rId2"/>
              </a:rPr>
              <a:t> </a:t>
            </a:r>
            <a:r>
              <a:rPr lang="en-US" sz="2800" dirty="0" err="1">
                <a:hlinkClick r:id="rId2"/>
              </a:rPr>
              <a:t>psikologis</a:t>
            </a:r>
            <a:r>
              <a:rPr lang="en-US" sz="2800" dirty="0"/>
              <a:t> </a:t>
            </a:r>
            <a:r>
              <a:rPr lang="en-US" sz="2400" dirty="0"/>
              <a:t>(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kuesioner</a:t>
            </a:r>
            <a:r>
              <a:rPr lang="en-US" sz="2400" dirty="0"/>
              <a:t> </a:t>
            </a:r>
            <a:r>
              <a:rPr lang="en-US" sz="2400" dirty="0" err="1"/>
              <a:t>kepribadian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inteligensi</a:t>
            </a:r>
            <a:r>
              <a:rPr lang="en-US" sz="2400" dirty="0"/>
              <a:t>)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en-US" sz="2400" dirty="0" err="1"/>
              <a:t>skor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gambaran</a:t>
            </a:r>
            <a:r>
              <a:rPr lang="en-US" sz="2400" dirty="0"/>
              <a:t> </a:t>
            </a:r>
            <a:r>
              <a:rPr lang="en-US" sz="2400" dirty="0" err="1"/>
              <a:t>kondisinya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5301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6A8A8-4E79-20FE-9F6E-417FD46B4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Jenis-Jenis 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C2E38-D272-2B13-369A-9BF1AFAF6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1F65C1-F14A-FE5F-A94D-EE7C3C163992}"/>
              </a:ext>
            </a:extLst>
          </p:cNvPr>
          <p:cNvSpPr/>
          <p:nvPr/>
        </p:nvSpPr>
        <p:spPr>
          <a:xfrm>
            <a:off x="674556" y="1763714"/>
            <a:ext cx="10493115" cy="33305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Kognitif</a:t>
            </a:r>
            <a:endParaRPr lang="en-US" dirty="0"/>
          </a:p>
          <a:p>
            <a:pPr marL="342900" indent="-342900">
              <a:buFont typeface="+mj-lt"/>
              <a:buAutoNum type="alphaLcPeriod"/>
            </a:pP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Potensial</a:t>
            </a:r>
            <a:endParaRPr lang="en-US" dirty="0"/>
          </a:p>
          <a:p>
            <a:pPr marL="342900" indent="-342900">
              <a:buFont typeface="+mj-lt"/>
              <a:buAutoNum type="alphaLcPeriod"/>
            </a:pP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Aktual</a:t>
            </a:r>
            <a:endParaRPr lang="en-US" dirty="0"/>
          </a:p>
          <a:p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Atribut</a:t>
            </a:r>
            <a:r>
              <a:rPr lang="en-US" dirty="0"/>
              <a:t> Non </a:t>
            </a:r>
            <a:r>
              <a:rPr lang="en-US" dirty="0" err="1"/>
              <a:t>Kognitif</a:t>
            </a:r>
            <a:endParaRPr lang="en-US" dirty="0"/>
          </a:p>
          <a:p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berkaitan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kejiwaan</a:t>
            </a:r>
            <a:r>
              <a:rPr lang="en-US" dirty="0"/>
              <a:t>, </a:t>
            </a:r>
            <a:r>
              <a:rPr lang="en-US" dirty="0" err="1"/>
              <a:t>kecenderungan</a:t>
            </a:r>
            <a:r>
              <a:rPr lang="en-US" dirty="0"/>
              <a:t> </a:t>
            </a:r>
            <a:r>
              <a:rPr lang="en-US" dirty="0" err="1"/>
              <a:t>sikap</a:t>
            </a:r>
            <a:r>
              <a:rPr lang="en-US" dirty="0"/>
              <a:t>, dan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khas</a:t>
            </a:r>
            <a:r>
              <a:rPr lang="en-US" dirty="0"/>
              <a:t> </a:t>
            </a:r>
            <a:r>
              <a:rPr lang="en-US" dirty="0" err="1"/>
              <a:t>seseorang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459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B11C3-4C9E-058F-AD91-CF8E53D6A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19D6D-A532-F5AB-AD8D-6205B31BC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/>
              <a:t>INTERPRESTASIKAN LUAS SEBIDANG TANAH DENGAN UKURAN 100 M X 80 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18876F0-77EF-47F1-5988-16B347515CD9}"/>
              </a:ext>
            </a:extLst>
          </p:cNvPr>
          <p:cNvSpPr/>
          <p:nvPr/>
        </p:nvSpPr>
        <p:spPr>
          <a:xfrm>
            <a:off x="2788170" y="2663131"/>
            <a:ext cx="6880486" cy="317791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202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0D20C-32BC-D6A4-443D-BAC58DEDC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BB88BF-DD62-30D5-50C0-32AA0D13A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>
              <a:buClr>
                <a:schemeClr val="accent1">
                  <a:lumMod val="75000"/>
                </a:schemeClr>
              </a:buClr>
              <a:buSzPct val="85000"/>
            </a:pPr>
            <a:r>
              <a:rPr lang="fi-FI" sz="2800" dirty="0"/>
              <a:t>Dalam kasus ini kita membutuhkan pembanding jika ingin mekatakan bahwa tanah tersebut luas, sedang atau sempit</a:t>
            </a:r>
          </a:p>
          <a:p>
            <a:pPr>
              <a:buClr>
                <a:schemeClr val="accent1">
                  <a:lumMod val="75000"/>
                </a:schemeClr>
              </a:buClr>
              <a:buSzPct val="85000"/>
            </a:pPr>
            <a:r>
              <a:rPr lang="fi-FI" sz="2800" dirty="0"/>
              <a:t>Ilustrasi tersebut menjelaskan bahwa intepretasi terhadap suatu pengukuran hanya dapat bersifat evaluatif apabila disandarkan pada suatu norma atau suatu kriteria.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731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98FD8-80CF-EC4B-20AC-6ACDCA51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82880" indent="-182880"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altLang="en-US" dirty="0" err="1"/>
              <a:t>Karakteristik</a:t>
            </a:r>
            <a:r>
              <a:rPr lang="en-US" altLang="en-US" dirty="0"/>
              <a:t> </a:t>
            </a:r>
            <a:r>
              <a:rPr lang="en-US" altLang="en-US" dirty="0" err="1"/>
              <a:t>Evaluasi</a:t>
            </a:r>
            <a:r>
              <a:rPr lang="en-US" altLang="en-US" dirty="0"/>
              <a:t> :</a:t>
            </a:r>
            <a:br>
              <a:rPr lang="en-US" alt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4553C-A3D7-CE93-F9B5-9C03F2002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971550" lvl="1" indent="-514350">
              <a:buClr>
                <a:schemeClr val="accent1">
                  <a:lumMod val="75000"/>
                </a:schemeClr>
              </a:buClr>
              <a:buSzPct val="85000"/>
              <a:buFont typeface="Calibri" panose="020F0502020204030204" pitchFamily="34" charset="0"/>
              <a:buAutoNum type="arabicPeriod"/>
            </a:pPr>
            <a:r>
              <a:rPr lang="en-US" altLang="en-US" sz="3200" dirty="0" err="1"/>
              <a:t>Merupakan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perbandingan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antara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hasil</a:t>
            </a:r>
            <a:r>
              <a:rPr lang="en-US" altLang="en-US" sz="3200" dirty="0"/>
              <a:t> </a:t>
            </a:r>
            <a:r>
              <a:rPr lang="en-US" altLang="en-US" sz="3200" dirty="0" err="1"/>
              <a:t>ukur</a:t>
            </a:r>
            <a:r>
              <a:rPr lang="en-US" altLang="en-US" sz="3200" dirty="0"/>
              <a:t> </a:t>
            </a:r>
            <a:r>
              <a:rPr lang="en-US" altLang="en-US" sz="3200" dirty="0" err="1"/>
              <a:t>dengan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suatu</a:t>
            </a:r>
            <a:r>
              <a:rPr lang="en-US" altLang="en-US" sz="3200" dirty="0"/>
              <a:t> norma </a:t>
            </a:r>
            <a:r>
              <a:rPr lang="en-US" altLang="en-US" sz="3200" dirty="0" err="1"/>
              <a:t>atau</a:t>
            </a:r>
            <a:r>
              <a:rPr lang="en-US" altLang="en-US" sz="3200" dirty="0"/>
              <a:t> </a:t>
            </a:r>
            <a:r>
              <a:rPr lang="en-US" altLang="en-US" sz="3200" dirty="0" err="1"/>
              <a:t>suatu</a:t>
            </a:r>
            <a:r>
              <a:rPr lang="en-US" altLang="en-US" sz="3200" dirty="0"/>
              <a:t> </a:t>
            </a:r>
            <a:r>
              <a:rPr lang="en-US" altLang="en-US" sz="3200" dirty="0" err="1"/>
              <a:t>kriteria</a:t>
            </a:r>
            <a:endParaRPr lang="en-US" altLang="en-US" sz="3200" dirty="0"/>
          </a:p>
          <a:p>
            <a:pPr marL="971550" lvl="1" indent="-514350">
              <a:buClr>
                <a:schemeClr val="accent1">
                  <a:lumMod val="75000"/>
                </a:schemeClr>
              </a:buClr>
              <a:buSzPct val="85000"/>
              <a:buFont typeface="Calibri" panose="020F0502020204030204" pitchFamily="34" charset="0"/>
              <a:buAutoNum type="arabicPeriod"/>
            </a:pPr>
            <a:r>
              <a:rPr lang="en-US" altLang="en-US" sz="3200" dirty="0" err="1"/>
              <a:t>Hasilnya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bersifat</a:t>
            </a:r>
            <a:r>
              <a:rPr lang="en-US" altLang="en-US" sz="3200" dirty="0"/>
              <a:t> </a:t>
            </a:r>
            <a:r>
              <a:rPr lang="en-US" altLang="en-US" sz="3200" dirty="0" err="1"/>
              <a:t>kualitatif</a:t>
            </a:r>
            <a:endParaRPr lang="en-US" altLang="en-US" sz="3200" dirty="0"/>
          </a:p>
          <a:p>
            <a:pPr marL="971550" lvl="1" indent="-514350">
              <a:buClr>
                <a:schemeClr val="accent1">
                  <a:lumMod val="75000"/>
                </a:schemeClr>
              </a:buClr>
              <a:buSzPct val="85000"/>
              <a:buFont typeface="Calibri" panose="020F0502020204030204" pitchFamily="34" charset="0"/>
              <a:buAutoNum type="arabicPeriod"/>
            </a:pPr>
            <a:r>
              <a:rPr lang="en-US" altLang="en-US" sz="3200" dirty="0" err="1"/>
              <a:t>Hasilnya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dinyatakan</a:t>
            </a:r>
            <a:r>
              <a:rPr lang="en-US" altLang="en-US" sz="3200" dirty="0"/>
              <a:t> </a:t>
            </a:r>
            <a:r>
              <a:rPr lang="en-US" altLang="en-US" sz="3200" dirty="0" err="1"/>
              <a:t>secara</a:t>
            </a:r>
            <a:r>
              <a:rPr lang="en-US" altLang="en-US" sz="3200" dirty="0"/>
              <a:t> </a:t>
            </a:r>
            <a:r>
              <a:rPr lang="en-US" altLang="en-US" sz="3200" dirty="0" err="1"/>
              <a:t>evaluatif</a:t>
            </a:r>
            <a:endParaRPr lang="en-US" alt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475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0F7E2-CC21-A14B-2448-E4726CE1D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SKALA PENGUKURAN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B40C7-EE14-B4ED-91CB-9BABFC7888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1AC6E6-78DF-2F0F-D82F-1F384D5BB6BA}"/>
              </a:ext>
            </a:extLst>
          </p:cNvPr>
          <p:cNvSpPr/>
          <p:nvPr/>
        </p:nvSpPr>
        <p:spPr>
          <a:xfrm>
            <a:off x="2473377" y="1748474"/>
            <a:ext cx="6115987" cy="54651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/>
              <a:t>NOMINAL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3C5837-A29B-9C09-71F7-A39F7B28614A}"/>
              </a:ext>
            </a:extLst>
          </p:cNvPr>
          <p:cNvSpPr/>
          <p:nvPr/>
        </p:nvSpPr>
        <p:spPr>
          <a:xfrm>
            <a:off x="2473377" y="2704236"/>
            <a:ext cx="6115987" cy="1828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" indent="-182880"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altLang="en-US"/>
              <a:t>Berfungsi sebagai Kategorisasi atau identifikasi</a:t>
            </a:r>
          </a:p>
          <a:p>
            <a:pPr marL="182880" indent="-182880"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i-FI" altLang="en-US"/>
              <a:t>Tidak memiliki makna jenjang</a:t>
            </a:r>
            <a:endParaRPr lang="en-US" altLang="en-US"/>
          </a:p>
          <a:p>
            <a:pPr marL="182880" indent="-182880"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altLang="en-US"/>
              <a:t>Tidak dapat dikenakan operasi hitung</a:t>
            </a:r>
          </a:p>
          <a:p>
            <a:pPr marL="182880" indent="-182880"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altLang="en-US"/>
              <a:t>Misal jenis kelamin, agama, suku, (Ktagorisasi) &amp; nomor pemain bola, no HP (identifikasi)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8661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C67D8-B961-2F56-2A64-5DE909AC3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43903-B54B-05B3-CFB2-56953167C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EBBC20-9ABC-B0C4-9FEE-FABE8A74CEE0}"/>
              </a:ext>
            </a:extLst>
          </p:cNvPr>
          <p:cNvSpPr/>
          <p:nvPr/>
        </p:nvSpPr>
        <p:spPr>
          <a:xfrm>
            <a:off x="3028013" y="1948721"/>
            <a:ext cx="5531371" cy="7467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800" dirty="0"/>
              <a:t>ORDINAL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882D44-FEC8-92BD-6149-9846953D88EB}"/>
              </a:ext>
            </a:extLst>
          </p:cNvPr>
          <p:cNvSpPr/>
          <p:nvPr/>
        </p:nvSpPr>
        <p:spPr>
          <a:xfrm>
            <a:off x="3028013" y="2983043"/>
            <a:ext cx="5531371" cy="137909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880" indent="-182880"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en-US" altLang="en-US"/>
              <a:t>Memiliki jenjang</a:t>
            </a:r>
          </a:p>
          <a:p>
            <a:pPr marL="182880" indent="-182880"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nn-NO" altLang="en-US"/>
              <a:t>Jarak antar jenjang tidak sama.</a:t>
            </a:r>
          </a:p>
          <a:p>
            <a:pPr marL="182880" indent="-182880"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</a:pPr>
            <a:r>
              <a:rPr lang="fi-FI" altLang="en-US"/>
              <a:t>Misal ranking kelas, juara lomba balap sepeda</a:t>
            </a:r>
            <a:endParaRPr lang="fi-FI" altLang="en-US" dirty="0"/>
          </a:p>
        </p:txBody>
      </p:sp>
    </p:spTree>
    <p:extLst>
      <p:ext uri="{BB962C8B-B14F-4D97-AF65-F5344CB8AC3E}">
        <p14:creationId xmlns:p14="http://schemas.microsoft.com/office/powerpoint/2010/main" val="42097046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15EC2-CA67-BE6C-5B1D-80CBA268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F81525-2A8D-21C9-2D51-922F3775C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CF734-A589-F754-C058-C59F4868C69D}"/>
              </a:ext>
            </a:extLst>
          </p:cNvPr>
          <p:cNvSpPr/>
          <p:nvPr/>
        </p:nvSpPr>
        <p:spPr>
          <a:xfrm>
            <a:off x="3942413" y="2188564"/>
            <a:ext cx="4841823" cy="7467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/>
              <a:t>INTERVAL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5A9DEF-9E0D-D298-3C79-892077D49FCC}"/>
              </a:ext>
            </a:extLst>
          </p:cNvPr>
          <p:cNvSpPr/>
          <p:nvPr/>
        </p:nvSpPr>
        <p:spPr>
          <a:xfrm>
            <a:off x="3942413" y="3162925"/>
            <a:ext cx="4841823" cy="218856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50863" indent="-514350">
              <a:buClr>
                <a:schemeClr val="accent1">
                  <a:lumMod val="75000"/>
                </a:schemeClr>
              </a:buClr>
              <a:buSzPct val="85000"/>
              <a:buFont typeface="Franklin Gothic Book" panose="020B0503020102020204" pitchFamily="34" charset="0"/>
              <a:buAutoNum type="arabicPeriod"/>
            </a:pPr>
            <a:r>
              <a:rPr lang="en-US" altLang="en-US"/>
              <a:t>Berjenjang</a:t>
            </a:r>
          </a:p>
          <a:p>
            <a:pPr marL="550863" indent="-514350">
              <a:buClr>
                <a:schemeClr val="accent1">
                  <a:lumMod val="75000"/>
                </a:schemeClr>
              </a:buClr>
              <a:buSzPct val="85000"/>
              <a:buFont typeface="Franklin Gothic Book" panose="020B0503020102020204" pitchFamily="34" charset="0"/>
              <a:buAutoNum type="arabicPeriod"/>
            </a:pPr>
            <a:r>
              <a:rPr lang="en-US" altLang="en-US"/>
              <a:t>Jarak antar jenjang sama</a:t>
            </a:r>
          </a:p>
          <a:p>
            <a:pPr marL="550863" indent="-514350">
              <a:buClr>
                <a:schemeClr val="accent1">
                  <a:lumMod val="75000"/>
                </a:schemeClr>
              </a:buClr>
              <a:buSzPct val="85000"/>
              <a:buFont typeface="Franklin Gothic Book" panose="020B0503020102020204" pitchFamily="34" charset="0"/>
              <a:buAutoNum type="arabicPeriod"/>
            </a:pPr>
            <a:r>
              <a:rPr lang="en-US" altLang="en-US"/>
              <a:t>Nilai nol tidak mutlak</a:t>
            </a:r>
          </a:p>
          <a:p>
            <a:pPr marL="550863" indent="-514350">
              <a:buClr>
                <a:schemeClr val="accent1">
                  <a:lumMod val="75000"/>
                </a:schemeClr>
              </a:buClr>
              <a:buSzPct val="85000"/>
              <a:buFont typeface="Franklin Gothic Book" panose="020B0503020102020204" pitchFamily="34" charset="0"/>
              <a:buAutoNum type="arabicPeriod"/>
            </a:pPr>
            <a:r>
              <a:rPr lang="en-US" altLang="en-US"/>
              <a:t>Dapat dikenakan operasi hitung penjumlahan dan pengurangan</a:t>
            </a:r>
          </a:p>
          <a:p>
            <a:pPr marL="550863" indent="-514350">
              <a:buClr>
                <a:schemeClr val="accent1">
                  <a:lumMod val="75000"/>
                </a:schemeClr>
              </a:buClr>
              <a:buSzPct val="85000"/>
              <a:buFont typeface="Franklin Gothic Book" panose="020B0503020102020204" pitchFamily="34" charset="0"/>
              <a:buAutoNum type="arabicPeriod"/>
            </a:pPr>
            <a:r>
              <a:rPr lang="en-US" altLang="en-US"/>
              <a:t>Contoh : suhu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0209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12947-43F8-EAC0-B740-7AEF266D6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FD23F-3208-8F88-7203-B35AD0177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CF8CFF-6012-5940-148C-B8905A5B8A41}"/>
              </a:ext>
            </a:extLst>
          </p:cNvPr>
          <p:cNvSpPr/>
          <p:nvPr/>
        </p:nvSpPr>
        <p:spPr>
          <a:xfrm>
            <a:off x="3387777" y="2128603"/>
            <a:ext cx="5471410" cy="86943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800" dirty="0"/>
              <a:t>RATIO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102836-FF9F-36B3-AF04-FE83CCF81CD7}"/>
              </a:ext>
            </a:extLst>
          </p:cNvPr>
          <p:cNvSpPr/>
          <p:nvPr/>
        </p:nvSpPr>
        <p:spPr>
          <a:xfrm>
            <a:off x="3387777" y="3192905"/>
            <a:ext cx="5471410" cy="24284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50863" indent="-514350">
              <a:buClr>
                <a:schemeClr val="accent1">
                  <a:lumMod val="75000"/>
                </a:schemeClr>
              </a:buClr>
              <a:buSzPct val="85000"/>
              <a:buFont typeface="Franklin Gothic Book" panose="020B0503020102020204" pitchFamily="34" charset="0"/>
              <a:buAutoNum type="arabicPeriod"/>
            </a:pPr>
            <a:r>
              <a:rPr lang="en-US" altLang="en-US"/>
              <a:t>Merupakan skala pengukuran dengan level tertinggi</a:t>
            </a:r>
          </a:p>
          <a:p>
            <a:pPr marL="550863" indent="-514350">
              <a:buClr>
                <a:schemeClr val="accent1">
                  <a:lumMod val="75000"/>
                </a:schemeClr>
              </a:buClr>
              <a:buSzPct val="85000"/>
              <a:buFont typeface="Franklin Gothic Book" panose="020B0503020102020204" pitchFamily="34" charset="0"/>
              <a:buAutoNum type="arabicPeriod"/>
            </a:pPr>
            <a:r>
              <a:rPr lang="en-US" altLang="en-US"/>
              <a:t>Memiliki harga nol mutlak</a:t>
            </a:r>
          </a:p>
          <a:p>
            <a:pPr marL="550863" indent="-514350">
              <a:buClr>
                <a:schemeClr val="accent1">
                  <a:lumMod val="75000"/>
                </a:schemeClr>
              </a:buClr>
              <a:buSzPct val="85000"/>
              <a:buFont typeface="Franklin Gothic Book" panose="020B0503020102020204" pitchFamily="34" charset="0"/>
              <a:buAutoNum type="arabicPeriod"/>
            </a:pPr>
            <a:r>
              <a:rPr lang="fi-FI" altLang="en-US"/>
              <a:t>Dapat dikenakan semua operasi hitung    ( + ), ( - ), ( x ), ( : )</a:t>
            </a:r>
            <a:endParaRPr lang="en-US" altLang="en-US"/>
          </a:p>
          <a:p>
            <a:pPr marL="550863" indent="-514350">
              <a:buClr>
                <a:schemeClr val="accent1">
                  <a:lumMod val="75000"/>
                </a:schemeClr>
              </a:buClr>
              <a:buSzPct val="85000"/>
              <a:buFont typeface="Franklin Gothic Book" panose="020B0503020102020204" pitchFamily="34" charset="0"/>
              <a:buAutoNum type="arabicPeriod"/>
            </a:pPr>
            <a:r>
              <a:rPr lang="en-US" altLang="en-US"/>
              <a:t>Misalnya ukuran-ukuran berat, panjang 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7956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0CFDA-A40D-F49A-8309-1E8CE9D5A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Referensi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A2B82-369B-2F00-27EA-AA6B97C3C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Azwar, S. (2024). </a:t>
            </a: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Dasar </a:t>
            </a:r>
            <a:r>
              <a:rPr lang="en-US" sz="2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dasar</a:t>
            </a: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psikometri</a:t>
            </a:r>
            <a:r>
              <a:rPr lang="en-US" sz="28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Yogyakarta: Pustaka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Pelajar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865740"/>
      </p:ext>
    </p:extLst>
  </p:cSld>
  <p:clrMapOvr>
    <a:masterClrMapping/>
  </p:clrMapOvr>
</p:sld>
</file>

<file path=ppt/theme/theme1.xml><?xml version="1.0" encoding="utf-8"?>
<a:theme xmlns:a="http://schemas.openxmlformats.org/drawingml/2006/main" name="Modulo">
  <a:themeElements>
    <a:clrScheme name="Project Status Report">
      <a:dk1>
        <a:srgbClr val="000000"/>
      </a:dk1>
      <a:lt1>
        <a:srgbClr val="FFFFFF"/>
      </a:lt1>
      <a:dk2>
        <a:srgbClr val="3B4546"/>
      </a:dk2>
      <a:lt2>
        <a:srgbClr val="E7E6E6"/>
      </a:lt2>
      <a:accent1>
        <a:srgbClr val="B36041"/>
      </a:accent1>
      <a:accent2>
        <a:srgbClr val="6F8185"/>
      </a:accent2>
      <a:accent3>
        <a:srgbClr val="C78F8F"/>
      </a:accent3>
      <a:accent4>
        <a:srgbClr val="647961"/>
      </a:accent4>
      <a:accent5>
        <a:srgbClr val="B09C54"/>
      </a:accent5>
      <a:accent6>
        <a:srgbClr val="9AA749"/>
      </a:accent6>
      <a:hlink>
        <a:srgbClr val="75A073"/>
      </a:hlink>
      <a:folHlink>
        <a:srgbClr val="BD9C5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ulo" id="{37AC43F2-9181-4AE3-B669-CCC580C183C1}" vid="{7A2AE0A7-E8DE-4D1D-AEB1-3FD1924482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Modulo</Template>
  <TotalTime>69</TotalTime>
  <Words>538</Words>
  <Application>Microsoft Office PowerPoint</Application>
  <PresentationFormat>Widescreen</PresentationFormat>
  <Paragraphs>67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Franklin Gothic Book</vt:lpstr>
      <vt:lpstr>Wingdings</vt:lpstr>
      <vt:lpstr>Modulo</vt:lpstr>
      <vt:lpstr>Psikometrika</vt:lpstr>
      <vt:lpstr>PEngukuran</vt:lpstr>
      <vt:lpstr>Psikometika</vt:lpstr>
      <vt:lpstr>PowerPoint Presentation</vt:lpstr>
      <vt:lpstr>PowerPoint Presentation</vt:lpstr>
      <vt:lpstr>Karakteristik Pengukuran</vt:lpstr>
      <vt:lpstr>Atribut</vt:lpstr>
      <vt:lpstr>Karakteristik Utama Atribut Psikologi</vt:lpstr>
      <vt:lpstr>Jenis-Jenis Atribut Psikologi</vt:lpstr>
      <vt:lpstr>EVALUASI</vt:lpstr>
      <vt:lpstr>PowerPoint Presentation</vt:lpstr>
      <vt:lpstr>Karakteristik Evaluasi : </vt:lpstr>
      <vt:lpstr>SKALA PENGUKURAN</vt:lpstr>
      <vt:lpstr>PowerPoint Presentation</vt:lpstr>
      <vt:lpstr>PowerPoint Presentation</vt:lpstr>
      <vt:lpstr>PowerPoint Presentation</vt:lpstr>
      <vt:lpstr>Referensi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Mugiatno</dc:creator>
  <cp:lastModifiedBy>Mugiatno</cp:lastModifiedBy>
  <cp:revision>9</cp:revision>
  <dcterms:created xsi:type="dcterms:W3CDTF">2026-10-04T04:17:01Z</dcterms:created>
  <dcterms:modified xsi:type="dcterms:W3CDTF">2026-10-04T05:26:23Z</dcterms:modified>
</cp:coreProperties>
</file>