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58" r:id="rId3"/>
    <p:sldId id="259" r:id="rId4"/>
    <p:sldId id="286" r:id="rId5"/>
    <p:sldId id="287" r:id="rId6"/>
    <p:sldId id="288" r:id="rId7"/>
    <p:sldId id="277" r:id="rId8"/>
    <p:sldId id="278" r:id="rId9"/>
    <p:sldId id="279" r:id="rId10"/>
    <p:sldId id="281" r:id="rId11"/>
    <p:sldId id="280" r:id="rId12"/>
    <p:sldId id="282" r:id="rId13"/>
    <p:sldId id="283" r:id="rId14"/>
    <p:sldId id="284" r:id="rId15"/>
    <p:sldId id="285"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192" autoAdjust="0"/>
  </p:normalViewPr>
  <p:slideViewPr>
    <p:cSldViewPr>
      <p:cViewPr varScale="1">
        <p:scale>
          <a:sx n="52" d="100"/>
          <a:sy n="52" d="100"/>
        </p:scale>
        <p:origin x="127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92C5A7-A0A0-4147-8103-ADB8C15060CD}" type="datetimeFigureOut">
              <a:rPr lang="id-ID" smtClean="0"/>
              <a:t>09/04/2015</a:t>
            </a:fld>
            <a:endParaRPr lang="id-ID"/>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F40279-1273-46AA-B7D3-EFA7AB9EAD51}" type="slidenum">
              <a:rPr lang="id-ID" smtClean="0"/>
              <a:t>‹#›</a:t>
            </a:fld>
            <a:endParaRPr lang="id-ID"/>
          </a:p>
        </p:txBody>
      </p:sp>
    </p:spTree>
    <p:extLst>
      <p:ext uri="{BB962C8B-B14F-4D97-AF65-F5344CB8AC3E}">
        <p14:creationId xmlns:p14="http://schemas.microsoft.com/office/powerpoint/2010/main" val="2755852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id-ID" dirty="0" smtClean="0"/>
              <a:t>Procurement can be part of project</a:t>
            </a:r>
          </a:p>
          <a:p>
            <a:pPr marL="171450" indent="-171450">
              <a:buFont typeface="Arial" panose="020B0604020202020204" pitchFamily="34" charset="0"/>
              <a:buChar char="•"/>
            </a:pPr>
            <a:endParaRPr lang="id-ID" dirty="0" smtClean="0"/>
          </a:p>
          <a:p>
            <a:pPr marL="171450" indent="-171450">
              <a:buFont typeface="Arial" panose="020B0604020202020204" pitchFamily="34" charset="0"/>
              <a:buChar char="•"/>
            </a:pPr>
            <a:r>
              <a:rPr lang="id-ID" dirty="0" smtClean="0"/>
              <a:t>Decide</a:t>
            </a:r>
            <a:r>
              <a:rPr lang="id-ID" baseline="0" dirty="0" smtClean="0"/>
              <a:t> what will be purchased or acquired and logistic of when the purchase will be made and how</a:t>
            </a:r>
          </a:p>
          <a:p>
            <a:pPr marL="171450" indent="-171450">
              <a:buFont typeface="Arial" panose="020B0604020202020204" pitchFamily="34" charset="0"/>
              <a:buChar char="•"/>
            </a:pPr>
            <a:r>
              <a:rPr lang="id-ID" baseline="0" dirty="0" smtClean="0"/>
              <a:t>Documenting product, service, or result needed as well identifying potensial seller, vendor, or supplier</a:t>
            </a:r>
          </a:p>
          <a:p>
            <a:pPr marL="628650" lvl="1" indent="-171450">
              <a:buFont typeface="Arial" panose="020B0604020202020204" pitchFamily="34" charset="0"/>
              <a:buChar char="•"/>
            </a:pPr>
            <a:r>
              <a:rPr lang="id-ID" baseline="0" dirty="0" smtClean="0"/>
              <a:t>RFP (Request for Proposal)</a:t>
            </a:r>
          </a:p>
          <a:p>
            <a:pPr marL="628650" lvl="1" indent="-171450">
              <a:buFont typeface="Arial" panose="020B0604020202020204" pitchFamily="34" charset="0"/>
              <a:buChar char="•"/>
            </a:pPr>
            <a:r>
              <a:rPr lang="id-ID" baseline="0" dirty="0" smtClean="0"/>
              <a:t>RFQ (Request for Quote)</a:t>
            </a:r>
          </a:p>
          <a:p>
            <a:pPr marL="171450" indent="-171450">
              <a:buFont typeface="Arial" panose="020B0604020202020204" pitchFamily="34" charset="0"/>
              <a:buChar char="•"/>
            </a:pPr>
            <a:r>
              <a:rPr lang="id-ID" baseline="0" dirty="0" smtClean="0"/>
              <a:t>Obtaining bid, quotes, proposal, literature, or other information from potential seller/vendor</a:t>
            </a:r>
          </a:p>
          <a:p>
            <a:pPr marL="171450" indent="-171450">
              <a:buFont typeface="Arial" panose="020B0604020202020204" pitchFamily="34" charset="0"/>
              <a:buChar char="•"/>
            </a:pPr>
            <a:r>
              <a:rPr lang="id-ID" baseline="0" dirty="0" smtClean="0"/>
              <a:t>Negotiating, selecting, and contracting with a seller for particular product/service</a:t>
            </a:r>
          </a:p>
          <a:p>
            <a:pPr marL="171450" indent="-171450">
              <a:buFont typeface="Arial" panose="020B0604020202020204" pitchFamily="34" charset="0"/>
              <a:buChar char="•"/>
            </a:pPr>
            <a:r>
              <a:rPr lang="id-ID" baseline="0" dirty="0" smtClean="0"/>
              <a:t>Managing relationship and contract</a:t>
            </a:r>
          </a:p>
          <a:p>
            <a:pPr marL="171450" indent="-171450">
              <a:buFont typeface="Arial" panose="020B0604020202020204" pitchFamily="34" charset="0"/>
              <a:buChar char="•"/>
            </a:pPr>
            <a:r>
              <a:rPr lang="id-ID" baseline="0" dirty="0" smtClean="0"/>
              <a:t>Completing and settling contract</a:t>
            </a:r>
            <a:endParaRPr lang="id-ID" dirty="0"/>
          </a:p>
        </p:txBody>
      </p:sp>
      <p:sp>
        <p:nvSpPr>
          <p:cNvPr id="4" name="Slide Number Placeholder 3"/>
          <p:cNvSpPr>
            <a:spLocks noGrp="1"/>
          </p:cNvSpPr>
          <p:nvPr>
            <p:ph type="sldNum" sz="quarter" idx="10"/>
          </p:nvPr>
        </p:nvSpPr>
        <p:spPr/>
        <p:txBody>
          <a:bodyPr/>
          <a:lstStyle/>
          <a:p>
            <a:fld id="{15F40279-1273-46AA-B7D3-EFA7AB9EAD51}" type="slidenum">
              <a:rPr lang="id-ID" smtClean="0"/>
              <a:t>5</a:t>
            </a:fld>
            <a:endParaRPr lang="id-ID"/>
          </a:p>
        </p:txBody>
      </p:sp>
    </p:spTree>
    <p:extLst>
      <p:ext uri="{BB962C8B-B14F-4D97-AF65-F5344CB8AC3E}">
        <p14:creationId xmlns:p14="http://schemas.microsoft.com/office/powerpoint/2010/main" val="2209079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id-ID"/>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lvl1pPr>
              <a:defRPr/>
            </a:lvl1pPr>
          </a:lstStyle>
          <a:p>
            <a:endParaRPr lang="en-US" altLang="id-ID"/>
          </a:p>
        </p:txBody>
      </p:sp>
      <p:sp>
        <p:nvSpPr>
          <p:cNvPr id="5" name="Footer Placeholder 4"/>
          <p:cNvSpPr>
            <a:spLocks noGrp="1"/>
          </p:cNvSpPr>
          <p:nvPr>
            <p:ph type="ftr" sz="quarter" idx="11"/>
          </p:nvPr>
        </p:nvSpPr>
        <p:spPr/>
        <p:txBody>
          <a:bodyPr/>
          <a:lstStyle>
            <a:lvl1pPr>
              <a:defRPr/>
            </a:lvl1pPr>
          </a:lstStyle>
          <a:p>
            <a:endParaRPr lang="en-US" altLang="id-ID"/>
          </a:p>
        </p:txBody>
      </p:sp>
      <p:sp>
        <p:nvSpPr>
          <p:cNvPr id="6" name="Slide Number Placeholder 5"/>
          <p:cNvSpPr>
            <a:spLocks noGrp="1"/>
          </p:cNvSpPr>
          <p:nvPr>
            <p:ph type="sldNum" sz="quarter" idx="12"/>
          </p:nvPr>
        </p:nvSpPr>
        <p:spPr/>
        <p:txBody>
          <a:bodyPr/>
          <a:lstStyle>
            <a:lvl1pPr>
              <a:defRPr/>
            </a:lvl1pPr>
          </a:lstStyle>
          <a:p>
            <a:fld id="{DBD5B37C-2F5A-432E-80AC-16B836BAAD6C}" type="slidenum">
              <a:rPr lang="en-US" altLang="id-ID"/>
              <a:pPr/>
              <a:t>‹#›</a:t>
            </a:fld>
            <a:endParaRPr lang="en-US" altLang="id-ID"/>
          </a:p>
        </p:txBody>
      </p:sp>
    </p:spTree>
    <p:extLst>
      <p:ext uri="{BB962C8B-B14F-4D97-AF65-F5344CB8AC3E}">
        <p14:creationId xmlns:p14="http://schemas.microsoft.com/office/powerpoint/2010/main" val="2412734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endParaRPr lang="en-US" altLang="id-ID"/>
          </a:p>
        </p:txBody>
      </p:sp>
      <p:sp>
        <p:nvSpPr>
          <p:cNvPr id="5" name="Footer Placeholder 4"/>
          <p:cNvSpPr>
            <a:spLocks noGrp="1"/>
          </p:cNvSpPr>
          <p:nvPr>
            <p:ph type="ftr" sz="quarter" idx="11"/>
          </p:nvPr>
        </p:nvSpPr>
        <p:spPr/>
        <p:txBody>
          <a:bodyPr/>
          <a:lstStyle>
            <a:lvl1pPr>
              <a:defRPr/>
            </a:lvl1pPr>
          </a:lstStyle>
          <a:p>
            <a:endParaRPr lang="en-US" altLang="id-ID"/>
          </a:p>
        </p:txBody>
      </p:sp>
      <p:sp>
        <p:nvSpPr>
          <p:cNvPr id="6" name="Slide Number Placeholder 5"/>
          <p:cNvSpPr>
            <a:spLocks noGrp="1"/>
          </p:cNvSpPr>
          <p:nvPr>
            <p:ph type="sldNum" sz="quarter" idx="12"/>
          </p:nvPr>
        </p:nvSpPr>
        <p:spPr/>
        <p:txBody>
          <a:bodyPr/>
          <a:lstStyle>
            <a:lvl1pPr>
              <a:defRPr/>
            </a:lvl1pPr>
          </a:lstStyle>
          <a:p>
            <a:fld id="{EEECF517-BF94-4114-AC4D-F676716B4502}" type="slidenum">
              <a:rPr lang="en-US" altLang="id-ID"/>
              <a:pPr/>
              <a:t>‹#›</a:t>
            </a:fld>
            <a:endParaRPr lang="en-US" altLang="id-ID"/>
          </a:p>
        </p:txBody>
      </p:sp>
    </p:spTree>
    <p:extLst>
      <p:ext uri="{BB962C8B-B14F-4D97-AF65-F5344CB8AC3E}">
        <p14:creationId xmlns:p14="http://schemas.microsoft.com/office/powerpoint/2010/main" val="3025259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endParaRPr lang="en-US" altLang="id-ID"/>
          </a:p>
        </p:txBody>
      </p:sp>
      <p:sp>
        <p:nvSpPr>
          <p:cNvPr id="5" name="Footer Placeholder 4"/>
          <p:cNvSpPr>
            <a:spLocks noGrp="1"/>
          </p:cNvSpPr>
          <p:nvPr>
            <p:ph type="ftr" sz="quarter" idx="11"/>
          </p:nvPr>
        </p:nvSpPr>
        <p:spPr/>
        <p:txBody>
          <a:bodyPr/>
          <a:lstStyle>
            <a:lvl1pPr>
              <a:defRPr/>
            </a:lvl1pPr>
          </a:lstStyle>
          <a:p>
            <a:endParaRPr lang="en-US" altLang="id-ID"/>
          </a:p>
        </p:txBody>
      </p:sp>
      <p:sp>
        <p:nvSpPr>
          <p:cNvPr id="6" name="Slide Number Placeholder 5"/>
          <p:cNvSpPr>
            <a:spLocks noGrp="1"/>
          </p:cNvSpPr>
          <p:nvPr>
            <p:ph type="sldNum" sz="quarter" idx="12"/>
          </p:nvPr>
        </p:nvSpPr>
        <p:spPr/>
        <p:txBody>
          <a:bodyPr/>
          <a:lstStyle>
            <a:lvl1pPr>
              <a:defRPr/>
            </a:lvl1pPr>
          </a:lstStyle>
          <a:p>
            <a:fld id="{7DDD322A-D0F0-4B05-9B8F-10847F8A3B4D}" type="slidenum">
              <a:rPr lang="en-US" altLang="id-ID"/>
              <a:pPr/>
              <a:t>‹#›</a:t>
            </a:fld>
            <a:endParaRPr lang="en-US" altLang="id-ID"/>
          </a:p>
        </p:txBody>
      </p:sp>
    </p:spTree>
    <p:extLst>
      <p:ext uri="{BB962C8B-B14F-4D97-AF65-F5344CB8AC3E}">
        <p14:creationId xmlns:p14="http://schemas.microsoft.com/office/powerpoint/2010/main" val="4101667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id-ID"/>
          </a:p>
        </p:txBody>
      </p:sp>
      <p:sp>
        <p:nvSpPr>
          <p:cNvPr id="3" name="Table Placeholder 2"/>
          <p:cNvSpPr>
            <a:spLocks noGrp="1"/>
          </p:cNvSpPr>
          <p:nvPr>
            <p:ph type="tbl" idx="1"/>
          </p:nvPr>
        </p:nvSpPr>
        <p:spPr>
          <a:xfrm>
            <a:off x="457200" y="1600200"/>
            <a:ext cx="8229600" cy="4525963"/>
          </a:xfrm>
        </p:spPr>
        <p:txBody>
          <a:bodyPr/>
          <a:lstStyle/>
          <a:p>
            <a:endParaRPr lang="id-ID"/>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ltLang="id-ID"/>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ltLang="id-ID"/>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274E6B91-3FF7-4D3B-B8A8-25191D43358C}" type="slidenum">
              <a:rPr lang="en-US" altLang="id-ID"/>
              <a:pPr/>
              <a:t>‹#›</a:t>
            </a:fld>
            <a:endParaRPr lang="en-US" altLang="id-ID"/>
          </a:p>
        </p:txBody>
      </p:sp>
    </p:spTree>
    <p:extLst>
      <p:ext uri="{BB962C8B-B14F-4D97-AF65-F5344CB8AC3E}">
        <p14:creationId xmlns:p14="http://schemas.microsoft.com/office/powerpoint/2010/main" val="4096730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endParaRPr lang="en-US" altLang="id-ID"/>
          </a:p>
        </p:txBody>
      </p:sp>
      <p:sp>
        <p:nvSpPr>
          <p:cNvPr id="5" name="Footer Placeholder 4"/>
          <p:cNvSpPr>
            <a:spLocks noGrp="1"/>
          </p:cNvSpPr>
          <p:nvPr>
            <p:ph type="ftr" sz="quarter" idx="11"/>
          </p:nvPr>
        </p:nvSpPr>
        <p:spPr/>
        <p:txBody>
          <a:bodyPr/>
          <a:lstStyle>
            <a:lvl1pPr>
              <a:defRPr/>
            </a:lvl1pPr>
          </a:lstStyle>
          <a:p>
            <a:endParaRPr lang="en-US" altLang="id-ID"/>
          </a:p>
        </p:txBody>
      </p:sp>
      <p:sp>
        <p:nvSpPr>
          <p:cNvPr id="6" name="Slide Number Placeholder 5"/>
          <p:cNvSpPr>
            <a:spLocks noGrp="1"/>
          </p:cNvSpPr>
          <p:nvPr>
            <p:ph type="sldNum" sz="quarter" idx="12"/>
          </p:nvPr>
        </p:nvSpPr>
        <p:spPr/>
        <p:txBody>
          <a:bodyPr/>
          <a:lstStyle>
            <a:lvl1pPr>
              <a:defRPr/>
            </a:lvl1pPr>
          </a:lstStyle>
          <a:p>
            <a:fld id="{138E77EB-0B38-4A52-AA26-8537B605C884}" type="slidenum">
              <a:rPr lang="en-US" altLang="id-ID"/>
              <a:pPr/>
              <a:t>‹#›</a:t>
            </a:fld>
            <a:endParaRPr lang="en-US" altLang="id-ID"/>
          </a:p>
        </p:txBody>
      </p:sp>
    </p:spTree>
    <p:extLst>
      <p:ext uri="{BB962C8B-B14F-4D97-AF65-F5344CB8AC3E}">
        <p14:creationId xmlns:p14="http://schemas.microsoft.com/office/powerpoint/2010/main" val="2187168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id-ID"/>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id-ID"/>
          </a:p>
        </p:txBody>
      </p:sp>
      <p:sp>
        <p:nvSpPr>
          <p:cNvPr id="5" name="Footer Placeholder 4"/>
          <p:cNvSpPr>
            <a:spLocks noGrp="1"/>
          </p:cNvSpPr>
          <p:nvPr>
            <p:ph type="ftr" sz="quarter" idx="11"/>
          </p:nvPr>
        </p:nvSpPr>
        <p:spPr/>
        <p:txBody>
          <a:bodyPr/>
          <a:lstStyle>
            <a:lvl1pPr>
              <a:defRPr/>
            </a:lvl1pPr>
          </a:lstStyle>
          <a:p>
            <a:endParaRPr lang="en-US" altLang="id-ID"/>
          </a:p>
        </p:txBody>
      </p:sp>
      <p:sp>
        <p:nvSpPr>
          <p:cNvPr id="6" name="Slide Number Placeholder 5"/>
          <p:cNvSpPr>
            <a:spLocks noGrp="1"/>
          </p:cNvSpPr>
          <p:nvPr>
            <p:ph type="sldNum" sz="quarter" idx="12"/>
          </p:nvPr>
        </p:nvSpPr>
        <p:spPr/>
        <p:txBody>
          <a:bodyPr/>
          <a:lstStyle>
            <a:lvl1pPr>
              <a:defRPr/>
            </a:lvl1pPr>
          </a:lstStyle>
          <a:p>
            <a:fld id="{41947E99-8F59-4A18-9A38-648EDB1DD052}" type="slidenum">
              <a:rPr lang="en-US" altLang="id-ID"/>
              <a:pPr/>
              <a:t>‹#›</a:t>
            </a:fld>
            <a:endParaRPr lang="en-US" altLang="id-ID"/>
          </a:p>
        </p:txBody>
      </p:sp>
    </p:spTree>
    <p:extLst>
      <p:ext uri="{BB962C8B-B14F-4D97-AF65-F5344CB8AC3E}">
        <p14:creationId xmlns:p14="http://schemas.microsoft.com/office/powerpoint/2010/main" val="969263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lvl1pPr>
              <a:defRPr/>
            </a:lvl1pPr>
          </a:lstStyle>
          <a:p>
            <a:endParaRPr lang="en-US" altLang="id-ID"/>
          </a:p>
        </p:txBody>
      </p:sp>
      <p:sp>
        <p:nvSpPr>
          <p:cNvPr id="6" name="Footer Placeholder 5"/>
          <p:cNvSpPr>
            <a:spLocks noGrp="1"/>
          </p:cNvSpPr>
          <p:nvPr>
            <p:ph type="ftr" sz="quarter" idx="11"/>
          </p:nvPr>
        </p:nvSpPr>
        <p:spPr/>
        <p:txBody>
          <a:bodyPr/>
          <a:lstStyle>
            <a:lvl1pPr>
              <a:defRPr/>
            </a:lvl1pPr>
          </a:lstStyle>
          <a:p>
            <a:endParaRPr lang="en-US" altLang="id-ID"/>
          </a:p>
        </p:txBody>
      </p:sp>
      <p:sp>
        <p:nvSpPr>
          <p:cNvPr id="7" name="Slide Number Placeholder 6"/>
          <p:cNvSpPr>
            <a:spLocks noGrp="1"/>
          </p:cNvSpPr>
          <p:nvPr>
            <p:ph type="sldNum" sz="quarter" idx="12"/>
          </p:nvPr>
        </p:nvSpPr>
        <p:spPr/>
        <p:txBody>
          <a:bodyPr/>
          <a:lstStyle>
            <a:lvl1pPr>
              <a:defRPr/>
            </a:lvl1pPr>
          </a:lstStyle>
          <a:p>
            <a:fld id="{72CF455B-718A-4C28-80D0-B0C46329C070}" type="slidenum">
              <a:rPr lang="en-US" altLang="id-ID"/>
              <a:pPr/>
              <a:t>‹#›</a:t>
            </a:fld>
            <a:endParaRPr lang="en-US" altLang="id-ID"/>
          </a:p>
        </p:txBody>
      </p:sp>
    </p:spTree>
    <p:extLst>
      <p:ext uri="{BB962C8B-B14F-4D97-AF65-F5344CB8AC3E}">
        <p14:creationId xmlns:p14="http://schemas.microsoft.com/office/powerpoint/2010/main" val="1486015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id-ID"/>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lvl1pPr>
              <a:defRPr/>
            </a:lvl1pPr>
          </a:lstStyle>
          <a:p>
            <a:endParaRPr lang="en-US" altLang="id-ID"/>
          </a:p>
        </p:txBody>
      </p:sp>
      <p:sp>
        <p:nvSpPr>
          <p:cNvPr id="8" name="Footer Placeholder 7"/>
          <p:cNvSpPr>
            <a:spLocks noGrp="1"/>
          </p:cNvSpPr>
          <p:nvPr>
            <p:ph type="ftr" sz="quarter" idx="11"/>
          </p:nvPr>
        </p:nvSpPr>
        <p:spPr/>
        <p:txBody>
          <a:bodyPr/>
          <a:lstStyle>
            <a:lvl1pPr>
              <a:defRPr/>
            </a:lvl1pPr>
          </a:lstStyle>
          <a:p>
            <a:endParaRPr lang="en-US" altLang="id-ID"/>
          </a:p>
        </p:txBody>
      </p:sp>
      <p:sp>
        <p:nvSpPr>
          <p:cNvPr id="9" name="Slide Number Placeholder 8"/>
          <p:cNvSpPr>
            <a:spLocks noGrp="1"/>
          </p:cNvSpPr>
          <p:nvPr>
            <p:ph type="sldNum" sz="quarter" idx="12"/>
          </p:nvPr>
        </p:nvSpPr>
        <p:spPr/>
        <p:txBody>
          <a:bodyPr/>
          <a:lstStyle>
            <a:lvl1pPr>
              <a:defRPr/>
            </a:lvl1pPr>
          </a:lstStyle>
          <a:p>
            <a:fld id="{64F9D576-8C93-4622-AD9F-DBC186ACB173}" type="slidenum">
              <a:rPr lang="en-US" altLang="id-ID"/>
              <a:pPr/>
              <a:t>‹#›</a:t>
            </a:fld>
            <a:endParaRPr lang="en-US" altLang="id-ID"/>
          </a:p>
        </p:txBody>
      </p:sp>
    </p:spTree>
    <p:extLst>
      <p:ext uri="{BB962C8B-B14F-4D97-AF65-F5344CB8AC3E}">
        <p14:creationId xmlns:p14="http://schemas.microsoft.com/office/powerpoint/2010/main" val="1270281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lvl1pPr>
              <a:defRPr/>
            </a:lvl1pPr>
          </a:lstStyle>
          <a:p>
            <a:endParaRPr lang="en-US" altLang="id-ID"/>
          </a:p>
        </p:txBody>
      </p:sp>
      <p:sp>
        <p:nvSpPr>
          <p:cNvPr id="4" name="Footer Placeholder 3"/>
          <p:cNvSpPr>
            <a:spLocks noGrp="1"/>
          </p:cNvSpPr>
          <p:nvPr>
            <p:ph type="ftr" sz="quarter" idx="11"/>
          </p:nvPr>
        </p:nvSpPr>
        <p:spPr/>
        <p:txBody>
          <a:bodyPr/>
          <a:lstStyle>
            <a:lvl1pPr>
              <a:defRPr/>
            </a:lvl1pPr>
          </a:lstStyle>
          <a:p>
            <a:endParaRPr lang="en-US" altLang="id-ID"/>
          </a:p>
        </p:txBody>
      </p:sp>
      <p:sp>
        <p:nvSpPr>
          <p:cNvPr id="5" name="Slide Number Placeholder 4"/>
          <p:cNvSpPr>
            <a:spLocks noGrp="1"/>
          </p:cNvSpPr>
          <p:nvPr>
            <p:ph type="sldNum" sz="quarter" idx="12"/>
          </p:nvPr>
        </p:nvSpPr>
        <p:spPr/>
        <p:txBody>
          <a:bodyPr/>
          <a:lstStyle>
            <a:lvl1pPr>
              <a:defRPr/>
            </a:lvl1pPr>
          </a:lstStyle>
          <a:p>
            <a:fld id="{6EB2513E-1A03-4968-844F-22F77AD5833B}" type="slidenum">
              <a:rPr lang="en-US" altLang="id-ID"/>
              <a:pPr/>
              <a:t>‹#›</a:t>
            </a:fld>
            <a:endParaRPr lang="en-US" altLang="id-ID"/>
          </a:p>
        </p:txBody>
      </p:sp>
    </p:spTree>
    <p:extLst>
      <p:ext uri="{BB962C8B-B14F-4D97-AF65-F5344CB8AC3E}">
        <p14:creationId xmlns:p14="http://schemas.microsoft.com/office/powerpoint/2010/main" val="3580361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id-ID"/>
          </a:p>
        </p:txBody>
      </p:sp>
      <p:sp>
        <p:nvSpPr>
          <p:cNvPr id="3" name="Footer Placeholder 2"/>
          <p:cNvSpPr>
            <a:spLocks noGrp="1"/>
          </p:cNvSpPr>
          <p:nvPr>
            <p:ph type="ftr" sz="quarter" idx="11"/>
          </p:nvPr>
        </p:nvSpPr>
        <p:spPr/>
        <p:txBody>
          <a:bodyPr/>
          <a:lstStyle>
            <a:lvl1pPr>
              <a:defRPr/>
            </a:lvl1pPr>
          </a:lstStyle>
          <a:p>
            <a:endParaRPr lang="en-US" altLang="id-ID"/>
          </a:p>
        </p:txBody>
      </p:sp>
      <p:sp>
        <p:nvSpPr>
          <p:cNvPr id="4" name="Slide Number Placeholder 3"/>
          <p:cNvSpPr>
            <a:spLocks noGrp="1"/>
          </p:cNvSpPr>
          <p:nvPr>
            <p:ph type="sldNum" sz="quarter" idx="12"/>
          </p:nvPr>
        </p:nvSpPr>
        <p:spPr/>
        <p:txBody>
          <a:bodyPr/>
          <a:lstStyle>
            <a:lvl1pPr>
              <a:defRPr/>
            </a:lvl1pPr>
          </a:lstStyle>
          <a:p>
            <a:fld id="{4885FBE5-EA32-49C4-8F83-066F058CEFB0}" type="slidenum">
              <a:rPr lang="en-US" altLang="id-ID"/>
              <a:pPr/>
              <a:t>‹#›</a:t>
            </a:fld>
            <a:endParaRPr lang="en-US" altLang="id-ID"/>
          </a:p>
        </p:txBody>
      </p:sp>
    </p:spTree>
    <p:extLst>
      <p:ext uri="{BB962C8B-B14F-4D97-AF65-F5344CB8AC3E}">
        <p14:creationId xmlns:p14="http://schemas.microsoft.com/office/powerpoint/2010/main" val="3126035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id-ID"/>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id-ID"/>
          </a:p>
        </p:txBody>
      </p:sp>
      <p:sp>
        <p:nvSpPr>
          <p:cNvPr id="6" name="Footer Placeholder 5"/>
          <p:cNvSpPr>
            <a:spLocks noGrp="1"/>
          </p:cNvSpPr>
          <p:nvPr>
            <p:ph type="ftr" sz="quarter" idx="11"/>
          </p:nvPr>
        </p:nvSpPr>
        <p:spPr/>
        <p:txBody>
          <a:bodyPr/>
          <a:lstStyle>
            <a:lvl1pPr>
              <a:defRPr/>
            </a:lvl1pPr>
          </a:lstStyle>
          <a:p>
            <a:endParaRPr lang="en-US" altLang="id-ID"/>
          </a:p>
        </p:txBody>
      </p:sp>
      <p:sp>
        <p:nvSpPr>
          <p:cNvPr id="7" name="Slide Number Placeholder 6"/>
          <p:cNvSpPr>
            <a:spLocks noGrp="1"/>
          </p:cNvSpPr>
          <p:nvPr>
            <p:ph type="sldNum" sz="quarter" idx="12"/>
          </p:nvPr>
        </p:nvSpPr>
        <p:spPr/>
        <p:txBody>
          <a:bodyPr/>
          <a:lstStyle>
            <a:lvl1pPr>
              <a:defRPr/>
            </a:lvl1pPr>
          </a:lstStyle>
          <a:p>
            <a:fld id="{F9AA1365-3DA4-47E4-8348-F5476F5C7437}" type="slidenum">
              <a:rPr lang="en-US" altLang="id-ID"/>
              <a:pPr/>
              <a:t>‹#›</a:t>
            </a:fld>
            <a:endParaRPr lang="en-US" altLang="id-ID"/>
          </a:p>
        </p:txBody>
      </p:sp>
    </p:spTree>
    <p:extLst>
      <p:ext uri="{BB962C8B-B14F-4D97-AF65-F5344CB8AC3E}">
        <p14:creationId xmlns:p14="http://schemas.microsoft.com/office/powerpoint/2010/main" val="3703148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id-ID"/>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id-ID"/>
          </a:p>
        </p:txBody>
      </p:sp>
      <p:sp>
        <p:nvSpPr>
          <p:cNvPr id="6" name="Footer Placeholder 5"/>
          <p:cNvSpPr>
            <a:spLocks noGrp="1"/>
          </p:cNvSpPr>
          <p:nvPr>
            <p:ph type="ftr" sz="quarter" idx="11"/>
          </p:nvPr>
        </p:nvSpPr>
        <p:spPr/>
        <p:txBody>
          <a:bodyPr/>
          <a:lstStyle>
            <a:lvl1pPr>
              <a:defRPr/>
            </a:lvl1pPr>
          </a:lstStyle>
          <a:p>
            <a:endParaRPr lang="en-US" altLang="id-ID"/>
          </a:p>
        </p:txBody>
      </p:sp>
      <p:sp>
        <p:nvSpPr>
          <p:cNvPr id="7" name="Slide Number Placeholder 6"/>
          <p:cNvSpPr>
            <a:spLocks noGrp="1"/>
          </p:cNvSpPr>
          <p:nvPr>
            <p:ph type="sldNum" sz="quarter" idx="12"/>
          </p:nvPr>
        </p:nvSpPr>
        <p:spPr/>
        <p:txBody>
          <a:bodyPr/>
          <a:lstStyle>
            <a:lvl1pPr>
              <a:defRPr/>
            </a:lvl1pPr>
          </a:lstStyle>
          <a:p>
            <a:fld id="{E87EFEED-08D6-4ED9-8599-A8CE7D73B6CF}" type="slidenum">
              <a:rPr lang="en-US" altLang="id-ID"/>
              <a:pPr/>
              <a:t>‹#›</a:t>
            </a:fld>
            <a:endParaRPr lang="en-US" altLang="id-ID"/>
          </a:p>
        </p:txBody>
      </p:sp>
    </p:spTree>
    <p:extLst>
      <p:ext uri="{BB962C8B-B14F-4D97-AF65-F5344CB8AC3E}">
        <p14:creationId xmlns:p14="http://schemas.microsoft.com/office/powerpoint/2010/main" val="2311023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id-ID"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id-ID" smtClean="0"/>
              <a:t>Click to edit Master text styles</a:t>
            </a:r>
          </a:p>
          <a:p>
            <a:pPr lvl="1"/>
            <a:r>
              <a:rPr lang="en-US" altLang="id-ID" smtClean="0"/>
              <a:t>Second level</a:t>
            </a:r>
          </a:p>
          <a:p>
            <a:pPr lvl="2"/>
            <a:r>
              <a:rPr lang="en-US" altLang="id-ID" smtClean="0"/>
              <a:t>Third level</a:t>
            </a:r>
          </a:p>
          <a:p>
            <a:pPr lvl="3"/>
            <a:r>
              <a:rPr lang="en-US" altLang="id-ID" smtClean="0"/>
              <a:t>Fourth level</a:t>
            </a:r>
          </a:p>
          <a:p>
            <a:pPr lvl="4"/>
            <a:r>
              <a:rPr lang="en-US" altLang="id-ID"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id-ID"/>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id-ID"/>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150DD918-306B-465B-AA2A-0EB4C9AA9520}" type="slidenum">
              <a:rPr lang="en-US" altLang="id-ID"/>
              <a:pPr/>
              <a:t>‹#›</a:t>
            </a:fld>
            <a:endParaRPr lang="en-US" alt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1066800"/>
            <a:ext cx="7772400" cy="1143000"/>
          </a:xfrm>
        </p:spPr>
        <p:txBody>
          <a:bodyPr anchor="ctr"/>
          <a:lstStyle/>
          <a:p>
            <a:r>
              <a:rPr lang="en-US" altLang="id-ID"/>
              <a:t>Information Technology Project Management</a:t>
            </a:r>
          </a:p>
        </p:txBody>
      </p:sp>
      <p:sp>
        <p:nvSpPr>
          <p:cNvPr id="7" name="Rectangle 3"/>
          <p:cNvSpPr>
            <a:spLocks noGrp="1" noChangeArrowheads="1"/>
          </p:cNvSpPr>
          <p:nvPr>
            <p:ph type="subTitle" idx="1"/>
          </p:nvPr>
        </p:nvSpPr>
        <p:spPr>
          <a:xfrm>
            <a:off x="342900" y="3581400"/>
            <a:ext cx="8458200" cy="2667000"/>
          </a:xfrm>
        </p:spPr>
        <p:txBody>
          <a:bodyPr/>
          <a:lstStyle/>
          <a:p>
            <a:r>
              <a:rPr lang="en-US" sz="3200" dirty="0" smtClean="0"/>
              <a:t>By</a:t>
            </a:r>
            <a:endParaRPr lang="id-ID" sz="3200" dirty="0"/>
          </a:p>
          <a:p>
            <a:r>
              <a:rPr lang="id-ID" sz="3200" dirty="0"/>
              <a:t>Denny Ganjar Purnama, MTI</a:t>
            </a:r>
          </a:p>
          <a:p>
            <a:r>
              <a:rPr lang="id-ID" sz="3200" dirty="0"/>
              <a:t>Universitas Pembangunan Jaya</a:t>
            </a:r>
          </a:p>
          <a:p>
            <a:r>
              <a:rPr lang="id-ID" sz="3200" dirty="0" smtClean="0"/>
              <a:t>May </a:t>
            </a:r>
            <a:r>
              <a:rPr lang="id-ID" sz="3200" dirty="0"/>
              <a:t>2014</a:t>
            </a:r>
            <a:endParaRPr lang="en-US" sz="3200" dirty="0"/>
          </a:p>
          <a:p>
            <a:endParaRPr lang="en-US" altLang="id-ID" sz="1600" dirty="0"/>
          </a:p>
          <a:p>
            <a:endParaRPr lang="en-US" altLang="id-ID" sz="3200" dirty="0"/>
          </a:p>
          <a:p>
            <a:endParaRPr lang="en-US" altLang="id-ID"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id-ID"/>
              <a:t>Approaches to Outsourcing</a:t>
            </a:r>
          </a:p>
        </p:txBody>
      </p:sp>
      <p:sp>
        <p:nvSpPr>
          <p:cNvPr id="30723" name="Rectangle 3"/>
          <p:cNvSpPr>
            <a:spLocks noGrp="1" noChangeArrowheads="1"/>
          </p:cNvSpPr>
          <p:nvPr>
            <p:ph type="body" idx="1"/>
          </p:nvPr>
        </p:nvSpPr>
        <p:spPr/>
        <p:txBody>
          <a:bodyPr/>
          <a:lstStyle/>
          <a:p>
            <a:pPr>
              <a:lnSpc>
                <a:spcPct val="90000"/>
              </a:lnSpc>
            </a:pPr>
            <a:r>
              <a:rPr lang="en-US" altLang="id-ID" sz="2800" dirty="0"/>
              <a:t>Just as an organization can pursue outsourcing as a strategic approach, so too can a project manager and team in terms of</a:t>
            </a:r>
          </a:p>
          <a:p>
            <a:pPr lvl="1">
              <a:lnSpc>
                <a:spcPct val="90000"/>
              </a:lnSpc>
            </a:pPr>
            <a:r>
              <a:rPr lang="en-US" altLang="id-ID" sz="2400" dirty="0"/>
              <a:t>Full-Insourcing </a:t>
            </a:r>
          </a:p>
          <a:p>
            <a:pPr lvl="2">
              <a:lnSpc>
                <a:spcPct val="90000"/>
              </a:lnSpc>
            </a:pPr>
            <a:r>
              <a:rPr lang="en-US" altLang="id-ID" sz="2000" dirty="0"/>
              <a:t>The organization or project develops all products and services internally</a:t>
            </a:r>
          </a:p>
          <a:p>
            <a:pPr lvl="1">
              <a:lnSpc>
                <a:spcPct val="90000"/>
              </a:lnSpc>
            </a:pPr>
            <a:r>
              <a:rPr lang="en-US" altLang="id-ID" sz="2400" dirty="0"/>
              <a:t>Full-Outsourcing</a:t>
            </a:r>
          </a:p>
          <a:p>
            <a:pPr lvl="2">
              <a:lnSpc>
                <a:spcPct val="90000"/>
              </a:lnSpc>
            </a:pPr>
            <a:r>
              <a:rPr lang="en-US" altLang="id-ID" sz="2000" dirty="0"/>
              <a:t>All products and services are acquired from external sources</a:t>
            </a:r>
          </a:p>
          <a:p>
            <a:pPr lvl="1">
              <a:lnSpc>
                <a:spcPct val="90000"/>
              </a:lnSpc>
            </a:pPr>
            <a:r>
              <a:rPr lang="en-US" altLang="id-ID" sz="2400" dirty="0"/>
              <a:t>Selective Outsourcing</a:t>
            </a:r>
          </a:p>
          <a:p>
            <a:pPr lvl="2">
              <a:lnSpc>
                <a:spcPct val="90000"/>
              </a:lnSpc>
            </a:pPr>
            <a:r>
              <a:rPr lang="en-US" altLang="id-ID" sz="2000" dirty="0"/>
              <a:t>Perhaps the best approach because it provides greater flexibility in choosing which processes or deliverables should be outsourced and which should be kept internal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072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2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07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4"/>
          <p:cNvSpPr>
            <a:spLocks noGrp="1" noChangeArrowheads="1"/>
          </p:cNvSpPr>
          <p:nvPr>
            <p:ph type="title"/>
          </p:nvPr>
        </p:nvSpPr>
        <p:spPr/>
        <p:txBody>
          <a:bodyPr/>
          <a:lstStyle/>
          <a:p>
            <a:r>
              <a:rPr lang="en-US" altLang="id-ID"/>
              <a:t>Outsourcing Model</a:t>
            </a:r>
          </a:p>
        </p:txBody>
      </p:sp>
      <p:pic>
        <p:nvPicPr>
          <p:cNvPr id="28677" name="Picture 5" descr="Figure 12-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38400" y="1752600"/>
            <a:ext cx="4343400" cy="3101975"/>
          </a:xfrm>
          <a:prstGeom prst="rect">
            <a:avLst/>
          </a:prstGeom>
          <a:noFill/>
          <a:extLst>
            <a:ext uri="{909E8E84-426E-40DD-AFC4-6F175D3DCCD1}">
              <a14:hiddenFill xmlns:a14="http://schemas.microsoft.com/office/drawing/2010/main">
                <a:solidFill>
                  <a:srgbClr val="FFFFFF"/>
                </a:solidFill>
              </a14:hiddenFill>
            </a:ext>
          </a:extLst>
        </p:spPr>
      </p:pic>
      <p:sp>
        <p:nvSpPr>
          <p:cNvPr id="28678" name="Text Box 6"/>
          <p:cNvSpPr txBox="1">
            <a:spLocks noChangeArrowheads="1"/>
          </p:cNvSpPr>
          <p:nvPr/>
        </p:nvSpPr>
        <p:spPr bwMode="auto">
          <a:xfrm>
            <a:off x="441325" y="6208713"/>
            <a:ext cx="13398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id-ID"/>
              <a:t>Figure 12.1</a:t>
            </a:r>
          </a:p>
        </p:txBody>
      </p:sp>
      <p:sp>
        <p:nvSpPr>
          <p:cNvPr id="28679" name="Text Box 7"/>
          <p:cNvSpPr txBox="1">
            <a:spLocks noChangeArrowheads="1"/>
          </p:cNvSpPr>
          <p:nvPr/>
        </p:nvSpPr>
        <p:spPr bwMode="auto">
          <a:xfrm>
            <a:off x="304800" y="2590800"/>
            <a:ext cx="208915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id-ID"/>
              <a:t>The project team</a:t>
            </a:r>
          </a:p>
          <a:p>
            <a:pPr algn="ctr"/>
            <a:r>
              <a:rPr lang="en-US" altLang="id-ID"/>
              <a:t>is responsible</a:t>
            </a:r>
          </a:p>
          <a:p>
            <a:pPr algn="ctr"/>
            <a:r>
              <a:rPr lang="en-US" altLang="id-ID"/>
              <a:t>for all project</a:t>
            </a:r>
          </a:p>
          <a:p>
            <a:pPr algn="ctr"/>
            <a:r>
              <a:rPr lang="en-US" altLang="id-ID"/>
              <a:t>processes &amp;</a:t>
            </a:r>
          </a:p>
          <a:p>
            <a:pPr algn="ctr"/>
            <a:r>
              <a:rPr lang="en-US" altLang="id-ID"/>
              <a:t>delivery of </a:t>
            </a:r>
          </a:p>
          <a:p>
            <a:pPr algn="ctr"/>
            <a:r>
              <a:rPr lang="en-US" altLang="id-ID"/>
              <a:t>the project’s scope</a:t>
            </a:r>
          </a:p>
        </p:txBody>
      </p:sp>
      <p:sp>
        <p:nvSpPr>
          <p:cNvPr id="28680" name="Text Box 8"/>
          <p:cNvSpPr txBox="1">
            <a:spLocks noChangeArrowheads="1"/>
          </p:cNvSpPr>
          <p:nvPr/>
        </p:nvSpPr>
        <p:spPr bwMode="auto">
          <a:xfrm>
            <a:off x="6858000" y="2590800"/>
            <a:ext cx="211455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id-ID"/>
              <a:t>All of the project</a:t>
            </a:r>
          </a:p>
          <a:p>
            <a:pPr algn="ctr"/>
            <a:r>
              <a:rPr lang="en-US" altLang="id-ID"/>
              <a:t>processes &amp;</a:t>
            </a:r>
          </a:p>
          <a:p>
            <a:pPr algn="ctr"/>
            <a:r>
              <a:rPr lang="en-US" altLang="id-ID"/>
              <a:t>delivery of </a:t>
            </a:r>
          </a:p>
          <a:p>
            <a:pPr algn="ctr"/>
            <a:r>
              <a:rPr lang="en-US" altLang="id-ID"/>
              <a:t>the project’s scope</a:t>
            </a:r>
          </a:p>
          <a:p>
            <a:pPr algn="ctr"/>
            <a:r>
              <a:rPr lang="en-US" altLang="id-ID"/>
              <a:t>is the responsibility</a:t>
            </a:r>
          </a:p>
          <a:p>
            <a:pPr algn="ctr"/>
            <a:r>
              <a:rPr lang="en-US" altLang="id-ID"/>
              <a:t>of external sources</a:t>
            </a:r>
          </a:p>
        </p:txBody>
      </p:sp>
      <p:sp>
        <p:nvSpPr>
          <p:cNvPr id="28681" name="Text Box 9"/>
          <p:cNvSpPr txBox="1">
            <a:spLocks noChangeArrowheads="1"/>
          </p:cNvSpPr>
          <p:nvPr/>
        </p:nvSpPr>
        <p:spPr bwMode="auto">
          <a:xfrm>
            <a:off x="2971800" y="4343400"/>
            <a:ext cx="3460750" cy="228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id-ID"/>
              <a:t>Provides  the most flexibility</a:t>
            </a:r>
          </a:p>
          <a:p>
            <a:pPr algn="ctr"/>
            <a:r>
              <a:rPr lang="en-US" altLang="id-ID"/>
              <a:t>because some project</a:t>
            </a:r>
          </a:p>
          <a:p>
            <a:pPr algn="ctr"/>
            <a:r>
              <a:rPr lang="en-US" altLang="id-ID"/>
              <a:t>processes and scope</a:t>
            </a:r>
          </a:p>
          <a:p>
            <a:pPr algn="ctr"/>
            <a:r>
              <a:rPr lang="en-US" altLang="id-ID"/>
              <a:t>are done internally by</a:t>
            </a:r>
          </a:p>
          <a:p>
            <a:pPr algn="ctr"/>
            <a:r>
              <a:rPr lang="en-US" altLang="id-ID"/>
              <a:t>the project team, while</a:t>
            </a:r>
          </a:p>
          <a:p>
            <a:pPr algn="ctr"/>
            <a:r>
              <a:rPr lang="en-US" altLang="id-ID"/>
              <a:t>others are outsourced</a:t>
            </a:r>
          </a:p>
          <a:p>
            <a:pPr algn="ctr"/>
            <a:r>
              <a:rPr lang="en-US" altLang="id-ID"/>
              <a:t>externally.</a:t>
            </a:r>
          </a:p>
          <a:p>
            <a:pPr algn="ctr"/>
            <a:endParaRPr lang="en-US" altLang="id-ID"/>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id-ID"/>
              <a:t>Realities of Outsourcing</a:t>
            </a:r>
          </a:p>
        </p:txBody>
      </p:sp>
      <p:sp>
        <p:nvSpPr>
          <p:cNvPr id="31747" name="Rectangle 3"/>
          <p:cNvSpPr>
            <a:spLocks noGrp="1" noChangeArrowheads="1"/>
          </p:cNvSpPr>
          <p:nvPr>
            <p:ph type="body" idx="1"/>
          </p:nvPr>
        </p:nvSpPr>
        <p:spPr/>
        <p:txBody>
          <a:bodyPr/>
          <a:lstStyle/>
          <a:p>
            <a:r>
              <a:rPr lang="en-US" altLang="id-ID" dirty="0"/>
              <a:t>Before the Kodak deal, outsourcing was not a controversial topic, especially by IT professionals</a:t>
            </a:r>
          </a:p>
          <a:p>
            <a:r>
              <a:rPr lang="en-US" altLang="id-ID" dirty="0"/>
              <a:t>Controversy centers on offshoring, or the perception that jobs within one country are replaced by lower-wage jobs in another</a:t>
            </a:r>
          </a:p>
          <a:p>
            <a:pPr lvl="1"/>
            <a:r>
              <a:rPr lang="en-US" altLang="id-ID" dirty="0"/>
              <a:t>Many believe that domestic unemployment increases and negatively impacts the economy</a:t>
            </a:r>
          </a:p>
          <a:p>
            <a:pPr lvl="1"/>
            <a:endParaRPr lang="en-US" altLang="id-ID"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74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id-ID"/>
              <a:t>Realities of Outsourcing</a:t>
            </a:r>
          </a:p>
        </p:txBody>
      </p:sp>
      <p:sp>
        <p:nvSpPr>
          <p:cNvPr id="32771" name="Rectangle 3"/>
          <p:cNvSpPr>
            <a:spLocks noGrp="1" noChangeArrowheads="1"/>
          </p:cNvSpPr>
          <p:nvPr>
            <p:ph type="body" idx="1"/>
          </p:nvPr>
        </p:nvSpPr>
        <p:spPr/>
        <p:txBody>
          <a:bodyPr/>
          <a:lstStyle/>
          <a:p>
            <a:pPr>
              <a:lnSpc>
                <a:spcPct val="90000"/>
              </a:lnSpc>
            </a:pPr>
            <a:r>
              <a:rPr lang="en-US" altLang="id-ID" sz="2800" dirty="0"/>
              <a:t>Others believe that although some people lose their jobs because of outsourcing, many new, higher paying jobs are often created</a:t>
            </a:r>
          </a:p>
          <a:p>
            <a:pPr>
              <a:lnSpc>
                <a:spcPct val="90000"/>
              </a:lnSpc>
            </a:pPr>
            <a:r>
              <a:rPr lang="en-US" altLang="id-ID" sz="2800" dirty="0"/>
              <a:t>Organizational change management plays an important role in successful outsourcing relationships</a:t>
            </a:r>
          </a:p>
          <a:p>
            <a:pPr>
              <a:lnSpc>
                <a:spcPct val="90000"/>
              </a:lnSpc>
            </a:pPr>
            <a:r>
              <a:rPr lang="en-US" altLang="id-ID" sz="2800" dirty="0"/>
              <a:t>However, according to Peter F. Drucker (2002), if developing people is the most important task in business, then the trend towards outsourcing can reduce an organization’s ability to gain competitive advantage in a knowledge economy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id-ID" sz="4000"/>
              <a:t>Managing the Outsourcing Relationship</a:t>
            </a:r>
          </a:p>
        </p:txBody>
      </p:sp>
      <p:sp>
        <p:nvSpPr>
          <p:cNvPr id="33795" name="Rectangle 3"/>
          <p:cNvSpPr>
            <a:spLocks noGrp="1" noChangeArrowheads="1"/>
          </p:cNvSpPr>
          <p:nvPr>
            <p:ph type="body" idx="1"/>
          </p:nvPr>
        </p:nvSpPr>
        <p:spPr/>
        <p:txBody>
          <a:bodyPr/>
          <a:lstStyle/>
          <a:p>
            <a:r>
              <a:rPr lang="en-US" altLang="id-ID" sz="2800" dirty="0"/>
              <a:t>A study by Deloitte Consulting reports that 70% of 25 large organizations that took part in a survey reported negative experiences with outsourced projects and that a number of these companies are starting to bring projects back in-house</a:t>
            </a:r>
          </a:p>
          <a:p>
            <a:r>
              <a:rPr lang="en-US" altLang="id-ID" sz="2800" dirty="0"/>
              <a:t>Outsourcing is itself a project so following a project management approach makes sense for improving the likelihood of success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id-ID" sz="4000"/>
              <a:t>7 Deadly Sins of Outsourcing Activities and Projects</a:t>
            </a:r>
          </a:p>
        </p:txBody>
      </p:sp>
      <p:sp>
        <p:nvSpPr>
          <p:cNvPr id="34819" name="Rectangle 3"/>
          <p:cNvSpPr>
            <a:spLocks noGrp="1" noChangeArrowheads="1"/>
          </p:cNvSpPr>
          <p:nvPr>
            <p:ph type="body" idx="1"/>
          </p:nvPr>
        </p:nvSpPr>
        <p:spPr/>
        <p:txBody>
          <a:bodyPr/>
          <a:lstStyle/>
          <a:p>
            <a:pPr marL="533400" indent="-533400">
              <a:buFontTx/>
              <a:buAutoNum type="arabicPeriod"/>
            </a:pPr>
            <a:r>
              <a:rPr lang="en-US" altLang="id-ID" sz="2800" dirty="0"/>
              <a:t>Outsourcing activities that should not be outsourced</a:t>
            </a:r>
          </a:p>
          <a:p>
            <a:pPr marL="533400" indent="-533400">
              <a:buFontTx/>
              <a:buAutoNum type="arabicPeriod"/>
            </a:pPr>
            <a:r>
              <a:rPr lang="en-US" altLang="id-ID" sz="2800" dirty="0"/>
              <a:t>Selecting the wrong vendor</a:t>
            </a:r>
          </a:p>
          <a:p>
            <a:pPr marL="533400" indent="-533400">
              <a:buFontTx/>
              <a:buAutoNum type="arabicPeriod"/>
            </a:pPr>
            <a:r>
              <a:rPr lang="en-US" altLang="id-ID" sz="2800" dirty="0"/>
              <a:t>Writing a poor contract</a:t>
            </a:r>
          </a:p>
          <a:p>
            <a:pPr marL="533400" indent="-533400">
              <a:buFontTx/>
              <a:buAutoNum type="arabicPeriod"/>
            </a:pPr>
            <a:r>
              <a:rPr lang="en-US" altLang="id-ID" sz="2800" dirty="0"/>
              <a:t>Overlooking personnel issues</a:t>
            </a:r>
          </a:p>
          <a:p>
            <a:pPr marL="533400" indent="-533400">
              <a:buFontTx/>
              <a:buAutoNum type="arabicPeriod"/>
            </a:pPr>
            <a:r>
              <a:rPr lang="en-US" altLang="id-ID" sz="2800" dirty="0"/>
              <a:t>Losing control over the outsourced activity</a:t>
            </a:r>
          </a:p>
          <a:p>
            <a:pPr marL="533400" indent="-533400">
              <a:buFontTx/>
              <a:buAutoNum type="arabicPeriod"/>
            </a:pPr>
            <a:r>
              <a:rPr lang="en-US" altLang="id-ID" sz="2800" dirty="0"/>
              <a:t>Overlooking the hidden costs of outsourcing</a:t>
            </a:r>
          </a:p>
          <a:p>
            <a:pPr marL="533400" indent="-533400">
              <a:buFontTx/>
              <a:buAutoNum type="arabicPeriod"/>
            </a:pPr>
            <a:r>
              <a:rPr lang="en-US" altLang="id-ID" sz="2800" dirty="0"/>
              <a:t>Failing to plan an exit strategy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8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8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8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81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481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48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762000" y="1676400"/>
            <a:ext cx="7772400" cy="2209800"/>
          </a:xfrm>
        </p:spPr>
        <p:txBody>
          <a:bodyPr anchor="ctr"/>
          <a:lstStyle/>
          <a:p>
            <a:r>
              <a:rPr lang="en-US" altLang="id-ID" sz="4400" dirty="0"/>
              <a:t>Chapter 12</a:t>
            </a:r>
            <a:br>
              <a:rPr lang="en-US" altLang="id-ID" sz="4400" dirty="0"/>
            </a:br>
            <a:r>
              <a:rPr lang="en-US" altLang="id-ID" sz="4400" dirty="0"/>
              <a:t>Project Procurement Management and Outsourcing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0"/>
            <a:ext cx="7772400" cy="1143000"/>
          </a:xfrm>
        </p:spPr>
        <p:txBody>
          <a:bodyPr/>
          <a:lstStyle/>
          <a:p>
            <a:r>
              <a:rPr lang="en-US" altLang="id-ID"/>
              <a:t>Learning Objectives</a:t>
            </a:r>
          </a:p>
        </p:txBody>
      </p:sp>
      <p:sp>
        <p:nvSpPr>
          <p:cNvPr id="5123" name="Rectangle 3"/>
          <p:cNvSpPr>
            <a:spLocks noGrp="1" noChangeArrowheads="1"/>
          </p:cNvSpPr>
          <p:nvPr>
            <p:ph type="body" idx="1"/>
          </p:nvPr>
        </p:nvSpPr>
        <p:spPr>
          <a:xfrm>
            <a:off x="304800" y="1295400"/>
            <a:ext cx="8382000" cy="5257800"/>
          </a:xfrm>
        </p:spPr>
        <p:txBody>
          <a:bodyPr/>
          <a:lstStyle/>
          <a:p>
            <a:pPr>
              <a:lnSpc>
                <a:spcPct val="90000"/>
              </a:lnSpc>
            </a:pPr>
            <a:r>
              <a:rPr lang="en-US" altLang="id-ID" sz="2400" dirty="0" smtClean="0"/>
              <a:t>Define </a:t>
            </a:r>
            <a:r>
              <a:rPr lang="en-US" altLang="id-ID" sz="2400" dirty="0"/>
              <a:t>outsourcing, business process outsourcing, and offshoring.</a:t>
            </a:r>
          </a:p>
          <a:p>
            <a:pPr>
              <a:lnSpc>
                <a:spcPct val="90000"/>
              </a:lnSpc>
            </a:pPr>
            <a:r>
              <a:rPr lang="en-US" altLang="id-ID" sz="2400" dirty="0"/>
              <a:t>Describe the reasons why organizations outsource projects and project components.</a:t>
            </a:r>
          </a:p>
          <a:p>
            <a:pPr>
              <a:lnSpc>
                <a:spcPct val="90000"/>
              </a:lnSpc>
            </a:pPr>
            <a:r>
              <a:rPr lang="en-US" altLang="id-ID" sz="2400" dirty="0"/>
              <a:t>Describe the advantages and disadvantages of outsourcing.</a:t>
            </a:r>
          </a:p>
          <a:p>
            <a:pPr>
              <a:lnSpc>
                <a:spcPct val="90000"/>
              </a:lnSpc>
            </a:pPr>
            <a:r>
              <a:rPr lang="en-US" altLang="id-ID" sz="2400" dirty="0"/>
              <a:t>Describe several ways to improve the likelihood of outsourcing success.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Project Procurement Management</a:t>
            </a:r>
            <a:endParaRPr lang="id-ID" dirty="0"/>
          </a:p>
        </p:txBody>
      </p:sp>
      <p:sp>
        <p:nvSpPr>
          <p:cNvPr id="3" name="Content Placeholder 2"/>
          <p:cNvSpPr>
            <a:spLocks noGrp="1"/>
          </p:cNvSpPr>
          <p:nvPr>
            <p:ph idx="1"/>
          </p:nvPr>
        </p:nvSpPr>
        <p:spPr/>
        <p:txBody>
          <a:bodyPr/>
          <a:lstStyle/>
          <a:p>
            <a:r>
              <a:rPr lang="id-ID" dirty="0" smtClean="0"/>
              <a:t>Contract management and change control processes required to administer contracts or purchase orders issued by authorized project team members.</a:t>
            </a:r>
          </a:p>
        </p:txBody>
      </p:sp>
    </p:spTree>
    <p:extLst>
      <p:ext uri="{BB962C8B-B14F-4D97-AF65-F5344CB8AC3E}">
        <p14:creationId xmlns:p14="http://schemas.microsoft.com/office/powerpoint/2010/main" val="3287988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Project Procurement Process</a:t>
            </a:r>
            <a:endParaRPr lang="id-ID" dirty="0"/>
          </a:p>
        </p:txBody>
      </p:sp>
      <p:sp>
        <p:nvSpPr>
          <p:cNvPr id="3" name="Content Placeholder 2"/>
          <p:cNvSpPr>
            <a:spLocks noGrp="1"/>
          </p:cNvSpPr>
          <p:nvPr>
            <p:ph idx="1"/>
          </p:nvPr>
        </p:nvSpPr>
        <p:spPr/>
        <p:txBody>
          <a:bodyPr/>
          <a:lstStyle/>
          <a:p>
            <a:r>
              <a:rPr lang="id-ID" dirty="0" smtClean="0"/>
              <a:t>Plan puchase and acquisition</a:t>
            </a:r>
          </a:p>
          <a:p>
            <a:r>
              <a:rPr lang="id-ID" dirty="0" smtClean="0"/>
              <a:t>Plan contracting</a:t>
            </a:r>
          </a:p>
          <a:p>
            <a:r>
              <a:rPr lang="id-ID" dirty="0" smtClean="0"/>
              <a:t>Request seller responses</a:t>
            </a:r>
          </a:p>
          <a:p>
            <a:r>
              <a:rPr lang="id-ID" dirty="0" smtClean="0"/>
              <a:t>Select sellers</a:t>
            </a:r>
          </a:p>
          <a:p>
            <a:r>
              <a:rPr lang="id-ID" dirty="0" smtClean="0"/>
              <a:t>Contract administration</a:t>
            </a:r>
          </a:p>
          <a:p>
            <a:r>
              <a:rPr lang="id-ID" dirty="0" smtClean="0"/>
              <a:t>Contract closure</a:t>
            </a:r>
          </a:p>
        </p:txBody>
      </p:sp>
    </p:spTree>
    <p:extLst>
      <p:ext uri="{BB962C8B-B14F-4D97-AF65-F5344CB8AC3E}">
        <p14:creationId xmlns:p14="http://schemas.microsoft.com/office/powerpoint/2010/main" val="1627684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Procurement Type of Contract</a:t>
            </a:r>
            <a:endParaRPr lang="id-ID" dirty="0"/>
          </a:p>
        </p:txBody>
      </p:sp>
      <p:sp>
        <p:nvSpPr>
          <p:cNvPr id="3" name="Content Placeholder 2"/>
          <p:cNvSpPr>
            <a:spLocks noGrp="1"/>
          </p:cNvSpPr>
          <p:nvPr>
            <p:ph idx="1"/>
          </p:nvPr>
        </p:nvSpPr>
        <p:spPr/>
        <p:txBody>
          <a:bodyPr/>
          <a:lstStyle/>
          <a:p>
            <a:pPr marL="514350" indent="-514350">
              <a:buFont typeface="+mj-lt"/>
              <a:buAutoNum type="arabicPeriod"/>
            </a:pPr>
            <a:r>
              <a:rPr lang="id-ID" dirty="0" smtClean="0"/>
              <a:t>Fixed price or lump-sum</a:t>
            </a:r>
          </a:p>
          <a:p>
            <a:pPr marL="400050" lvl="1" indent="0">
              <a:buNone/>
            </a:pPr>
            <a:r>
              <a:rPr lang="id-ID" dirty="0" smtClean="0"/>
              <a:t>Total / fixed price is negotiated as the final price for specific product/service</a:t>
            </a:r>
          </a:p>
          <a:p>
            <a:pPr marL="514350" indent="-514350">
              <a:buFont typeface="+mj-lt"/>
              <a:buAutoNum type="arabicPeriod"/>
            </a:pPr>
            <a:r>
              <a:rPr lang="id-ID" dirty="0" smtClean="0"/>
              <a:t>Cost-reimburse</a:t>
            </a:r>
          </a:p>
          <a:p>
            <a:pPr marL="400050" lvl="1" indent="0">
              <a:buNone/>
            </a:pPr>
            <a:r>
              <a:rPr lang="id-ID" dirty="0" smtClean="0"/>
              <a:t>Reimburse to cover seller’s actual cost</a:t>
            </a:r>
          </a:p>
          <a:p>
            <a:pPr marL="400050" lvl="1" indent="0">
              <a:buNone/>
            </a:pPr>
            <a:r>
              <a:rPr lang="id-ID" dirty="0" smtClean="0"/>
              <a:t>Co: Cost plus fee, cost plus fixed fee, cost plus incentive fee</a:t>
            </a:r>
          </a:p>
          <a:p>
            <a:pPr marL="514350" indent="-514350">
              <a:buFont typeface="+mj-lt"/>
              <a:buAutoNum type="arabicPeriod"/>
            </a:pPr>
            <a:r>
              <a:rPr lang="id-ID" dirty="0" smtClean="0"/>
              <a:t>Time &amp; Material contract</a:t>
            </a:r>
          </a:p>
          <a:p>
            <a:pPr marL="400050" lvl="1" indent="0">
              <a:buNone/>
            </a:pPr>
            <a:r>
              <a:rPr lang="id-ID" dirty="0" smtClean="0"/>
              <a:t>Hybrid of those two</a:t>
            </a:r>
            <a:endParaRPr lang="id-ID" dirty="0"/>
          </a:p>
        </p:txBody>
      </p:sp>
    </p:spTree>
    <p:extLst>
      <p:ext uri="{BB962C8B-B14F-4D97-AF65-F5344CB8AC3E}">
        <p14:creationId xmlns:p14="http://schemas.microsoft.com/office/powerpoint/2010/main" val="984204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id-ID"/>
              <a:t>Outsourcing</a:t>
            </a:r>
          </a:p>
        </p:txBody>
      </p:sp>
      <p:sp>
        <p:nvSpPr>
          <p:cNvPr id="25603" name="Rectangle 3"/>
          <p:cNvSpPr>
            <a:spLocks noGrp="1" noChangeArrowheads="1"/>
          </p:cNvSpPr>
          <p:nvPr>
            <p:ph type="body" idx="1"/>
          </p:nvPr>
        </p:nvSpPr>
        <p:spPr/>
        <p:txBody>
          <a:bodyPr/>
          <a:lstStyle/>
          <a:p>
            <a:r>
              <a:rPr lang="en-US" altLang="id-ID" dirty="0"/>
              <a:t>Is the procurement of products or services from an external vendor, supplier, or manufacturer</a:t>
            </a:r>
          </a:p>
          <a:p>
            <a:pPr lvl="1"/>
            <a:r>
              <a:rPr lang="en-US" altLang="id-ID" dirty="0"/>
              <a:t>In this respect, outsourcing is similar to project procurement management</a:t>
            </a:r>
          </a:p>
          <a:p>
            <a:r>
              <a:rPr lang="en-US" altLang="id-ID" dirty="0"/>
              <a:t>However, outsourcing provides more of a strategic approach, while project procurement management is more tactical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id-ID"/>
              <a:t>The Outsourcing Phenomenon</a:t>
            </a:r>
          </a:p>
        </p:txBody>
      </p:sp>
      <p:sp>
        <p:nvSpPr>
          <p:cNvPr id="26627" name="Rectangle 3"/>
          <p:cNvSpPr>
            <a:spLocks noGrp="1" noChangeArrowheads="1"/>
          </p:cNvSpPr>
          <p:nvPr>
            <p:ph type="body" idx="1"/>
          </p:nvPr>
        </p:nvSpPr>
        <p:spPr/>
        <p:txBody>
          <a:bodyPr/>
          <a:lstStyle/>
          <a:p>
            <a:pPr>
              <a:lnSpc>
                <a:spcPct val="80000"/>
              </a:lnSpc>
            </a:pPr>
            <a:r>
              <a:rPr lang="en-US" altLang="id-ID" sz="2000" dirty="0"/>
              <a:t>Really started in 1989 when Eastman Kodak Company in Rochester, NY signed a 10-year, $250 million deal to outsource its entire IT function to IBM</a:t>
            </a:r>
          </a:p>
          <a:p>
            <a:pPr lvl="1">
              <a:lnSpc>
                <a:spcPct val="80000"/>
              </a:lnSpc>
            </a:pPr>
            <a:r>
              <a:rPr lang="en-US" altLang="id-ID" sz="1800" dirty="0"/>
              <a:t>Within 1 year, Kodak’s costs decreased almost 95%, PC support costs dropped to about 5-10%, while mainframe costs also were reduced by 10-15%</a:t>
            </a:r>
          </a:p>
          <a:p>
            <a:pPr>
              <a:lnSpc>
                <a:spcPct val="80000"/>
              </a:lnSpc>
            </a:pPr>
            <a:r>
              <a:rPr lang="en-US" altLang="id-ID" sz="2000" dirty="0"/>
              <a:t>Kodak was not the first or the largest company to turn to outsourcing, but it was the first well-known and successful company to outsource an entire IT function</a:t>
            </a:r>
          </a:p>
          <a:p>
            <a:pPr>
              <a:lnSpc>
                <a:spcPct val="80000"/>
              </a:lnSpc>
            </a:pPr>
            <a:r>
              <a:rPr lang="en-US" altLang="id-ID" sz="2000" dirty="0"/>
              <a:t>Subsequently, other companies began questioning whether they had to provide their own IT services and began talking about core competencies, cost savings, and strategic partnerships with IT vendors</a:t>
            </a:r>
          </a:p>
          <a:p>
            <a:pPr>
              <a:lnSpc>
                <a:spcPct val="80000"/>
              </a:lnSpc>
            </a:pPr>
            <a:r>
              <a:rPr lang="en-US" altLang="id-ID" sz="2000" dirty="0"/>
              <a:t>By the year 2000, IT came to a crossroads when more than 54% of IT services purchased in North America were outsourced</a:t>
            </a:r>
          </a:p>
          <a:p>
            <a:pPr>
              <a:lnSpc>
                <a:spcPct val="80000"/>
              </a:lnSpc>
            </a:pPr>
            <a:r>
              <a:rPr lang="en-US" altLang="id-ID" sz="2000" dirty="0"/>
              <a:t>Momentum is expected to continue in the U.S. and Europe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62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62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62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6627">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662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id-ID" sz="4000"/>
              <a:t>Types of Outsourcing Relationships</a:t>
            </a:r>
          </a:p>
        </p:txBody>
      </p:sp>
      <p:sp>
        <p:nvSpPr>
          <p:cNvPr id="27651" name="Rectangle 3"/>
          <p:cNvSpPr>
            <a:spLocks noGrp="1" noChangeArrowheads="1"/>
          </p:cNvSpPr>
          <p:nvPr>
            <p:ph type="body" idx="1"/>
          </p:nvPr>
        </p:nvSpPr>
        <p:spPr/>
        <p:txBody>
          <a:bodyPr/>
          <a:lstStyle/>
          <a:p>
            <a:r>
              <a:rPr lang="en-US" altLang="id-ID" dirty="0"/>
              <a:t>Business Process Outsourcing</a:t>
            </a:r>
          </a:p>
          <a:p>
            <a:pPr lvl="1"/>
            <a:r>
              <a:rPr lang="en-US" altLang="id-ID" dirty="0"/>
              <a:t>Where an organization turns over processes other than just IT</a:t>
            </a:r>
          </a:p>
          <a:p>
            <a:pPr lvl="2"/>
            <a:r>
              <a:rPr lang="en-US" altLang="id-ID" dirty="0"/>
              <a:t>E.g., Accounting, Human Resources, R&amp;D, etc.</a:t>
            </a:r>
          </a:p>
          <a:p>
            <a:r>
              <a:rPr lang="en-US" altLang="id-ID" dirty="0"/>
              <a:t>Offshoring</a:t>
            </a:r>
          </a:p>
          <a:p>
            <a:pPr lvl="1"/>
            <a:r>
              <a:rPr lang="en-US" altLang="id-ID" dirty="0"/>
              <a:t>Outsourcing to another country usually overseas in order to take advantage of labor arbitrage (cheaper labor)</a:t>
            </a:r>
          </a:p>
          <a:p>
            <a:pPr lvl="1"/>
            <a:endParaRPr lang="en-US" altLang="id-ID"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765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uiExpand="1"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TotalTime>
  <Words>851</Words>
  <Application>Microsoft Office PowerPoint</Application>
  <PresentationFormat>On-screen Show (4:3)</PresentationFormat>
  <Paragraphs>105</Paragraphs>
  <Slides>15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Default Design</vt:lpstr>
      <vt:lpstr>Information Technology Project Management</vt:lpstr>
      <vt:lpstr>Chapter 12 Project Procurement Management and Outsourcing</vt:lpstr>
      <vt:lpstr>Learning Objectives</vt:lpstr>
      <vt:lpstr>Project Procurement Management</vt:lpstr>
      <vt:lpstr>Project Procurement Process</vt:lpstr>
      <vt:lpstr>Procurement Type of Contract</vt:lpstr>
      <vt:lpstr>Outsourcing</vt:lpstr>
      <vt:lpstr>The Outsourcing Phenomenon</vt:lpstr>
      <vt:lpstr>Types of Outsourcing Relationships</vt:lpstr>
      <vt:lpstr>Approaches to Outsourcing</vt:lpstr>
      <vt:lpstr>Outsourcing Model</vt:lpstr>
      <vt:lpstr>Realities of Outsourcing</vt:lpstr>
      <vt:lpstr>Realities of Outsourcing</vt:lpstr>
      <vt:lpstr>Managing the Outsourcing Relationship</vt:lpstr>
      <vt:lpstr>7 Deadly Sins of Outsourcing Activities and Projects</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Technology Project Management</dc:title>
  <dc:creator>Denny Ganjar Purnama</dc:creator>
  <cp:lastModifiedBy>Suhendro Karmin</cp:lastModifiedBy>
  <cp:revision>26</cp:revision>
  <dcterms:created xsi:type="dcterms:W3CDTF">2005-10-24T18:41:35Z</dcterms:created>
  <dcterms:modified xsi:type="dcterms:W3CDTF">2015-04-09T07:14:23Z</dcterms:modified>
</cp:coreProperties>
</file>