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4"/>
  </p:notesMasterIdLst>
  <p:handoutMasterIdLst>
    <p:handoutMasterId r:id="rId25"/>
  </p:handoutMasterIdLst>
  <p:sldIdLst>
    <p:sldId id="383" r:id="rId5"/>
    <p:sldId id="391" r:id="rId6"/>
    <p:sldId id="411" r:id="rId7"/>
    <p:sldId id="412" r:id="rId8"/>
    <p:sldId id="413" r:id="rId9"/>
    <p:sldId id="414" r:id="rId10"/>
    <p:sldId id="397" r:id="rId11"/>
    <p:sldId id="415" r:id="rId12"/>
    <p:sldId id="416" r:id="rId13"/>
    <p:sldId id="417" r:id="rId14"/>
    <p:sldId id="418" r:id="rId15"/>
    <p:sldId id="419" r:id="rId16"/>
    <p:sldId id="421" r:id="rId17"/>
    <p:sldId id="420" r:id="rId18"/>
    <p:sldId id="422" r:id="rId19"/>
    <p:sldId id="423" r:id="rId20"/>
    <p:sldId id="424" r:id="rId21"/>
    <p:sldId id="425" r:id="rId22"/>
    <p:sldId id="39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B6D0F-8656-74A1-0506-96F9F6D25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098846-14D7-2120-520A-FEF211EC49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650146-72CE-2C43-2052-3A1D5C54A6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B34C9-C940-BA85-556A-BB6BD11E1D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66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40868-5E8F-E9EF-856B-BC0820494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872BFC-E1E5-EBB8-EBC6-D69CD28A9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3B277-BE61-6583-EDAC-545BE9D653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3E174-2055-026E-03C3-DCD4C84689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99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63B6C-212A-5D0B-AF3E-E5D621F1B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33B2-B7C7-8184-08EC-70CA04787C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8204A3-7999-F499-3395-923E9EA731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36554-C9A3-DC79-E576-3B42473CD5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67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9CE79-C9F0-9F75-2EEE-79A8EA6B1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C972ED-1388-9B1D-130C-D79E5B889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1F09B3-BC78-2F59-97CE-D334F75C36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4ACB5-774C-4FDD-3A2B-7AA679806B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7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9CEDE-78C7-CC5A-1FF9-527DA6BE2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037E54-1B7B-EC54-7306-4E6BFFC04F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8BD543-8740-C704-0EE8-940ECE27DC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ECC3D-4542-8A30-3F35-71656010E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33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1360F-A32F-33C4-946B-934F81194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7A7262-CF9D-24A5-3975-95A3AD3C2C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D79305-CEB0-4954-F34A-6C4F239F5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6DF0F-F217-0BA3-70E3-D314E4420E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70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52C63-9685-2386-C5DF-3EE3565D5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801232-274C-B8B7-A1DB-89587086B6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5AD8D4-C3F0-40D7-1B43-1722CD707D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CE98F-0A86-0C3E-6CED-581F499998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31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FE1E0-A7BD-9EB7-8B35-8F4535455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A8A91A-B21A-1D8F-34EF-B8D23F423D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3E57CE-D0BD-9106-EB3C-46F9F98C21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897F0-B74F-5124-8721-9FDE33347E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09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D15B6-51FB-FA6E-4F44-2DD1E7050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9750E2-79F5-D917-C952-2188742534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C731BC-4749-C28C-CF6E-4109B8BB5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9DFBD-E940-E179-D6DE-E3454EA9F2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308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1232B-66AB-6294-E924-04B2DDCF9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A115C2-E263-6F7F-6761-17312F1EE4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7580C2-EFF9-9AE8-4E4D-B4035CCBCF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CB4F0-109F-371A-DE11-50CD9983B2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96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695CF-FF48-593A-F62B-A4D6AD919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6CF065-2D50-BE9E-1787-0891BAB62D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294E4E-AB5C-55FE-942D-E88E87E46C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BD712-91CA-5351-E732-4DB4871554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08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312DE-5C16-CEA4-81CF-F5788A038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B9AB2F-A12C-A142-0BF5-BCE5B81ED1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8BBF92-D54F-A823-0B8A-A210DC105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5AE50-47A0-AC81-5960-C6B0A72202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28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7A51B4-3117-2C5B-F9E4-A44A68CF1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509574-53B3-AC10-135E-45A08884ED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78C0FA-3F3E-7388-3E05-81EA5D5077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D075A-8A58-C59D-239C-62AF39C608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77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39B43-0418-A8D6-8B31-C2AECDFE0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991E32-E59B-731F-062B-899B573085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D97F4E-6F5E-1486-0FD0-834AB8E270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9378D-A3A0-DB72-A3AE-192DE3DE6D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88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FD703-45FA-C93B-FB31-CEAB61B54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4A2212-816B-2A54-D597-03E899D67A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CEFE61-0C8E-97BE-C391-00B4806B2C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C3389-A800-F26E-2CFC-4CD5A7D77E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54359"/>
            <a:ext cx="6787747" cy="728720"/>
          </a:xfrm>
        </p:spPr>
        <p:txBody>
          <a:bodyPr/>
          <a:lstStyle/>
          <a:p>
            <a:r>
              <a:rPr lang="en-US" sz="3200" dirty="0"/>
              <a:t>Agenda (</a:t>
            </a:r>
            <a:r>
              <a:rPr lang="en-US" sz="3200" dirty="0" err="1"/>
              <a:t>pertemuan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/>
          <a:lstStyle/>
          <a:p>
            <a:r>
              <a:rPr lang="en-US" dirty="0"/>
              <a:t>Prinsip-prinsip </a:t>
            </a:r>
            <a:r>
              <a:rPr lang="en-US" dirty="0" err="1"/>
              <a:t>Belajar</a:t>
            </a:r>
            <a:endParaRPr lang="en-US" dirty="0"/>
          </a:p>
          <a:p>
            <a:r>
              <a:rPr lang="en-US" dirty="0"/>
              <a:t>Jenis-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  <a:p>
            <a:r>
              <a:rPr lang="en-US" dirty="0"/>
              <a:t>Teori </a:t>
            </a:r>
            <a:r>
              <a:rPr lang="en-US" dirty="0" err="1"/>
              <a:t>Belajar</a:t>
            </a:r>
            <a:endParaRPr lang="en-US" dirty="0"/>
          </a:p>
          <a:p>
            <a:r>
              <a:rPr lang="en-US" dirty="0"/>
              <a:t>Gaya </a:t>
            </a:r>
            <a:r>
              <a:rPr lang="en-US" dirty="0" err="1"/>
              <a:t>Belajar</a:t>
            </a:r>
            <a:endParaRPr lang="en-US" dirty="0"/>
          </a:p>
          <a:p>
            <a:r>
              <a:rPr lang="en-US" dirty="0"/>
              <a:t>Faktor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  <a:p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50BFF-DCB0-CA1E-C889-C170A4620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2BBC8C-661D-490B-DAE9-0CA380B2C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 err="1"/>
              <a:t>Humanistik</a:t>
            </a:r>
            <a:endParaRPr lang="en-US" sz="3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48BF9D-C568-8A7C-9569-BF44699DEB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59226" y="2369280"/>
            <a:ext cx="8323684" cy="306170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Bagi </a:t>
            </a:r>
            <a:r>
              <a:rPr lang="en-US" sz="2200" dirty="0" err="1"/>
              <a:t>penganut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humanistik</a:t>
            </a:r>
            <a:r>
              <a:rPr lang="en-US" sz="2200" dirty="0"/>
              <a:t>, proses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berhulu</a:t>
            </a:r>
            <a:r>
              <a:rPr lang="en-US" sz="2200" dirty="0"/>
              <a:t> dan </a:t>
            </a:r>
            <a:r>
              <a:rPr lang="en-US" sz="2200" dirty="0" err="1"/>
              <a:t>bermuara</a:t>
            </a:r>
            <a:r>
              <a:rPr lang="en-US" sz="2200" dirty="0"/>
              <a:t> pada </a:t>
            </a:r>
            <a:r>
              <a:rPr lang="en-US" sz="2200" dirty="0" err="1"/>
              <a:t>manusia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Dalam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lainnya</a:t>
            </a:r>
            <a:r>
              <a:rPr lang="en-US" sz="2200" dirty="0"/>
              <a:t>,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bersifat</a:t>
            </a:r>
            <a:r>
              <a:rPr lang="en-US" sz="2200" dirty="0"/>
              <a:t> </a:t>
            </a:r>
            <a:r>
              <a:rPr lang="en-US" sz="2200" dirty="0" err="1"/>
              <a:t>eklektik</a:t>
            </a:r>
            <a:r>
              <a:rPr lang="en-US" sz="2200" dirty="0"/>
              <a:t> </a:t>
            </a:r>
            <a:r>
              <a:rPr lang="en-US" sz="2200" dirty="0" err="1"/>
              <a:t>artinya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apapun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dimanfaatkan</a:t>
            </a:r>
            <a:r>
              <a:rPr lang="en-US" sz="2200" dirty="0"/>
              <a:t> </a:t>
            </a:r>
            <a:r>
              <a:rPr lang="en-US" sz="2200" dirty="0" err="1"/>
              <a:t>asal</a:t>
            </a:r>
            <a:r>
              <a:rPr lang="en-US" sz="2200" dirty="0"/>
              <a:t> </a:t>
            </a:r>
            <a:r>
              <a:rPr lang="en-US" sz="2200" dirty="0" err="1"/>
              <a:t>tujuannya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“</a:t>
            </a:r>
            <a:r>
              <a:rPr lang="en-US" sz="2200" dirty="0" err="1"/>
              <a:t>memanusiakan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” (</a:t>
            </a:r>
            <a:r>
              <a:rPr lang="en-US" sz="2200" dirty="0" err="1"/>
              <a:t>mencapai</a:t>
            </a:r>
            <a:r>
              <a:rPr lang="en-US" sz="2200" dirty="0"/>
              <a:t> </a:t>
            </a:r>
            <a:r>
              <a:rPr lang="en-US" sz="2200" dirty="0" err="1"/>
              <a:t>aktualisasi</a:t>
            </a:r>
            <a:r>
              <a:rPr lang="en-US" sz="2200" dirty="0"/>
              <a:t> </a:t>
            </a:r>
            <a:r>
              <a:rPr lang="en-US" sz="2200" dirty="0" err="1"/>
              <a:t>diri</a:t>
            </a:r>
            <a:r>
              <a:rPr lang="en-US" sz="2200" dirty="0"/>
              <a:t>)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tercapai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Ilmuwan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Bloom, Kolb, Honey, Carl Rogers, Maslow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047745E-DF86-5C0B-79B7-920667825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00A70C1-D3D9-897B-8137-55A17899E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0F48C45-47AF-DE09-6F96-B5B8FF31B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4293A4C-84D4-246D-8729-981B5DA07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73193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BC64B-554A-6643-DDAE-D4075AC40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E4C4A0-0656-4041-1BBE-7A95CE196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 err="1"/>
              <a:t>Humanistik</a:t>
            </a:r>
            <a:r>
              <a:rPr lang="en-US" sz="3200" dirty="0"/>
              <a:t> – </a:t>
            </a:r>
            <a:r>
              <a:rPr lang="en-US" sz="2400" dirty="0"/>
              <a:t>Carl Rogers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55FBE3-4578-39B4-A809-3EBC87DEF7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59226" y="2471349"/>
            <a:ext cx="8323684" cy="306170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yang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hendaknya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dipaksa</a:t>
            </a:r>
            <a:r>
              <a:rPr lang="en-US" sz="2200" dirty="0"/>
              <a:t>, </a:t>
            </a:r>
            <a:r>
              <a:rPr lang="en-US" sz="2200" dirty="0" err="1"/>
              <a:t>melainkan</a:t>
            </a:r>
            <a:r>
              <a:rPr lang="en-US" sz="2200" dirty="0"/>
              <a:t> </a:t>
            </a:r>
            <a:r>
              <a:rPr lang="en-US" sz="2200" dirty="0" err="1"/>
              <a:t>dibiarkan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bebas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</a:t>
            </a:r>
            <a:r>
              <a:rPr lang="en-US" sz="2200" dirty="0" err="1"/>
              <a:t>diharapkan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mengambil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 dan </a:t>
            </a:r>
            <a:r>
              <a:rPr lang="en-US" sz="2200" dirty="0" err="1"/>
              <a:t>berani</a:t>
            </a:r>
            <a:r>
              <a:rPr lang="en-US" sz="2200" dirty="0"/>
              <a:t> </a:t>
            </a:r>
            <a:r>
              <a:rPr lang="en-US" sz="2200" dirty="0" err="1"/>
              <a:t>bertanggung</a:t>
            </a:r>
            <a:r>
              <a:rPr lang="en-US" sz="2200" dirty="0"/>
              <a:t> </a:t>
            </a:r>
            <a:r>
              <a:rPr lang="en-US" sz="2200" dirty="0" err="1"/>
              <a:t>jawab</a:t>
            </a:r>
            <a:r>
              <a:rPr lang="en-US" sz="2200" dirty="0"/>
              <a:t> </a:t>
            </a:r>
            <a:r>
              <a:rPr lang="en-US" sz="2200" dirty="0" err="1"/>
              <a:t>atas</a:t>
            </a:r>
            <a:r>
              <a:rPr lang="en-US" sz="2200" dirty="0"/>
              <a:t> </a:t>
            </a:r>
            <a:r>
              <a:rPr lang="en-US" sz="2200" dirty="0" err="1"/>
              <a:t>keputusan-keputusan</a:t>
            </a:r>
            <a:r>
              <a:rPr lang="en-US" sz="2200" dirty="0"/>
              <a:t> yang </a:t>
            </a:r>
            <a:r>
              <a:rPr lang="en-US" sz="2200" dirty="0" err="1"/>
              <a:t>diambilnya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Lima </a:t>
            </a:r>
            <a:r>
              <a:rPr lang="en-US" sz="2200" dirty="0" err="1"/>
              <a:t>hal</a:t>
            </a:r>
            <a:r>
              <a:rPr lang="en-US" sz="2200" dirty="0"/>
              <a:t> </a:t>
            </a:r>
            <a:r>
              <a:rPr lang="en-US" sz="2200" dirty="0" err="1"/>
              <a:t>penting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proses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humanistis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: </a:t>
            </a:r>
            <a:r>
              <a:rPr lang="en-US" sz="2200" dirty="0" err="1"/>
              <a:t>hasrat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;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bermakna</a:t>
            </a:r>
            <a:r>
              <a:rPr lang="en-US" sz="2200" dirty="0"/>
              <a:t>;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tanpa</a:t>
            </a:r>
            <a:r>
              <a:rPr lang="en-US" sz="2200" dirty="0"/>
              <a:t> </a:t>
            </a:r>
            <a:r>
              <a:rPr lang="en-US" sz="2200" dirty="0" err="1"/>
              <a:t>hukuman</a:t>
            </a:r>
            <a:r>
              <a:rPr lang="en-US" sz="2200" dirty="0"/>
              <a:t>;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inisiatif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; </a:t>
            </a:r>
            <a:r>
              <a:rPr lang="en-US" sz="2200" dirty="0" err="1"/>
              <a:t>belajar</a:t>
            </a:r>
            <a:r>
              <a:rPr lang="en-US" sz="2200" dirty="0"/>
              <a:t> dan </a:t>
            </a:r>
            <a:r>
              <a:rPr lang="en-US" sz="2200" dirty="0" err="1"/>
              <a:t>perubahan</a:t>
            </a:r>
            <a:endParaRPr lang="en-US" sz="2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BA5E11-A1A1-8D92-664C-66D91E94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BCF6568-BAB9-3325-8FC8-207C839BB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042FAD6-F02A-F4CB-912D-287E06411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23B9EA9-D36A-A758-89D5-4DDE8DF58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7632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51494-FDEB-F8A5-D1D0-554A6D4D6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D8EE80-C198-1343-728E-278564DD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 err="1"/>
              <a:t>Humanistik</a:t>
            </a:r>
            <a:r>
              <a:rPr lang="en-US" sz="3200" dirty="0"/>
              <a:t> – </a:t>
            </a:r>
            <a:r>
              <a:rPr lang="en-US" sz="2400" dirty="0"/>
              <a:t>Abraham Maslow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3500C8-A671-9C5D-0655-18A677CF48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59226" y="2378042"/>
            <a:ext cx="8323684" cy="360287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Teori Maslow </a:t>
            </a:r>
            <a:r>
              <a:rPr lang="en-US" sz="2200" dirty="0" err="1"/>
              <a:t>dikenal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kebutuhan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Kebutuhan</a:t>
            </a:r>
            <a:r>
              <a:rPr lang="en-US" sz="2200" dirty="0"/>
              <a:t> pada </a:t>
            </a:r>
            <a:r>
              <a:rPr lang="en-US" sz="2200" dirty="0" err="1"/>
              <a:t>diri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 </a:t>
            </a:r>
            <a:r>
              <a:rPr lang="en-US" sz="2200" dirty="0" err="1"/>
              <a:t>selalu</a:t>
            </a:r>
            <a:r>
              <a:rPr lang="en-US" sz="2200" dirty="0"/>
              <a:t> </a:t>
            </a:r>
            <a:r>
              <a:rPr lang="en-US" sz="2200" dirty="0" err="1"/>
              <a:t>menuntut</a:t>
            </a:r>
            <a:r>
              <a:rPr lang="en-US" sz="2200" dirty="0"/>
              <a:t> </a:t>
            </a:r>
            <a:r>
              <a:rPr lang="en-US" sz="2200" dirty="0" err="1"/>
              <a:t>pemenuhan</a:t>
            </a:r>
            <a:r>
              <a:rPr lang="en-US" sz="2200" dirty="0"/>
              <a:t>, </a:t>
            </a:r>
            <a:r>
              <a:rPr lang="en-US" sz="2200" dirty="0" err="1"/>
              <a:t>dimulai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tahapan</a:t>
            </a:r>
            <a:r>
              <a:rPr lang="en-US" sz="2200" dirty="0"/>
              <a:t> yang paling </a:t>
            </a:r>
            <a:r>
              <a:rPr lang="en-US" sz="2200" dirty="0" err="1"/>
              <a:t>dasar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hierarkis</a:t>
            </a:r>
            <a:r>
              <a:rPr lang="en-US" sz="2200" dirty="0"/>
              <a:t>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kepada</a:t>
            </a:r>
            <a:r>
              <a:rPr lang="en-US" sz="2200" dirty="0"/>
              <a:t> </a:t>
            </a:r>
            <a:r>
              <a:rPr lang="en-US" sz="2200" dirty="0" err="1"/>
              <a:t>kebutuhan</a:t>
            </a:r>
            <a:r>
              <a:rPr lang="en-US" sz="2200" dirty="0"/>
              <a:t> yang paling </a:t>
            </a:r>
            <a:r>
              <a:rPr lang="en-US" sz="2200" dirty="0" err="1"/>
              <a:t>tinggi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Tahapan</a:t>
            </a:r>
            <a:r>
              <a:rPr lang="en-US" sz="2200" dirty="0"/>
              <a:t> </a:t>
            </a:r>
            <a:r>
              <a:rPr lang="en-US" sz="2200" dirty="0" err="1"/>
              <a:t>kebutuhan-kebutuhan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: </a:t>
            </a:r>
            <a:r>
              <a:rPr lang="en-US" sz="2200" i="1" dirty="0"/>
              <a:t>physiological needs, safety/security needs, social needs, esteem needs, self-actualization needs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Teori </a:t>
            </a:r>
            <a:r>
              <a:rPr lang="en-US" sz="2200" dirty="0" err="1"/>
              <a:t>humanistis</a:t>
            </a:r>
            <a:r>
              <a:rPr lang="en-US" sz="2200" dirty="0"/>
              <a:t> sangat </a:t>
            </a:r>
            <a:r>
              <a:rPr lang="en-US" sz="2200" dirty="0" err="1"/>
              <a:t>membantu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memahami</a:t>
            </a:r>
            <a:r>
              <a:rPr lang="en-US" sz="2200" dirty="0"/>
              <a:t> proses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serta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proses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dimensi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luas</a:t>
            </a:r>
            <a:r>
              <a:rPr lang="en-US" sz="2200" dirty="0"/>
              <a:t> yang pada </a:t>
            </a:r>
            <a:r>
              <a:rPr lang="en-US" sz="2200" dirty="0" err="1"/>
              <a:t>akhirnya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strategi </a:t>
            </a:r>
            <a:r>
              <a:rPr lang="en-US" sz="2200" dirty="0" err="1"/>
              <a:t>belajar</a:t>
            </a:r>
            <a:r>
              <a:rPr lang="en-US" sz="2200" dirty="0"/>
              <a:t> yang </a:t>
            </a:r>
            <a:r>
              <a:rPr lang="en-US" sz="2200" dirty="0" err="1"/>
              <a:t>tepat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sadar</a:t>
            </a:r>
            <a:r>
              <a:rPr lang="en-US" sz="2200" dirty="0"/>
              <a:t> dan </a:t>
            </a:r>
            <a:r>
              <a:rPr lang="en-US" sz="2200" dirty="0" err="1"/>
              <a:t>terarah</a:t>
            </a:r>
            <a:endParaRPr lang="en-US" sz="2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2052C67-E329-5399-00C6-73A9B597F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5F5028-5020-05E4-17D1-89FD12857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ECDED1F-0983-4C76-7518-AFE0070F0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F75CDBC2-7C2B-8AD2-E2E7-EC6848A0E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18785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29035-94D2-4AF8-3A4F-7B1D83538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FBC85E0-E367-A2CB-604F-AC1F7E3D0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4957" y="2612571"/>
            <a:ext cx="5486400" cy="1053425"/>
          </a:xfrm>
        </p:spPr>
        <p:txBody>
          <a:bodyPr/>
          <a:lstStyle/>
          <a:p>
            <a:r>
              <a:rPr lang="en-US" dirty="0"/>
              <a:t>Gaya </a:t>
            </a:r>
            <a:r>
              <a:rPr lang="en-US" dirty="0" err="1"/>
              <a:t>Belajar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84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82177-A835-5E86-B9EA-4EBE7DC7E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18ECF6-4692-F027-201D-B86A6C36AE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11355" y="2128059"/>
            <a:ext cx="9190653" cy="424698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Gaya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kombinasi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</a:t>
            </a: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</a:t>
            </a:r>
            <a:r>
              <a:rPr lang="en-US" sz="2200" dirty="0" err="1"/>
              <a:t>menyerap</a:t>
            </a:r>
            <a:r>
              <a:rPr lang="en-US" sz="2200" dirty="0"/>
              <a:t>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mengatur</a:t>
            </a:r>
            <a:r>
              <a:rPr lang="en-US" sz="2200" dirty="0"/>
              <a:t> dan </a:t>
            </a:r>
            <a:r>
              <a:rPr lang="en-US" sz="2200" dirty="0" err="1"/>
              <a:t>mengolah</a:t>
            </a:r>
            <a:r>
              <a:rPr lang="en-US" sz="2200" dirty="0"/>
              <a:t> </a:t>
            </a:r>
            <a:r>
              <a:rPr lang="en-US" sz="2200" dirty="0" err="1"/>
              <a:t>informasi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DePorter dan </a:t>
            </a:r>
            <a:r>
              <a:rPr lang="en-US" sz="2200" dirty="0" err="1"/>
              <a:t>Hernacki</a:t>
            </a:r>
            <a:r>
              <a:rPr lang="en-US" sz="2200" dirty="0"/>
              <a:t> (2000) </a:t>
            </a:r>
            <a:r>
              <a:rPr lang="en-US" sz="2200" dirty="0" err="1"/>
              <a:t>mengelompokkan</a:t>
            </a:r>
            <a:r>
              <a:rPr lang="en-US" sz="2200" dirty="0"/>
              <a:t> </a:t>
            </a:r>
            <a:r>
              <a:rPr lang="en-US" sz="2200" dirty="0" err="1"/>
              <a:t>gaya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</a:t>
            </a:r>
            <a:r>
              <a:rPr lang="en-US" sz="2200" dirty="0" err="1"/>
              <a:t>menjadi</a:t>
            </a:r>
            <a:r>
              <a:rPr lang="en-US" sz="2200" dirty="0"/>
              <a:t> </a:t>
            </a:r>
            <a:r>
              <a:rPr lang="en-US" sz="2200" dirty="0" err="1"/>
              <a:t>tiga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 1) </a:t>
            </a:r>
            <a:r>
              <a:rPr lang="en-US" sz="2200" dirty="0" err="1"/>
              <a:t>gaya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visual; 2) </a:t>
            </a:r>
            <a:r>
              <a:rPr lang="en-US" sz="2200" dirty="0" err="1"/>
              <a:t>gaya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auditif</a:t>
            </a:r>
            <a:r>
              <a:rPr lang="en-US" sz="2200" dirty="0"/>
              <a:t>; 3) </a:t>
            </a:r>
            <a:r>
              <a:rPr lang="en-US" sz="2200" dirty="0" err="1"/>
              <a:t>gaya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kinestetik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yang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gaya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belajar</a:t>
            </a:r>
            <a:r>
              <a:rPr lang="en-US" sz="2200" b="1" dirty="0">
                <a:solidFill>
                  <a:srgbClr val="0070C0"/>
                </a:solidFill>
              </a:rPr>
              <a:t> visual </a:t>
            </a:r>
            <a:r>
              <a:rPr lang="en-US" sz="2200" dirty="0" err="1"/>
              <a:t>cenderung</a:t>
            </a:r>
            <a:r>
              <a:rPr lang="en-US" sz="2200" dirty="0"/>
              <a:t> dan </a:t>
            </a:r>
            <a:r>
              <a:rPr lang="en-US" sz="2200" dirty="0" err="1"/>
              <a:t>dominan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cara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melihat</a:t>
            </a:r>
            <a:endParaRPr lang="en-US" sz="2200" b="1" dirty="0">
              <a:solidFill>
                <a:srgbClr val="0070C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yang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bergaya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belajar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auditori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/>
              <a:t>cenderung</a:t>
            </a:r>
            <a:r>
              <a:rPr lang="en-US" sz="2200" dirty="0"/>
              <a:t> dan </a:t>
            </a:r>
            <a:r>
              <a:rPr lang="en-US" sz="2200" dirty="0" err="1"/>
              <a:t>menonjol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cara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mendengar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Peserta</a:t>
            </a:r>
            <a:r>
              <a:rPr lang="en-US" sz="2200" dirty="0"/>
              <a:t> </a:t>
            </a:r>
            <a:r>
              <a:rPr lang="en-US" sz="2200" dirty="0" err="1"/>
              <a:t>didik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gaya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belajar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kinestetik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dirty="0" err="1"/>
              <a:t>cenderung</a:t>
            </a:r>
            <a:r>
              <a:rPr lang="en-US" sz="2200" dirty="0"/>
              <a:t> dan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suka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b="1" dirty="0"/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cara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bergerak</a:t>
            </a:r>
            <a:r>
              <a:rPr lang="en-US" sz="2200" b="1" dirty="0">
                <a:solidFill>
                  <a:srgbClr val="00B050"/>
                </a:solidFill>
              </a:rPr>
              <a:t>, </a:t>
            </a:r>
            <a:r>
              <a:rPr lang="en-US" sz="2200" b="1" dirty="0" err="1">
                <a:solidFill>
                  <a:srgbClr val="00B050"/>
                </a:solidFill>
              </a:rPr>
              <a:t>bekerja</a:t>
            </a:r>
            <a:r>
              <a:rPr lang="en-US" sz="2200" b="1" dirty="0">
                <a:solidFill>
                  <a:srgbClr val="00B050"/>
                </a:solidFill>
              </a:rPr>
              <a:t> dan </a:t>
            </a:r>
            <a:r>
              <a:rPr lang="en-US" sz="2200" b="1" dirty="0" err="1">
                <a:solidFill>
                  <a:srgbClr val="00B050"/>
                </a:solidFill>
              </a:rPr>
              <a:t>menyentuh</a:t>
            </a:r>
            <a:endParaRPr lang="en-US" sz="2200" b="1" dirty="0">
              <a:solidFill>
                <a:srgbClr val="00B05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BC7B91-A9C6-78F3-9DD8-51D70012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0AA3741-485D-0BAC-428D-D8FEB1C8F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A10F5C9-4C52-4DA5-AC9A-A1091748B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CF32A85-00EE-96A3-358C-0D657EEA6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61849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A9380-9B1E-4C87-29DA-AB2B93FB3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007366-C4A3-8952-39A1-93E0D351D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Gaya </a:t>
            </a:r>
            <a:r>
              <a:rPr lang="en-US" sz="3200" dirty="0" err="1"/>
              <a:t>Belajar</a:t>
            </a:r>
            <a:r>
              <a:rPr lang="en-US" sz="3200" dirty="0"/>
              <a:t> Visual</a:t>
            </a:r>
            <a:endParaRPr lang="en-US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22C675-AFA3-D7C4-C4DF-5B29F677D1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51109" y="1783080"/>
            <a:ext cx="8771553" cy="4795002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 err="1"/>
              <a:t>Mudah</a:t>
            </a:r>
            <a:r>
              <a:rPr lang="en-US" sz="2700" dirty="0"/>
              <a:t> </a:t>
            </a:r>
            <a:r>
              <a:rPr lang="en-US" sz="2700" dirty="0" err="1"/>
              <a:t>mengingat</a:t>
            </a:r>
            <a:r>
              <a:rPr lang="en-US" sz="2700" dirty="0"/>
              <a:t> </a:t>
            </a:r>
            <a:r>
              <a:rPr lang="en-US" sz="2700" dirty="0" err="1"/>
              <a:t>dari</a:t>
            </a:r>
            <a:r>
              <a:rPr lang="en-US" sz="2700" dirty="0"/>
              <a:t> yang </a:t>
            </a:r>
            <a:r>
              <a:rPr lang="en-US" sz="2700" dirty="0" err="1"/>
              <a:t>dilihat</a:t>
            </a:r>
            <a:r>
              <a:rPr lang="en-US" sz="2700" dirty="0"/>
              <a:t> </a:t>
            </a:r>
            <a:r>
              <a:rPr lang="en-US" sz="2700" dirty="0" err="1"/>
              <a:t>daripada</a:t>
            </a:r>
            <a:r>
              <a:rPr lang="en-US" sz="2700" dirty="0"/>
              <a:t> yang </a:t>
            </a:r>
            <a:r>
              <a:rPr lang="en-US" sz="2700" dirty="0" err="1"/>
              <a:t>didengar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/>
              <a:t>Lebih </a:t>
            </a:r>
            <a:r>
              <a:rPr lang="en-US" sz="2700" dirty="0" err="1"/>
              <a:t>suka</a:t>
            </a:r>
            <a:r>
              <a:rPr lang="en-US" sz="2700" dirty="0"/>
              <a:t> </a:t>
            </a:r>
            <a:r>
              <a:rPr lang="en-US" sz="2700" dirty="0" err="1"/>
              <a:t>membaca</a:t>
            </a:r>
            <a:r>
              <a:rPr lang="en-US" sz="2700" dirty="0"/>
              <a:t> </a:t>
            </a:r>
            <a:r>
              <a:rPr lang="en-US" sz="2700" dirty="0" err="1"/>
              <a:t>daripada</a:t>
            </a:r>
            <a:r>
              <a:rPr lang="en-US" sz="2700" dirty="0"/>
              <a:t> </a:t>
            </a:r>
            <a:r>
              <a:rPr lang="en-US" sz="2700" dirty="0" err="1"/>
              <a:t>dibacakan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 err="1"/>
              <a:t>Berbicara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tempo yang </a:t>
            </a:r>
            <a:r>
              <a:rPr lang="en-US" sz="2700" dirty="0" err="1"/>
              <a:t>cukup</a:t>
            </a:r>
            <a:r>
              <a:rPr lang="en-US" sz="2700" dirty="0"/>
              <a:t> </a:t>
            </a:r>
            <a:r>
              <a:rPr lang="en-US" sz="2700" dirty="0" err="1"/>
              <a:t>cepat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/>
              <a:t>Lebih </a:t>
            </a:r>
            <a:r>
              <a:rPr lang="en-US" sz="2700" dirty="0" err="1"/>
              <a:t>menyukai</a:t>
            </a:r>
            <a:r>
              <a:rPr lang="en-US" sz="2700" dirty="0"/>
              <a:t> </a:t>
            </a:r>
            <a:r>
              <a:rPr lang="en-US" sz="2700" dirty="0" err="1"/>
              <a:t>melakukan</a:t>
            </a:r>
            <a:r>
              <a:rPr lang="en-US" sz="2700" dirty="0"/>
              <a:t> </a:t>
            </a:r>
            <a:r>
              <a:rPr lang="en-US" sz="2700" dirty="0" err="1"/>
              <a:t>demonstrasi</a:t>
            </a:r>
            <a:r>
              <a:rPr lang="en-US" sz="2700" dirty="0"/>
              <a:t> </a:t>
            </a:r>
            <a:r>
              <a:rPr lang="en-US" sz="2700" dirty="0" err="1"/>
              <a:t>daripada</a:t>
            </a:r>
            <a:r>
              <a:rPr lang="en-US" sz="2700" dirty="0"/>
              <a:t> </a:t>
            </a:r>
            <a:r>
              <a:rPr lang="en-US" sz="2700" dirty="0" err="1"/>
              <a:t>pidato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/>
              <a:t>Sulit </a:t>
            </a:r>
            <a:r>
              <a:rPr lang="en-US" sz="2700" dirty="0" err="1"/>
              <a:t>menerima</a:t>
            </a:r>
            <a:r>
              <a:rPr lang="en-US" sz="2700" dirty="0"/>
              <a:t> </a:t>
            </a:r>
            <a:r>
              <a:rPr lang="en-US" sz="2700" dirty="0" err="1"/>
              <a:t>instruksi</a:t>
            </a:r>
            <a:r>
              <a:rPr lang="en-US" sz="2700" dirty="0"/>
              <a:t> </a:t>
            </a:r>
            <a:r>
              <a:rPr lang="en-US" sz="2700" dirty="0" err="1"/>
              <a:t>secara</a:t>
            </a:r>
            <a:r>
              <a:rPr lang="en-US" sz="2700" dirty="0"/>
              <a:t> verbal </a:t>
            </a:r>
            <a:r>
              <a:rPr lang="en-US" sz="2700" dirty="0" err="1"/>
              <a:t>kecuali</a:t>
            </a:r>
            <a:r>
              <a:rPr lang="en-US" sz="2700" dirty="0"/>
              <a:t> </a:t>
            </a:r>
            <a:r>
              <a:rPr lang="en-US" sz="2700" dirty="0" err="1"/>
              <a:t>ditulis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/>
              <a:t>Tidak </a:t>
            </a:r>
            <a:r>
              <a:rPr lang="en-US" sz="2700" dirty="0" err="1"/>
              <a:t>mudah</a:t>
            </a:r>
            <a:r>
              <a:rPr lang="en-US" sz="2700" dirty="0"/>
              <a:t> </a:t>
            </a:r>
            <a:r>
              <a:rPr lang="en-US" sz="2700" dirty="0" err="1"/>
              <a:t>terdistraksi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keramaian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/>
              <a:t>Suka </a:t>
            </a:r>
            <a:r>
              <a:rPr lang="en-US" sz="2700" dirty="0" err="1"/>
              <a:t>menggambar</a:t>
            </a:r>
            <a:r>
              <a:rPr lang="en-US" sz="2700" dirty="0"/>
              <a:t> </a:t>
            </a:r>
            <a:r>
              <a:rPr lang="en-US" sz="2700" dirty="0" err="1"/>
              <a:t>apapun</a:t>
            </a:r>
            <a:r>
              <a:rPr lang="en-US" sz="2700" dirty="0"/>
              <a:t> di </a:t>
            </a:r>
            <a:r>
              <a:rPr lang="en-US" sz="2700" dirty="0" err="1"/>
              <a:t>kertas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7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700" b="1" dirty="0"/>
              <a:t>Lalu </a:t>
            </a:r>
            <a:r>
              <a:rPr lang="en-US" sz="2700" b="1" dirty="0" err="1"/>
              <a:t>bagaimana</a:t>
            </a:r>
            <a:r>
              <a:rPr lang="en-US" sz="2700" b="1" dirty="0"/>
              <a:t> </a:t>
            </a:r>
            <a:r>
              <a:rPr lang="en-US" sz="2700" b="1" dirty="0" err="1"/>
              <a:t>dengan</a:t>
            </a:r>
            <a:r>
              <a:rPr lang="en-US" sz="2700" b="1" dirty="0"/>
              <a:t> </a:t>
            </a:r>
            <a:r>
              <a:rPr lang="en-US" sz="2700" b="1" dirty="0" err="1"/>
              <a:t>cara</a:t>
            </a:r>
            <a:r>
              <a:rPr lang="en-US" sz="2700" b="1" dirty="0"/>
              <a:t> </a:t>
            </a:r>
            <a:r>
              <a:rPr lang="en-US" sz="2700" b="1" dirty="0" err="1"/>
              <a:t>belajar</a:t>
            </a:r>
            <a:r>
              <a:rPr lang="en-US" sz="2700" b="1" dirty="0"/>
              <a:t> yang </a:t>
            </a:r>
            <a:r>
              <a:rPr lang="en-US" sz="2700" b="1" dirty="0" err="1"/>
              <a:t>tepat</a:t>
            </a:r>
            <a:r>
              <a:rPr lang="en-US" sz="2700" b="1" dirty="0"/>
              <a:t> </a:t>
            </a:r>
            <a:r>
              <a:rPr lang="en-US" sz="2700" b="1" dirty="0" err="1"/>
              <a:t>untuk</a:t>
            </a:r>
            <a:r>
              <a:rPr lang="en-US" sz="2700" b="1" dirty="0"/>
              <a:t> visual?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 err="1"/>
              <a:t>Belajar</a:t>
            </a:r>
            <a:r>
              <a:rPr lang="en-US" sz="2700" dirty="0"/>
              <a:t> </a:t>
            </a:r>
            <a:r>
              <a:rPr lang="en-US" sz="2700" dirty="0" err="1"/>
              <a:t>dari</a:t>
            </a:r>
            <a:r>
              <a:rPr lang="en-US" sz="2700" dirty="0"/>
              <a:t> </a:t>
            </a:r>
            <a:r>
              <a:rPr lang="en-US" sz="2700" dirty="0" err="1"/>
              <a:t>gambar</a:t>
            </a:r>
            <a:r>
              <a:rPr lang="en-US" sz="2700" dirty="0"/>
              <a:t> </a:t>
            </a:r>
            <a:r>
              <a:rPr lang="en-US" sz="2700" dirty="0" err="1"/>
              <a:t>maupun</a:t>
            </a:r>
            <a:r>
              <a:rPr lang="en-US" sz="2700" dirty="0"/>
              <a:t> video yang </a:t>
            </a:r>
            <a:r>
              <a:rPr lang="en-US" sz="2700" dirty="0" err="1"/>
              <a:t>menarik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 err="1"/>
              <a:t>Membaca</a:t>
            </a:r>
            <a:r>
              <a:rPr lang="en-US" sz="2700" dirty="0"/>
              <a:t> </a:t>
            </a:r>
            <a:r>
              <a:rPr lang="en-US" sz="2700" dirty="0" err="1"/>
              <a:t>buku</a:t>
            </a:r>
            <a:r>
              <a:rPr lang="en-US" sz="2700" dirty="0"/>
              <a:t> yang </a:t>
            </a:r>
            <a:r>
              <a:rPr lang="en-US" sz="2700" dirty="0" err="1"/>
              <a:t>tidak</a:t>
            </a:r>
            <a:r>
              <a:rPr lang="en-US" sz="2700" dirty="0"/>
              <a:t> </a:t>
            </a:r>
            <a:r>
              <a:rPr lang="en-US" sz="2700" dirty="0" err="1"/>
              <a:t>hanya</a:t>
            </a:r>
            <a:r>
              <a:rPr lang="en-US" sz="2700" dirty="0"/>
              <a:t> tulisan </a:t>
            </a:r>
            <a:r>
              <a:rPr lang="en-US" sz="2700" dirty="0" err="1"/>
              <a:t>saja</a:t>
            </a:r>
            <a:r>
              <a:rPr lang="en-US" sz="2700" dirty="0"/>
              <a:t> </a:t>
            </a:r>
            <a:r>
              <a:rPr lang="en-US" sz="2700" dirty="0" err="1"/>
              <a:t>tetapi</a:t>
            </a:r>
            <a:r>
              <a:rPr lang="en-US" sz="2700" dirty="0"/>
              <a:t> juga </a:t>
            </a:r>
            <a:r>
              <a:rPr lang="en-US" sz="2700" dirty="0" err="1"/>
              <a:t>memiliki</a:t>
            </a:r>
            <a:r>
              <a:rPr lang="en-US" sz="2700" dirty="0"/>
              <a:t> </a:t>
            </a:r>
            <a:r>
              <a:rPr lang="en-US" sz="2700" dirty="0" err="1"/>
              <a:t>ilustrasi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/>
              <a:t>Saat </a:t>
            </a:r>
            <a:r>
              <a:rPr lang="en-US" sz="2700" dirty="0" err="1"/>
              <a:t>belajar</a:t>
            </a:r>
            <a:r>
              <a:rPr lang="en-US" sz="2700" dirty="0"/>
              <a:t> </a:t>
            </a:r>
            <a:r>
              <a:rPr lang="en-US" sz="2700" dirty="0" err="1"/>
              <a:t>bisa</a:t>
            </a:r>
            <a:r>
              <a:rPr lang="en-US" sz="2700" dirty="0"/>
              <a:t> </a:t>
            </a:r>
            <a:r>
              <a:rPr lang="en-US" sz="2700" dirty="0" err="1"/>
              <a:t>sambil</a:t>
            </a:r>
            <a:r>
              <a:rPr lang="en-US" sz="2700" dirty="0"/>
              <a:t> </a:t>
            </a:r>
            <a:r>
              <a:rPr lang="en-US" sz="2700" dirty="0" err="1"/>
              <a:t>lakukan</a:t>
            </a:r>
            <a:r>
              <a:rPr lang="en-US" sz="2700" dirty="0"/>
              <a:t> </a:t>
            </a:r>
            <a:r>
              <a:rPr lang="en-US" sz="2700" b="1" i="1" dirty="0">
                <a:solidFill>
                  <a:srgbClr val="0070C0"/>
                </a:solidFill>
              </a:rPr>
              <a:t>doodling*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/>
              <a:t>supaya</a:t>
            </a:r>
            <a:r>
              <a:rPr lang="en-US" sz="2700" dirty="0"/>
              <a:t> </a:t>
            </a:r>
            <a:r>
              <a:rPr lang="en-US" sz="2700" dirty="0" err="1"/>
              <a:t>lebih</a:t>
            </a:r>
            <a:r>
              <a:rPr lang="en-US" sz="2700" dirty="0"/>
              <a:t> </a:t>
            </a:r>
            <a:r>
              <a:rPr lang="en-US" sz="2700" dirty="0" err="1"/>
              <a:t>fokus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 err="1"/>
              <a:t>Gunakan</a:t>
            </a:r>
            <a:r>
              <a:rPr lang="en-US" sz="2700" dirty="0"/>
              <a:t> </a:t>
            </a:r>
            <a:r>
              <a:rPr lang="en-US" sz="2700" dirty="0" err="1"/>
              <a:t>spidol</a:t>
            </a:r>
            <a:r>
              <a:rPr lang="en-US" sz="2700" dirty="0"/>
              <a:t> </a:t>
            </a:r>
            <a:r>
              <a:rPr lang="en-US" sz="2700" dirty="0" err="1"/>
              <a:t>warna-warni</a:t>
            </a:r>
            <a:r>
              <a:rPr lang="en-US" sz="2700" dirty="0"/>
              <a:t> </a:t>
            </a:r>
            <a:r>
              <a:rPr lang="en-US" sz="2700" dirty="0" err="1"/>
              <a:t>saat</a:t>
            </a:r>
            <a:r>
              <a:rPr lang="en-US" sz="2700" dirty="0"/>
              <a:t> </a:t>
            </a:r>
            <a:r>
              <a:rPr lang="en-US" sz="2700" dirty="0" err="1"/>
              <a:t>membuat</a:t>
            </a:r>
            <a:r>
              <a:rPr lang="en-US" sz="2700" dirty="0"/>
              <a:t> </a:t>
            </a:r>
            <a:r>
              <a:rPr lang="en-US" sz="2700" dirty="0" err="1"/>
              <a:t>catatan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700" dirty="0" err="1"/>
              <a:t>Membuat</a:t>
            </a:r>
            <a:r>
              <a:rPr lang="en-US" sz="2700" dirty="0"/>
              <a:t> mind mapping </a:t>
            </a:r>
            <a:r>
              <a:rPr lang="en-US" sz="2700" dirty="0" err="1"/>
              <a:t>untuk</a:t>
            </a:r>
            <a:r>
              <a:rPr lang="en-US" sz="2700" dirty="0"/>
              <a:t> </a:t>
            </a:r>
            <a:r>
              <a:rPr lang="en-US" sz="2700" dirty="0" err="1"/>
              <a:t>memudahkan</a:t>
            </a:r>
            <a:r>
              <a:rPr lang="en-US" sz="2700" dirty="0"/>
              <a:t> </a:t>
            </a:r>
            <a:r>
              <a:rPr lang="en-US" sz="2700" dirty="0" err="1"/>
              <a:t>belajar</a:t>
            </a:r>
            <a:endParaRPr lang="en-US" sz="27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b="1" i="1" dirty="0">
                <a:solidFill>
                  <a:srgbClr val="0070C0"/>
                </a:solidFill>
              </a:rPr>
              <a:t>*doodling </a:t>
            </a:r>
            <a:r>
              <a:rPr lang="en-US" sz="2600" b="1" i="1" dirty="0" err="1">
                <a:solidFill>
                  <a:srgbClr val="0070C0"/>
                </a:solidFill>
              </a:rPr>
              <a:t>adalah</a:t>
            </a:r>
            <a:r>
              <a:rPr lang="en-US" sz="2600" b="1" i="1" dirty="0">
                <a:solidFill>
                  <a:srgbClr val="0070C0"/>
                </a:solidFill>
              </a:rPr>
              <a:t> </a:t>
            </a:r>
            <a:r>
              <a:rPr lang="en-US" sz="2600" b="1" i="1" dirty="0" err="1">
                <a:solidFill>
                  <a:srgbClr val="0070C0"/>
                </a:solidFill>
              </a:rPr>
              <a:t>aktivitas</a:t>
            </a:r>
            <a:r>
              <a:rPr lang="en-US" sz="2600" b="1" i="1" dirty="0">
                <a:solidFill>
                  <a:srgbClr val="0070C0"/>
                </a:solidFill>
              </a:rPr>
              <a:t> </a:t>
            </a:r>
            <a:r>
              <a:rPr lang="en-US" sz="2600" b="1" i="1" dirty="0" err="1">
                <a:solidFill>
                  <a:srgbClr val="0070C0"/>
                </a:solidFill>
              </a:rPr>
              <a:t>menggambar</a:t>
            </a:r>
            <a:r>
              <a:rPr lang="en-US" sz="2600" b="1" i="1" dirty="0">
                <a:solidFill>
                  <a:srgbClr val="0070C0"/>
                </a:solidFill>
              </a:rPr>
              <a:t> </a:t>
            </a:r>
            <a:r>
              <a:rPr lang="en-US" sz="2600" b="1" i="1" dirty="0" err="1">
                <a:solidFill>
                  <a:srgbClr val="0070C0"/>
                </a:solidFill>
              </a:rPr>
              <a:t>secara</a:t>
            </a:r>
            <a:r>
              <a:rPr lang="en-US" sz="2600" b="1" i="1" dirty="0">
                <a:solidFill>
                  <a:srgbClr val="0070C0"/>
                </a:solidFill>
              </a:rPr>
              <a:t> </a:t>
            </a:r>
            <a:r>
              <a:rPr lang="en-US" sz="2600" b="1" i="1" dirty="0" err="1">
                <a:solidFill>
                  <a:srgbClr val="0070C0"/>
                </a:solidFill>
              </a:rPr>
              <a:t>bebas</a:t>
            </a:r>
            <a:r>
              <a:rPr lang="en-US" sz="2600" b="1" i="1" dirty="0">
                <a:solidFill>
                  <a:srgbClr val="0070C0"/>
                </a:solidFill>
              </a:rPr>
              <a:t>, </a:t>
            </a:r>
            <a:r>
              <a:rPr lang="en-US" sz="2600" b="1" i="1" dirty="0" err="1">
                <a:solidFill>
                  <a:srgbClr val="0070C0"/>
                </a:solidFill>
              </a:rPr>
              <a:t>tanpa</a:t>
            </a:r>
            <a:r>
              <a:rPr lang="en-US" sz="2600" b="1" i="1" dirty="0">
                <a:solidFill>
                  <a:srgbClr val="0070C0"/>
                </a:solidFill>
              </a:rPr>
              <a:t> </a:t>
            </a:r>
            <a:r>
              <a:rPr lang="en-US" sz="2600" b="1" i="1" dirty="0" err="1">
                <a:solidFill>
                  <a:srgbClr val="0070C0"/>
                </a:solidFill>
              </a:rPr>
              <a:t>aturan</a:t>
            </a:r>
            <a:r>
              <a:rPr lang="en-US" sz="2600" b="1" i="1" dirty="0">
                <a:solidFill>
                  <a:srgbClr val="0070C0"/>
                </a:solidFill>
              </a:rPr>
              <a:t> </a:t>
            </a:r>
            <a:r>
              <a:rPr lang="en-US" sz="2600" b="1" i="1" dirty="0" err="1">
                <a:solidFill>
                  <a:srgbClr val="0070C0"/>
                </a:solidFill>
              </a:rPr>
              <a:t>baku</a:t>
            </a:r>
            <a:r>
              <a:rPr lang="en-US" sz="2600" b="1" i="1" dirty="0">
                <a:solidFill>
                  <a:srgbClr val="0070C0"/>
                </a:solidFill>
              </a:rPr>
              <a:t> dan </a:t>
            </a:r>
            <a:r>
              <a:rPr lang="en-US" sz="2600" b="1" i="1" dirty="0" err="1">
                <a:solidFill>
                  <a:srgbClr val="0070C0"/>
                </a:solidFill>
              </a:rPr>
              <a:t>tanpa</a:t>
            </a:r>
            <a:r>
              <a:rPr lang="en-US" sz="2600" b="1" i="1" dirty="0">
                <a:solidFill>
                  <a:srgbClr val="0070C0"/>
                </a:solidFill>
              </a:rPr>
              <a:t> proses </a:t>
            </a:r>
            <a:r>
              <a:rPr lang="en-US" sz="2600" b="1" i="1" dirty="0" err="1">
                <a:solidFill>
                  <a:srgbClr val="0070C0"/>
                </a:solidFill>
              </a:rPr>
              <a:t>berpikir</a:t>
            </a:r>
            <a:endParaRPr lang="en-US" sz="26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B3C5D4-CB2C-391F-3D58-B8B4C751E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C123FAF-6150-0131-9A77-5CB6EAD8E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1C750A5-EC12-4638-5D7E-52069D2C0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1D64942-CA55-BACF-9DAA-0EFC769E6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0048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1C4AA8-0922-FDDE-779E-362CAD7264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B8757A-8FDC-DCE1-8A48-5E01FBFC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Gaya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Auditif</a:t>
            </a:r>
            <a:endParaRPr lang="en-US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1E44E98-1E4F-920F-E351-AC0BEC6683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59226" y="1812005"/>
            <a:ext cx="8862660" cy="47847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/>
              <a:t>Suka </a:t>
            </a:r>
            <a:r>
              <a:rPr lang="en-US" sz="1700" dirty="0" err="1"/>
              <a:t>mengingat</a:t>
            </a:r>
            <a:r>
              <a:rPr lang="en-US" sz="1700" dirty="0"/>
              <a:t> </a:t>
            </a:r>
            <a:r>
              <a:rPr lang="en-US" sz="1700" dirty="0" err="1"/>
              <a:t>sesuatu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apa</a:t>
            </a:r>
            <a:r>
              <a:rPr lang="en-US" sz="1700" dirty="0"/>
              <a:t> yang </a:t>
            </a:r>
            <a:r>
              <a:rPr lang="en-US" sz="1700" dirty="0" err="1"/>
              <a:t>didengar</a:t>
            </a:r>
            <a:r>
              <a:rPr lang="en-US" sz="1700" dirty="0"/>
              <a:t> </a:t>
            </a:r>
            <a:r>
              <a:rPr lang="en-US" sz="1700" dirty="0" err="1"/>
              <a:t>daripada</a:t>
            </a:r>
            <a:r>
              <a:rPr lang="en-US" sz="1700" dirty="0"/>
              <a:t> yang </a:t>
            </a:r>
            <a:r>
              <a:rPr lang="en-US" sz="1700" dirty="0" err="1"/>
              <a:t>dilihat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Senang</a:t>
            </a:r>
            <a:r>
              <a:rPr lang="en-US" sz="1700" dirty="0"/>
              <a:t> </a:t>
            </a:r>
            <a:r>
              <a:rPr lang="en-US" sz="1700" dirty="0" err="1"/>
              <a:t>mendengarkan</a:t>
            </a:r>
            <a:r>
              <a:rPr lang="en-US" sz="1700" dirty="0"/>
              <a:t> dan </a:t>
            </a:r>
            <a:r>
              <a:rPr lang="en-US" sz="1700" dirty="0" err="1"/>
              <a:t>mudah</a:t>
            </a:r>
            <a:r>
              <a:rPr lang="en-US" sz="1700" dirty="0"/>
              <a:t> </a:t>
            </a:r>
            <a:r>
              <a:rPr lang="en-US" sz="1700" dirty="0" err="1"/>
              <a:t>terdistraksi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keramaian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Kesulitan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tugas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yang </a:t>
            </a:r>
            <a:r>
              <a:rPr lang="en-US" sz="1700" dirty="0" err="1"/>
              <a:t>melibatkan</a:t>
            </a:r>
            <a:r>
              <a:rPr lang="en-US" sz="1700" dirty="0"/>
              <a:t> visual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Pandai</a:t>
            </a:r>
            <a:r>
              <a:rPr lang="en-US" sz="1700" dirty="0"/>
              <a:t> </a:t>
            </a:r>
            <a:r>
              <a:rPr lang="en-US" sz="1700" dirty="0" err="1"/>
              <a:t>menirukan</a:t>
            </a:r>
            <a:r>
              <a:rPr lang="en-US" sz="1700" dirty="0"/>
              <a:t> nada </a:t>
            </a:r>
            <a:r>
              <a:rPr lang="en-US" sz="1700" dirty="0" err="1"/>
              <a:t>atau</a:t>
            </a:r>
            <a:r>
              <a:rPr lang="en-US" sz="1700" dirty="0"/>
              <a:t> pun </a:t>
            </a:r>
            <a:r>
              <a:rPr lang="en-US" sz="1700" dirty="0" err="1"/>
              <a:t>irama</a:t>
            </a:r>
            <a:r>
              <a:rPr lang="en-US" sz="1700" dirty="0"/>
              <a:t> </a:t>
            </a:r>
            <a:r>
              <a:rPr lang="en-US" sz="1700" dirty="0" err="1"/>
              <a:t>suara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Senang</a:t>
            </a:r>
            <a:r>
              <a:rPr lang="en-US" sz="1700" dirty="0"/>
              <a:t> </a:t>
            </a:r>
            <a:r>
              <a:rPr lang="en-US" sz="1700" dirty="0" err="1"/>
              <a:t>membaca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mengeluarkan</a:t>
            </a:r>
            <a:r>
              <a:rPr lang="en-US" sz="1700" dirty="0"/>
              <a:t> </a:t>
            </a:r>
            <a:r>
              <a:rPr lang="en-US" sz="1700" dirty="0" err="1"/>
              <a:t>suara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menggerakan</a:t>
            </a:r>
            <a:r>
              <a:rPr lang="en-US" sz="1700" dirty="0"/>
              <a:t> </a:t>
            </a:r>
            <a:r>
              <a:rPr lang="en-US" sz="1700" dirty="0" err="1"/>
              <a:t>bibir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Biasanya</a:t>
            </a:r>
            <a:r>
              <a:rPr lang="en-US" sz="1700" dirty="0"/>
              <a:t> </a:t>
            </a:r>
            <a:r>
              <a:rPr lang="en-US" sz="1700" dirty="0" err="1"/>
              <a:t>merupakan</a:t>
            </a:r>
            <a:r>
              <a:rPr lang="en-US" sz="1700" dirty="0"/>
              <a:t> </a:t>
            </a:r>
            <a:r>
              <a:rPr lang="en-US" sz="1700" dirty="0" err="1"/>
              <a:t>pembicara</a:t>
            </a:r>
            <a:r>
              <a:rPr lang="en-US" sz="1700" dirty="0"/>
              <a:t> yang </a:t>
            </a:r>
            <a:r>
              <a:rPr lang="en-US" sz="1700" dirty="0" err="1"/>
              <a:t>fasih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Mudah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mengingat</a:t>
            </a:r>
            <a:r>
              <a:rPr lang="en-US" sz="1700" dirty="0"/>
              <a:t> nama </a:t>
            </a:r>
            <a:r>
              <a:rPr lang="en-US" sz="1700" dirty="0" err="1"/>
              <a:t>saat</a:t>
            </a:r>
            <a:r>
              <a:rPr lang="en-US" sz="1700" dirty="0"/>
              <a:t> </a:t>
            </a:r>
            <a:r>
              <a:rPr lang="en-US" sz="1700" dirty="0" err="1"/>
              <a:t>berkenalan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orang </a:t>
            </a:r>
            <a:r>
              <a:rPr lang="en-US" sz="1700" dirty="0" err="1"/>
              <a:t>baru</a:t>
            </a:r>
            <a:endParaRPr lang="en-US" sz="17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7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b="1" dirty="0"/>
              <a:t>Cara </a:t>
            </a:r>
            <a:r>
              <a:rPr lang="en-US" sz="1700" b="1" dirty="0" err="1"/>
              <a:t>belajar</a:t>
            </a:r>
            <a:r>
              <a:rPr lang="en-US" sz="1700" b="1" dirty="0"/>
              <a:t> yang </a:t>
            </a:r>
            <a:r>
              <a:rPr lang="en-US" sz="1700" b="1" dirty="0" err="1"/>
              <a:t>cocok</a:t>
            </a:r>
            <a:r>
              <a:rPr lang="en-US" sz="1700" b="1" dirty="0"/>
              <a:t> </a:t>
            </a:r>
            <a:r>
              <a:rPr lang="en-US" sz="1700" b="1" dirty="0" err="1"/>
              <a:t>untuk</a:t>
            </a:r>
            <a:r>
              <a:rPr lang="en-US" sz="1700" b="1" dirty="0"/>
              <a:t> </a:t>
            </a:r>
            <a:r>
              <a:rPr lang="en-US" sz="1700" b="1" dirty="0" err="1"/>
              <a:t>peserta</a:t>
            </a:r>
            <a:r>
              <a:rPr lang="en-US" sz="1700" b="1" dirty="0"/>
              <a:t> </a:t>
            </a:r>
            <a:r>
              <a:rPr lang="en-US" sz="1700" b="1" dirty="0" err="1"/>
              <a:t>didik</a:t>
            </a:r>
            <a:r>
              <a:rPr lang="en-US" sz="1700" b="1" dirty="0"/>
              <a:t> yang </a:t>
            </a:r>
            <a:r>
              <a:rPr lang="en-US" sz="1700" b="1" dirty="0" err="1"/>
              <a:t>menggunakan</a:t>
            </a:r>
            <a:r>
              <a:rPr lang="en-US" sz="1700" b="1" dirty="0"/>
              <a:t> </a:t>
            </a:r>
            <a:r>
              <a:rPr lang="en-US" sz="1700" b="1" dirty="0" err="1"/>
              <a:t>gaya</a:t>
            </a:r>
            <a:r>
              <a:rPr lang="en-US" sz="1700" b="1" dirty="0"/>
              <a:t> </a:t>
            </a:r>
            <a:r>
              <a:rPr lang="en-US" sz="1700" b="1" dirty="0" err="1"/>
              <a:t>belajar</a:t>
            </a:r>
            <a:r>
              <a:rPr lang="en-US" sz="1700" b="1" dirty="0"/>
              <a:t> </a:t>
            </a:r>
            <a:r>
              <a:rPr lang="en-US" sz="1700" b="1" dirty="0" err="1"/>
              <a:t>auditori</a:t>
            </a:r>
            <a:r>
              <a:rPr lang="en-US" sz="1700" b="1" dirty="0"/>
              <a:t>: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Dengarkan</a:t>
            </a:r>
            <a:r>
              <a:rPr lang="en-US" sz="1700" dirty="0"/>
              <a:t> </a:t>
            </a:r>
            <a:r>
              <a:rPr lang="en-US" sz="1700" dirty="0" err="1"/>
              <a:t>musik</a:t>
            </a:r>
            <a:r>
              <a:rPr lang="en-US" sz="1700" dirty="0"/>
              <a:t> yang </a:t>
            </a:r>
            <a:r>
              <a:rPr lang="en-US" sz="1700" dirty="0" err="1"/>
              <a:t>disukai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/>
              <a:t>Bisa </a:t>
            </a:r>
            <a:r>
              <a:rPr lang="en-US" sz="1700" dirty="0" err="1"/>
              <a:t>merekam</a:t>
            </a:r>
            <a:r>
              <a:rPr lang="en-US" sz="1700" dirty="0"/>
              <a:t> </a:t>
            </a:r>
            <a:r>
              <a:rPr lang="en-US" sz="1700" dirty="0" err="1"/>
              <a:t>saat</a:t>
            </a:r>
            <a:r>
              <a:rPr lang="en-US" sz="1700" dirty="0"/>
              <a:t> guru </a:t>
            </a:r>
            <a:r>
              <a:rPr lang="en-US" sz="1700" dirty="0" err="1"/>
              <a:t>mengajarkan</a:t>
            </a:r>
            <a:r>
              <a:rPr lang="en-US" sz="1700" dirty="0"/>
              <a:t> </a:t>
            </a:r>
            <a:r>
              <a:rPr lang="en-US" sz="1700" dirty="0" err="1"/>
              <a:t>lalu</a:t>
            </a:r>
            <a:r>
              <a:rPr lang="en-US" sz="1700" dirty="0"/>
              <a:t> </a:t>
            </a:r>
            <a:r>
              <a:rPr lang="en-US" sz="1700" dirty="0" err="1"/>
              <a:t>dikemudian</a:t>
            </a:r>
            <a:r>
              <a:rPr lang="en-US" sz="1700" dirty="0"/>
              <a:t> </a:t>
            </a:r>
            <a:r>
              <a:rPr lang="en-US" sz="1700" dirty="0" err="1"/>
              <a:t>hari</a:t>
            </a:r>
            <a:r>
              <a:rPr lang="en-US" sz="1700" dirty="0"/>
              <a:t> </a:t>
            </a:r>
            <a:r>
              <a:rPr lang="en-US" sz="1700" dirty="0" err="1"/>
              <a:t>didengar</a:t>
            </a:r>
            <a:r>
              <a:rPr lang="en-US" sz="1700" dirty="0"/>
              <a:t> </a:t>
            </a:r>
            <a:r>
              <a:rPr lang="en-US" sz="1700" dirty="0" err="1"/>
              <a:t>kembali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Apabila</a:t>
            </a:r>
            <a:r>
              <a:rPr lang="en-US" sz="1700" dirty="0"/>
              <a:t> </a:t>
            </a:r>
            <a:r>
              <a:rPr lang="en-US" sz="1700" dirty="0" err="1"/>
              <a:t>membaca</a:t>
            </a:r>
            <a:r>
              <a:rPr lang="en-US" sz="1700" dirty="0"/>
              <a:t> </a:t>
            </a:r>
            <a:r>
              <a:rPr lang="en-US" sz="1700" dirty="0" err="1"/>
              <a:t>buku</a:t>
            </a:r>
            <a:r>
              <a:rPr lang="en-US" sz="1700" dirty="0"/>
              <a:t>, </a:t>
            </a:r>
            <a:r>
              <a:rPr lang="en-US" sz="1700" dirty="0" err="1"/>
              <a:t>bisa</a:t>
            </a:r>
            <a:r>
              <a:rPr lang="en-US" sz="1700" dirty="0"/>
              <a:t> </a:t>
            </a:r>
            <a:r>
              <a:rPr lang="en-US" sz="1700" dirty="0" err="1"/>
              <a:t>sambil</a:t>
            </a:r>
            <a:r>
              <a:rPr lang="en-US" sz="1700" dirty="0"/>
              <a:t> </a:t>
            </a:r>
            <a:r>
              <a:rPr lang="en-US" sz="1700" dirty="0" err="1"/>
              <a:t>diucapkan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suara</a:t>
            </a:r>
            <a:r>
              <a:rPr lang="en-US" sz="1700" dirty="0"/>
              <a:t> </a:t>
            </a:r>
            <a:r>
              <a:rPr lang="en-US" sz="1700" dirty="0" err="1"/>
              <a:t>pelan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lebih</a:t>
            </a:r>
            <a:r>
              <a:rPr lang="en-US" sz="1700" dirty="0"/>
              <a:t> </a:t>
            </a:r>
            <a:r>
              <a:rPr lang="en-US" sz="1700" dirty="0" err="1"/>
              <a:t>mudah</a:t>
            </a:r>
            <a:r>
              <a:rPr lang="en-US" sz="1700" dirty="0"/>
              <a:t> </a:t>
            </a:r>
            <a:r>
              <a:rPr lang="en-US" sz="1700" dirty="0" err="1"/>
              <a:t>mengingat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Mendengarkan</a:t>
            </a:r>
            <a:r>
              <a:rPr lang="en-US" sz="1700" dirty="0"/>
              <a:t> </a:t>
            </a:r>
            <a:r>
              <a:rPr lang="en-US" sz="1700" dirty="0" err="1"/>
              <a:t>materi</a:t>
            </a:r>
            <a:r>
              <a:rPr lang="en-US" sz="1700" dirty="0"/>
              <a:t> yang </a:t>
            </a:r>
            <a:r>
              <a:rPr lang="en-US" sz="1700" dirty="0" err="1"/>
              <a:t>diajarkan</a:t>
            </a:r>
            <a:r>
              <a:rPr lang="en-US" sz="1700" dirty="0"/>
              <a:t> guru </a:t>
            </a:r>
            <a:r>
              <a:rPr lang="en-US" sz="1700" dirty="0" err="1"/>
              <a:t>saat</a:t>
            </a:r>
            <a:r>
              <a:rPr lang="en-US" sz="1700" dirty="0"/>
              <a:t> di </a:t>
            </a:r>
            <a:r>
              <a:rPr lang="en-US" sz="1700" dirty="0" err="1"/>
              <a:t>kelas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seksama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700" dirty="0" err="1"/>
              <a:t>Belajar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diskusi</a:t>
            </a:r>
            <a:r>
              <a:rPr lang="en-US" sz="1700" dirty="0"/>
              <a:t> </a:t>
            </a:r>
            <a:r>
              <a:rPr lang="en-US" sz="1700" dirty="0" err="1"/>
              <a:t>bersama</a:t>
            </a:r>
            <a:r>
              <a:rPr lang="en-US" sz="1700" dirty="0"/>
              <a:t> </a:t>
            </a:r>
            <a:r>
              <a:rPr lang="en-US" sz="1700" dirty="0" err="1"/>
              <a:t>teman</a:t>
            </a:r>
            <a:r>
              <a:rPr lang="en-US" sz="1700" dirty="0"/>
              <a:t> </a:t>
            </a:r>
            <a:r>
              <a:rPr lang="en-US" sz="1700" dirty="0" err="1"/>
              <a:t>supaya</a:t>
            </a:r>
            <a:r>
              <a:rPr lang="en-US" sz="1700" dirty="0"/>
              <a:t> </a:t>
            </a:r>
            <a:r>
              <a:rPr lang="en-US" sz="1700" dirty="0" err="1"/>
              <a:t>lebih</a:t>
            </a:r>
            <a:r>
              <a:rPr lang="en-US" sz="1700" dirty="0"/>
              <a:t> </a:t>
            </a:r>
            <a:r>
              <a:rPr lang="en-US" sz="1700" dirty="0" err="1"/>
              <a:t>mudah</a:t>
            </a:r>
            <a:r>
              <a:rPr lang="en-US" sz="1700" dirty="0"/>
              <a:t> </a:t>
            </a:r>
            <a:r>
              <a:rPr lang="en-US" sz="1700" dirty="0" err="1"/>
              <a:t>memahami</a:t>
            </a:r>
            <a:r>
              <a:rPr lang="en-US" sz="1700" dirty="0"/>
              <a:t> </a:t>
            </a:r>
            <a:r>
              <a:rPr lang="en-US" sz="1700" dirty="0" err="1"/>
              <a:t>maupun</a:t>
            </a:r>
            <a:r>
              <a:rPr lang="en-US" sz="1700" dirty="0"/>
              <a:t> </a:t>
            </a:r>
            <a:r>
              <a:rPr lang="en-US" sz="1700" dirty="0" err="1"/>
              <a:t>mengingat</a:t>
            </a:r>
            <a:r>
              <a:rPr lang="en-US" sz="1700" dirty="0"/>
              <a:t> </a:t>
            </a:r>
            <a:r>
              <a:rPr lang="en-US" sz="1700" dirty="0" err="1"/>
              <a:t>materi</a:t>
            </a:r>
            <a:endParaRPr lang="en-US" sz="17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C08C48E-F295-82B3-B022-3ADBD7B47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6752761-A9E3-A11D-B0CF-89DCD1BCC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2F6E01-5A5F-C898-F9C1-EC9CB4BB7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638FA01-1BD4-1068-3365-8E70B2644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51796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8AE7-A964-C1C7-1707-348C84140B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455B1F-7BFC-E051-53B2-F8E4803DF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Gaya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Kinestetik</a:t>
            </a:r>
            <a:endParaRPr lang="en-US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3B8051-E17F-1BC8-2742-5F617E627D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94505" y="1783079"/>
            <a:ext cx="8603135" cy="44217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Menyenangi</a:t>
            </a:r>
            <a:r>
              <a:rPr lang="en-US" sz="1800" dirty="0"/>
              <a:t> </a:t>
            </a:r>
            <a:r>
              <a:rPr lang="en-US" sz="1800" dirty="0" err="1"/>
              <a:t>belajar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praktik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Kadang</a:t>
            </a:r>
            <a:r>
              <a:rPr lang="en-US" sz="1800" dirty="0"/>
              <a:t> </a:t>
            </a:r>
            <a:r>
              <a:rPr lang="en-US" sz="1800" dirty="0" err="1"/>
              <a:t>kesulitan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menulis</a:t>
            </a:r>
            <a:r>
              <a:rPr lang="en-US" sz="1800" dirty="0"/>
              <a:t>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pandai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bercerita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Menyukai</a:t>
            </a:r>
            <a:r>
              <a:rPr lang="en-US" sz="1800" dirty="0"/>
              <a:t> </a:t>
            </a:r>
            <a:r>
              <a:rPr lang="en-US" sz="1800" dirty="0" err="1"/>
              <a:t>aktivitas</a:t>
            </a:r>
            <a:r>
              <a:rPr lang="en-US" sz="1800" dirty="0"/>
              <a:t> yang </a:t>
            </a:r>
            <a:r>
              <a:rPr lang="en-US" sz="1800" dirty="0" err="1"/>
              <a:t>melibatkan</a:t>
            </a:r>
            <a:r>
              <a:rPr lang="en-US" sz="1800" dirty="0"/>
              <a:t> </a:t>
            </a:r>
            <a:r>
              <a:rPr lang="en-US" sz="1800" dirty="0" err="1"/>
              <a:t>gerakan</a:t>
            </a:r>
            <a:r>
              <a:rPr lang="en-US" sz="1800" dirty="0"/>
              <a:t> </a:t>
            </a:r>
            <a:r>
              <a:rPr lang="en-US" sz="1800" dirty="0" err="1"/>
              <a:t>tubuh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olahraga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menari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Saat </a:t>
            </a:r>
            <a:r>
              <a:rPr lang="en-US" sz="1800" dirty="0" err="1"/>
              <a:t>berkomunikasi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isyarat</a:t>
            </a:r>
            <a:r>
              <a:rPr lang="en-US" sz="1800" dirty="0"/>
              <a:t> </a:t>
            </a:r>
            <a:r>
              <a:rPr lang="en-US" sz="1800" dirty="0" err="1"/>
              <a:t>gerak</a:t>
            </a:r>
            <a:r>
              <a:rPr lang="en-US" sz="1800" dirty="0"/>
              <a:t> </a:t>
            </a:r>
            <a:r>
              <a:rPr lang="en-US" sz="1800" dirty="0" err="1"/>
              <a:t>tubuh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Menghafal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berjalan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melihat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belajar</a:t>
            </a:r>
            <a:r>
              <a:rPr lang="en-US" sz="1800" b="1" dirty="0"/>
              <a:t> </a:t>
            </a:r>
            <a:r>
              <a:rPr lang="en-US" sz="1800" b="1" dirty="0" err="1"/>
              <a:t>untuk</a:t>
            </a:r>
            <a:r>
              <a:rPr lang="en-US" sz="1800" b="1" dirty="0"/>
              <a:t> </a:t>
            </a:r>
            <a:r>
              <a:rPr lang="en-US" sz="1800" b="1" dirty="0" err="1"/>
              <a:t>peserta</a:t>
            </a:r>
            <a:r>
              <a:rPr lang="en-US" sz="1800" b="1" dirty="0"/>
              <a:t> </a:t>
            </a:r>
            <a:r>
              <a:rPr lang="en-US" sz="1800" b="1" dirty="0" err="1"/>
              <a:t>didik</a:t>
            </a:r>
            <a:r>
              <a:rPr lang="en-US" sz="1800" b="1" dirty="0"/>
              <a:t> </a:t>
            </a:r>
            <a:r>
              <a:rPr lang="en-US" sz="1800" b="1" dirty="0" err="1"/>
              <a:t>tipe</a:t>
            </a:r>
            <a:r>
              <a:rPr lang="en-US" sz="1800" b="1" dirty="0"/>
              <a:t> </a:t>
            </a:r>
            <a:r>
              <a:rPr lang="en-US" sz="1800" b="1" dirty="0" err="1"/>
              <a:t>kinestetik</a:t>
            </a:r>
            <a:r>
              <a:rPr lang="en-US" sz="18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Saat </a:t>
            </a:r>
            <a:r>
              <a:rPr lang="en-US" sz="1800" dirty="0" err="1"/>
              <a:t>mendapatkan</a:t>
            </a:r>
            <a:r>
              <a:rPr lang="en-US" sz="1800" dirty="0"/>
              <a:t> </a:t>
            </a:r>
            <a:r>
              <a:rPr lang="en-US" sz="1800" dirty="0" err="1"/>
              <a:t>materi</a:t>
            </a:r>
            <a:r>
              <a:rPr lang="en-US" sz="1800" dirty="0"/>
              <a:t> </a:t>
            </a:r>
            <a:r>
              <a:rPr lang="en-US" sz="1800" dirty="0" err="1"/>
              <a:t>belajar</a:t>
            </a:r>
            <a:r>
              <a:rPr lang="en-US" sz="1800" dirty="0"/>
              <a:t>, </a:t>
            </a:r>
            <a:r>
              <a:rPr lang="en-US" sz="1800" dirty="0" err="1"/>
              <a:t>bila</a:t>
            </a:r>
            <a:r>
              <a:rPr lang="en-US" sz="1800" dirty="0"/>
              <a:t> </a:t>
            </a:r>
            <a:r>
              <a:rPr lang="en-US" sz="1800" dirty="0" err="1"/>
              <a:t>memungkinkan</a:t>
            </a:r>
            <a:r>
              <a:rPr lang="en-US" sz="1800" dirty="0"/>
              <a:t> </a:t>
            </a:r>
            <a:r>
              <a:rPr lang="en-US" sz="1800" dirty="0" err="1"/>
              <a:t>segera</a:t>
            </a:r>
            <a:r>
              <a:rPr lang="en-US" sz="1800" dirty="0"/>
              <a:t> </a:t>
            </a:r>
            <a:r>
              <a:rPr lang="en-US" sz="1800" dirty="0" err="1"/>
              <a:t>coba</a:t>
            </a:r>
            <a:r>
              <a:rPr lang="en-US" sz="1800" dirty="0"/>
              <a:t> </a:t>
            </a:r>
            <a:r>
              <a:rPr lang="en-US" sz="1800" dirty="0" err="1"/>
              <a:t>praktikkan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Belajar</a:t>
            </a:r>
            <a:r>
              <a:rPr lang="en-US" sz="1800" dirty="0"/>
              <a:t> </a:t>
            </a:r>
            <a:r>
              <a:rPr lang="en-US" sz="1800" dirty="0" err="1"/>
              <a:t>sambil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aktivitas</a:t>
            </a:r>
            <a:r>
              <a:rPr lang="en-US" sz="1800" dirty="0"/>
              <a:t> yang </a:t>
            </a:r>
            <a:r>
              <a:rPr lang="en-US" sz="1800" dirty="0" err="1"/>
              <a:t>melibatkan</a:t>
            </a:r>
            <a:r>
              <a:rPr lang="en-US" sz="1800" dirty="0"/>
              <a:t> </a:t>
            </a:r>
            <a:r>
              <a:rPr lang="en-US" sz="1800" dirty="0" err="1"/>
              <a:t>gerakan</a:t>
            </a:r>
            <a:r>
              <a:rPr lang="en-US" sz="1800" dirty="0"/>
              <a:t>, </a:t>
            </a:r>
            <a:r>
              <a:rPr lang="en-US" sz="1800" dirty="0" err="1"/>
              <a:t>misalnya</a:t>
            </a:r>
            <a:r>
              <a:rPr lang="en-US" sz="1800" dirty="0"/>
              <a:t> </a:t>
            </a:r>
            <a:r>
              <a:rPr lang="en-US" sz="1800" dirty="0" err="1"/>
              <a:t>sambil</a:t>
            </a:r>
            <a:r>
              <a:rPr lang="en-US" sz="1800" dirty="0"/>
              <a:t> </a:t>
            </a:r>
            <a:r>
              <a:rPr lang="en-US" sz="1800" dirty="0" err="1"/>
              <a:t>berjalan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sesederhana</a:t>
            </a:r>
            <a:r>
              <a:rPr lang="en-US" sz="1800" dirty="0"/>
              <a:t> </a:t>
            </a:r>
            <a:r>
              <a:rPr lang="en-US" sz="1800" dirty="0" err="1"/>
              <a:t>menjentikkan</a:t>
            </a:r>
            <a:r>
              <a:rPr lang="en-US" sz="1800" dirty="0"/>
              <a:t> </a:t>
            </a:r>
            <a:r>
              <a:rPr lang="en-US" sz="1800" dirty="0" err="1"/>
              <a:t>jari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eksperimen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materi</a:t>
            </a:r>
            <a:r>
              <a:rPr lang="en-US" sz="1800" dirty="0"/>
              <a:t> yang </a:t>
            </a:r>
            <a:r>
              <a:rPr lang="en-US" sz="1800" dirty="0" err="1"/>
              <a:t>didapatkan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guru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Bisa </a:t>
            </a:r>
            <a:r>
              <a:rPr lang="en-US" sz="1800" dirty="0" err="1"/>
              <a:t>mengunjungi</a:t>
            </a:r>
            <a:r>
              <a:rPr lang="en-US" sz="1800" dirty="0"/>
              <a:t> </a:t>
            </a:r>
            <a:r>
              <a:rPr lang="en-US" sz="1800" dirty="0" err="1"/>
              <a:t>tempat</a:t>
            </a:r>
            <a:r>
              <a:rPr lang="en-US" sz="1800" dirty="0"/>
              <a:t> yang </a:t>
            </a:r>
            <a:r>
              <a:rPr lang="en-US" sz="1800" dirty="0" err="1"/>
              <a:t>berhubungan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materi</a:t>
            </a:r>
            <a:r>
              <a:rPr lang="en-US" sz="1800" dirty="0"/>
              <a:t> di </a:t>
            </a:r>
            <a:r>
              <a:rPr lang="en-US" sz="1800" dirty="0" err="1"/>
              <a:t>pelajaran</a:t>
            </a:r>
            <a:r>
              <a:rPr lang="en-US" sz="1800" dirty="0"/>
              <a:t>, </a:t>
            </a:r>
            <a:r>
              <a:rPr lang="en-US" sz="1800" dirty="0" err="1"/>
              <a:t>misalnya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pelajaran</a:t>
            </a:r>
            <a:r>
              <a:rPr lang="en-US" sz="1800" dirty="0"/>
              <a:t> </a:t>
            </a:r>
            <a:r>
              <a:rPr lang="en-US" sz="1800" dirty="0" err="1"/>
              <a:t>sejarah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mengunjungi</a:t>
            </a:r>
            <a:r>
              <a:rPr lang="en-US" sz="1800" dirty="0"/>
              <a:t> museum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EED5D01-0BB7-B526-5C70-3195E67FD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7315CEE-80B2-9F54-526E-8A4850322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1E9435B-1D6F-0DEE-94CC-CFB97E360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F4D5740E-CE2C-1E31-3740-C949D6755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45028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21CFA-6B9A-8B2B-33CE-976B92E41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791AB5-1F51-9583-5814-4431E4E928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84163" y="2268476"/>
            <a:ext cx="8603135" cy="38452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paling </a:t>
            </a:r>
            <a:r>
              <a:rPr lang="en-US" dirty="0" err="1"/>
              <a:t>menonjol</a:t>
            </a:r>
            <a:r>
              <a:rPr lang="en-US" dirty="0"/>
              <a:t> pada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, </a:t>
            </a:r>
            <a:r>
              <a:rPr lang="en-US" dirty="0" err="1"/>
              <a:t>seorang</a:t>
            </a:r>
            <a:r>
              <a:rPr lang="en-US" dirty="0"/>
              <a:t> guru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arif</a:t>
            </a:r>
            <a:r>
              <a:rPr lang="en-US" dirty="0"/>
              <a:t>, </a:t>
            </a:r>
            <a:r>
              <a:rPr lang="en-US" dirty="0" err="1"/>
              <a:t>bijaksana</a:t>
            </a:r>
            <a:r>
              <a:rPr lang="en-US" dirty="0"/>
              <a:t> dan </a:t>
            </a:r>
            <a:r>
              <a:rPr lang="en-US" dirty="0" err="1"/>
              <a:t>tepat</a:t>
            </a:r>
            <a:endParaRPr lang="en-US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Guru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menyarankan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merenungkan</a:t>
            </a:r>
            <a:r>
              <a:rPr lang="en-US" dirty="0"/>
              <a:t> dan </a:t>
            </a:r>
            <a:r>
              <a:rPr lang="en-US" dirty="0" err="1"/>
              <a:t>mengingat-ingat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dirasakan</a:t>
            </a:r>
            <a:r>
              <a:rPr lang="en-US" dirty="0"/>
              <a:t> paling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maksimal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F26672C-6ABE-FC2D-F558-9C6A6E440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07BBC83-430A-41D5-3429-C26D222E5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02FDC23B-CCB0-2190-155F-DDC58D651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FE4A12B-9F41-6012-5917-BA9276CF6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6405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Prinsip-prinsip </a:t>
            </a:r>
            <a:r>
              <a:rPr lang="en-US" sz="3200" dirty="0" err="1"/>
              <a:t>Belajar</a:t>
            </a:r>
            <a:endParaRPr lang="en-US" sz="3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386111"/>
            <a:ext cx="8188699" cy="338020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Classical Conditioning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Operant Conditioning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Cognitive Learning</a:t>
            </a:r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2ADCED-AF9C-5897-849E-CCF2FD19D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B192C4-E1F5-8468-7D36-6FB01B3B6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Prinsip-prinsip </a:t>
            </a:r>
            <a:r>
              <a:rPr lang="en-US" sz="3200" dirty="0" err="1"/>
              <a:t>Belajar</a:t>
            </a:r>
            <a:r>
              <a:rPr lang="en-US" sz="3200" dirty="0"/>
              <a:t> (</a:t>
            </a:r>
            <a:r>
              <a:rPr lang="en-US" sz="3200" dirty="0" err="1"/>
              <a:t>Berdasarkan</a:t>
            </a:r>
            <a:r>
              <a:rPr lang="en-US" sz="3200" dirty="0"/>
              <a:t> Teori Gestalt)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2CF4C5-6255-A846-33FE-917C722132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41780" y="2376492"/>
            <a:ext cx="8323684" cy="351423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</a:t>
            </a:r>
            <a:r>
              <a:rPr lang="en-US" sz="2400" dirty="0" err="1"/>
              <a:t>bagian-bagian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Keseluruhan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</a:t>
            </a:r>
            <a:r>
              <a:rPr lang="en-US" sz="2400" dirty="0" err="1"/>
              <a:t>bagian-bagian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penyesuaian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berhasil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tercapai</a:t>
            </a:r>
            <a:r>
              <a:rPr lang="en-US" sz="2400" dirty="0"/>
              <a:t> </a:t>
            </a:r>
            <a:r>
              <a:rPr lang="en-US" sz="2400" dirty="0" err="1"/>
              <a:t>kematangan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berhasil</a:t>
            </a:r>
            <a:r>
              <a:rPr lang="en-US" sz="2400" dirty="0"/>
              <a:t>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yang </a:t>
            </a:r>
            <a:r>
              <a:rPr lang="en-US" sz="2400" dirty="0" err="1"/>
              <a:t>berarti</a:t>
            </a:r>
            <a:r>
              <a:rPr lang="en-US" sz="2400" dirty="0"/>
              <a:t> pada </a:t>
            </a:r>
            <a:r>
              <a:rPr lang="en-US" sz="2400" dirty="0" err="1"/>
              <a:t>individu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Dalam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organisme</a:t>
            </a:r>
            <a:r>
              <a:rPr lang="en-US" sz="2400" dirty="0"/>
              <a:t> yang </a:t>
            </a:r>
            <a:r>
              <a:rPr lang="en-US" sz="2400" dirty="0" err="1"/>
              <a:t>aktif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bejana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diisi</a:t>
            </a:r>
            <a:r>
              <a:rPr lang="en-US" sz="2400" dirty="0"/>
              <a:t> oleh orang lain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728C2D7-C157-D690-ADD0-E52D3F2CF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AC94609-5CE1-03AD-03CE-4B4CBC7B9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E479D3C-C43C-48EB-5C4C-57A22C74E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4D121CC-0F43-B83A-377E-54881C124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0925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6678E-2EFD-919D-CBFF-DA2A117CB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6093A-DD4E-7F55-7B9D-1EFC77169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Prinsip-prinsip </a:t>
            </a:r>
            <a:r>
              <a:rPr lang="en-US" sz="3200" dirty="0" err="1"/>
              <a:t>Belajar</a:t>
            </a:r>
            <a:r>
              <a:rPr lang="en-US" sz="3200" dirty="0"/>
              <a:t> (</a:t>
            </a:r>
            <a:r>
              <a:rPr lang="en-US" sz="3200" dirty="0" err="1"/>
              <a:t>Dalyono</a:t>
            </a:r>
            <a:r>
              <a:rPr lang="en-US" sz="3200" dirty="0"/>
              <a:t>, 2007)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6BFBF1-73E0-F4D5-42B9-05435BF3C2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406034"/>
            <a:ext cx="8323684" cy="22592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Kematangan</a:t>
            </a:r>
            <a:r>
              <a:rPr lang="en-US" sz="2400" dirty="0"/>
              <a:t> </a:t>
            </a:r>
            <a:r>
              <a:rPr lang="en-US" sz="2400" dirty="0" err="1"/>
              <a:t>jasmani</a:t>
            </a:r>
            <a:r>
              <a:rPr lang="en-US" sz="2400" dirty="0"/>
              <a:t> dan </a:t>
            </a:r>
            <a:r>
              <a:rPr lang="en-US" sz="2400" dirty="0" err="1"/>
              <a:t>rohani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kesiapan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kesungguhan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Ulangan</a:t>
            </a:r>
            <a:r>
              <a:rPr lang="en-US" sz="2400" dirty="0"/>
              <a:t> dan </a:t>
            </a:r>
            <a:r>
              <a:rPr lang="en-US" sz="2400" dirty="0" err="1"/>
              <a:t>latihan</a:t>
            </a:r>
            <a:endParaRPr lang="en-US" sz="2400" dirty="0"/>
          </a:p>
          <a:p>
            <a:pPr algn="just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D76A4B-4BCE-18DE-CD96-97C8F4F44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4FA96F2-43EE-8944-1A18-1B3A508D1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E345D40-BAE4-B109-C6AC-D84C3B993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F12DA0D7-18FD-7DF4-F9E6-11ADF9425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0227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7C597-5359-9C05-C202-67098C65E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8C4918-EEB3-3C2F-1866-39D707468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/>
              <a:t>Jenis-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(</a:t>
            </a:r>
            <a:r>
              <a:rPr lang="en-US" sz="3200" dirty="0" err="1"/>
              <a:t>ditinjau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segi</a:t>
            </a:r>
            <a:r>
              <a:rPr lang="en-US" sz="3200" dirty="0"/>
              <a:t> proses)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52126C-B42D-9409-A452-992598997A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406035"/>
            <a:ext cx="8323684" cy="202600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pemahaman</a:t>
            </a:r>
            <a:r>
              <a:rPr lang="en-US" sz="2400" dirty="0"/>
              <a:t> (insight)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(</a:t>
            </a:r>
            <a:r>
              <a:rPr lang="en-US" sz="2400" dirty="0" err="1"/>
              <a:t>fakta</a:t>
            </a:r>
            <a:r>
              <a:rPr lang="en-US" sz="2400" dirty="0"/>
              <a:t>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otomatisme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dinamis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79418C6-6CF1-1721-4ABC-540EC73FA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B1DADE5-4C56-1465-87E2-D8CBEDB1B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DD623D9-EE5B-E107-D993-9B6A7CDAF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43C6365-7C49-D69B-AA7B-5B210BB27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4754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1C596-21D6-AA7D-C11F-4117530BE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747FA3-AF18-55E7-FFC3-1458BA9BF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ditinjau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segi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(Subroto, 1988)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1EA8798-3028-B852-6983-778AD821D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406035"/>
            <a:ext cx="8323684" cy="194141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kecakapan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ketrampilan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EC02DCA-9269-55C2-DA24-1D1391F8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426652-E13D-FE25-20F0-A24C803A1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D37A838-8D5A-1277-9688-CF86AA425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DD5F6B35-91E3-0169-BA17-55426521C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1607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AB6D40A-2A0A-AF3D-8CF7-3ECD37765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4957" y="2612571"/>
            <a:ext cx="5486400" cy="1053425"/>
          </a:xfrm>
        </p:spPr>
        <p:txBody>
          <a:bodyPr/>
          <a:lstStyle/>
          <a:p>
            <a:r>
              <a:rPr lang="en-US" dirty="0"/>
              <a:t>Teori </a:t>
            </a:r>
            <a:r>
              <a:rPr lang="en-US" dirty="0" err="1"/>
              <a:t>Belajar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5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053C9-322F-34CD-C060-2CB1ECC70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AA5025-B3A9-DD73-8AE5-937369CE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 err="1"/>
              <a:t>Behavioristik</a:t>
            </a:r>
            <a:endParaRPr lang="en-US" sz="3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E05706-D1E9-BA9F-B9FA-4DDC57830B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406035"/>
            <a:ext cx="8323684" cy="333229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Teori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behavioristik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aliran</a:t>
            </a:r>
            <a:r>
              <a:rPr lang="en-US" sz="2200" dirty="0"/>
              <a:t> </a:t>
            </a:r>
            <a:r>
              <a:rPr lang="en-US" sz="2200" dirty="0" err="1"/>
              <a:t>tingkah</a:t>
            </a:r>
            <a:r>
              <a:rPr lang="en-US" sz="2200" dirty="0"/>
              <a:t> </a:t>
            </a:r>
            <a:r>
              <a:rPr lang="en-US" sz="2200" dirty="0" err="1"/>
              <a:t>laku</a:t>
            </a:r>
            <a:r>
              <a:rPr lang="en-US" sz="2200" dirty="0"/>
              <a:t>,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diartikan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proses </a:t>
            </a:r>
            <a:r>
              <a:rPr lang="en-US" sz="2200" dirty="0" err="1"/>
              <a:t>perubahan</a:t>
            </a:r>
            <a:r>
              <a:rPr lang="en-US" sz="2200" dirty="0"/>
              <a:t> </a:t>
            </a:r>
            <a:r>
              <a:rPr lang="en-US" sz="2200" dirty="0" err="1"/>
              <a:t>tingkah</a:t>
            </a:r>
            <a:r>
              <a:rPr lang="en-US" sz="2200" dirty="0"/>
              <a:t> </a:t>
            </a:r>
            <a:r>
              <a:rPr lang="en-US" sz="2200" dirty="0" err="1"/>
              <a:t>laku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akibat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interaksi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stimulus dan </a:t>
            </a:r>
            <a:r>
              <a:rPr lang="en-US" sz="2200" dirty="0" err="1"/>
              <a:t>respons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menurut</a:t>
            </a:r>
            <a:r>
              <a:rPr lang="en-US" sz="2200" dirty="0"/>
              <a:t> </a:t>
            </a:r>
            <a:r>
              <a:rPr lang="en-US" sz="2200" dirty="0" err="1"/>
              <a:t>psikologi</a:t>
            </a:r>
            <a:r>
              <a:rPr lang="en-US" sz="2200" dirty="0"/>
              <a:t> </a:t>
            </a:r>
            <a:r>
              <a:rPr lang="en-US" sz="2200" dirty="0" err="1"/>
              <a:t>behavioristik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kontrol</a:t>
            </a:r>
            <a:r>
              <a:rPr lang="en-US" sz="2200" dirty="0"/>
              <a:t> instrument yang </a:t>
            </a:r>
            <a:r>
              <a:rPr lang="en-US" sz="2200" dirty="0" err="1"/>
              <a:t>berasal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tidaknya</a:t>
            </a:r>
            <a:r>
              <a:rPr lang="en-US" sz="2200" dirty="0"/>
              <a:t> </a:t>
            </a:r>
            <a:r>
              <a:rPr lang="en-US" sz="2200" dirty="0" err="1"/>
              <a:t>individu</a:t>
            </a:r>
            <a:r>
              <a:rPr lang="en-US" sz="2200" dirty="0"/>
              <a:t> </a:t>
            </a:r>
            <a:r>
              <a:rPr lang="en-US" sz="2200" dirty="0" err="1"/>
              <a:t>bergantung</a:t>
            </a:r>
            <a:r>
              <a:rPr lang="en-US" sz="2200" dirty="0"/>
              <a:t> pada </a:t>
            </a:r>
            <a:r>
              <a:rPr lang="en-US" sz="2200" dirty="0" err="1"/>
              <a:t>faktor-faktor</a:t>
            </a:r>
            <a:r>
              <a:rPr lang="en-US" sz="2200" dirty="0"/>
              <a:t> </a:t>
            </a:r>
            <a:r>
              <a:rPr lang="en-US" sz="2200" dirty="0" err="1"/>
              <a:t>kondisional</a:t>
            </a:r>
            <a:r>
              <a:rPr lang="en-US" sz="2200" dirty="0"/>
              <a:t> yang </a:t>
            </a:r>
            <a:r>
              <a:rPr lang="en-US" sz="2200" dirty="0" err="1"/>
              <a:t>diberikan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Ilmuwan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Thorndike, Watson, Guthrie dan Skinner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5176287-7FBA-B52A-39BF-695C58975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123CAAB-3143-3233-E0DE-3EE664C93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1E3F819-967E-B986-2D6A-F93D97128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0A738DA-6692-BD93-BD3D-85ADFA3088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2249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7F01A-1F9B-983A-BCAC-1B62351E0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DF6619-0BD9-E31F-EDDF-03C481E4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16449"/>
            <a:ext cx="10873740" cy="766631"/>
          </a:xfrm>
        </p:spPr>
        <p:txBody>
          <a:bodyPr/>
          <a:lstStyle/>
          <a:p>
            <a:r>
              <a:rPr lang="en-US" sz="3200" dirty="0" err="1"/>
              <a:t>Kognitivistik</a:t>
            </a:r>
            <a:endParaRPr lang="en-US" sz="3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4AF4A2-04B3-CC87-A277-0C9E0533F7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32449" y="2406035"/>
            <a:ext cx="8323684" cy="333229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Teori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menekankan</a:t>
            </a:r>
            <a:r>
              <a:rPr lang="en-US" sz="2200" dirty="0"/>
              <a:t> proses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daripada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Bagi </a:t>
            </a:r>
            <a:r>
              <a:rPr lang="en-US" sz="2200" dirty="0" err="1"/>
              <a:t>penganut</a:t>
            </a:r>
            <a:r>
              <a:rPr lang="en-US" sz="2200" dirty="0"/>
              <a:t> </a:t>
            </a:r>
            <a:r>
              <a:rPr lang="en-US" sz="2200" dirty="0" err="1"/>
              <a:t>aliran</a:t>
            </a:r>
            <a:r>
              <a:rPr lang="en-US" sz="2200" dirty="0"/>
              <a:t> </a:t>
            </a:r>
            <a:r>
              <a:rPr lang="en-US" sz="2200" dirty="0" err="1"/>
              <a:t>kognitivistik</a:t>
            </a:r>
            <a:r>
              <a:rPr lang="en-US" sz="2200" dirty="0"/>
              <a:t>,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sekedar</a:t>
            </a:r>
            <a:r>
              <a:rPr lang="en-US" sz="2200" dirty="0"/>
              <a:t> </a:t>
            </a:r>
            <a:r>
              <a:rPr lang="en-US" sz="2200" dirty="0" err="1"/>
              <a:t>melibatkan</a:t>
            </a:r>
            <a:r>
              <a:rPr lang="en-US" sz="2200" dirty="0"/>
              <a:t> </a:t>
            </a:r>
            <a:r>
              <a:rPr lang="en-US" sz="2200" dirty="0" err="1"/>
              <a:t>hubungan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stimulus dan </a:t>
            </a:r>
            <a:r>
              <a:rPr lang="en-US" sz="2200" dirty="0" err="1"/>
              <a:t>respons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Menurut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kognitivistik</a:t>
            </a:r>
            <a:r>
              <a:rPr lang="en-US" sz="2200" dirty="0"/>
              <a:t>, </a:t>
            </a:r>
            <a:r>
              <a:rPr lang="en-US" sz="2200" dirty="0" err="1"/>
              <a:t>ilmu</a:t>
            </a:r>
            <a:r>
              <a:rPr lang="en-US" sz="2200" dirty="0"/>
              <a:t> </a:t>
            </a:r>
            <a:r>
              <a:rPr lang="en-US" sz="2200" dirty="0" err="1"/>
              <a:t>pengetahuan</a:t>
            </a:r>
            <a:r>
              <a:rPr lang="en-US" sz="2200" dirty="0"/>
              <a:t> </a:t>
            </a:r>
            <a:r>
              <a:rPr lang="en-US" sz="2200" dirty="0" err="1"/>
              <a:t>dibangun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diri</a:t>
            </a:r>
            <a:r>
              <a:rPr lang="en-US" sz="2200" dirty="0"/>
              <a:t> </a:t>
            </a:r>
            <a:r>
              <a:rPr lang="en-US" sz="2200" dirty="0" err="1"/>
              <a:t>seseorang</a:t>
            </a:r>
            <a:r>
              <a:rPr lang="en-US" sz="2200" dirty="0"/>
              <a:t> </a:t>
            </a:r>
            <a:r>
              <a:rPr lang="en-US" sz="2200" dirty="0" err="1"/>
              <a:t>melalui</a:t>
            </a:r>
            <a:r>
              <a:rPr lang="en-US" sz="2200" dirty="0"/>
              <a:t> proses </a:t>
            </a:r>
            <a:r>
              <a:rPr lang="en-US" sz="2200" dirty="0" err="1"/>
              <a:t>interaksi</a:t>
            </a:r>
            <a:r>
              <a:rPr lang="en-US" sz="2200" dirty="0"/>
              <a:t> yang </a:t>
            </a:r>
            <a:r>
              <a:rPr lang="en-US" sz="2200" dirty="0" err="1"/>
              <a:t>berkesinambungan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Dalam </a:t>
            </a:r>
            <a:r>
              <a:rPr lang="en-US" sz="2200" dirty="0" err="1"/>
              <a:t>psikologi</a:t>
            </a:r>
            <a:r>
              <a:rPr lang="en-US" sz="2200" dirty="0"/>
              <a:t> </a:t>
            </a:r>
            <a:r>
              <a:rPr lang="en-US" sz="2200" dirty="0" err="1"/>
              <a:t>kognitf</a:t>
            </a:r>
            <a:r>
              <a:rPr lang="en-US" sz="2200" dirty="0"/>
              <a:t>,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dipandang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usaha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mengerti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endParaRPr lang="en-US" sz="2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Ilmuwan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Gagne, Piaget, Ausubel, Bruner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F5AD80F-B52F-D84F-3785-FBE56B574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718BD18-E686-86A0-1349-A5D4488F4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2CD527E-A2BD-6977-BA93-D71508A43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BD0F7F3-AAF9-D3D4-BCFB-B0EDD29A07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92677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649</TotalTime>
  <Words>981</Words>
  <Application>Microsoft Office PowerPoint</Application>
  <PresentationFormat>Widescreen</PresentationFormat>
  <Paragraphs>142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Franklin Gothic Book</vt:lpstr>
      <vt:lpstr>Franklin Gothic Demi</vt:lpstr>
      <vt:lpstr>Custom</vt:lpstr>
      <vt:lpstr>Agenda (pertemuan ke 3)</vt:lpstr>
      <vt:lpstr>Prinsip-prinsip Belajar</vt:lpstr>
      <vt:lpstr>Prinsip-prinsip Belajar (Berdasarkan Teori Gestalt)</vt:lpstr>
      <vt:lpstr>Prinsip-prinsip Belajar (Dalyono, 2007)</vt:lpstr>
      <vt:lpstr>Jenis-jenis Belajar (ditinjau dari segi proses) </vt:lpstr>
      <vt:lpstr>Belajar ditinjau dari segi tujuan (Subroto, 1988)</vt:lpstr>
      <vt:lpstr>Teori Belajar</vt:lpstr>
      <vt:lpstr>Behavioristik</vt:lpstr>
      <vt:lpstr>Kognitivistik</vt:lpstr>
      <vt:lpstr>Humanistik</vt:lpstr>
      <vt:lpstr>Humanistik – Carl Rogers</vt:lpstr>
      <vt:lpstr>Humanistik – Abraham Maslow</vt:lpstr>
      <vt:lpstr>Gaya Belajar</vt:lpstr>
      <vt:lpstr>PowerPoint Presentation</vt:lpstr>
      <vt:lpstr>Gaya Belajar Visual</vt:lpstr>
      <vt:lpstr>Gaya Belajar Auditif</vt:lpstr>
      <vt:lpstr>Gaya Belajar Kinestetik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9</cp:revision>
  <dcterms:created xsi:type="dcterms:W3CDTF">2025-03-19T07:12:51Z</dcterms:created>
  <dcterms:modified xsi:type="dcterms:W3CDTF">2025-03-26T02:54:50Z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