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86" r:id="rId7"/>
    <p:sldId id="304" r:id="rId8"/>
    <p:sldId id="305" r:id="rId9"/>
    <p:sldId id="306" r:id="rId10"/>
    <p:sldId id="307" r:id="rId11"/>
    <p:sldId id="303" r:id="rId12"/>
    <p:sldId id="308" r:id="rId13"/>
    <p:sldId id="309" r:id="rId14"/>
    <p:sldId id="310" r:id="rId15"/>
    <p:sldId id="311" r:id="rId16"/>
    <p:sldId id="297" r:id="rId17"/>
    <p:sldId id="312" r:id="rId18"/>
    <p:sldId id="313" r:id="rId19"/>
    <p:sldId id="314" r:id="rId20"/>
    <p:sldId id="315" r:id="rId21"/>
    <p:sldId id="316" r:id="rId22"/>
    <p:sldId id="2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646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anchor="ctr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1" r:id="rId4"/>
    <p:sldLayoutId id="2147483659" r:id="rId5"/>
    <p:sldLayoutId id="2147483668" r:id="rId6"/>
    <p:sldLayoutId id="2147483669" r:id="rId7"/>
    <p:sldLayoutId id="2147483661" r:id="rId8"/>
    <p:sldLayoutId id="2147483666" r:id="rId9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865237"/>
            <a:ext cx="7619999" cy="3109315"/>
          </a:xfrm>
        </p:spPr>
        <p:txBody>
          <a:bodyPr/>
          <a:lstStyle/>
          <a:p>
            <a:pPr algn="ctr"/>
            <a:r>
              <a:rPr lang="en-US" sz="4000" dirty="0">
                <a:latin typeface="+mn-lt"/>
                <a:cs typeface="Arial" panose="020B0604020202020204" pitchFamily="34" charset="0"/>
              </a:rPr>
              <a:t>Bab 2 </a:t>
            </a:r>
            <a:br>
              <a:rPr lang="en-US" sz="4000" dirty="0">
                <a:latin typeface="+mn-lt"/>
                <a:cs typeface="Arial" panose="020B0604020202020204" pitchFamily="34" charset="0"/>
              </a:rPr>
            </a:br>
            <a:br>
              <a:rPr lang="en-US" sz="4000" dirty="0">
                <a:latin typeface="+mn-lt"/>
                <a:cs typeface="Arial" panose="020B0604020202020204" pitchFamily="34" charset="0"/>
              </a:rPr>
            </a:br>
            <a:r>
              <a:rPr lang="en-US" sz="4000" dirty="0">
                <a:latin typeface="+mn-lt"/>
                <a:cs typeface="Arial" panose="020B0604020202020204" pitchFamily="34" charset="0"/>
              </a:rPr>
              <a:t>Teori Belajar, Belajar yang </a:t>
            </a:r>
            <a:r>
              <a:rPr lang="en-US" sz="4000" dirty="0" err="1">
                <a:latin typeface="+mn-lt"/>
                <a:cs typeface="Arial" panose="020B0604020202020204" pitchFamily="34" charset="0"/>
              </a:rPr>
              <a:t>Bermakna</a:t>
            </a:r>
            <a:r>
              <a:rPr lang="en-US" sz="4000" dirty="0">
                <a:latin typeface="+mn-lt"/>
                <a:cs typeface="Arial" panose="020B0604020202020204" pitchFamily="34" charset="0"/>
              </a:rPr>
              <a:t> dan Pembelajaran </a:t>
            </a:r>
            <a:r>
              <a:rPr lang="en-US" sz="4000" dirty="0" err="1">
                <a:latin typeface="+mn-lt"/>
                <a:cs typeface="Arial" panose="020B0604020202020204" pitchFamily="34" charset="0"/>
              </a:rPr>
              <a:t>dengan</a:t>
            </a:r>
            <a:r>
              <a:rPr lang="en-US" sz="40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+mn-lt"/>
                <a:cs typeface="Arial" panose="020B0604020202020204" pitchFamily="34" charset="0"/>
              </a:rPr>
              <a:t>Pendekatan</a:t>
            </a:r>
            <a:r>
              <a:rPr lang="en-US" sz="4000" dirty="0">
                <a:latin typeface="+mn-lt"/>
                <a:cs typeface="Arial" panose="020B0604020202020204" pitchFamily="34" charset="0"/>
              </a:rPr>
              <a:t> Proses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BB289-9A72-22E8-AC7C-73875F3B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415414"/>
            <a:ext cx="10451691" cy="5535561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GB" sz="2200" b="1" dirty="0"/>
              <a:t>TEORI BELAJAR FUNGSIONALISTIK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Teori </a:t>
            </a:r>
            <a:r>
              <a:rPr lang="en-GB" sz="2000" dirty="0" err="1"/>
              <a:t>belajar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dsimpulkan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percobaan</a:t>
            </a:r>
            <a:r>
              <a:rPr lang="en-GB" sz="2000" dirty="0"/>
              <a:t> Thorndike yang </a:t>
            </a:r>
            <a:r>
              <a:rPr lang="en-GB" sz="2000" dirty="0" err="1"/>
              <a:t>menggunakan</a:t>
            </a:r>
            <a:r>
              <a:rPr lang="en-GB" sz="2000" dirty="0"/>
              <a:t> </a:t>
            </a:r>
            <a:r>
              <a:rPr lang="en-GB" sz="2000" dirty="0" err="1"/>
              <a:t>kucing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binatang</a:t>
            </a:r>
            <a:r>
              <a:rPr lang="en-GB" sz="2000" dirty="0"/>
              <a:t> </a:t>
            </a:r>
            <a:r>
              <a:rPr lang="en-GB" sz="2000" dirty="0" err="1"/>
              <a:t>percobaan</a:t>
            </a:r>
            <a:r>
              <a:rPr lang="en-GB" sz="2000" dirty="0"/>
              <a:t> dan Skinner </a:t>
            </a:r>
            <a:r>
              <a:rPr lang="en-GB" sz="2000" dirty="0" err="1"/>
              <a:t>menggunakan</a:t>
            </a:r>
            <a:r>
              <a:rPr lang="en-GB" sz="2000" dirty="0"/>
              <a:t> </a:t>
            </a:r>
            <a:r>
              <a:rPr lang="en-GB" sz="2000" dirty="0" err="1"/>
              <a:t>tikus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binatang</a:t>
            </a:r>
            <a:r>
              <a:rPr lang="en-GB" sz="2000" dirty="0"/>
              <a:t> </a:t>
            </a:r>
            <a:r>
              <a:rPr lang="en-GB" sz="2000" dirty="0" err="1"/>
              <a:t>percobaan</a:t>
            </a:r>
            <a:endParaRPr lang="en-GB" sz="2000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Dari </a:t>
            </a:r>
            <a:r>
              <a:rPr lang="en-GB" sz="2000" dirty="0" err="1"/>
              <a:t>percobaan</a:t>
            </a:r>
            <a:r>
              <a:rPr lang="en-GB" sz="2000" dirty="0"/>
              <a:t> Thorndike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disimpulkan</a:t>
            </a:r>
            <a:r>
              <a:rPr lang="en-GB" sz="2000" dirty="0"/>
              <a:t> </a:t>
            </a:r>
            <a:r>
              <a:rPr lang="en-GB" sz="2000" dirty="0" err="1"/>
              <a:t>adanya</a:t>
            </a:r>
            <a:r>
              <a:rPr lang="en-GB" sz="2000" dirty="0"/>
              <a:t> </a:t>
            </a:r>
            <a:r>
              <a:rPr lang="en-GB" sz="2000" dirty="0" err="1"/>
              <a:t>hukum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belajar</a:t>
            </a:r>
            <a:r>
              <a:rPr lang="en-GB" sz="2000" dirty="0"/>
              <a:t>, </a:t>
            </a:r>
            <a:r>
              <a:rPr lang="en-GB" sz="2000" dirty="0" err="1"/>
              <a:t>yaitu</a:t>
            </a:r>
            <a:r>
              <a:rPr lang="en-GB" sz="2000" dirty="0"/>
              <a:t> </a:t>
            </a:r>
            <a:r>
              <a:rPr lang="en-GB" sz="2000" b="1" dirty="0" err="1"/>
              <a:t>hukum</a:t>
            </a:r>
            <a:r>
              <a:rPr lang="en-GB" sz="2000" b="1" dirty="0"/>
              <a:t> </a:t>
            </a:r>
            <a:r>
              <a:rPr lang="en-GB" sz="2000" b="1" dirty="0" err="1"/>
              <a:t>kesiapan</a:t>
            </a:r>
            <a:r>
              <a:rPr lang="en-GB" sz="2000" b="1" dirty="0"/>
              <a:t>, </a:t>
            </a:r>
            <a:r>
              <a:rPr lang="en-GB" sz="2000" b="1" dirty="0" err="1"/>
              <a:t>hukum</a:t>
            </a:r>
            <a:r>
              <a:rPr lang="en-GB" sz="2000" b="1" dirty="0"/>
              <a:t> </a:t>
            </a:r>
            <a:r>
              <a:rPr lang="en-GB" sz="2000" b="1" dirty="0" err="1"/>
              <a:t>latihan</a:t>
            </a:r>
            <a:r>
              <a:rPr lang="en-GB" sz="2000" b="1" dirty="0"/>
              <a:t> </a:t>
            </a:r>
            <a:r>
              <a:rPr lang="en-GB" sz="2000" dirty="0"/>
              <a:t>dan</a:t>
            </a:r>
            <a:r>
              <a:rPr lang="en-GB" sz="2000" b="1" dirty="0"/>
              <a:t> </a:t>
            </a:r>
            <a:r>
              <a:rPr lang="en-GB" sz="2000" b="1" dirty="0" err="1"/>
              <a:t>hukum</a:t>
            </a:r>
            <a:r>
              <a:rPr lang="en-GB" sz="2000" b="1" dirty="0"/>
              <a:t> </a:t>
            </a:r>
            <a:r>
              <a:rPr lang="en-GB" sz="2000" b="1" dirty="0" err="1"/>
              <a:t>efek</a:t>
            </a:r>
            <a:endParaRPr lang="en-GB" sz="2000" b="1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Dalam </a:t>
            </a:r>
            <a:r>
              <a:rPr lang="en-GB" sz="2000" dirty="0" err="1"/>
              <a:t>hukum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, </a:t>
            </a:r>
            <a:r>
              <a:rPr lang="en-GB" sz="2000" dirty="0" err="1"/>
              <a:t>kegiatan</a:t>
            </a:r>
            <a:r>
              <a:rPr lang="en-GB" sz="2000" dirty="0"/>
              <a:t> </a:t>
            </a:r>
            <a:r>
              <a:rPr lang="en-GB" sz="2000" dirty="0" err="1"/>
              <a:t>belajar</a:t>
            </a:r>
            <a:r>
              <a:rPr lang="en-GB" sz="2000" dirty="0"/>
              <a:t> </a:t>
            </a:r>
            <a:r>
              <a:rPr lang="en-GB" sz="2000" dirty="0" err="1"/>
              <a:t>bisa</a:t>
            </a:r>
            <a:r>
              <a:rPr lang="en-GB" sz="2000" dirty="0"/>
              <a:t> </a:t>
            </a:r>
            <a:r>
              <a:rPr lang="en-GB" sz="2000" dirty="0" err="1"/>
              <a:t>mencapai</a:t>
            </a:r>
            <a:r>
              <a:rPr lang="en-GB" sz="2000" dirty="0"/>
              <a:t> </a:t>
            </a:r>
            <a:r>
              <a:rPr lang="en-GB" sz="2000" dirty="0" err="1"/>
              <a:t>hasil</a:t>
            </a:r>
            <a:r>
              <a:rPr lang="en-GB" sz="2000" dirty="0"/>
              <a:t> yang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kalau</a:t>
            </a:r>
            <a:r>
              <a:rPr lang="en-GB" sz="2000" dirty="0"/>
              <a:t> </a:t>
            </a:r>
            <a:r>
              <a:rPr lang="en-GB" sz="2000" dirty="0" err="1"/>
              <a:t>ada</a:t>
            </a:r>
            <a:r>
              <a:rPr lang="en-GB" sz="2000" dirty="0"/>
              <a:t> </a:t>
            </a:r>
            <a:r>
              <a:rPr lang="en-GB" sz="2000" dirty="0" err="1"/>
              <a:t>kesiapan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belajar</a:t>
            </a:r>
            <a:r>
              <a:rPr lang="en-GB" sz="2000" dirty="0"/>
              <a:t>. </a:t>
            </a:r>
            <a:r>
              <a:rPr lang="en-GB" sz="2000" dirty="0" err="1"/>
              <a:t>Tanpa</a:t>
            </a:r>
            <a:r>
              <a:rPr lang="en-GB" sz="2000" dirty="0"/>
              <a:t> </a:t>
            </a:r>
            <a:r>
              <a:rPr lang="en-GB" sz="2000" dirty="0" err="1"/>
              <a:t>adanya</a:t>
            </a:r>
            <a:r>
              <a:rPr lang="en-GB" sz="2000" dirty="0"/>
              <a:t> </a:t>
            </a:r>
            <a:r>
              <a:rPr lang="en-GB" sz="2000" dirty="0" err="1"/>
              <a:t>kesiapan</a:t>
            </a:r>
            <a:r>
              <a:rPr lang="en-GB" sz="2000" dirty="0"/>
              <a:t> yang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diprediksikan</a:t>
            </a:r>
            <a:r>
              <a:rPr lang="en-GB" sz="2000" dirty="0"/>
              <a:t> </a:t>
            </a:r>
            <a:r>
              <a:rPr lang="en-GB" sz="2000" dirty="0" err="1"/>
              <a:t>hasilnya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kurang</a:t>
            </a:r>
            <a:r>
              <a:rPr lang="en-GB" sz="2000" dirty="0"/>
              <a:t> </a:t>
            </a:r>
            <a:r>
              <a:rPr lang="en-GB" sz="2000" dirty="0" err="1"/>
              <a:t>memuaskan</a:t>
            </a:r>
            <a:r>
              <a:rPr lang="en-GB" sz="2000" dirty="0"/>
              <a:t>. Di </a:t>
            </a:r>
            <a:r>
              <a:rPr lang="en-GB" sz="2000" dirty="0" err="1"/>
              <a:t>samping</a:t>
            </a:r>
            <a:r>
              <a:rPr lang="en-GB" sz="2000" dirty="0"/>
              <a:t> </a:t>
            </a:r>
            <a:r>
              <a:rPr lang="en-GB" sz="2000" dirty="0" err="1"/>
              <a:t>kesiapan</a:t>
            </a:r>
            <a:r>
              <a:rPr lang="en-GB" sz="2000" dirty="0"/>
              <a:t>, agar </a:t>
            </a:r>
            <a:r>
              <a:rPr lang="en-GB" sz="2000" dirty="0" err="1"/>
              <a:t>belajar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mencapai</a:t>
            </a:r>
            <a:r>
              <a:rPr lang="en-GB" sz="2000" dirty="0"/>
              <a:t> </a:t>
            </a:r>
            <a:r>
              <a:rPr lang="en-GB" sz="2000" dirty="0" err="1"/>
              <a:t>hasil</a:t>
            </a:r>
            <a:r>
              <a:rPr lang="en-GB" sz="2000" dirty="0"/>
              <a:t> yang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harus</a:t>
            </a:r>
            <a:r>
              <a:rPr lang="en-GB" sz="2000" dirty="0"/>
              <a:t> </a:t>
            </a:r>
            <a:r>
              <a:rPr lang="en-GB" sz="2000" dirty="0" err="1"/>
              <a:t>melaksanakan</a:t>
            </a:r>
            <a:r>
              <a:rPr lang="en-GB" sz="2000" dirty="0"/>
              <a:t> </a:t>
            </a:r>
            <a:r>
              <a:rPr lang="en-GB" sz="2000" dirty="0" err="1"/>
              <a:t>latihan</a:t>
            </a:r>
            <a:r>
              <a:rPr lang="en-GB" sz="2000" dirty="0"/>
              <a:t>. </a:t>
            </a:r>
            <a:r>
              <a:rPr lang="en-GB" sz="2000" dirty="0" err="1"/>
              <a:t>Semakin</a:t>
            </a:r>
            <a:r>
              <a:rPr lang="en-GB" sz="2000" dirty="0"/>
              <a:t> </a:t>
            </a:r>
            <a:r>
              <a:rPr lang="en-GB" sz="2000" dirty="0" err="1"/>
              <a:t>banyak</a:t>
            </a:r>
            <a:r>
              <a:rPr lang="en-GB" sz="2000" dirty="0"/>
              <a:t> </a:t>
            </a:r>
            <a:r>
              <a:rPr lang="en-GB" sz="2000" dirty="0" err="1"/>
              <a:t>latihan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diprediksi</a:t>
            </a:r>
            <a:r>
              <a:rPr lang="en-GB" sz="2000" dirty="0"/>
              <a:t> </a:t>
            </a:r>
            <a:r>
              <a:rPr lang="en-GB" sz="2000" dirty="0" err="1"/>
              <a:t>makin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hasilnya</a:t>
            </a:r>
            <a:r>
              <a:rPr lang="en-GB" sz="2000" dirty="0"/>
              <a:t>.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b="1" dirty="0" err="1"/>
              <a:t>kesiapan</a:t>
            </a:r>
            <a:r>
              <a:rPr lang="en-GB" sz="2000" dirty="0"/>
              <a:t> dan </a:t>
            </a:r>
            <a:r>
              <a:rPr lang="en-GB" sz="2000" b="1" dirty="0" err="1"/>
              <a:t>latihan</a:t>
            </a:r>
            <a:r>
              <a:rPr lang="en-GB" sz="2000" b="1" dirty="0"/>
              <a:t>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diperoleh</a:t>
            </a:r>
            <a:r>
              <a:rPr lang="en-GB" sz="2000" dirty="0"/>
              <a:t> </a:t>
            </a:r>
            <a:r>
              <a:rPr lang="en-GB" sz="2000" b="1" dirty="0" err="1"/>
              <a:t>efeknya</a:t>
            </a:r>
            <a:endParaRPr lang="en-GB" sz="2000" b="1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Dari </a:t>
            </a:r>
            <a:r>
              <a:rPr lang="en-GB" sz="2000" dirty="0" err="1"/>
              <a:t>percobaan</a:t>
            </a:r>
            <a:r>
              <a:rPr lang="en-GB" sz="2000" dirty="0"/>
              <a:t> Skinner </a:t>
            </a:r>
            <a:r>
              <a:rPr lang="en-GB" sz="2000" dirty="0" err="1"/>
              <a:t>tampak</a:t>
            </a:r>
            <a:r>
              <a:rPr lang="en-GB" sz="2000" dirty="0"/>
              <a:t> </a:t>
            </a:r>
            <a:r>
              <a:rPr lang="en-GB" sz="2000" dirty="0" err="1"/>
              <a:t>hewan</a:t>
            </a:r>
            <a:r>
              <a:rPr lang="en-GB" sz="2000" dirty="0"/>
              <a:t> </a:t>
            </a:r>
            <a:r>
              <a:rPr lang="en-GB" sz="2000" dirty="0" err="1"/>
              <a:t>percobaan</a:t>
            </a:r>
            <a:r>
              <a:rPr lang="en-GB" sz="2000" dirty="0"/>
              <a:t> </a:t>
            </a:r>
            <a:r>
              <a:rPr lang="en-GB" sz="2000" dirty="0" err="1"/>
              <a:t>harus</a:t>
            </a:r>
            <a:r>
              <a:rPr lang="en-GB" sz="2000" dirty="0"/>
              <a:t> </a:t>
            </a:r>
            <a:r>
              <a:rPr lang="en-GB" sz="2000" dirty="0" err="1"/>
              <a:t>melakukan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mencapai</a:t>
            </a:r>
            <a:r>
              <a:rPr lang="en-GB" sz="2000" dirty="0"/>
              <a:t> </a:t>
            </a:r>
            <a:r>
              <a:rPr lang="en-GB" sz="2000" dirty="0" err="1"/>
              <a:t>tujuannya</a:t>
            </a:r>
            <a:r>
              <a:rPr lang="en-GB" sz="2000" dirty="0"/>
              <a:t>, </a:t>
            </a: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</a:t>
            </a:r>
            <a:r>
              <a:rPr lang="en-GB" sz="2000" dirty="0" err="1"/>
              <a:t>kondisioning</a:t>
            </a:r>
            <a:r>
              <a:rPr lang="en-GB" sz="2000" dirty="0"/>
              <a:t> Skinner </a:t>
            </a:r>
            <a:r>
              <a:rPr lang="en-GB" sz="2000" dirty="0" err="1"/>
              <a:t>disebut</a:t>
            </a:r>
            <a:r>
              <a:rPr lang="en-GB" sz="2000" dirty="0"/>
              <a:t> </a:t>
            </a:r>
            <a:r>
              <a:rPr lang="en-GB" sz="2000" dirty="0" err="1"/>
              <a:t>kondisioning</a:t>
            </a:r>
            <a:r>
              <a:rPr lang="en-GB" sz="2000" dirty="0"/>
              <a:t> </a:t>
            </a:r>
            <a:r>
              <a:rPr lang="en-GB" sz="2000" dirty="0" err="1"/>
              <a:t>operan</a:t>
            </a:r>
            <a:endParaRPr lang="en-GB" sz="2000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Dalam </a:t>
            </a:r>
            <a:r>
              <a:rPr lang="en-GB" sz="2000" dirty="0" err="1"/>
              <a:t>praktek</a:t>
            </a:r>
            <a:r>
              <a:rPr lang="en-GB" sz="2000" dirty="0"/>
              <a:t> </a:t>
            </a:r>
            <a:r>
              <a:rPr lang="en-GB" sz="2000" dirty="0" err="1"/>
              <a:t>sehari-hari</a:t>
            </a:r>
            <a:r>
              <a:rPr lang="en-GB" sz="2000" dirty="0"/>
              <a:t> </a:t>
            </a:r>
            <a:r>
              <a:rPr lang="en-GB" sz="2000" dirty="0" err="1"/>
              <a:t>apabila</a:t>
            </a:r>
            <a:r>
              <a:rPr lang="en-GB" sz="2000" dirty="0"/>
              <a:t> </a:t>
            </a:r>
            <a:r>
              <a:rPr lang="en-GB" sz="2000" dirty="0" err="1"/>
              <a:t>anak</a:t>
            </a:r>
            <a:r>
              <a:rPr lang="en-GB" sz="2000" dirty="0"/>
              <a:t> </a:t>
            </a:r>
            <a:r>
              <a:rPr lang="en-GB" sz="2000" dirty="0" err="1"/>
              <a:t>mempunyai</a:t>
            </a:r>
            <a:r>
              <a:rPr lang="en-GB" sz="2000" dirty="0"/>
              <a:t> </a:t>
            </a:r>
            <a:r>
              <a:rPr lang="en-GB" sz="2000" dirty="0" err="1"/>
              <a:t>nilai</a:t>
            </a:r>
            <a:r>
              <a:rPr lang="en-GB" sz="2000" dirty="0"/>
              <a:t> yang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kemudian</a:t>
            </a:r>
            <a:r>
              <a:rPr lang="en-GB" sz="2000" dirty="0"/>
              <a:t> </a:t>
            </a:r>
            <a:r>
              <a:rPr lang="en-GB" sz="2000" dirty="0" err="1"/>
              <a:t>diberi</a:t>
            </a:r>
            <a:r>
              <a:rPr lang="en-GB" sz="2000" dirty="0"/>
              <a:t> </a:t>
            </a:r>
            <a:r>
              <a:rPr lang="en-GB" sz="2000" dirty="0" err="1"/>
              <a:t>hadiah</a:t>
            </a:r>
            <a:r>
              <a:rPr lang="en-GB" sz="2000" dirty="0"/>
              <a:t>/</a:t>
            </a:r>
            <a:r>
              <a:rPr lang="en-GB" sz="2000" dirty="0" err="1"/>
              <a:t>pujian</a:t>
            </a:r>
            <a:r>
              <a:rPr lang="en-GB" sz="2000" dirty="0"/>
              <a:t>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anak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belajar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giat</a:t>
            </a:r>
            <a:r>
              <a:rPr lang="en-GB" sz="2000" dirty="0"/>
              <a:t> agar </a:t>
            </a:r>
            <a:r>
              <a:rPr lang="en-GB" sz="2000" dirty="0" err="1"/>
              <a:t>nilainya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(</a:t>
            </a:r>
            <a:r>
              <a:rPr lang="en-GB" sz="2000" dirty="0" err="1"/>
              <a:t>kegiatan</a:t>
            </a:r>
            <a:r>
              <a:rPr lang="en-GB" sz="2000" dirty="0"/>
              <a:t> </a:t>
            </a:r>
            <a:r>
              <a:rPr lang="en-GB" sz="2000" dirty="0" err="1"/>
              <a:t>tsb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diulangi</a:t>
            </a:r>
            <a:r>
              <a:rPr lang="en-GB" sz="2000" dirty="0"/>
              <a:t> </a:t>
            </a:r>
            <a:r>
              <a:rPr lang="en-GB" sz="2000" dirty="0" err="1"/>
              <a:t>terus</a:t>
            </a:r>
            <a:r>
              <a:rPr lang="en-GB" sz="2000" dirty="0"/>
              <a:t>)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51457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8A0E-E341-1B24-3ACC-B6829890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59" y="521110"/>
            <a:ext cx="9779183" cy="717756"/>
          </a:xfrm>
        </p:spPr>
        <p:txBody>
          <a:bodyPr/>
          <a:lstStyle/>
          <a:p>
            <a:pPr algn="ctr"/>
            <a:r>
              <a:rPr lang="en-GB" sz="2800" dirty="0"/>
              <a:t>Teori Belajar yang </a:t>
            </a:r>
            <a:r>
              <a:rPr lang="en-GB" sz="2800" dirty="0" err="1"/>
              <a:t>Berorientasi</a:t>
            </a:r>
            <a:r>
              <a:rPr lang="en-GB" sz="2800" dirty="0"/>
              <a:t> </a:t>
            </a:r>
            <a:r>
              <a:rPr lang="en-GB" sz="2800" dirty="0" err="1"/>
              <a:t>Psikologi</a:t>
            </a:r>
            <a:r>
              <a:rPr lang="en-GB" sz="2800" dirty="0"/>
              <a:t> </a:t>
            </a:r>
            <a:r>
              <a:rPr lang="en-GB" sz="2800" dirty="0" err="1"/>
              <a:t>Kognitif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36D1A-E837-C767-AA01-1E2E34D44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59" y="1615876"/>
            <a:ext cx="10325215" cy="399834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Teori </a:t>
            </a:r>
            <a:r>
              <a:rPr lang="en-GB" sz="2200" dirty="0" err="1"/>
              <a:t>belajar</a:t>
            </a:r>
            <a:r>
              <a:rPr lang="en-GB" sz="2200" dirty="0"/>
              <a:t> </a:t>
            </a:r>
            <a:r>
              <a:rPr lang="en-GB" sz="2200" dirty="0" err="1"/>
              <a:t>ini</a:t>
            </a:r>
            <a:r>
              <a:rPr lang="en-GB" sz="2200" dirty="0"/>
              <a:t> </a:t>
            </a:r>
            <a:r>
              <a:rPr lang="en-GB" sz="2200" dirty="0" err="1"/>
              <a:t>disimpulkan</a:t>
            </a:r>
            <a:r>
              <a:rPr lang="en-GB" sz="2200" dirty="0"/>
              <a:t> </a:t>
            </a:r>
            <a:r>
              <a:rPr lang="en-GB" sz="2200" dirty="0" err="1"/>
              <a:t>berdasarkan</a:t>
            </a:r>
            <a:r>
              <a:rPr lang="en-GB" sz="2200" dirty="0"/>
              <a:t> </a:t>
            </a:r>
            <a:r>
              <a:rPr lang="en-GB" sz="2200" dirty="0" err="1"/>
              <a:t>percobaan</a:t>
            </a:r>
            <a:r>
              <a:rPr lang="en-GB" sz="2200" dirty="0"/>
              <a:t> Kohler </a:t>
            </a:r>
            <a:r>
              <a:rPr lang="en-GB" sz="2200" dirty="0" err="1"/>
              <a:t>dengan</a:t>
            </a:r>
            <a:r>
              <a:rPr lang="en-GB" sz="2200" dirty="0"/>
              <a:t> </a:t>
            </a:r>
            <a:r>
              <a:rPr lang="en-GB" sz="2200" dirty="0" err="1"/>
              <a:t>simpanse</a:t>
            </a:r>
            <a:r>
              <a:rPr lang="en-GB" sz="2200" dirty="0"/>
              <a:t> </a:t>
            </a:r>
            <a:r>
              <a:rPr lang="en-GB" sz="2200" dirty="0" err="1"/>
              <a:t>sebagai</a:t>
            </a:r>
            <a:r>
              <a:rPr lang="en-GB" sz="2200" dirty="0"/>
              <a:t> </a:t>
            </a:r>
            <a:r>
              <a:rPr lang="en-GB" sz="2200" dirty="0" err="1"/>
              <a:t>binatang</a:t>
            </a:r>
            <a:r>
              <a:rPr lang="en-GB" sz="2200" dirty="0"/>
              <a:t> </a:t>
            </a:r>
            <a:r>
              <a:rPr lang="en-GB" sz="2200" dirty="0" err="1"/>
              <a:t>percobaan</a:t>
            </a:r>
            <a:endParaRPr lang="en-GB" sz="2200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Hasil </a:t>
            </a:r>
            <a:r>
              <a:rPr lang="en-GB" sz="2200" dirty="0" err="1"/>
              <a:t>percobaannya</a:t>
            </a:r>
            <a:r>
              <a:rPr lang="en-GB" sz="2200" dirty="0"/>
              <a:t> </a:t>
            </a:r>
            <a:r>
              <a:rPr lang="en-GB" sz="2200" dirty="0" err="1"/>
              <a:t>adalah</a:t>
            </a:r>
            <a:r>
              <a:rPr lang="en-GB" sz="2200" dirty="0"/>
              <a:t> </a:t>
            </a:r>
            <a:r>
              <a:rPr lang="en-GB" sz="2200" dirty="0" err="1"/>
              <a:t>simpanse</a:t>
            </a:r>
            <a:r>
              <a:rPr lang="en-GB" sz="2200" dirty="0"/>
              <a:t> </a:t>
            </a:r>
            <a:r>
              <a:rPr lang="en-GB" sz="2200" dirty="0" err="1"/>
              <a:t>berhasil</a:t>
            </a:r>
            <a:r>
              <a:rPr lang="en-GB" sz="2200" dirty="0"/>
              <a:t> </a:t>
            </a:r>
            <a:r>
              <a:rPr lang="en-GB" sz="2200" dirty="0" err="1"/>
              <a:t>meraih</a:t>
            </a:r>
            <a:r>
              <a:rPr lang="en-GB" sz="2200" dirty="0"/>
              <a:t> pisang </a:t>
            </a:r>
            <a:r>
              <a:rPr lang="en-GB" sz="2200" dirty="0" err="1"/>
              <a:t>setelah</a:t>
            </a:r>
            <a:r>
              <a:rPr lang="en-GB" sz="2200" dirty="0"/>
              <a:t> </a:t>
            </a:r>
            <a:r>
              <a:rPr lang="en-GB" sz="2200" dirty="0" err="1"/>
              <a:t>menyambung</a:t>
            </a:r>
            <a:r>
              <a:rPr lang="en-GB" sz="2200" dirty="0"/>
              <a:t> dua </a:t>
            </a:r>
            <a:r>
              <a:rPr lang="en-GB" sz="2200" dirty="0" err="1"/>
              <a:t>potong</a:t>
            </a:r>
            <a:r>
              <a:rPr lang="en-GB" sz="2200" dirty="0"/>
              <a:t> </a:t>
            </a:r>
            <a:r>
              <a:rPr lang="en-GB" sz="2200" dirty="0" err="1"/>
              <a:t>tongkat</a:t>
            </a:r>
            <a:r>
              <a:rPr lang="en-GB" sz="2200" dirty="0"/>
              <a:t>. Hal </a:t>
            </a:r>
            <a:r>
              <a:rPr lang="en-GB" sz="2200" dirty="0" err="1"/>
              <a:t>ini</a:t>
            </a:r>
            <a:r>
              <a:rPr lang="en-GB" sz="2200" dirty="0"/>
              <a:t> </a:t>
            </a:r>
            <a:r>
              <a:rPr lang="en-GB" sz="2200" dirty="0" err="1"/>
              <a:t>mengandung</a:t>
            </a:r>
            <a:r>
              <a:rPr lang="en-GB" sz="2200" dirty="0"/>
              <a:t> </a:t>
            </a:r>
            <a:r>
              <a:rPr lang="en-GB" sz="2200" dirty="0" err="1"/>
              <a:t>makna</a:t>
            </a:r>
            <a:r>
              <a:rPr lang="en-GB" sz="2200" dirty="0"/>
              <a:t> </a:t>
            </a:r>
            <a:r>
              <a:rPr lang="en-GB" sz="2200" dirty="0" err="1"/>
              <a:t>simpanse</a:t>
            </a:r>
            <a:r>
              <a:rPr lang="en-GB" sz="2200" dirty="0"/>
              <a:t> </a:t>
            </a:r>
            <a:r>
              <a:rPr lang="en-GB" sz="2200" dirty="0" err="1"/>
              <a:t>mampu</a:t>
            </a:r>
            <a:r>
              <a:rPr lang="en-GB" sz="2200" dirty="0"/>
              <a:t> </a:t>
            </a:r>
            <a:r>
              <a:rPr lang="en-GB" sz="2200" dirty="0" err="1"/>
              <a:t>memecahkan</a:t>
            </a:r>
            <a:r>
              <a:rPr lang="en-GB" sz="2200" dirty="0"/>
              <a:t> </a:t>
            </a:r>
            <a:r>
              <a:rPr lang="en-GB" sz="2200" dirty="0" err="1"/>
              <a:t>masalah</a:t>
            </a:r>
            <a:r>
              <a:rPr lang="en-GB" sz="2200" dirty="0"/>
              <a:t> </a:t>
            </a:r>
            <a:r>
              <a:rPr lang="en-GB" sz="2200" dirty="0" err="1"/>
              <a:t>setalah</a:t>
            </a:r>
            <a:r>
              <a:rPr lang="en-GB" sz="2200" dirty="0"/>
              <a:t> </a:t>
            </a:r>
            <a:r>
              <a:rPr lang="en-GB" sz="2200" dirty="0" err="1"/>
              <a:t>simpanse</a:t>
            </a:r>
            <a:r>
              <a:rPr lang="en-GB" sz="2200" dirty="0"/>
              <a:t> </a:t>
            </a:r>
            <a:r>
              <a:rPr lang="en-GB" sz="2200" dirty="0" err="1"/>
              <a:t>memperoleh</a:t>
            </a:r>
            <a:r>
              <a:rPr lang="en-GB" sz="2200" dirty="0"/>
              <a:t> </a:t>
            </a:r>
            <a:r>
              <a:rPr lang="en-GB" sz="2200" dirty="0" err="1"/>
              <a:t>pemahaman</a:t>
            </a:r>
            <a:r>
              <a:rPr lang="en-GB" sz="2200" dirty="0"/>
              <a:t> (</a:t>
            </a:r>
            <a:r>
              <a:rPr lang="en-GB" sz="2200" i="1" dirty="0"/>
              <a:t>insight</a:t>
            </a:r>
            <a:r>
              <a:rPr lang="en-GB" sz="2200" dirty="0"/>
              <a:t>)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Kesimpulan </a:t>
            </a:r>
            <a:r>
              <a:rPr lang="en-GB" sz="2200" dirty="0" err="1"/>
              <a:t>dari</a:t>
            </a:r>
            <a:r>
              <a:rPr lang="en-GB" sz="2200" dirty="0"/>
              <a:t> </a:t>
            </a:r>
            <a:r>
              <a:rPr lang="en-GB" sz="2200" dirty="0" err="1"/>
              <a:t>percobaan</a:t>
            </a:r>
            <a:r>
              <a:rPr lang="en-GB" sz="2200" dirty="0"/>
              <a:t> Kohler </a:t>
            </a:r>
            <a:r>
              <a:rPr lang="en-GB" sz="2200" dirty="0" err="1"/>
              <a:t>unsur</a:t>
            </a:r>
            <a:r>
              <a:rPr lang="en-GB" sz="2200" dirty="0"/>
              <a:t> yang </a:t>
            </a:r>
            <a:r>
              <a:rPr lang="en-GB" sz="2200" dirty="0" err="1"/>
              <a:t>penting</a:t>
            </a:r>
            <a:r>
              <a:rPr lang="en-GB" sz="2200" dirty="0"/>
              <a:t> </a:t>
            </a:r>
            <a:r>
              <a:rPr lang="en-GB" sz="2200" dirty="0" err="1"/>
              <a:t>dalam</a:t>
            </a:r>
            <a:r>
              <a:rPr lang="en-GB" sz="2200" dirty="0"/>
              <a:t> </a:t>
            </a:r>
            <a:r>
              <a:rPr lang="en-GB" sz="2200" dirty="0" err="1"/>
              <a:t>belajar</a:t>
            </a:r>
            <a:r>
              <a:rPr lang="en-GB" sz="2200" dirty="0"/>
              <a:t> </a:t>
            </a:r>
            <a:r>
              <a:rPr lang="en-GB" sz="2200" dirty="0" err="1"/>
              <a:t>adalah</a:t>
            </a:r>
            <a:r>
              <a:rPr lang="en-GB" sz="2200" dirty="0"/>
              <a:t> </a:t>
            </a:r>
            <a:r>
              <a:rPr lang="en-GB" sz="2200" dirty="0" err="1"/>
              <a:t>pemahaman</a:t>
            </a:r>
            <a:r>
              <a:rPr lang="en-GB" sz="2200" dirty="0"/>
              <a:t> (</a:t>
            </a:r>
            <a:r>
              <a:rPr lang="en-GB" sz="2200" i="1" dirty="0"/>
              <a:t>insight</a:t>
            </a:r>
            <a:r>
              <a:rPr lang="en-GB" sz="2200" dirty="0"/>
              <a:t>), </a:t>
            </a:r>
            <a:r>
              <a:rPr lang="en-GB" sz="2200" dirty="0" err="1"/>
              <a:t>walaupun</a:t>
            </a:r>
            <a:r>
              <a:rPr lang="en-GB" sz="2200" dirty="0"/>
              <a:t> </a:t>
            </a:r>
            <a:r>
              <a:rPr lang="en-GB" sz="2200" dirty="0" err="1"/>
              <a:t>coba-coba</a:t>
            </a:r>
            <a:r>
              <a:rPr lang="en-GB" sz="2200" dirty="0"/>
              <a:t> (</a:t>
            </a:r>
            <a:r>
              <a:rPr lang="en-GB" sz="2200" i="1" dirty="0"/>
              <a:t>trial and error</a:t>
            </a:r>
            <a:r>
              <a:rPr lang="en-GB" sz="2200" dirty="0"/>
              <a:t>) </a:t>
            </a:r>
            <a:r>
              <a:rPr lang="en-GB" sz="2200" dirty="0" err="1"/>
              <a:t>dilakukan</a:t>
            </a:r>
            <a:r>
              <a:rPr lang="en-GB" sz="2200" dirty="0"/>
              <a:t> juga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200" dirty="0"/>
              <a:t>Selain Kohler, </a:t>
            </a:r>
            <a:r>
              <a:rPr lang="en-ID" sz="2200" dirty="0" err="1"/>
              <a:t>tokoh</a:t>
            </a:r>
            <a:r>
              <a:rPr lang="en-ID" sz="2200" dirty="0"/>
              <a:t> </a:t>
            </a:r>
            <a:r>
              <a:rPr lang="en-ID" sz="2200" dirty="0" err="1"/>
              <a:t>psikologi</a:t>
            </a:r>
            <a:r>
              <a:rPr lang="en-ID" sz="2200" dirty="0"/>
              <a:t> </a:t>
            </a:r>
            <a:r>
              <a:rPr lang="en-ID" sz="2200" dirty="0" err="1"/>
              <a:t>kognitif</a:t>
            </a:r>
            <a:r>
              <a:rPr lang="en-ID" sz="2200" dirty="0"/>
              <a:t> </a:t>
            </a:r>
            <a:r>
              <a:rPr lang="en-ID" sz="2200" dirty="0" err="1"/>
              <a:t>adalah</a:t>
            </a:r>
            <a:r>
              <a:rPr lang="en-ID" sz="2200" dirty="0"/>
              <a:t> Piaget. </a:t>
            </a:r>
            <a:r>
              <a:rPr lang="en-ID" sz="2200" dirty="0" err="1"/>
              <a:t>Prinsip</a:t>
            </a:r>
            <a:r>
              <a:rPr lang="en-ID" sz="2200" dirty="0"/>
              <a:t> </a:t>
            </a:r>
            <a:r>
              <a:rPr lang="en-ID" sz="2200" dirty="0" err="1"/>
              <a:t>belajar</a:t>
            </a:r>
            <a:r>
              <a:rPr lang="en-ID" sz="2200" dirty="0"/>
              <a:t> </a:t>
            </a:r>
            <a:r>
              <a:rPr lang="en-ID" sz="2200" dirty="0" err="1"/>
              <a:t>dapat</a:t>
            </a:r>
            <a:r>
              <a:rPr lang="en-ID" sz="2200" dirty="0"/>
              <a:t> </a:t>
            </a:r>
            <a:r>
              <a:rPr lang="en-ID" sz="2200" dirty="0" err="1"/>
              <a:t>disimpulkan</a:t>
            </a:r>
            <a:r>
              <a:rPr lang="en-ID" sz="2200" dirty="0"/>
              <a:t> </a:t>
            </a:r>
            <a:r>
              <a:rPr lang="en-ID" sz="2200" dirty="0" err="1"/>
              <a:t>dari</a:t>
            </a:r>
            <a:r>
              <a:rPr lang="en-ID" sz="2200" dirty="0"/>
              <a:t> </a:t>
            </a:r>
            <a:r>
              <a:rPr lang="en-ID" sz="2200" dirty="0" err="1"/>
              <a:t>pandangan</a:t>
            </a:r>
            <a:r>
              <a:rPr lang="en-ID" sz="2200" dirty="0"/>
              <a:t> Piaget </a:t>
            </a:r>
            <a:r>
              <a:rPr lang="en-ID" sz="2200" dirty="0" err="1"/>
              <a:t>yaitu</a:t>
            </a:r>
            <a:r>
              <a:rPr lang="en-ID" sz="2200" dirty="0"/>
              <a:t> </a:t>
            </a:r>
            <a:r>
              <a:rPr lang="en-ID" sz="2200" b="1" dirty="0" err="1"/>
              <a:t>asimilasi</a:t>
            </a:r>
            <a:r>
              <a:rPr lang="en-ID" sz="2200" b="1" dirty="0"/>
              <a:t>, </a:t>
            </a:r>
            <a:r>
              <a:rPr lang="en-ID" sz="2200" b="1" dirty="0" err="1"/>
              <a:t>akomodasi</a:t>
            </a:r>
            <a:r>
              <a:rPr lang="en-ID" sz="2200" b="1" dirty="0"/>
              <a:t> </a:t>
            </a:r>
            <a:r>
              <a:rPr lang="en-ID" sz="2200" dirty="0" err="1"/>
              <a:t>serta</a:t>
            </a:r>
            <a:r>
              <a:rPr lang="en-ID" sz="2200" dirty="0"/>
              <a:t> </a:t>
            </a:r>
            <a:r>
              <a:rPr lang="en-ID" sz="2200" b="1" dirty="0" err="1"/>
              <a:t>ekuilibrasi</a:t>
            </a:r>
            <a:endParaRPr lang="en-ID" sz="22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912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BF990-2848-0B13-2DFD-7C0D17849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870" y="518221"/>
            <a:ext cx="9779183" cy="646901"/>
          </a:xfrm>
        </p:spPr>
        <p:txBody>
          <a:bodyPr/>
          <a:lstStyle/>
          <a:p>
            <a:r>
              <a:rPr lang="en-GB" sz="2800" dirty="0"/>
              <a:t>Teori </a:t>
            </a:r>
            <a:r>
              <a:rPr lang="en-GB" sz="2800" dirty="0" err="1"/>
              <a:t>Belajar</a:t>
            </a:r>
            <a:r>
              <a:rPr lang="en-GB" sz="2800" dirty="0"/>
              <a:t> Albert Bandura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340CE-A2FE-073C-EEFD-945229A59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880" y="1417700"/>
            <a:ext cx="10410745" cy="443249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Bandura </a:t>
            </a:r>
            <a:r>
              <a:rPr lang="en-GB" sz="2400" dirty="0" err="1"/>
              <a:t>memfokuskan</a:t>
            </a:r>
            <a:r>
              <a:rPr lang="en-GB" sz="2400" dirty="0"/>
              <a:t> pada </a:t>
            </a:r>
            <a:r>
              <a:rPr lang="en-GB" sz="2400" dirty="0" err="1"/>
              <a:t>observasi</a:t>
            </a:r>
            <a:r>
              <a:rPr lang="en-GB" sz="2400" dirty="0"/>
              <a:t> </a:t>
            </a: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berinteraksi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lain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err="1"/>
              <a:t>Menurutnya</a:t>
            </a:r>
            <a:r>
              <a:rPr lang="en-GB" sz="2400" dirty="0"/>
              <a:t>, </a:t>
            </a: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otomatis</a:t>
            </a:r>
            <a:r>
              <a:rPr lang="en-GB" sz="2400" dirty="0"/>
              <a:t> </a:t>
            </a:r>
            <a:r>
              <a:rPr lang="en-GB" sz="2400" dirty="0" err="1"/>
              <a:t>disebabkan</a:t>
            </a:r>
            <a:r>
              <a:rPr lang="en-GB" sz="2400" dirty="0"/>
              <a:t> oleh stimulus </a:t>
            </a:r>
            <a:r>
              <a:rPr lang="en-GB" sz="2400" dirty="0" err="1"/>
              <a:t>eksternal</a:t>
            </a:r>
            <a:r>
              <a:rPr lang="en-GB" sz="2400" dirty="0"/>
              <a:t>, </a:t>
            </a:r>
            <a:r>
              <a:rPr lang="en-GB" sz="2400" dirty="0" err="1"/>
              <a:t>tetapi</a:t>
            </a:r>
            <a:r>
              <a:rPr lang="en-GB" sz="2400" dirty="0"/>
              <a:t> juga </a:t>
            </a:r>
            <a:r>
              <a:rPr lang="en-GB" sz="2400" dirty="0" err="1"/>
              <a:t>merupakan</a:t>
            </a:r>
            <a:r>
              <a:rPr lang="en-GB" sz="2400" dirty="0"/>
              <a:t> </a:t>
            </a:r>
            <a:r>
              <a:rPr lang="en-GB" sz="2400" dirty="0" err="1"/>
              <a:t>aktivitas</a:t>
            </a:r>
            <a:r>
              <a:rPr lang="en-GB" sz="2400" dirty="0"/>
              <a:t> </a:t>
            </a:r>
            <a:r>
              <a:rPr lang="en-GB" sz="2400" dirty="0" err="1"/>
              <a:t>diri</a:t>
            </a:r>
            <a:r>
              <a:rPr lang="en-GB" sz="2400" dirty="0"/>
              <a:t> </a:t>
            </a:r>
            <a:r>
              <a:rPr lang="en-GB" sz="2400" dirty="0" err="1"/>
              <a:t>sendiri</a:t>
            </a:r>
            <a:r>
              <a:rPr lang="en-GB" sz="2400" dirty="0"/>
              <a:t> 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dibentuk</a:t>
            </a:r>
            <a:r>
              <a:rPr lang="en-GB" sz="2400" dirty="0"/>
              <a:t> dan </a:t>
            </a:r>
            <a:r>
              <a:rPr lang="en-GB" sz="2400" dirty="0" err="1"/>
              <a:t>berubah</a:t>
            </a:r>
            <a:r>
              <a:rPr lang="en-GB" sz="2400" dirty="0"/>
              <a:t> </a:t>
            </a:r>
            <a:r>
              <a:rPr lang="en-GB" sz="2400" dirty="0" err="1"/>
              <a:t>melalui</a:t>
            </a:r>
            <a:r>
              <a:rPr lang="en-GB" sz="2400" dirty="0"/>
              <a:t> </a:t>
            </a:r>
            <a:r>
              <a:rPr lang="en-GB" sz="2400" dirty="0" err="1"/>
              <a:t>situasi</a:t>
            </a:r>
            <a:r>
              <a:rPr lang="en-GB" sz="2400" dirty="0"/>
              <a:t> </a:t>
            </a:r>
            <a:r>
              <a:rPr lang="en-GB" sz="2400" dirty="0" err="1"/>
              <a:t>sosial</a:t>
            </a:r>
            <a:r>
              <a:rPr lang="en-GB" sz="2400" dirty="0"/>
              <a:t> </a:t>
            </a:r>
            <a:r>
              <a:rPr lang="en-GB" sz="2400" dirty="0" err="1"/>
              <a:t>yaitu</a:t>
            </a:r>
            <a:r>
              <a:rPr lang="en-GB" sz="2400" dirty="0"/>
              <a:t> </a:t>
            </a:r>
            <a:r>
              <a:rPr lang="en-GB" sz="2400" dirty="0" err="1"/>
              <a:t>interaksi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orang lain. </a:t>
            </a:r>
            <a:r>
              <a:rPr lang="en-GB" sz="2400" dirty="0" err="1"/>
              <a:t>Pembentukan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pengubahan</a:t>
            </a:r>
            <a:r>
              <a:rPr lang="en-GB" sz="2400" dirty="0"/>
              <a:t> </a:t>
            </a: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dilakukan</a:t>
            </a:r>
            <a:r>
              <a:rPr lang="en-GB" sz="2400" dirty="0"/>
              <a:t> </a:t>
            </a:r>
            <a:r>
              <a:rPr lang="en-GB" sz="2400" dirty="0" err="1"/>
              <a:t>melalui</a:t>
            </a:r>
            <a:r>
              <a:rPr lang="en-GB" sz="2400" dirty="0"/>
              <a:t> </a:t>
            </a:r>
            <a:r>
              <a:rPr lang="en-GB" sz="2400" dirty="0" err="1"/>
              <a:t>observasi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model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contoh</a:t>
            </a:r>
            <a:endParaRPr lang="en-GB" sz="2400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Hasil </a:t>
            </a: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terhadap</a:t>
            </a:r>
            <a:r>
              <a:rPr lang="en-GB" sz="2400" dirty="0"/>
              <a:t> orang lain, </a:t>
            </a:r>
            <a:r>
              <a:rPr lang="en-GB" sz="2400" dirty="0" err="1"/>
              <a:t>terutama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dijadikan</a:t>
            </a:r>
            <a:r>
              <a:rPr lang="en-GB" sz="2400" dirty="0"/>
              <a:t> </a:t>
            </a:r>
            <a:r>
              <a:rPr lang="en-GB" sz="2400" dirty="0" err="1"/>
              <a:t>contoh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model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dijadikan</a:t>
            </a:r>
            <a:r>
              <a:rPr lang="en-GB" sz="2400" dirty="0"/>
              <a:t> </a:t>
            </a:r>
            <a:r>
              <a:rPr lang="en-GB" sz="2400" i="1" dirty="0"/>
              <a:t>vicarious reinforcement</a:t>
            </a:r>
            <a:r>
              <a:rPr lang="en-GB" sz="2400" dirty="0"/>
              <a:t>, </a:t>
            </a:r>
            <a:r>
              <a:rPr lang="en-GB" sz="2400" dirty="0" err="1"/>
              <a:t>bahkan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acuan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membentuk</a:t>
            </a:r>
            <a:r>
              <a:rPr lang="en-GB" sz="2400" dirty="0"/>
              <a:t> </a:t>
            </a:r>
            <a:r>
              <a:rPr lang="en-GB" sz="2400" i="1" dirty="0"/>
              <a:t>self-reinforcement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Teori </a:t>
            </a:r>
            <a:r>
              <a:rPr lang="en-GB" sz="2400" dirty="0" err="1"/>
              <a:t>belajarnya</a:t>
            </a:r>
            <a:r>
              <a:rPr lang="en-GB" sz="2400" dirty="0"/>
              <a:t> </a:t>
            </a:r>
            <a:r>
              <a:rPr lang="en-GB" sz="2400" dirty="0" err="1"/>
              <a:t>disebut</a:t>
            </a:r>
            <a:r>
              <a:rPr lang="en-GB" sz="2400" dirty="0"/>
              <a:t> </a:t>
            </a:r>
            <a:r>
              <a:rPr lang="en-GB" sz="2400" i="1" dirty="0"/>
              <a:t>observational learning theory </a:t>
            </a:r>
            <a:r>
              <a:rPr lang="en-GB" sz="2400" dirty="0" err="1"/>
              <a:t>atau</a:t>
            </a:r>
            <a:r>
              <a:rPr lang="en-GB" sz="2400" i="1" dirty="0"/>
              <a:t> social learning theory</a:t>
            </a:r>
            <a:endParaRPr lang="en-ID" sz="2400" i="1" dirty="0"/>
          </a:p>
        </p:txBody>
      </p:sp>
    </p:spTree>
    <p:extLst>
      <p:ext uri="{BB962C8B-B14F-4D97-AF65-F5344CB8AC3E}">
        <p14:creationId xmlns:p14="http://schemas.microsoft.com/office/powerpoint/2010/main" val="971267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027" y="2035851"/>
            <a:ext cx="5518443" cy="1946214"/>
          </a:xfrm>
        </p:spPr>
        <p:txBody>
          <a:bodyPr/>
          <a:lstStyle/>
          <a:p>
            <a:pPr algn="ctr"/>
            <a:r>
              <a:rPr lang="en-US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Bermakna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12DD-7513-5869-D3AB-82C6AAFB9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63" y="1152066"/>
            <a:ext cx="10374376" cy="4245843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err="1"/>
              <a:t>Belajar</a:t>
            </a:r>
            <a:r>
              <a:rPr lang="en-GB" sz="2400" dirty="0"/>
              <a:t> </a:t>
            </a:r>
            <a:r>
              <a:rPr lang="en-GB" sz="2400" dirty="0" err="1"/>
              <a:t>bukan</a:t>
            </a:r>
            <a:r>
              <a:rPr lang="en-GB" sz="2400" dirty="0"/>
              <a:t> </a:t>
            </a:r>
            <a:r>
              <a:rPr lang="en-GB" sz="2400" dirty="0" err="1"/>
              <a:t>sekedar</a:t>
            </a:r>
            <a:r>
              <a:rPr lang="en-GB" sz="2400" dirty="0"/>
              <a:t> </a:t>
            </a:r>
            <a:r>
              <a:rPr lang="en-GB" sz="2400" dirty="0" err="1"/>
              <a:t>menghafal</a:t>
            </a:r>
            <a:r>
              <a:rPr lang="en-GB" sz="2400" dirty="0"/>
              <a:t> </a:t>
            </a:r>
            <a:r>
              <a:rPr lang="en-GB" sz="2400" dirty="0" err="1"/>
              <a:t>tetapi</a:t>
            </a:r>
            <a:r>
              <a:rPr lang="en-GB" sz="2400" dirty="0"/>
              <a:t> proses </a:t>
            </a:r>
            <a:r>
              <a:rPr lang="en-GB" sz="2400" dirty="0" err="1"/>
              <a:t>penguasaan</a:t>
            </a:r>
            <a:r>
              <a:rPr lang="en-GB" sz="2400" dirty="0"/>
              <a:t> </a:t>
            </a:r>
            <a:r>
              <a:rPr lang="en-GB" sz="2400" dirty="0" err="1"/>
              <a:t>sesuatu</a:t>
            </a:r>
            <a:r>
              <a:rPr lang="en-GB" sz="2400" dirty="0"/>
              <a:t> yang </a:t>
            </a:r>
            <a:r>
              <a:rPr lang="en-GB" sz="2400" dirty="0" err="1"/>
              <a:t>bermakna</a:t>
            </a:r>
            <a:r>
              <a:rPr lang="en-GB" sz="2400" dirty="0"/>
              <a:t> yang </a:t>
            </a:r>
            <a:r>
              <a:rPr lang="en-GB" sz="2400" dirty="0" err="1"/>
              <a:t>didapat</a:t>
            </a:r>
            <a:r>
              <a:rPr lang="en-GB" sz="2400" dirty="0"/>
              <a:t> </a:t>
            </a:r>
            <a:r>
              <a:rPr lang="en-GB" sz="2400" dirty="0" err="1"/>
              <a:t>baik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pendidikan</a:t>
            </a:r>
            <a:r>
              <a:rPr lang="en-GB" sz="2400" dirty="0"/>
              <a:t>, </a:t>
            </a:r>
            <a:r>
              <a:rPr lang="en-GB" sz="2400" dirty="0" err="1"/>
              <a:t>latihan</a:t>
            </a:r>
            <a:r>
              <a:rPr lang="en-GB" sz="2400" dirty="0"/>
              <a:t>, </a:t>
            </a:r>
            <a:r>
              <a:rPr lang="en-GB" sz="2400" dirty="0" err="1"/>
              <a:t>maupun</a:t>
            </a:r>
            <a:r>
              <a:rPr lang="en-GB" sz="2400" dirty="0"/>
              <a:t> </a:t>
            </a:r>
            <a:r>
              <a:rPr lang="en-GB" sz="2400" dirty="0" err="1"/>
              <a:t>pengalaman</a:t>
            </a:r>
            <a:r>
              <a:rPr lang="en-GB" sz="2400" dirty="0"/>
              <a:t> yang </a:t>
            </a:r>
            <a:r>
              <a:rPr lang="en-GB" sz="2400" dirty="0" err="1"/>
              <a:t>menghasilkan</a:t>
            </a:r>
            <a:r>
              <a:rPr lang="en-GB" sz="2400" dirty="0"/>
              <a:t> </a:t>
            </a:r>
            <a:r>
              <a:rPr lang="en-GB" sz="2400" dirty="0" err="1"/>
              <a:t>perubahan</a:t>
            </a:r>
            <a:r>
              <a:rPr lang="en-GB" sz="2400" dirty="0"/>
              <a:t> </a:t>
            </a:r>
            <a:r>
              <a:rPr lang="en-GB" sz="2400" dirty="0" err="1"/>
              <a:t>perilaku</a:t>
            </a:r>
            <a:r>
              <a:rPr lang="en-GB" sz="2400" dirty="0"/>
              <a:t> yang </a:t>
            </a:r>
            <a:r>
              <a:rPr lang="en-GB" sz="2400" dirty="0" err="1"/>
              <a:t>relatif</a:t>
            </a:r>
            <a:r>
              <a:rPr lang="en-GB" sz="2400" dirty="0"/>
              <a:t> </a:t>
            </a:r>
            <a:r>
              <a:rPr lang="en-GB" sz="2400" dirty="0" err="1"/>
              <a:t>permanen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perwujudan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penguatan</a:t>
            </a:r>
            <a:r>
              <a:rPr lang="en-GB" sz="2400" dirty="0"/>
              <a:t> </a:t>
            </a:r>
            <a:r>
              <a:rPr lang="en-GB" sz="2400" dirty="0" err="1"/>
              <a:t>materi</a:t>
            </a:r>
            <a:r>
              <a:rPr lang="en-GB" sz="2400" dirty="0"/>
              <a:t> </a:t>
            </a:r>
            <a:r>
              <a:rPr lang="en-GB" sz="2400" dirty="0" err="1"/>
              <a:t>pembelajaran</a:t>
            </a:r>
            <a:r>
              <a:rPr lang="en-GB" sz="2400" dirty="0"/>
              <a:t> </a:t>
            </a:r>
            <a:r>
              <a:rPr lang="en-GB" sz="2400" dirty="0" err="1"/>
              <a:t>maupun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ketrampilan</a:t>
            </a:r>
            <a:endParaRPr lang="en-GB" sz="2400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b="1" dirty="0" err="1"/>
              <a:t>Belajar</a:t>
            </a:r>
            <a:r>
              <a:rPr lang="en-GB" sz="2400" b="1" dirty="0"/>
              <a:t> yang </a:t>
            </a:r>
            <a:r>
              <a:rPr lang="en-GB" sz="2400" b="1" dirty="0" err="1"/>
              <a:t>bermakna</a:t>
            </a:r>
            <a:r>
              <a:rPr lang="en-GB" sz="2400" b="1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proses </a:t>
            </a:r>
            <a:r>
              <a:rPr lang="en-GB" sz="2400" dirty="0" err="1"/>
              <a:t>penguasaan</a:t>
            </a:r>
            <a:r>
              <a:rPr lang="en-GB" sz="2400" dirty="0"/>
              <a:t> </a:t>
            </a:r>
            <a:r>
              <a:rPr lang="en-GB" sz="2400" dirty="0" err="1"/>
              <a:t>pengetahuan</a:t>
            </a:r>
            <a:r>
              <a:rPr lang="en-GB" sz="2400" dirty="0"/>
              <a:t> </a:t>
            </a:r>
            <a:r>
              <a:rPr lang="en-GB" sz="2400" dirty="0" err="1"/>
              <a:t>baru</a:t>
            </a:r>
            <a:r>
              <a:rPr lang="en-GB" sz="2400" dirty="0"/>
              <a:t> </a:t>
            </a:r>
            <a:r>
              <a:rPr lang="en-GB" sz="2400" dirty="0" err="1"/>
              <a:t>ketika</a:t>
            </a:r>
            <a:r>
              <a:rPr lang="en-GB" sz="2400" dirty="0"/>
              <a:t> </a:t>
            </a:r>
            <a:r>
              <a:rPr lang="en-GB" sz="2400" dirty="0" err="1"/>
              <a:t>pengetahuan</a:t>
            </a:r>
            <a:r>
              <a:rPr lang="en-GB" sz="2400" dirty="0"/>
              <a:t> </a:t>
            </a:r>
            <a:r>
              <a:rPr lang="en-GB" sz="2400" dirty="0" err="1"/>
              <a:t>baru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masuk</a:t>
            </a:r>
            <a:r>
              <a:rPr lang="en-GB" sz="2400" dirty="0"/>
              <a:t> </a:t>
            </a:r>
            <a:r>
              <a:rPr lang="en-GB" sz="2400" dirty="0" err="1"/>
              <a:t>akal</a:t>
            </a:r>
            <a:r>
              <a:rPr lang="en-GB" sz="2400" dirty="0"/>
              <a:t> </a:t>
            </a:r>
            <a:r>
              <a:rPr lang="en-GB" sz="2400" dirty="0" err="1"/>
              <a:t>bagi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dan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dihubungkan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pengetahuan</a:t>
            </a:r>
            <a:r>
              <a:rPr lang="en-GB" sz="2400" dirty="0"/>
              <a:t> yang </a:t>
            </a:r>
            <a:r>
              <a:rPr lang="en-GB" sz="2400" dirty="0" err="1"/>
              <a:t>telah</a:t>
            </a:r>
            <a:r>
              <a:rPr lang="en-GB" sz="2400" dirty="0"/>
              <a:t> </a:t>
            </a:r>
            <a:r>
              <a:rPr lang="en-GB" sz="2400" dirty="0" err="1"/>
              <a:t>dimilikinya</a:t>
            </a:r>
            <a:r>
              <a:rPr lang="en-GB" sz="2400" dirty="0"/>
              <a:t>, </a:t>
            </a:r>
            <a:r>
              <a:rPr lang="en-GB" sz="2400" dirty="0" err="1"/>
              <a:t>serta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</a:t>
            </a:r>
            <a:r>
              <a:rPr lang="en-GB" sz="2400" dirty="0" err="1"/>
              <a:t>mampu</a:t>
            </a:r>
            <a:r>
              <a:rPr lang="en-GB" sz="2400" dirty="0"/>
              <a:t> </a:t>
            </a:r>
            <a:r>
              <a:rPr lang="en-GB" sz="2400" dirty="0" err="1"/>
              <a:t>memecahkan</a:t>
            </a:r>
            <a:r>
              <a:rPr lang="en-GB" sz="2400" dirty="0"/>
              <a:t> </a:t>
            </a:r>
            <a:r>
              <a:rPr lang="en-GB" sz="2400" dirty="0" err="1"/>
              <a:t>masalah</a:t>
            </a:r>
            <a:r>
              <a:rPr lang="en-GB" sz="2400" dirty="0"/>
              <a:t>, </a:t>
            </a:r>
            <a:r>
              <a:rPr lang="en-GB" sz="2400" dirty="0" err="1"/>
              <a:t>mengingat</a:t>
            </a:r>
            <a:r>
              <a:rPr lang="en-GB" sz="2400" dirty="0"/>
              <a:t> </a:t>
            </a:r>
            <a:r>
              <a:rPr lang="en-GB" sz="2400" dirty="0" err="1"/>
              <a:t>kembali</a:t>
            </a:r>
            <a:r>
              <a:rPr lang="en-GB" sz="2400" dirty="0"/>
              <a:t> </a:t>
            </a:r>
            <a:r>
              <a:rPr lang="en-GB" sz="2400" dirty="0" err="1"/>
              <a:t>memori</a:t>
            </a:r>
            <a:r>
              <a:rPr lang="en-GB" sz="2400" dirty="0"/>
              <a:t>, </a:t>
            </a:r>
            <a:r>
              <a:rPr lang="en-GB" sz="2400" dirty="0" err="1"/>
              <a:t>memahami</a:t>
            </a:r>
            <a:r>
              <a:rPr lang="en-GB" sz="2400" dirty="0"/>
              <a:t> dan </a:t>
            </a:r>
            <a:r>
              <a:rPr lang="en-GB" sz="2400" dirty="0" err="1"/>
              <a:t>menghasilkan</a:t>
            </a:r>
            <a:r>
              <a:rPr lang="en-GB" sz="2400" dirty="0"/>
              <a:t> </a:t>
            </a:r>
            <a:r>
              <a:rPr lang="en-GB" sz="2400" dirty="0" err="1"/>
              <a:t>bahasa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endParaRPr lang="en-GB" sz="2400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demikian</a:t>
            </a:r>
            <a:r>
              <a:rPr lang="en-GB" sz="2400" dirty="0"/>
              <a:t> </a:t>
            </a:r>
            <a:r>
              <a:rPr lang="en-GB" sz="2400" dirty="0" err="1"/>
              <a:t>pengetahuan</a:t>
            </a:r>
            <a:r>
              <a:rPr lang="en-GB" sz="2400" dirty="0"/>
              <a:t> </a:t>
            </a:r>
            <a:r>
              <a:rPr lang="en-GB" sz="2400" dirty="0" err="1"/>
              <a:t>baru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dikuasai</a:t>
            </a:r>
            <a:r>
              <a:rPr lang="en-GB" sz="2400" dirty="0"/>
              <a:t> oleh </a:t>
            </a:r>
            <a:r>
              <a:rPr lang="en-GB" sz="2400" dirty="0" err="1"/>
              <a:t>individu</a:t>
            </a:r>
            <a:r>
              <a:rPr lang="en-GB" sz="2400" dirty="0"/>
              <a:t>, </a:t>
            </a:r>
            <a:r>
              <a:rPr lang="en-GB" sz="2400" dirty="0" err="1"/>
              <a:t>selanjutnya</a:t>
            </a:r>
            <a:r>
              <a:rPr lang="en-GB" sz="2400" dirty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ditransfer</a:t>
            </a:r>
            <a:r>
              <a:rPr lang="en-GB" sz="2400" dirty="0"/>
              <a:t> </a:t>
            </a:r>
            <a:r>
              <a:rPr lang="en-GB" sz="2400" dirty="0" err="1"/>
              <a:t>ke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bidang-bidang</a:t>
            </a:r>
            <a:r>
              <a:rPr lang="en-GB" sz="2400" dirty="0"/>
              <a:t> lain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749658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F58B6-8BEE-D932-29C8-CD8C2465E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49" y="748159"/>
            <a:ext cx="9856500" cy="725559"/>
          </a:xfrm>
        </p:spPr>
        <p:txBody>
          <a:bodyPr/>
          <a:lstStyle/>
          <a:p>
            <a:r>
              <a:rPr lang="en-GB" sz="2800" dirty="0" err="1"/>
              <a:t>Aspek-aspek</a:t>
            </a:r>
            <a:r>
              <a:rPr lang="en-GB" sz="2800" dirty="0"/>
              <a:t> </a:t>
            </a:r>
            <a:r>
              <a:rPr lang="en-GB" sz="2800" dirty="0" err="1"/>
              <a:t>Belajar</a:t>
            </a:r>
            <a:r>
              <a:rPr lang="en-GB" sz="2800" dirty="0"/>
              <a:t> yang </a:t>
            </a:r>
            <a:r>
              <a:rPr lang="en-GB" sz="2800" dirty="0" err="1"/>
              <a:t>Bermakna</a:t>
            </a:r>
            <a:r>
              <a:rPr lang="en-GB" sz="2800" dirty="0"/>
              <a:t> (p.50)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D61FF-F14C-5C15-A708-0EA87DF23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549" y="1791323"/>
            <a:ext cx="9705780" cy="419652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Menyeleksi</a:t>
            </a:r>
            <a:r>
              <a:rPr lang="en-GB" dirty="0"/>
              <a:t> (</a:t>
            </a:r>
            <a:r>
              <a:rPr lang="en-GB" i="1" dirty="0"/>
              <a:t>selecting</a:t>
            </a:r>
            <a:r>
              <a:rPr lang="en-GB" dirty="0"/>
              <a:t>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Menghubungkan</a:t>
            </a:r>
            <a:r>
              <a:rPr lang="en-GB" dirty="0"/>
              <a:t> (</a:t>
            </a:r>
            <a:r>
              <a:rPr lang="en-GB" i="1" dirty="0"/>
              <a:t>relating</a:t>
            </a:r>
            <a:r>
              <a:rPr lang="en-GB" dirty="0"/>
              <a:t>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Mengongretkan</a:t>
            </a:r>
            <a:r>
              <a:rPr lang="en-GB" dirty="0"/>
              <a:t> (</a:t>
            </a:r>
            <a:r>
              <a:rPr lang="en-GB" i="1" dirty="0"/>
              <a:t>concretizing</a:t>
            </a:r>
            <a:r>
              <a:rPr lang="en-GB" dirty="0"/>
              <a:t>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Analisis</a:t>
            </a:r>
            <a:r>
              <a:rPr lang="en-GB" dirty="0"/>
              <a:t> (</a:t>
            </a:r>
            <a:r>
              <a:rPr lang="en-GB" i="1" dirty="0" err="1"/>
              <a:t>analizing</a:t>
            </a:r>
            <a:r>
              <a:rPr lang="en-GB" dirty="0"/>
              <a:t>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(</a:t>
            </a:r>
            <a:r>
              <a:rPr lang="en-GB" i="1" dirty="0"/>
              <a:t>structuring</a:t>
            </a:r>
            <a:r>
              <a:rPr lang="en-GB" dirty="0"/>
              <a:t>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Personalisasi</a:t>
            </a:r>
            <a:r>
              <a:rPr lang="en-GB" dirty="0"/>
              <a:t> (</a:t>
            </a:r>
            <a:r>
              <a:rPr lang="en-GB" i="1" dirty="0"/>
              <a:t>personalizing</a:t>
            </a:r>
            <a:r>
              <a:rPr lang="en-GB" dirty="0"/>
              <a:t>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aktif</a:t>
            </a:r>
            <a:r>
              <a:rPr lang="en-GB" dirty="0"/>
              <a:t> (</a:t>
            </a:r>
            <a:r>
              <a:rPr lang="en-GB" i="1" dirty="0"/>
              <a:t>being active</a:t>
            </a:r>
            <a:r>
              <a:rPr lang="en-GB" dirty="0"/>
              <a:t>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91783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2CED-9217-C85F-5D89-3638587AC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569" y="1927697"/>
            <a:ext cx="6924455" cy="2516486"/>
          </a:xfrm>
        </p:spPr>
        <p:txBody>
          <a:bodyPr/>
          <a:lstStyle/>
          <a:p>
            <a:pPr algn="ctr"/>
            <a:r>
              <a:rPr lang="en-GB" dirty="0" err="1"/>
              <a:t>Pembelajaran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Pendekatan</a:t>
            </a:r>
            <a:r>
              <a:rPr lang="en-GB" dirty="0"/>
              <a:t> Proses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5143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660C7-9B79-5DB8-3E1C-69A0F6ABD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681" y="1048170"/>
            <a:ext cx="9414474" cy="12911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b="1" i="1" dirty="0"/>
              <a:t>Self-regulated Learning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dirty="0" err="1"/>
              <a:t>Kemandirian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kata lain </a:t>
            </a:r>
            <a:r>
              <a:rPr lang="en-GB" dirty="0" err="1"/>
              <a:t>mampu</a:t>
            </a:r>
            <a:r>
              <a:rPr lang="en-GB" dirty="0"/>
              <a:t> </a:t>
            </a:r>
            <a:r>
              <a:rPr lang="en-GB" dirty="0" err="1"/>
              <a:t>memberdayakan</a:t>
            </a:r>
            <a:r>
              <a:rPr lang="en-GB" dirty="0"/>
              <a:t> </a:t>
            </a:r>
            <a:r>
              <a:rPr lang="en-GB" dirty="0" err="1"/>
              <a:t>pengaturan</a:t>
            </a:r>
            <a:r>
              <a:rPr lang="en-GB" dirty="0"/>
              <a:t> </a:t>
            </a:r>
            <a:r>
              <a:rPr lang="en-GB" dirty="0" err="1"/>
              <a:t>kemauan</a:t>
            </a:r>
            <a:r>
              <a:rPr lang="en-GB" dirty="0"/>
              <a:t> dan </a:t>
            </a:r>
            <a:r>
              <a:rPr lang="en-GB" dirty="0" err="1"/>
              <a:t>tingkah</a:t>
            </a:r>
            <a:r>
              <a:rPr lang="en-GB" dirty="0"/>
              <a:t> </a:t>
            </a:r>
            <a:r>
              <a:rPr lang="en-GB" dirty="0" err="1"/>
              <a:t>laku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56E34-E5D8-5751-6A90-4EE0FD73ADA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80681" y="2339348"/>
            <a:ext cx="9471010" cy="285281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b="1" i="1" dirty="0"/>
              <a:t>Mastery Oriented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dirty="0" err="1"/>
              <a:t>Pembelajaran</a:t>
            </a:r>
            <a:r>
              <a:rPr lang="en-GB" dirty="0"/>
              <a:t> yang </a:t>
            </a:r>
            <a:r>
              <a:rPr lang="en-GB" dirty="0" err="1"/>
              <a:t>berorientasi</a:t>
            </a:r>
            <a:r>
              <a:rPr lang="en-GB" dirty="0"/>
              <a:t> pada </a:t>
            </a:r>
            <a:r>
              <a:rPr lang="en-GB" dirty="0" err="1"/>
              <a:t>penguasaan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, </a:t>
            </a:r>
            <a:r>
              <a:rPr lang="en-GB" dirty="0" err="1"/>
              <a:t>materi</a:t>
            </a:r>
            <a:r>
              <a:rPr lang="en-GB" dirty="0"/>
              <a:t>, </a:t>
            </a:r>
            <a:r>
              <a:rPr lang="en-GB" dirty="0" err="1"/>
              <a:t>ketrampilan</a:t>
            </a:r>
            <a:r>
              <a:rPr lang="en-GB" dirty="0"/>
              <a:t> yang </a:t>
            </a:r>
            <a:r>
              <a:rPr lang="en-GB" dirty="0" err="1"/>
              <a:t>bertuju</a:t>
            </a:r>
            <a:r>
              <a:rPr lang="en-GB" dirty="0"/>
              <a:t> pada </a:t>
            </a:r>
            <a:r>
              <a:rPr lang="en-GB" dirty="0" err="1"/>
              <a:t>pengembangan</a:t>
            </a:r>
            <a:r>
              <a:rPr lang="en-GB" dirty="0"/>
              <a:t> </a:t>
            </a:r>
            <a:r>
              <a:rPr lang="en-GB" dirty="0" err="1"/>
              <a:t>potensi</a:t>
            </a:r>
            <a:r>
              <a:rPr lang="en-GB" dirty="0"/>
              <a:t> </a:t>
            </a:r>
            <a:r>
              <a:rPr lang="en-GB" dirty="0" err="1"/>
              <a:t>individu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GB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b="1" i="1" dirty="0"/>
              <a:t>Performance Oriented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dirty="0" err="1"/>
              <a:t>Pembelajaran</a:t>
            </a:r>
            <a:r>
              <a:rPr lang="en-GB" dirty="0"/>
              <a:t> yang </a:t>
            </a:r>
            <a:r>
              <a:rPr lang="en-GB" dirty="0" err="1"/>
              <a:t>berorientasi</a:t>
            </a:r>
            <a:r>
              <a:rPr lang="en-GB" dirty="0"/>
              <a:t> pada </a:t>
            </a:r>
            <a:r>
              <a:rPr lang="en-GB" dirty="0" err="1"/>
              <a:t>produk</a:t>
            </a:r>
            <a:r>
              <a:rPr lang="en-GB" dirty="0"/>
              <a:t> </a:t>
            </a:r>
            <a:r>
              <a:rPr lang="en-GB" dirty="0" err="1"/>
              <a:t>bukan</a:t>
            </a:r>
            <a:r>
              <a:rPr lang="en-GB" dirty="0"/>
              <a:t> proses,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tertuju</a:t>
            </a:r>
            <a:r>
              <a:rPr lang="en-GB" dirty="0"/>
              <a:t> pada </a:t>
            </a:r>
            <a:r>
              <a:rPr lang="en-GB" dirty="0" err="1"/>
              <a:t>pengembangan</a:t>
            </a:r>
            <a:r>
              <a:rPr lang="en-GB" dirty="0"/>
              <a:t> </a:t>
            </a:r>
            <a:r>
              <a:rPr lang="en-GB" dirty="0" err="1"/>
              <a:t>potensi</a:t>
            </a:r>
            <a:r>
              <a:rPr lang="en-GB" dirty="0"/>
              <a:t> </a:t>
            </a:r>
            <a:r>
              <a:rPr lang="en-GB" dirty="0" err="1"/>
              <a:t>individu</a:t>
            </a:r>
            <a:r>
              <a:rPr lang="en-GB" dirty="0"/>
              <a:t>, </a:t>
            </a:r>
            <a:r>
              <a:rPr lang="en-GB" dirty="0" err="1"/>
              <a:t>melainkan</a:t>
            </a:r>
            <a:r>
              <a:rPr lang="en-GB" dirty="0"/>
              <a:t> pada </a:t>
            </a:r>
            <a:r>
              <a:rPr lang="en-GB" dirty="0" err="1"/>
              <a:t>hasil</a:t>
            </a:r>
            <a:r>
              <a:rPr lang="en-GB" dirty="0"/>
              <a:t> yang </a:t>
            </a:r>
            <a:r>
              <a:rPr lang="en-GB" dirty="0" err="1"/>
              <a:t>berbentuk</a:t>
            </a:r>
            <a:r>
              <a:rPr lang="en-GB" dirty="0"/>
              <a:t> ijazah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gelar</a:t>
            </a:r>
            <a:r>
              <a:rPr lang="en-GB" dirty="0"/>
              <a:t>. </a:t>
            </a:r>
            <a:r>
              <a:rPr lang="en-GB" dirty="0" err="1"/>
              <a:t>Lulusan</a:t>
            </a:r>
            <a:r>
              <a:rPr lang="en-GB" dirty="0"/>
              <a:t> </a:t>
            </a:r>
            <a:r>
              <a:rPr lang="en-GB" dirty="0" err="1"/>
              <a:t>demikian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 </a:t>
            </a:r>
            <a:r>
              <a:rPr lang="en-GB" dirty="0" err="1"/>
              <a:t>disangsikan</a:t>
            </a:r>
            <a:r>
              <a:rPr lang="en-GB" dirty="0"/>
              <a:t> </a:t>
            </a:r>
            <a:r>
              <a:rPr lang="en-GB" dirty="0" err="1"/>
              <a:t>kualitasnya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18088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FAD3C-3030-AE16-5D42-F1150EC22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325" y="1762584"/>
            <a:ext cx="9442340" cy="333283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2400" b="1" dirty="0" err="1"/>
              <a:t>Pembelajaran</a:t>
            </a:r>
            <a:r>
              <a:rPr lang="en-GB" sz="2400" b="1" dirty="0"/>
              <a:t> </a:t>
            </a:r>
            <a:r>
              <a:rPr lang="en-GB" sz="2400" b="1" dirty="0" err="1"/>
              <a:t>Transformasional</a:t>
            </a:r>
            <a:endParaRPr lang="en-GB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2400" dirty="0" err="1"/>
              <a:t>Pembelajaran</a:t>
            </a:r>
            <a:r>
              <a:rPr lang="en-GB" sz="2400" dirty="0"/>
              <a:t> yang </a:t>
            </a:r>
            <a:r>
              <a:rPr lang="en-GB" sz="2400" dirty="0" err="1"/>
              <a:t>mampu</a:t>
            </a:r>
            <a:r>
              <a:rPr lang="en-GB" sz="2400" dirty="0"/>
              <a:t> </a:t>
            </a:r>
            <a:r>
              <a:rPr lang="en-GB" sz="2400" dirty="0" err="1"/>
              <a:t>menciptakan</a:t>
            </a:r>
            <a:r>
              <a:rPr lang="en-GB" sz="2400" dirty="0"/>
              <a:t> </a:t>
            </a:r>
            <a:r>
              <a:rPr lang="en-GB" sz="2400" dirty="0" err="1"/>
              <a:t>situasi</a:t>
            </a:r>
            <a:r>
              <a:rPr lang="en-GB" sz="2400" dirty="0"/>
              <a:t> dan </a:t>
            </a:r>
            <a:r>
              <a:rPr lang="en-GB" sz="2400" dirty="0" err="1"/>
              <a:t>kondisi</a:t>
            </a:r>
            <a:r>
              <a:rPr lang="en-GB" sz="2400" dirty="0"/>
              <a:t> yang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</a:t>
            </a:r>
            <a:r>
              <a:rPr lang="en-GB" sz="2400" dirty="0" err="1"/>
              <a:t>termotivasi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memproses</a:t>
            </a:r>
            <a:r>
              <a:rPr lang="en-GB" sz="2400" dirty="0"/>
              <a:t> </a:t>
            </a:r>
            <a:r>
              <a:rPr lang="en-GB" sz="2400" dirty="0" err="1"/>
              <a:t>pengetahuan</a:t>
            </a:r>
            <a:r>
              <a:rPr lang="en-GB" sz="2400" dirty="0"/>
              <a:t> yang </a:t>
            </a:r>
            <a:r>
              <a:rPr lang="en-GB" sz="2400" dirty="0" err="1"/>
              <a:t>dipelajari</a:t>
            </a:r>
            <a:r>
              <a:rPr lang="en-GB" sz="2400" dirty="0"/>
              <a:t> dan </a:t>
            </a:r>
            <a:r>
              <a:rPr lang="en-GB" sz="2400" dirty="0" err="1"/>
              <a:t>terjadi</a:t>
            </a:r>
            <a:r>
              <a:rPr lang="en-GB" sz="2400" dirty="0"/>
              <a:t> </a:t>
            </a:r>
            <a:r>
              <a:rPr lang="en-GB" sz="2400" dirty="0" err="1"/>
              <a:t>perubahan</a:t>
            </a:r>
            <a:r>
              <a:rPr lang="en-GB" sz="2400" dirty="0"/>
              <a:t> (</a:t>
            </a:r>
            <a:r>
              <a:rPr lang="en-GB" sz="2400" dirty="0" err="1"/>
              <a:t>transformasional</a:t>
            </a:r>
            <a:r>
              <a:rPr lang="en-GB" sz="2400" dirty="0"/>
              <a:t>) pada </a:t>
            </a:r>
            <a:r>
              <a:rPr lang="en-GB" sz="2400" dirty="0" err="1"/>
              <a:t>diri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yang </a:t>
            </a:r>
            <a:r>
              <a:rPr lang="en-GB" sz="2400" dirty="0" err="1"/>
              <a:t>semula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menguasai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menguasai</a:t>
            </a:r>
            <a:r>
              <a:rPr lang="en-GB" sz="2400" dirty="0"/>
              <a:t>, </a:t>
            </a:r>
            <a:r>
              <a:rPr lang="en-GB" sz="2400" dirty="0" err="1"/>
              <a:t>sehingga</a:t>
            </a:r>
            <a:r>
              <a:rPr lang="en-GB" sz="2400" dirty="0"/>
              <a:t> </a:t>
            </a:r>
            <a:r>
              <a:rPr lang="en-GB" sz="2400" dirty="0" err="1"/>
              <a:t>individu</a:t>
            </a:r>
            <a:r>
              <a:rPr lang="en-GB" sz="2400" dirty="0"/>
              <a:t> </a:t>
            </a:r>
            <a:r>
              <a:rPr lang="en-GB" sz="2400" dirty="0" err="1"/>
              <a:t>mampu</a:t>
            </a:r>
            <a:r>
              <a:rPr lang="en-GB" sz="2400" dirty="0"/>
              <a:t> </a:t>
            </a:r>
            <a:r>
              <a:rPr lang="en-GB" sz="2400" dirty="0" err="1"/>
              <a:t>menerapkan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memecahkan</a:t>
            </a:r>
            <a:r>
              <a:rPr lang="en-GB" sz="2400" dirty="0"/>
              <a:t> </a:t>
            </a:r>
            <a:r>
              <a:rPr lang="en-GB" sz="2400" dirty="0" err="1"/>
              <a:t>masalah</a:t>
            </a:r>
            <a:r>
              <a:rPr lang="en-GB" sz="2400" dirty="0"/>
              <a:t> </a:t>
            </a:r>
            <a:r>
              <a:rPr lang="en-GB" sz="2400" dirty="0" err="1"/>
              <a:t>bidang</a:t>
            </a:r>
            <a:r>
              <a:rPr lang="en-GB" sz="2400" dirty="0"/>
              <a:t> </a:t>
            </a:r>
            <a:r>
              <a:rPr lang="en-GB" sz="2400" dirty="0" err="1"/>
              <a:t>akademis</a:t>
            </a:r>
            <a:r>
              <a:rPr lang="en-GB" sz="2400" dirty="0"/>
              <a:t> </a:t>
            </a:r>
            <a:r>
              <a:rPr lang="en-GB" sz="2400" dirty="0" err="1"/>
              <a:t>maupun</a:t>
            </a:r>
            <a:r>
              <a:rPr lang="en-GB" sz="2400" dirty="0"/>
              <a:t> </a:t>
            </a:r>
            <a:r>
              <a:rPr lang="en-GB" sz="2400" dirty="0" err="1"/>
              <a:t>bidang-bidang</a:t>
            </a:r>
            <a:r>
              <a:rPr lang="en-GB" sz="2400" dirty="0"/>
              <a:t> </a:t>
            </a:r>
            <a:r>
              <a:rPr lang="en-GB" sz="2400" dirty="0" err="1"/>
              <a:t>lainnya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936692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513" y="2703871"/>
            <a:ext cx="6220278" cy="978637"/>
          </a:xfrm>
        </p:spPr>
        <p:txBody>
          <a:bodyPr/>
          <a:lstStyle/>
          <a:p>
            <a:pPr algn="ctr"/>
            <a:r>
              <a:rPr lang="en-US" dirty="0" err="1"/>
              <a:t>Terima</a:t>
            </a:r>
            <a:r>
              <a:rPr lang="en-US" dirty="0"/>
              <a:t> Kasih</a:t>
            </a: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Teori Belajar</a:t>
            </a:r>
          </a:p>
          <a:p>
            <a:r>
              <a:rPr lang="en-US" dirty="0"/>
              <a:t>Belajar yang </a:t>
            </a:r>
            <a:r>
              <a:rPr lang="en-US" dirty="0" err="1"/>
              <a:t>Bermakna</a:t>
            </a:r>
            <a:endParaRPr lang="en-US" dirty="0"/>
          </a:p>
          <a:p>
            <a:r>
              <a:rPr lang="en-US" dirty="0"/>
              <a:t>Pembelajaran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Proses</a:t>
            </a:r>
          </a:p>
          <a:p>
            <a:r>
              <a:rPr lang="en-US" dirty="0"/>
              <a:t>Tanya Jawab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677" y="1416869"/>
            <a:ext cx="6373850" cy="3483692"/>
          </a:xfrm>
        </p:spPr>
        <p:txBody>
          <a:bodyPr/>
          <a:lstStyle/>
          <a:p>
            <a:pPr algn="ctr"/>
            <a:r>
              <a:rPr lang="en-US" dirty="0"/>
              <a:t>Definisi Belajar dan Teori Belajar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A7F6FF-2F0A-B7C6-FEB0-2C24301BB3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527" y="1416870"/>
            <a:ext cx="3540944" cy="348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5C314-6180-4F02-06D8-B50E0993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233" y="282246"/>
            <a:ext cx="9779183" cy="769805"/>
          </a:xfrm>
        </p:spPr>
        <p:txBody>
          <a:bodyPr/>
          <a:lstStyle/>
          <a:p>
            <a:pPr algn="ctr"/>
            <a:r>
              <a:rPr lang="en-ID" sz="3200" dirty="0" err="1"/>
              <a:t>Definisi</a:t>
            </a:r>
            <a:r>
              <a:rPr lang="en-ID" sz="3200" dirty="0"/>
              <a:t> </a:t>
            </a:r>
            <a:r>
              <a:rPr lang="en-ID" sz="3200" dirty="0" err="1"/>
              <a:t>Belajar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93C4-079F-F05A-E9F8-C1AC6E0C1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10" y="1319375"/>
            <a:ext cx="10276052" cy="4707797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dirty="0"/>
              <a:t>Pada </a:t>
            </a:r>
            <a:r>
              <a:rPr lang="en-ID" dirty="0" err="1"/>
              <a:t>umumnya</a:t>
            </a:r>
            <a:r>
              <a:rPr lang="en-ID" dirty="0"/>
              <a:t> orang </a:t>
            </a:r>
            <a:r>
              <a:rPr lang="en-ID" dirty="0" err="1"/>
              <a:t>mengartikan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di </a:t>
            </a:r>
            <a:r>
              <a:rPr lang="en-ID" dirty="0" err="1"/>
              <a:t>sekolah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: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, </a:t>
            </a:r>
            <a:r>
              <a:rPr lang="en-ID" dirty="0" err="1"/>
              <a:t>matematika</a:t>
            </a:r>
            <a:r>
              <a:rPr lang="en-ID" dirty="0"/>
              <a:t>, </a:t>
            </a:r>
            <a:r>
              <a:rPr lang="en-ID" dirty="0" err="1"/>
              <a:t>membaca</a:t>
            </a:r>
            <a:r>
              <a:rPr lang="en-ID" dirty="0"/>
              <a:t>, </a:t>
            </a:r>
            <a:r>
              <a:rPr lang="en-ID" dirty="0" err="1"/>
              <a:t>menghafal</a:t>
            </a:r>
            <a:r>
              <a:rPr lang="en-ID" dirty="0"/>
              <a:t>, </a:t>
            </a:r>
            <a:r>
              <a:rPr lang="en-ID" dirty="0" err="1"/>
              <a:t>dsb</a:t>
            </a:r>
            <a:endParaRPr lang="en-ID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penerapan</a:t>
            </a:r>
            <a:r>
              <a:rPr lang="en-ID" dirty="0"/>
              <a:t> yang </a:t>
            </a:r>
            <a:r>
              <a:rPr lang="en-ID" dirty="0" err="1"/>
              <a:t>luas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 pada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di </a:t>
            </a:r>
            <a:r>
              <a:rPr lang="en-ID" dirty="0" err="1"/>
              <a:t>sekolah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juga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,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mengulang</a:t>
            </a:r>
            <a:r>
              <a:rPr lang="en-ID" dirty="0"/>
              <a:t> </a:t>
            </a:r>
            <a:r>
              <a:rPr lang="en-ID" dirty="0" err="1"/>
              <a:t>kesuksesan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, </a:t>
            </a:r>
            <a:r>
              <a:rPr lang="en-ID" dirty="0" err="1"/>
              <a:t>dsb</a:t>
            </a:r>
            <a:endParaRPr lang="en-ID" dirty="0"/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dirty="0"/>
              <a:t>Dari 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terakhir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dikatakan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juga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pendidikan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yang </a:t>
            </a:r>
            <a:r>
              <a:rPr lang="en-ID" dirty="0" err="1"/>
              <a:t>dilakukan</a:t>
            </a:r>
            <a:r>
              <a:rPr lang="en-ID" dirty="0"/>
              <a:t> di </a:t>
            </a:r>
            <a:r>
              <a:rPr lang="en-ID" dirty="0" err="1"/>
              <a:t>sekolah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sekolah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latihan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latihan</a:t>
            </a:r>
            <a:r>
              <a:rPr lang="en-ID" dirty="0"/>
              <a:t> </a:t>
            </a:r>
            <a:r>
              <a:rPr lang="en-ID" dirty="0" err="1"/>
              <a:t>bela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, </a:t>
            </a:r>
            <a:r>
              <a:rPr lang="en-ID" dirty="0" err="1"/>
              <a:t>olah</a:t>
            </a:r>
            <a:r>
              <a:rPr lang="en-ID" dirty="0"/>
              <a:t> raga, </a:t>
            </a:r>
            <a:r>
              <a:rPr lang="en-ID" dirty="0" err="1"/>
              <a:t>seni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, </a:t>
            </a:r>
            <a:r>
              <a:rPr lang="en-ID" dirty="0" err="1"/>
              <a:t>seni</a:t>
            </a:r>
            <a:r>
              <a:rPr lang="en-ID" dirty="0"/>
              <a:t> drama, </a:t>
            </a:r>
            <a:r>
              <a:rPr lang="en-ID" dirty="0" err="1"/>
              <a:t>dll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9639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0013-961D-BEB5-A882-D193B872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406" y="344130"/>
            <a:ext cx="9779183" cy="843546"/>
          </a:xfrm>
        </p:spPr>
        <p:txBody>
          <a:bodyPr/>
          <a:lstStyle/>
          <a:p>
            <a:pPr algn="ctr"/>
            <a:r>
              <a:rPr lang="en-ID" sz="3200" dirty="0"/>
              <a:t>Tiga </a:t>
            </a:r>
            <a:r>
              <a:rPr lang="en-ID" sz="3200" dirty="0" err="1"/>
              <a:t>Aspek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Belajar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D1649-9A07-20C6-29ED-AD6F5E1E5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257" y="1496357"/>
            <a:ext cx="10521857" cy="4501320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en-ID" sz="2400" dirty="0"/>
              <a:t>Adanya </a:t>
            </a: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akibat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r>
              <a:rPr lang="en-ID" sz="2400" dirty="0"/>
              <a:t> dan </a:t>
            </a:r>
            <a:r>
              <a:rPr lang="en-ID" sz="2400" dirty="0" err="1"/>
              <a:t>latihan</a:t>
            </a:r>
            <a:r>
              <a:rPr lang="en-ID" sz="2400" dirty="0"/>
              <a:t> </a:t>
            </a:r>
            <a:r>
              <a:rPr lang="en-ID" sz="2400" dirty="0" err="1"/>
              <a:t>serta</a:t>
            </a:r>
            <a:r>
              <a:rPr lang="en-ID" sz="2400" dirty="0"/>
              <a:t> </a:t>
            </a:r>
            <a:r>
              <a:rPr lang="en-ID" sz="2400" dirty="0" err="1"/>
              <a:t>pengalaman</a:t>
            </a:r>
            <a:r>
              <a:rPr lang="en-ID" sz="2400" dirty="0"/>
              <a:t>; 2) Adanya </a:t>
            </a:r>
            <a:r>
              <a:rPr lang="en-ID" sz="2400" dirty="0" err="1"/>
              <a:t>pendidikan</a:t>
            </a:r>
            <a:r>
              <a:rPr lang="en-ID" sz="2400" dirty="0"/>
              <a:t> dan </a:t>
            </a:r>
            <a:r>
              <a:rPr lang="en-ID" sz="2400" dirty="0" err="1"/>
              <a:t>latihan</a:t>
            </a:r>
            <a:r>
              <a:rPr lang="en-ID" sz="2400" dirty="0"/>
              <a:t>; 3) Adanya </a:t>
            </a:r>
            <a:r>
              <a:rPr lang="en-ID" sz="2400" dirty="0" err="1"/>
              <a:t>pengalaman</a:t>
            </a:r>
            <a:endParaRPr lang="en-ID" sz="2400" dirty="0"/>
          </a:p>
          <a:p>
            <a:pPr algn="just"/>
            <a:endParaRPr lang="en-ID" sz="1000" dirty="0"/>
          </a:p>
          <a:p>
            <a:pPr algn="just"/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meliputi</a:t>
            </a:r>
            <a:r>
              <a:rPr lang="en-ID" sz="2400" dirty="0"/>
              <a:t> </a:t>
            </a: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kognitif</a:t>
            </a:r>
            <a:r>
              <a:rPr lang="en-ID" sz="2400" dirty="0"/>
              <a:t>, </a:t>
            </a:r>
            <a:r>
              <a:rPr lang="en-ID" sz="2400" dirty="0" err="1"/>
              <a:t>afektif</a:t>
            </a:r>
            <a:r>
              <a:rPr lang="en-ID" sz="2400" dirty="0"/>
              <a:t> dan </a:t>
            </a:r>
            <a:r>
              <a:rPr lang="en-ID" sz="2400" dirty="0" err="1"/>
              <a:t>psikomotor</a:t>
            </a:r>
            <a:r>
              <a:rPr lang="en-ID" sz="24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kognitif</a:t>
            </a:r>
            <a:r>
              <a:rPr lang="en-ID" sz="2400" dirty="0"/>
              <a:t>, </a:t>
            </a:r>
            <a:r>
              <a:rPr lang="en-ID" sz="2400" dirty="0" err="1"/>
              <a:t>misalnya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luas</a:t>
            </a:r>
            <a:r>
              <a:rPr lang="en-ID" sz="2400" dirty="0"/>
              <a:t>, </a:t>
            </a:r>
            <a:r>
              <a:rPr lang="en-ID" sz="2400" dirty="0" err="1"/>
              <a:t>pemahaman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mendalam</a:t>
            </a:r>
            <a:r>
              <a:rPr lang="en-ID" sz="2400" dirty="0"/>
              <a:t>, </a:t>
            </a:r>
            <a:r>
              <a:rPr lang="en-ID" sz="2400" dirty="0" err="1"/>
              <a:t>kemampuan</a:t>
            </a:r>
            <a:r>
              <a:rPr lang="en-ID" sz="2400" dirty="0"/>
              <a:t> </a:t>
            </a:r>
            <a:r>
              <a:rPr lang="en-ID" sz="2400" dirty="0" err="1"/>
              <a:t>berpikirnya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tinggi</a:t>
            </a:r>
            <a:r>
              <a:rPr lang="en-ID" sz="2400" dirty="0"/>
              <a:t>, </a:t>
            </a:r>
            <a:r>
              <a:rPr lang="en-ID" sz="2400" dirty="0" err="1"/>
              <a:t>dsb</a:t>
            </a:r>
            <a:endParaRPr lang="en-ID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afektif</a:t>
            </a:r>
            <a:r>
              <a:rPr lang="en-ID" sz="2400" dirty="0"/>
              <a:t>, </a:t>
            </a:r>
            <a:r>
              <a:rPr lang="en-ID" sz="2400" dirty="0" err="1"/>
              <a:t>misalnya</a:t>
            </a:r>
            <a:r>
              <a:rPr lang="en-ID" sz="2400" dirty="0"/>
              <a:t> </a:t>
            </a:r>
            <a:r>
              <a:rPr lang="en-ID" sz="2400" dirty="0" err="1"/>
              <a:t>perasaan</a:t>
            </a:r>
            <a:r>
              <a:rPr lang="en-ID" sz="2400" dirty="0"/>
              <a:t> </a:t>
            </a:r>
            <a:r>
              <a:rPr lang="en-ID" sz="2400" dirty="0" err="1"/>
              <a:t>kasih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orang </a:t>
            </a:r>
            <a:r>
              <a:rPr lang="en-ID" sz="2400" dirty="0" err="1"/>
              <a:t>tua</a:t>
            </a:r>
            <a:r>
              <a:rPr lang="en-ID" sz="2400" dirty="0"/>
              <a:t>, </a:t>
            </a:r>
            <a:r>
              <a:rPr lang="en-ID" sz="2400" dirty="0" err="1"/>
              <a:t>kepada</a:t>
            </a:r>
            <a:r>
              <a:rPr lang="en-ID" sz="2400" dirty="0"/>
              <a:t> </a:t>
            </a:r>
            <a:r>
              <a:rPr lang="en-ID" sz="2400" dirty="0" err="1"/>
              <a:t>sesama</a:t>
            </a:r>
            <a:r>
              <a:rPr lang="en-ID" sz="2400" dirty="0"/>
              <a:t>, </a:t>
            </a:r>
            <a:r>
              <a:rPr lang="en-ID" sz="2400" dirty="0" err="1"/>
              <a:t>kepada</a:t>
            </a:r>
            <a:r>
              <a:rPr lang="en-ID" sz="2400" dirty="0"/>
              <a:t> </a:t>
            </a:r>
            <a:r>
              <a:rPr lang="en-ID" sz="2400" dirty="0" err="1"/>
              <a:t>bangsanya</a:t>
            </a:r>
            <a:r>
              <a:rPr lang="en-ID" sz="2400" dirty="0"/>
              <a:t> (</a:t>
            </a:r>
            <a:r>
              <a:rPr lang="en-ID" sz="2400" dirty="0" err="1"/>
              <a:t>nasionalisme</a:t>
            </a:r>
            <a:r>
              <a:rPr lang="en-ID" sz="2400" dirty="0"/>
              <a:t>)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meningkat</a:t>
            </a:r>
            <a:r>
              <a:rPr lang="en-ID" sz="2400" dirty="0"/>
              <a:t>, </a:t>
            </a:r>
            <a:r>
              <a:rPr lang="en-ID" sz="2400" dirty="0" err="1"/>
              <a:t>dsb</a:t>
            </a:r>
            <a:endParaRPr lang="en-ID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psikomotor</a:t>
            </a:r>
            <a:r>
              <a:rPr lang="en-ID" sz="2400" dirty="0"/>
              <a:t>, </a:t>
            </a:r>
            <a:r>
              <a:rPr lang="en-ID" sz="2400" dirty="0" err="1"/>
              <a:t>misalnya</a:t>
            </a:r>
            <a:r>
              <a:rPr lang="en-ID" sz="2400" dirty="0"/>
              <a:t> </a:t>
            </a:r>
            <a:r>
              <a:rPr lang="en-ID" sz="2400" dirty="0" err="1"/>
              <a:t>ketrampilan</a:t>
            </a:r>
            <a:r>
              <a:rPr lang="en-ID" sz="2400" dirty="0"/>
              <a:t> (skill)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prestasi</a:t>
            </a:r>
            <a:r>
              <a:rPr lang="en-ID" sz="2400" dirty="0"/>
              <a:t> </a:t>
            </a:r>
            <a:r>
              <a:rPr lang="en-ID" sz="2400" dirty="0" err="1"/>
              <a:t>olahraga</a:t>
            </a:r>
            <a:r>
              <a:rPr lang="en-ID" sz="2400" dirty="0"/>
              <a:t>, </a:t>
            </a:r>
            <a:r>
              <a:rPr lang="en-ID" sz="2400" dirty="0" err="1"/>
              <a:t>prestasi</a:t>
            </a:r>
            <a:r>
              <a:rPr lang="en-ID" sz="2400" dirty="0"/>
              <a:t> 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seni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meningkat</a:t>
            </a:r>
            <a:endParaRPr lang="en-ID" sz="2400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6610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667A-3B1E-A123-43B4-ECE5B487D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407" y="412955"/>
            <a:ext cx="9905660" cy="696062"/>
          </a:xfrm>
        </p:spPr>
        <p:txBody>
          <a:bodyPr/>
          <a:lstStyle/>
          <a:p>
            <a:r>
              <a:rPr lang="en-ID" sz="2800" dirty="0" err="1"/>
              <a:t>Perubahan</a:t>
            </a:r>
            <a:r>
              <a:rPr lang="en-ID" sz="2800" dirty="0"/>
              <a:t> </a:t>
            </a:r>
            <a:r>
              <a:rPr lang="en-ID" sz="2800" dirty="0" err="1"/>
              <a:t>perilaku</a:t>
            </a:r>
            <a:r>
              <a:rPr lang="en-ID" sz="2800" dirty="0"/>
              <a:t> </a:t>
            </a:r>
            <a:r>
              <a:rPr lang="en-ID" sz="2800" dirty="0" err="1"/>
              <a:t>tersebut</a:t>
            </a:r>
            <a:r>
              <a:rPr lang="en-ID" sz="2800" dirty="0"/>
              <a:t> </a:t>
            </a:r>
            <a:r>
              <a:rPr lang="en-ID" sz="2800" dirty="0" err="1"/>
              <a:t>dimungkinkan</a:t>
            </a:r>
            <a:r>
              <a:rPr lang="en-ID" sz="2800" dirty="0"/>
              <a:t> </a:t>
            </a:r>
            <a:r>
              <a:rPr lang="en-ID" sz="2800" dirty="0" err="1"/>
              <a:t>karena</a:t>
            </a:r>
            <a:r>
              <a:rPr lang="en-ID" sz="2800" dirty="0"/>
              <a:t>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AE99A-047F-ECBA-7027-F33FEB805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6" y="1358705"/>
            <a:ext cx="10451690" cy="430467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D" sz="2400" dirty="0" err="1"/>
              <a:t>Menurut</a:t>
            </a:r>
            <a:r>
              <a:rPr lang="en-ID" sz="2400" dirty="0"/>
              <a:t> Piaget,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terjadi</a:t>
            </a:r>
            <a:r>
              <a:rPr lang="en-ID" sz="2400" dirty="0"/>
              <a:t> proses </a:t>
            </a:r>
            <a:r>
              <a:rPr lang="en-ID" sz="2400" b="1" dirty="0">
                <a:solidFill>
                  <a:srgbClr val="C00000"/>
                </a:solidFill>
              </a:rPr>
              <a:t>ASOSIASI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 proses </a:t>
            </a:r>
            <a:r>
              <a:rPr lang="en-ID" sz="2400" dirty="0" err="1"/>
              <a:t>mengaitkan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yang </a:t>
            </a:r>
            <a:r>
              <a:rPr lang="en-ID" sz="2400" dirty="0" err="1"/>
              <a:t>diterima</a:t>
            </a:r>
            <a:r>
              <a:rPr lang="en-ID" sz="2400" dirty="0"/>
              <a:t> </a:t>
            </a:r>
            <a:r>
              <a:rPr lang="en-ID" sz="2400" dirty="0" err="1"/>
              <a:t>sama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yang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dimiliki</a:t>
            </a:r>
            <a:r>
              <a:rPr lang="en-ID" sz="2400" dirty="0"/>
              <a:t>, </a:t>
            </a:r>
            <a:r>
              <a:rPr lang="en-ID" sz="2400" b="1" dirty="0">
                <a:solidFill>
                  <a:srgbClr val="C00000"/>
                </a:solidFill>
              </a:rPr>
              <a:t>AKOMODASI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proses </a:t>
            </a:r>
            <a:r>
              <a:rPr lang="en-ID" sz="2400" dirty="0" err="1"/>
              <a:t>mengintegrasikan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yang </a:t>
            </a:r>
            <a:r>
              <a:rPr lang="en-ID" sz="2400" dirty="0" err="1"/>
              <a:t>baru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yang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dimiliki</a:t>
            </a:r>
            <a:r>
              <a:rPr lang="en-ID" sz="2400" dirty="0"/>
              <a:t>, </a:t>
            </a:r>
            <a:r>
              <a:rPr lang="en-ID" sz="2400" dirty="0" err="1"/>
              <a:t>serta</a:t>
            </a:r>
            <a:r>
              <a:rPr lang="en-ID" sz="2400" dirty="0"/>
              <a:t> </a:t>
            </a:r>
            <a:r>
              <a:rPr lang="en-ID" sz="2400" b="1" dirty="0">
                <a:solidFill>
                  <a:srgbClr val="C00000"/>
                </a:solidFill>
              </a:rPr>
              <a:t>EKUILIBRASI </a:t>
            </a:r>
            <a:r>
              <a:rPr lang="en-ID" sz="2400" dirty="0" err="1"/>
              <a:t>yaitu</a:t>
            </a:r>
            <a:r>
              <a:rPr lang="en-ID" sz="2400" dirty="0"/>
              <a:t> proses </a:t>
            </a:r>
            <a:r>
              <a:rPr lang="en-ID" sz="2400" dirty="0" err="1"/>
              <a:t>perpindahan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tahap</a:t>
            </a:r>
            <a:r>
              <a:rPr lang="en-ID" sz="2400" dirty="0"/>
              <a:t> </a:t>
            </a:r>
            <a:r>
              <a:rPr lang="en-ID" sz="2400" dirty="0" err="1"/>
              <a:t>pemikiran</a:t>
            </a:r>
            <a:r>
              <a:rPr lang="en-ID" sz="2400" dirty="0"/>
              <a:t> yang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tahap</a:t>
            </a:r>
            <a:r>
              <a:rPr lang="en-ID" sz="2400" dirty="0"/>
              <a:t> </a:t>
            </a:r>
            <a:r>
              <a:rPr lang="en-ID" sz="2400" dirty="0" err="1"/>
              <a:t>pemikiran</a:t>
            </a:r>
            <a:r>
              <a:rPr lang="en-ID" sz="2400" dirty="0"/>
              <a:t> </a:t>
            </a:r>
            <a:r>
              <a:rPr lang="en-ID" sz="2400" dirty="0" err="1"/>
              <a:t>berikutnya</a:t>
            </a:r>
            <a:r>
              <a:rPr lang="en-ID" sz="2400" dirty="0"/>
              <a:t> </a:t>
            </a:r>
            <a:r>
              <a:rPr lang="en-ID" sz="2400" dirty="0" err="1"/>
              <a:t>apabila</a:t>
            </a:r>
            <a:r>
              <a:rPr lang="en-ID" sz="2400" dirty="0"/>
              <a:t> </a:t>
            </a:r>
            <a:r>
              <a:rPr lang="en-ID" sz="2400" dirty="0" err="1"/>
              <a:t>individu</a:t>
            </a:r>
            <a:r>
              <a:rPr lang="en-ID" sz="2400" dirty="0"/>
              <a:t> </a:t>
            </a:r>
            <a:r>
              <a:rPr lang="en-ID" sz="2400" dirty="0" err="1"/>
              <a:t>mengalami</a:t>
            </a:r>
            <a:r>
              <a:rPr lang="en-ID" sz="2400" dirty="0"/>
              <a:t> </a:t>
            </a:r>
            <a:r>
              <a:rPr lang="en-ID" sz="2400" dirty="0" err="1"/>
              <a:t>masalah</a:t>
            </a:r>
            <a:r>
              <a:rPr lang="en-ID" sz="2400" dirty="0"/>
              <a:t> yang </a:t>
            </a:r>
            <a:r>
              <a:rPr lang="en-ID" sz="2400" dirty="0" err="1"/>
              <a:t>bertentangan</a:t>
            </a:r>
            <a:r>
              <a:rPr lang="en-ID" sz="2400" dirty="0"/>
              <a:t> (</a:t>
            </a:r>
            <a:r>
              <a:rPr lang="en-ID" sz="2400" i="1" dirty="0"/>
              <a:t>disequilibrium</a:t>
            </a:r>
            <a:r>
              <a:rPr lang="en-ID" sz="2400" dirty="0"/>
              <a:t>) yang </a:t>
            </a:r>
            <a:r>
              <a:rPr lang="en-ID" sz="2400" dirty="0" err="1"/>
              <a:t>diakhiri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keseimbangan</a:t>
            </a:r>
            <a:r>
              <a:rPr lang="en-ID" sz="2400" dirty="0"/>
              <a:t> (</a:t>
            </a:r>
            <a:r>
              <a:rPr lang="en-ID" sz="2400" i="1" dirty="0"/>
              <a:t>equilibrium</a:t>
            </a:r>
            <a:r>
              <a:rPr lang="en-ID" sz="2400" dirty="0"/>
              <a:t>)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D" sz="2400" dirty="0" err="1"/>
              <a:t>Pendapat</a:t>
            </a:r>
            <a:r>
              <a:rPr lang="en-ID" sz="2400" dirty="0"/>
              <a:t> </a:t>
            </a:r>
            <a:r>
              <a:rPr lang="en-ID" sz="2400" dirty="0" err="1"/>
              <a:t>sesuai</a:t>
            </a:r>
            <a:r>
              <a:rPr lang="en-ID" sz="2400" dirty="0"/>
              <a:t> </a:t>
            </a:r>
            <a:r>
              <a:rPr lang="en-ID" sz="2400" dirty="0" err="1"/>
              <a:t>pernyataan</a:t>
            </a:r>
            <a:r>
              <a:rPr lang="en-ID" sz="2400" dirty="0"/>
              <a:t> Meier &amp; Dave (2000) yang </a:t>
            </a:r>
            <a:r>
              <a:rPr lang="en-ID" sz="2400" dirty="0" err="1"/>
              <a:t>menyatakan</a:t>
            </a:r>
            <a:r>
              <a:rPr lang="en-ID" sz="2400" dirty="0"/>
              <a:t> proses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terjadi</a:t>
            </a:r>
            <a:r>
              <a:rPr lang="en-ID" sz="2400" dirty="0"/>
              <a:t> </a:t>
            </a:r>
            <a:r>
              <a:rPr lang="en-ID" sz="2400" dirty="0" err="1"/>
              <a:t>apabila</a:t>
            </a:r>
            <a:r>
              <a:rPr lang="en-ID" sz="2400" dirty="0"/>
              <a:t> </a:t>
            </a:r>
            <a:r>
              <a:rPr lang="en-ID" sz="2400" dirty="0" err="1"/>
              <a:t>siswa</a:t>
            </a:r>
            <a:r>
              <a:rPr lang="en-ID" sz="2400" dirty="0"/>
              <a:t> </a:t>
            </a:r>
            <a:r>
              <a:rPr lang="en-ID" sz="2400" dirty="0" err="1"/>
              <a:t>berusaha</a:t>
            </a:r>
            <a:r>
              <a:rPr lang="en-ID" sz="2400" dirty="0"/>
              <a:t> dan </a:t>
            </a:r>
            <a:r>
              <a:rPr lang="en-ID" sz="2400" dirty="0" err="1"/>
              <a:t>memiliki</a:t>
            </a:r>
            <a:r>
              <a:rPr lang="en-ID" sz="2400" dirty="0"/>
              <a:t> </a:t>
            </a:r>
            <a:r>
              <a:rPr lang="en-ID" sz="2400" dirty="0" err="1"/>
              <a:t>ketrampilan</a:t>
            </a:r>
            <a:r>
              <a:rPr lang="en-ID" sz="2400" dirty="0"/>
              <a:t> </a:t>
            </a:r>
            <a:r>
              <a:rPr lang="en-ID" sz="2400" dirty="0" err="1"/>
              <a:t>mengintegrasikan</a:t>
            </a:r>
            <a:r>
              <a:rPr lang="en-ID" sz="2400" dirty="0"/>
              <a:t> dan </a:t>
            </a:r>
            <a:r>
              <a:rPr lang="en-ID" sz="2400" dirty="0" err="1"/>
              <a:t>menginternalisasikan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</a:t>
            </a:r>
            <a:r>
              <a:rPr lang="en-ID" sz="2400" dirty="0" err="1"/>
              <a:t>baru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pengetahuan</a:t>
            </a:r>
            <a:r>
              <a:rPr lang="en-ID" sz="2400" dirty="0"/>
              <a:t> yang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struktur</a:t>
            </a:r>
            <a:r>
              <a:rPr lang="en-ID" sz="2400" dirty="0"/>
              <a:t> </a:t>
            </a:r>
            <a:r>
              <a:rPr lang="en-ID" sz="2400" dirty="0" err="1"/>
              <a:t>kognitifnya</a:t>
            </a:r>
            <a:r>
              <a:rPr lang="en-ID" sz="2400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525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CCF9C-2455-6682-716D-B7B23825C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779" y="994288"/>
            <a:ext cx="10304207" cy="534137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/>
              <a:t>Skinner </a:t>
            </a:r>
            <a:r>
              <a:rPr lang="en-ID" sz="2400" dirty="0" err="1"/>
              <a:t>mendefinisikan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“</a:t>
            </a:r>
            <a:r>
              <a:rPr lang="en-ID" sz="2400" i="1" dirty="0"/>
              <a:t>a process of progressive </a:t>
            </a:r>
            <a:r>
              <a:rPr lang="en-ID" sz="2400" i="1" dirty="0" err="1"/>
              <a:t>behavior</a:t>
            </a:r>
            <a:r>
              <a:rPr lang="en-ID" sz="2400" i="1" dirty="0"/>
              <a:t> adaptation</a:t>
            </a:r>
            <a:r>
              <a:rPr lang="en-ID" sz="2400" dirty="0"/>
              <a:t>”. Jadi,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proses </a:t>
            </a:r>
            <a:r>
              <a:rPr lang="en-ID" sz="2400" dirty="0" err="1"/>
              <a:t>adaptasi</a:t>
            </a:r>
            <a:r>
              <a:rPr lang="en-ID" sz="2400" dirty="0"/>
              <a:t> (</a:t>
            </a:r>
            <a:r>
              <a:rPr lang="en-ID" sz="2400" dirty="0" err="1"/>
              <a:t>penyesuaian</a:t>
            </a:r>
            <a:r>
              <a:rPr lang="en-ID" sz="2400" dirty="0"/>
              <a:t>) </a:t>
            </a:r>
            <a:r>
              <a:rPr lang="en-ID" sz="2400" dirty="0" err="1"/>
              <a:t>perilaku</a:t>
            </a:r>
            <a:r>
              <a:rPr lang="en-ID" sz="2400" dirty="0"/>
              <a:t> yang </a:t>
            </a:r>
            <a:r>
              <a:rPr lang="en-ID" sz="2400" dirty="0" err="1"/>
              <a:t>bersifat</a:t>
            </a:r>
            <a:r>
              <a:rPr lang="en-ID" sz="2400" dirty="0"/>
              <a:t> </a:t>
            </a:r>
            <a:r>
              <a:rPr lang="en-ID" sz="2400" dirty="0" err="1"/>
              <a:t>progresif</a:t>
            </a:r>
            <a:r>
              <a:rPr lang="en-ID" sz="2400" dirty="0"/>
              <a:t>, </a:t>
            </a:r>
            <a:r>
              <a:rPr lang="en-ID" sz="2400" dirty="0" err="1"/>
              <a:t>hal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berarti</a:t>
            </a:r>
            <a:r>
              <a:rPr lang="en-ID" sz="2400" dirty="0"/>
              <a:t> </a:t>
            </a:r>
            <a:r>
              <a:rPr lang="en-ID" sz="2400" dirty="0" err="1"/>
              <a:t>akibat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terjadi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adaptasi</a:t>
            </a:r>
            <a:r>
              <a:rPr lang="en-ID" sz="2400" dirty="0"/>
              <a:t> yang </a:t>
            </a:r>
            <a:r>
              <a:rPr lang="en-ID" sz="2400" dirty="0" err="1"/>
              <a:t>bersifat</a:t>
            </a:r>
            <a:r>
              <a:rPr lang="en-ID" sz="2400" dirty="0"/>
              <a:t> </a:t>
            </a:r>
            <a:r>
              <a:rPr lang="en-ID" sz="2400" dirty="0" err="1"/>
              <a:t>progresif</a:t>
            </a:r>
            <a:r>
              <a:rPr lang="en-ID" sz="2400" dirty="0"/>
              <a:t>,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adaptasi</a:t>
            </a:r>
            <a:r>
              <a:rPr lang="en-ID" sz="2400" dirty="0"/>
              <a:t> yang </a:t>
            </a:r>
            <a:r>
              <a:rPr lang="en-ID" sz="2400" dirty="0" err="1"/>
              <a:t>cenderung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arah</a:t>
            </a:r>
            <a:r>
              <a:rPr lang="en-ID" sz="2400" dirty="0"/>
              <a:t> yang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endParaRPr lang="en-ID" sz="2400" dirty="0"/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/>
              <a:t>Mc </a:t>
            </a:r>
            <a:r>
              <a:rPr lang="en-ID" sz="2400" dirty="0" err="1"/>
              <a:t>Geoch</a:t>
            </a:r>
            <a:r>
              <a:rPr lang="en-ID" sz="2400" dirty="0"/>
              <a:t> </a:t>
            </a:r>
            <a:r>
              <a:rPr lang="en-ID" sz="2400" dirty="0" err="1"/>
              <a:t>mendefinisikan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“</a:t>
            </a:r>
            <a:r>
              <a:rPr lang="en-ID" sz="2400" i="1" dirty="0"/>
              <a:t>a change in performance as a result of practice</a:t>
            </a:r>
            <a:r>
              <a:rPr lang="en-ID" sz="2400" dirty="0"/>
              <a:t>”.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penampilan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akibat</a:t>
            </a:r>
            <a:r>
              <a:rPr lang="en-ID" sz="2400" dirty="0"/>
              <a:t> </a:t>
            </a:r>
            <a:r>
              <a:rPr lang="en-ID" sz="2400" dirty="0" err="1"/>
              <a:t>latihan</a:t>
            </a:r>
            <a:endParaRPr lang="en-ID" sz="2400" dirty="0"/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/>
              <a:t>Baik </a:t>
            </a:r>
            <a:r>
              <a:rPr lang="en-ID" sz="2400" dirty="0" err="1"/>
              <a:t>pengertian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Skinner </a:t>
            </a:r>
            <a:r>
              <a:rPr lang="en-ID" sz="2400" dirty="0" err="1"/>
              <a:t>maupun</a:t>
            </a:r>
            <a:r>
              <a:rPr lang="en-ID" sz="2400" dirty="0"/>
              <a:t> Mc </a:t>
            </a:r>
            <a:r>
              <a:rPr lang="en-ID" sz="2400" dirty="0" err="1"/>
              <a:t>Geoch</a:t>
            </a:r>
            <a:r>
              <a:rPr lang="en-ID" sz="2400" dirty="0"/>
              <a:t> </a:t>
            </a:r>
            <a:r>
              <a:rPr lang="en-ID" sz="2400" dirty="0" err="1"/>
              <a:t>menunjukkan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r>
              <a:rPr lang="en-ID" sz="2400" dirty="0"/>
              <a:t> </a:t>
            </a:r>
            <a:r>
              <a:rPr lang="en-ID" sz="2400" dirty="0" err="1"/>
              <a:t>menghasilkan</a:t>
            </a:r>
            <a:r>
              <a:rPr lang="en-ID" sz="2400" dirty="0"/>
              <a:t> </a:t>
            </a: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i="1" dirty="0"/>
              <a:t>performance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/>
              <a:t>Mc </a:t>
            </a:r>
            <a:r>
              <a:rPr lang="en-ID" sz="2400" dirty="0" err="1"/>
              <a:t>Geoch</a:t>
            </a:r>
            <a:r>
              <a:rPr lang="en-ID" sz="2400" dirty="0"/>
              <a:t> </a:t>
            </a: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latihan</a:t>
            </a:r>
            <a:r>
              <a:rPr lang="en-ID" sz="2400" dirty="0"/>
              <a:t>, </a:t>
            </a:r>
            <a:r>
              <a:rPr lang="en-ID" sz="2400" dirty="0" err="1"/>
              <a:t>sedangkan</a:t>
            </a:r>
            <a:r>
              <a:rPr lang="en-ID" sz="2400" dirty="0"/>
              <a:t> </a:t>
            </a:r>
            <a:r>
              <a:rPr lang="en-ID" sz="2400" dirty="0" err="1"/>
              <a:t>menurut</a:t>
            </a:r>
            <a:r>
              <a:rPr lang="en-ID" sz="2400" dirty="0"/>
              <a:t> Skinner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akibat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i="1" dirty="0"/>
              <a:t>trial by error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5819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9604-ABE8-F07C-6FE2-113D772E4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455" y="270387"/>
            <a:ext cx="9779183" cy="707923"/>
          </a:xfrm>
        </p:spPr>
        <p:txBody>
          <a:bodyPr/>
          <a:lstStyle/>
          <a:p>
            <a:r>
              <a:rPr lang="en-ID" sz="2400" dirty="0" err="1"/>
              <a:t>Prinsip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Belajar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584FF-E9A4-A257-CC48-73CE8F880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03" y="1148843"/>
            <a:ext cx="10343535" cy="456031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D" sz="2000" dirty="0" err="1"/>
              <a:t>Belajar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 proses yang </a:t>
            </a:r>
            <a:r>
              <a:rPr lang="en-ID" sz="2000" dirty="0" err="1"/>
              <a:t>mengakibatkan</a:t>
            </a:r>
            <a:r>
              <a:rPr lang="en-ID" sz="2000" dirty="0"/>
              <a:t> </a:t>
            </a:r>
            <a:r>
              <a:rPr lang="en-ID" sz="2000" dirty="0" err="1"/>
              <a:t>timbulnya</a:t>
            </a:r>
            <a:r>
              <a:rPr lang="en-ID" sz="2000" dirty="0"/>
              <a:t> </a:t>
            </a: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perilaku</a:t>
            </a:r>
            <a:r>
              <a:rPr lang="en-ID" sz="2000" dirty="0"/>
              <a:t>. </a:t>
            </a:r>
            <a:r>
              <a:rPr lang="en-ID" sz="2000" dirty="0" err="1"/>
              <a:t>Berarti</a:t>
            </a:r>
            <a:r>
              <a:rPr lang="en-ID" sz="2000" dirty="0"/>
              <a:t> </a:t>
            </a:r>
            <a:r>
              <a:rPr lang="en-ID" sz="2000" dirty="0" err="1"/>
              <a:t>setelah</a:t>
            </a:r>
            <a:r>
              <a:rPr lang="en-ID" sz="2000" dirty="0"/>
              <a:t> </a:t>
            </a:r>
            <a:r>
              <a:rPr lang="en-ID" sz="2000" dirty="0" err="1"/>
              <a:t>belajar</a:t>
            </a:r>
            <a:r>
              <a:rPr lang="en-ID" sz="2000" dirty="0"/>
              <a:t>, </a:t>
            </a:r>
            <a:r>
              <a:rPr lang="en-ID" sz="2000" dirty="0" err="1"/>
              <a:t>individu</a:t>
            </a:r>
            <a:r>
              <a:rPr lang="en-ID" sz="2000" dirty="0"/>
              <a:t> </a:t>
            </a:r>
            <a:r>
              <a:rPr lang="en-ID" sz="2000" dirty="0" err="1"/>
              <a:t>mengalami</a:t>
            </a:r>
            <a:r>
              <a:rPr lang="en-ID" sz="2000" dirty="0"/>
              <a:t> </a:t>
            </a: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perilaku</a:t>
            </a:r>
            <a:r>
              <a:rPr lang="en-ID" sz="2000" dirty="0"/>
              <a:t>, </a:t>
            </a:r>
            <a:r>
              <a:rPr lang="en-ID" sz="2000" dirty="0" err="1"/>
              <a:t>baik</a:t>
            </a:r>
            <a:r>
              <a:rPr lang="en-ID" sz="2000" dirty="0"/>
              <a:t> yang </a:t>
            </a:r>
            <a:r>
              <a:rPr lang="en-ID" sz="2000" dirty="0" err="1"/>
              <a:t>bersifat</a:t>
            </a:r>
            <a:r>
              <a:rPr lang="en-ID" sz="2000" dirty="0"/>
              <a:t> </a:t>
            </a:r>
            <a:r>
              <a:rPr lang="en-ID" sz="2000" dirty="0" err="1"/>
              <a:t>nyata</a:t>
            </a:r>
            <a:r>
              <a:rPr lang="en-ID" sz="2000" dirty="0"/>
              <a:t> (</a:t>
            </a:r>
            <a:r>
              <a:rPr lang="en-ID" sz="2000" i="1" dirty="0"/>
              <a:t>overt </a:t>
            </a:r>
            <a:r>
              <a:rPr lang="en-ID" sz="2000" i="1" dirty="0" err="1"/>
              <a:t>behavior</a:t>
            </a:r>
            <a:r>
              <a:rPr lang="en-ID" sz="2000" dirty="0"/>
              <a:t>) </a:t>
            </a:r>
            <a:r>
              <a:rPr lang="en-ID" sz="2000" dirty="0" err="1"/>
              <a:t>maupun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nyata</a:t>
            </a:r>
            <a:r>
              <a:rPr lang="en-ID" sz="2000" dirty="0"/>
              <a:t> (</a:t>
            </a:r>
            <a:r>
              <a:rPr lang="en-ID" sz="2000" i="1" dirty="0"/>
              <a:t>covert </a:t>
            </a:r>
            <a:r>
              <a:rPr lang="en-ID" sz="2000" i="1" dirty="0" err="1"/>
              <a:t>behavior</a:t>
            </a:r>
            <a:r>
              <a:rPr lang="en-ID" sz="2000" dirty="0"/>
              <a:t>). </a:t>
            </a: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perilaku</a:t>
            </a:r>
            <a:r>
              <a:rPr lang="en-ID" sz="2000" dirty="0"/>
              <a:t> </a:t>
            </a:r>
            <a:r>
              <a:rPr lang="en-ID" sz="2000" dirty="0" err="1"/>
              <a:t>bisa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segi</a:t>
            </a:r>
            <a:r>
              <a:rPr lang="en-ID" sz="2000" dirty="0"/>
              <a:t> </a:t>
            </a:r>
            <a:r>
              <a:rPr lang="en-ID" sz="2000" dirty="0" err="1"/>
              <a:t>kognitif</a:t>
            </a:r>
            <a:r>
              <a:rPr lang="en-ID" sz="2000" dirty="0"/>
              <a:t>, </a:t>
            </a:r>
            <a:r>
              <a:rPr lang="en-ID" sz="2000" dirty="0" err="1"/>
              <a:t>afektif</a:t>
            </a:r>
            <a:r>
              <a:rPr lang="en-ID" sz="2000" dirty="0"/>
              <a:t> </a:t>
            </a:r>
            <a:r>
              <a:rPr lang="en-ID" sz="2000" dirty="0" err="1"/>
              <a:t>maupun</a:t>
            </a:r>
            <a:r>
              <a:rPr lang="en-ID" sz="2000" dirty="0"/>
              <a:t> </a:t>
            </a:r>
            <a:r>
              <a:rPr lang="en-ID" sz="2000" dirty="0" err="1"/>
              <a:t>psikomotor</a:t>
            </a:r>
            <a:endParaRPr lang="en-ID" sz="2000" dirty="0"/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perilaku</a:t>
            </a:r>
            <a:r>
              <a:rPr lang="en-ID" sz="2000" dirty="0"/>
              <a:t> juga </a:t>
            </a:r>
            <a:r>
              <a:rPr lang="en-ID" sz="2000" dirty="0" err="1"/>
              <a:t>bisa</a:t>
            </a:r>
            <a:r>
              <a:rPr lang="en-ID" sz="2000" dirty="0"/>
              <a:t> </a:t>
            </a:r>
            <a:r>
              <a:rPr lang="en-ID" sz="2000" dirty="0" err="1"/>
              <a:t>bersifat</a:t>
            </a:r>
            <a:r>
              <a:rPr lang="en-ID" sz="2000" dirty="0"/>
              <a:t> </a:t>
            </a:r>
            <a:r>
              <a:rPr lang="en-ID" sz="2000" dirty="0" err="1"/>
              <a:t>aktual</a:t>
            </a:r>
            <a:r>
              <a:rPr lang="en-ID" sz="2000" dirty="0"/>
              <a:t>, </a:t>
            </a:r>
            <a:r>
              <a:rPr lang="en-ID" sz="2000" dirty="0" err="1"/>
              <a:t>namun</a:t>
            </a:r>
            <a:r>
              <a:rPr lang="en-ID" sz="2000" dirty="0"/>
              <a:t> </a:t>
            </a:r>
            <a:r>
              <a:rPr lang="en-ID" sz="2000" dirty="0" err="1"/>
              <a:t>bisa</a:t>
            </a:r>
            <a:r>
              <a:rPr lang="en-ID" sz="2000" dirty="0"/>
              <a:t> juga </a:t>
            </a:r>
            <a:r>
              <a:rPr lang="en-ID" sz="2000" dirty="0" err="1"/>
              <a:t>bersifat</a:t>
            </a:r>
            <a:r>
              <a:rPr lang="en-ID" sz="2000" dirty="0"/>
              <a:t> </a:t>
            </a:r>
            <a:r>
              <a:rPr lang="en-ID" sz="2000" dirty="0" err="1"/>
              <a:t>potensial</a:t>
            </a:r>
            <a:r>
              <a:rPr lang="en-ID" sz="2000" dirty="0"/>
              <a:t>. </a:t>
            </a:r>
            <a:r>
              <a:rPr lang="en-ID" sz="2000" dirty="0" err="1"/>
              <a:t>Bersifat</a:t>
            </a:r>
            <a:r>
              <a:rPr lang="en-ID" sz="2000" dirty="0"/>
              <a:t> </a:t>
            </a:r>
            <a:r>
              <a:rPr lang="en-ID" sz="2000" dirty="0" err="1"/>
              <a:t>potensial</a:t>
            </a:r>
            <a:r>
              <a:rPr lang="en-ID" sz="2000" dirty="0"/>
              <a:t> </a:t>
            </a:r>
            <a:r>
              <a:rPr lang="en-ID" sz="2000" dirty="0" err="1"/>
              <a:t>artinya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tampak</a:t>
            </a:r>
            <a:r>
              <a:rPr lang="en-ID" sz="2000" dirty="0"/>
              <a:t> (</a:t>
            </a:r>
            <a:r>
              <a:rPr lang="en-ID" sz="2000" i="1" dirty="0"/>
              <a:t>actual</a:t>
            </a:r>
            <a:r>
              <a:rPr lang="en-ID" sz="2000" dirty="0"/>
              <a:t>) pada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, </a:t>
            </a:r>
            <a:r>
              <a:rPr lang="en-ID" sz="2000" dirty="0" err="1"/>
              <a:t>tetapi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tampak</a:t>
            </a:r>
            <a:r>
              <a:rPr lang="en-ID" sz="2000" dirty="0"/>
              <a:t> pada </a:t>
            </a:r>
            <a:r>
              <a:rPr lang="en-ID" sz="2000" dirty="0" err="1"/>
              <a:t>waktu</a:t>
            </a:r>
            <a:r>
              <a:rPr lang="en-ID" sz="2000" dirty="0"/>
              <a:t> lain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perilaku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akibat</a:t>
            </a:r>
            <a:r>
              <a:rPr lang="en-ID" sz="2000" dirty="0"/>
              <a:t> </a:t>
            </a:r>
            <a:r>
              <a:rPr lang="en-ID" sz="2000" dirty="0" err="1"/>
              <a:t>belajar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 </a:t>
            </a:r>
            <a:r>
              <a:rPr lang="en-ID" sz="2000" dirty="0" err="1"/>
              <a:t>bersifat</a:t>
            </a:r>
            <a:r>
              <a:rPr lang="en-ID" sz="2000" dirty="0"/>
              <a:t> </a:t>
            </a:r>
            <a:r>
              <a:rPr lang="en-ID" sz="2000" dirty="0" err="1"/>
              <a:t>relatif</a:t>
            </a:r>
            <a:r>
              <a:rPr lang="en-ID" sz="2000" dirty="0"/>
              <a:t> </a:t>
            </a:r>
            <a:r>
              <a:rPr lang="en-ID" sz="2000" dirty="0" err="1"/>
              <a:t>permanen</a:t>
            </a:r>
            <a:r>
              <a:rPr lang="en-ID" sz="2000" dirty="0"/>
              <a:t>, </a:t>
            </a:r>
            <a:r>
              <a:rPr lang="en-ID" sz="2000" dirty="0" err="1"/>
              <a:t>berarti</a:t>
            </a:r>
            <a:r>
              <a:rPr lang="en-ID" sz="2000" dirty="0"/>
              <a:t> </a:t>
            </a:r>
            <a:r>
              <a:rPr lang="en-ID" sz="2000" dirty="0" err="1"/>
              <a:t>berlaku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waktu</a:t>
            </a:r>
            <a:r>
              <a:rPr lang="en-ID" sz="2000" dirty="0"/>
              <a:t> yang </a:t>
            </a:r>
            <a:r>
              <a:rPr lang="en-ID" sz="2000" dirty="0" err="1"/>
              <a:t>relatif</a:t>
            </a:r>
            <a:r>
              <a:rPr lang="en-ID" sz="2000" dirty="0"/>
              <a:t> lama. </a:t>
            </a: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menetap</a:t>
            </a:r>
            <a:r>
              <a:rPr lang="en-ID" sz="2000" dirty="0"/>
              <a:t> </a:t>
            </a:r>
            <a:r>
              <a:rPr lang="en-ID" sz="2000" dirty="0" err="1"/>
              <a:t>terus-menerus</a:t>
            </a:r>
            <a:r>
              <a:rPr lang="en-ID" sz="2000" dirty="0"/>
              <a:t>, </a:t>
            </a:r>
            <a:r>
              <a:rPr lang="en-ID" sz="2000" dirty="0" err="1"/>
              <a:t>sehingga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berubah</a:t>
            </a:r>
            <a:r>
              <a:rPr lang="en-ID" sz="2000" dirty="0"/>
              <a:t> </a:t>
            </a:r>
            <a:r>
              <a:rPr lang="en-ID" sz="2000" dirty="0" err="1"/>
              <a:t>lagi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aktivitas</a:t>
            </a:r>
            <a:r>
              <a:rPr lang="en-ID" sz="2000" dirty="0"/>
              <a:t> </a:t>
            </a:r>
            <a:r>
              <a:rPr lang="en-ID" sz="2000" dirty="0" err="1"/>
              <a:t>belajar</a:t>
            </a:r>
            <a:r>
              <a:rPr lang="en-ID" sz="2000" dirty="0"/>
              <a:t> yang lain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perilaku</a:t>
            </a:r>
            <a:r>
              <a:rPr lang="en-ID" sz="2000" dirty="0"/>
              <a:t> </a:t>
            </a:r>
            <a:r>
              <a:rPr lang="en-ID" sz="2000" dirty="0" err="1"/>
              <a:t>baik</a:t>
            </a:r>
            <a:r>
              <a:rPr lang="en-ID" sz="2000" dirty="0"/>
              <a:t> yang </a:t>
            </a:r>
            <a:r>
              <a:rPr lang="en-ID" sz="2000" dirty="0" err="1"/>
              <a:t>aktual</a:t>
            </a:r>
            <a:r>
              <a:rPr lang="en-ID" sz="2000" dirty="0"/>
              <a:t> </a:t>
            </a:r>
            <a:r>
              <a:rPr lang="en-ID" sz="2000" dirty="0" err="1"/>
              <a:t>maupun</a:t>
            </a:r>
            <a:r>
              <a:rPr lang="en-ID" sz="2000" dirty="0"/>
              <a:t> </a:t>
            </a:r>
            <a:r>
              <a:rPr lang="en-ID" sz="2000" dirty="0" err="1"/>
              <a:t>potensial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dampak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latihan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pengalaman</a:t>
            </a:r>
            <a:r>
              <a:rPr lang="en-ID" sz="2000" dirty="0"/>
              <a:t>. Ini </a:t>
            </a:r>
            <a:r>
              <a:rPr lang="en-ID" sz="2000" dirty="0" err="1"/>
              <a:t>berarti</a:t>
            </a:r>
            <a:r>
              <a:rPr lang="en-ID" sz="2000" dirty="0"/>
              <a:t> </a:t>
            </a:r>
            <a:r>
              <a:rPr lang="en-ID" sz="2000" dirty="0" err="1"/>
              <a:t>perubahan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 </a:t>
            </a:r>
            <a:r>
              <a:rPr lang="en-ID" sz="2000" dirty="0" err="1"/>
              <a:t>terjadi</a:t>
            </a:r>
            <a:r>
              <a:rPr lang="en-ID" sz="2000" dirty="0"/>
              <a:t> </a:t>
            </a:r>
            <a:r>
              <a:rPr lang="en-ID" sz="2000" dirty="0" err="1"/>
              <a:t>karena</a:t>
            </a:r>
            <a:r>
              <a:rPr lang="en-ID" sz="2000" dirty="0"/>
              <a:t> </a:t>
            </a:r>
            <a:r>
              <a:rPr lang="en-ID" sz="2000" dirty="0" err="1"/>
              <a:t>faktor</a:t>
            </a:r>
            <a:r>
              <a:rPr lang="en-ID" sz="2000" dirty="0"/>
              <a:t> </a:t>
            </a:r>
            <a:r>
              <a:rPr lang="en-ID" sz="2000" dirty="0" err="1"/>
              <a:t>kematangan</a:t>
            </a:r>
            <a:r>
              <a:rPr lang="en-ID" sz="2000" dirty="0"/>
              <a:t> </a:t>
            </a:r>
            <a:r>
              <a:rPr lang="en-ID" sz="2000" dirty="0" err="1"/>
              <a:t>individu</a:t>
            </a:r>
            <a:r>
              <a:rPr lang="en-ID" sz="2000" dirty="0"/>
              <a:t> </a:t>
            </a:r>
            <a:r>
              <a:rPr lang="en-ID" sz="2000" dirty="0" err="1"/>
              <a:t>bukan</a:t>
            </a:r>
            <a:r>
              <a:rPr lang="en-ID" sz="2000" dirty="0"/>
              <a:t> </a:t>
            </a:r>
            <a:r>
              <a:rPr lang="en-ID" sz="2000" dirty="0" err="1"/>
              <a:t>karena</a:t>
            </a:r>
            <a:r>
              <a:rPr lang="en-ID" sz="2000" dirty="0"/>
              <a:t> </a:t>
            </a:r>
            <a:r>
              <a:rPr lang="en-ID" sz="2000" dirty="0" err="1"/>
              <a:t>faktor</a:t>
            </a:r>
            <a:r>
              <a:rPr lang="en-ID" sz="2000" dirty="0"/>
              <a:t> </a:t>
            </a:r>
            <a:r>
              <a:rPr lang="en-ID" sz="2000" dirty="0" err="1"/>
              <a:t>kelelahan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obat-obatan</a:t>
            </a:r>
            <a:endParaRPr lang="en-ID" sz="20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4177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68534-500B-AFDF-C02F-05780735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077" y="757083"/>
            <a:ext cx="9779183" cy="698091"/>
          </a:xfrm>
        </p:spPr>
        <p:txBody>
          <a:bodyPr/>
          <a:lstStyle/>
          <a:p>
            <a:pPr algn="ctr"/>
            <a:r>
              <a:rPr lang="en-GB" sz="2800" dirty="0"/>
              <a:t>Teori Belajar yang </a:t>
            </a:r>
            <a:r>
              <a:rPr lang="en-GB" sz="2800" dirty="0" err="1"/>
              <a:t>Berorientasi</a:t>
            </a:r>
            <a:r>
              <a:rPr lang="en-GB" sz="2800" dirty="0"/>
              <a:t> pada </a:t>
            </a:r>
            <a:r>
              <a:rPr lang="en-GB" sz="2800" dirty="0" err="1"/>
              <a:t>Behaviorisme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99D9-4676-A11B-C61C-674C38042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265" y="1869985"/>
            <a:ext cx="10274709" cy="3862222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/>
              <a:t>TEORI BELAJAR ASOSIATIF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400" dirty="0"/>
              <a:t>Teori </a:t>
            </a:r>
            <a:r>
              <a:rPr lang="en-GB" sz="2400" dirty="0" err="1"/>
              <a:t>belajar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disimpulkan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percobaan</a:t>
            </a:r>
            <a:r>
              <a:rPr lang="en-GB" sz="2400" dirty="0"/>
              <a:t> Pavlov yang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anjing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binatang</a:t>
            </a:r>
            <a:r>
              <a:rPr lang="en-GB" sz="2400" dirty="0"/>
              <a:t> </a:t>
            </a:r>
            <a:r>
              <a:rPr lang="en-GB" sz="2400" dirty="0" err="1"/>
              <a:t>percobaan</a:t>
            </a:r>
            <a:endParaRPr lang="en-GB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400" dirty="0"/>
              <a:t>Hasil </a:t>
            </a:r>
            <a:r>
              <a:rPr lang="en-GB" sz="2400" dirty="0" err="1"/>
              <a:t>penelitian</a:t>
            </a:r>
            <a:r>
              <a:rPr lang="en-GB" sz="2400" dirty="0"/>
              <a:t> Pavlov </a:t>
            </a:r>
            <a:r>
              <a:rPr lang="en-GB" sz="2400" dirty="0" err="1"/>
              <a:t>disebut</a:t>
            </a:r>
            <a:r>
              <a:rPr lang="en-GB" sz="2400" dirty="0"/>
              <a:t> </a:t>
            </a:r>
            <a:r>
              <a:rPr lang="en-GB" sz="2400" dirty="0" err="1"/>
              <a:t>kondisioning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pengkondisian</a:t>
            </a:r>
            <a:r>
              <a:rPr lang="en-GB" sz="2400" dirty="0"/>
              <a:t>, </a:t>
            </a:r>
            <a:r>
              <a:rPr lang="en-GB" sz="2400" dirty="0" err="1"/>
              <a:t>yaitu</a:t>
            </a:r>
            <a:r>
              <a:rPr lang="en-GB" sz="2400" dirty="0"/>
              <a:t> </a:t>
            </a:r>
            <a:r>
              <a:rPr lang="en-GB" sz="2400" dirty="0" err="1"/>
              <a:t>pemberian</a:t>
            </a:r>
            <a:r>
              <a:rPr lang="en-GB" sz="2400" dirty="0"/>
              <a:t> stimulus </a:t>
            </a:r>
            <a:r>
              <a:rPr lang="en-GB" sz="2400" dirty="0" err="1"/>
              <a:t>berbentuk</a:t>
            </a:r>
            <a:r>
              <a:rPr lang="en-GB" sz="2400" dirty="0"/>
              <a:t> </a:t>
            </a:r>
            <a:r>
              <a:rPr lang="en-GB" sz="2400" dirty="0" err="1"/>
              <a:t>makanan</a:t>
            </a:r>
            <a:r>
              <a:rPr lang="en-GB" sz="2400" dirty="0"/>
              <a:t> </a:t>
            </a:r>
            <a:r>
              <a:rPr lang="en-GB" sz="2400" dirty="0" err="1"/>
              <a:t>bersamaan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bunyi</a:t>
            </a:r>
            <a:r>
              <a:rPr lang="en-GB" sz="2400" dirty="0"/>
              <a:t> bel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400" dirty="0"/>
              <a:t>Dalam </a:t>
            </a:r>
            <a:r>
              <a:rPr lang="en-GB" sz="2400" dirty="0" err="1"/>
              <a:t>kehidupan</a:t>
            </a:r>
            <a:r>
              <a:rPr lang="en-GB" sz="2400" dirty="0"/>
              <a:t> </a:t>
            </a:r>
            <a:r>
              <a:rPr lang="en-GB" sz="2400" dirty="0" err="1"/>
              <a:t>sehari-hari</a:t>
            </a:r>
            <a:r>
              <a:rPr lang="en-GB" sz="2400" dirty="0"/>
              <a:t> </a:t>
            </a:r>
            <a:r>
              <a:rPr lang="en-GB" sz="2400" dirty="0" err="1"/>
              <a:t>hal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diaplikasikan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membiasakan</a:t>
            </a:r>
            <a:r>
              <a:rPr lang="en-GB" sz="2400" dirty="0"/>
              <a:t> </a:t>
            </a:r>
            <a:r>
              <a:rPr lang="en-GB" sz="2400" dirty="0" err="1"/>
              <a:t>anak</a:t>
            </a:r>
            <a:r>
              <a:rPr lang="en-GB" sz="2400" dirty="0"/>
              <a:t> </a:t>
            </a:r>
            <a:r>
              <a:rPr lang="en-GB" sz="2400" dirty="0" err="1"/>
              <a:t>mencuci</a:t>
            </a:r>
            <a:r>
              <a:rPr lang="en-GB" sz="2400" dirty="0"/>
              <a:t> kaki </a:t>
            </a:r>
            <a:r>
              <a:rPr lang="en-GB" sz="2400" dirty="0" err="1"/>
              <a:t>sebelum</a:t>
            </a:r>
            <a:r>
              <a:rPr lang="en-GB" sz="2400" dirty="0"/>
              <a:t> </a:t>
            </a:r>
            <a:r>
              <a:rPr lang="en-GB" sz="2400" dirty="0" err="1"/>
              <a:t>tidur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membiasakan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tangan</a:t>
            </a:r>
            <a:r>
              <a:rPr lang="en-GB" sz="2400" dirty="0"/>
              <a:t> </a:t>
            </a:r>
            <a:r>
              <a:rPr lang="en-GB" sz="2400" dirty="0" err="1"/>
              <a:t>kanan</a:t>
            </a:r>
            <a:r>
              <a:rPr lang="en-GB" sz="2400" dirty="0"/>
              <a:t> </a:t>
            </a:r>
            <a:r>
              <a:rPr lang="en-GB" sz="2400" dirty="0" err="1"/>
              <a:t>saat</a:t>
            </a:r>
            <a:r>
              <a:rPr lang="en-GB" sz="2400" dirty="0"/>
              <a:t> </a:t>
            </a:r>
            <a:r>
              <a:rPr lang="en-GB" sz="2400" dirty="0" err="1"/>
              <a:t>menerima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memberikan</a:t>
            </a:r>
            <a:r>
              <a:rPr lang="en-GB" sz="2400" dirty="0"/>
              <a:t> </a:t>
            </a:r>
            <a:r>
              <a:rPr lang="en-GB" sz="2400" dirty="0" err="1"/>
              <a:t>sesuatu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orang lain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17487687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418</TotalTime>
  <Words>1263</Words>
  <Application>Microsoft Office PowerPoint</Application>
  <PresentationFormat>Widescreen</PresentationFormat>
  <Paragraphs>80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Tenorite</vt:lpstr>
      <vt:lpstr>Wingdings</vt:lpstr>
      <vt:lpstr>Custom</vt:lpstr>
      <vt:lpstr>Bab 2   Teori Belajar, Belajar yang Bermakna dan Pembelajaran dengan Pendekatan Proses</vt:lpstr>
      <vt:lpstr>Agenda</vt:lpstr>
      <vt:lpstr>Definisi Belajar dan Teori Belajar</vt:lpstr>
      <vt:lpstr>Definisi Belajar</vt:lpstr>
      <vt:lpstr>Tiga Aspek dalam Belajar</vt:lpstr>
      <vt:lpstr>Perubahan perilaku tersebut dimungkinkan karena … </vt:lpstr>
      <vt:lpstr>PowerPoint Presentation</vt:lpstr>
      <vt:lpstr>Prinsip dalam Belajar</vt:lpstr>
      <vt:lpstr>Teori Belajar yang Berorientasi pada Behaviorisme</vt:lpstr>
      <vt:lpstr>PowerPoint Presentation</vt:lpstr>
      <vt:lpstr>Teori Belajar yang Berorientasi Psikologi Kognitif</vt:lpstr>
      <vt:lpstr>Teori Belajar Albert Bandura</vt:lpstr>
      <vt:lpstr>Belajar yang Bermakna</vt:lpstr>
      <vt:lpstr>PowerPoint Presentation</vt:lpstr>
      <vt:lpstr>Aspek-aspek Belajar yang Bermakna (p.50)</vt:lpstr>
      <vt:lpstr>Pembelajaran dengan Pendekatan Proses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6</cp:revision>
  <dcterms:created xsi:type="dcterms:W3CDTF">2025-03-17T03:57:27Z</dcterms:created>
  <dcterms:modified xsi:type="dcterms:W3CDTF">2025-03-19T05:33:40Z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