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  <p:sldMasterId id="2147483658" r:id="rId3"/>
  </p:sldMasterIdLst>
  <p:notesMasterIdLst>
    <p:notesMasterId r:id="rId19"/>
  </p:notesMasterIdLst>
  <p:handoutMasterIdLst>
    <p:handoutMasterId r:id="rId20"/>
  </p:handoutMasterIdLst>
  <p:sldIdLst>
    <p:sldId id="256" r:id="rId4"/>
    <p:sldId id="284" r:id="rId5"/>
    <p:sldId id="259" r:id="rId6"/>
    <p:sldId id="282" r:id="rId7"/>
    <p:sldId id="281" r:id="rId8"/>
    <p:sldId id="302" r:id="rId9"/>
    <p:sldId id="285" r:id="rId10"/>
    <p:sldId id="261" r:id="rId11"/>
    <p:sldId id="307" r:id="rId12"/>
    <p:sldId id="303" r:id="rId13"/>
    <p:sldId id="304" r:id="rId14"/>
    <p:sldId id="305" r:id="rId15"/>
    <p:sldId id="306" r:id="rId16"/>
    <p:sldId id="270" r:id="rId17"/>
    <p:sldId id="287" r:id="rId1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56"/>
    <a:srgbClr val="1CBBB4"/>
    <a:srgbClr val="9F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5360" autoAdjust="0"/>
  </p:normalViewPr>
  <p:slideViewPr>
    <p:cSldViewPr showGuides="1">
      <p:cViewPr varScale="1">
        <p:scale>
          <a:sx n="104" d="100"/>
          <a:sy n="104" d="100"/>
        </p:scale>
        <p:origin x="859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0647C-2142-49BD-86CE-ED609DF61204}" type="datetimeFigureOut">
              <a:rPr lang="ko-KR" altLang="en-US" smtClean="0"/>
              <a:t>2025-03-13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6AFA7-4971-4E87-AA3D-540E429FAD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979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DFE15-6179-4579-ADBF-D18E81C13FE2}" type="datetimeFigureOut">
              <a:rPr lang="ko-KR" altLang="en-US" smtClean="0"/>
              <a:t>2025-03-13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CC151-D09E-4313-86BF-DE81850A7C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3177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665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AD0950-19B4-AFFA-DEEB-1F5641CC8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F3BE8D-951C-0CD1-5451-01C7632A4C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A7F3EC-C2BD-829C-B918-D0FFF52080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C18F5-6A71-A31F-498D-44515D137F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329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93A9DE-A790-6EB4-A796-8948B3532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47A4B8-84D5-D066-7DB7-BB5F2C145C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8884CEA-A8CF-D915-8EB6-108B3D6CCA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67A4A-E55F-321C-0AE3-10DD065965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073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B9B40-90A2-626D-3FDC-7692379F9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32D077-C88D-1E2A-A7A7-2E59A53350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D02552-6237-5474-9DDD-A27CCB4DAC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F5B95-FC7F-6849-FE75-127EE8F32D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423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E5B89-113B-23D6-21F8-C56891557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EAC6E2-D26B-A6ED-D66D-2F645E6506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5287AD-53A9-1805-51C4-7C1DED6ACB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7F853-19A4-E356-29DB-AFD224A350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405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 userDrawn="1"/>
        </p:nvGrpSpPr>
        <p:grpSpPr>
          <a:xfrm>
            <a:off x="3293503" y="411510"/>
            <a:ext cx="2556993" cy="2699230"/>
            <a:chOff x="787805" y="339502"/>
            <a:chExt cx="4175262" cy="4407517"/>
          </a:xfrm>
        </p:grpSpPr>
        <p:sp>
          <p:nvSpPr>
            <p:cNvPr id="133" name="Oval 132"/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61" name="Rectangle 160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62" name="Group 161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3" name="Rectangle 172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63" name="Group 162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64" name="Rectangle 163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7" name="Rectangle 166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36" name="Group 135"/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57" name="Rectangle 156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50" name="Group 149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51" name="Rectangle 150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6" name="Rectangle 155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37" name="Group 136"/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46" name="Rectangle 145"/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Parallelogram 5"/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Rectangle 9"/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42" name="Rectangle 141"/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Block Arc 142"/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0" name="Round Same Side Corner Rectangle 51"/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1" name="Round Same Side Corner Rectangle 51"/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51" name="Text Placeholder 9">
            <a:extLst>
              <a:ext uri="{FF2B5EF4-FFF2-40B4-BE49-F238E27FC236}">
                <a16:creationId xmlns:a16="http://schemas.microsoft.com/office/drawing/2014/main" id="{139BBCBE-08BA-417D-87EB-C9DA6CB356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52" name="제목 1">
            <a:extLst>
              <a:ext uri="{FF2B5EF4-FFF2-40B4-BE49-F238E27FC236}">
                <a16:creationId xmlns:a16="http://schemas.microsoft.com/office/drawing/2014/main" id="{AE33218E-9C24-435F-948C-815D84D473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931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182700" y="0"/>
            <a:ext cx="4248472" cy="18516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182700" y="3291830"/>
            <a:ext cx="4248472" cy="18516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182699" y="1851670"/>
            <a:ext cx="4259041" cy="145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670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1167594"/>
            <a:ext cx="2880000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264000" y="0"/>
            <a:ext cx="2880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9703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20000" y="540000"/>
            <a:ext cx="2484000" cy="40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26807" y="540000"/>
            <a:ext cx="2484704" cy="40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323403" y="540000"/>
            <a:ext cx="2484000" cy="40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304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4564685" y="0"/>
            <a:ext cx="4579315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556573" y="832001"/>
            <a:ext cx="2016224" cy="3482571"/>
            <a:chOff x="2627784" y="1825002"/>
            <a:chExt cx="1198166" cy="2069560"/>
          </a:xfrm>
        </p:grpSpPr>
        <p:sp>
          <p:nvSpPr>
            <p:cNvPr id="5" name="Rounded Rectangle 4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0" name="Oval 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ounded Rectangle 1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677198" y="1115645"/>
            <a:ext cx="1774974" cy="27987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6274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239541"/>
            <a:ext cx="9144000" cy="33639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66153"/>
            <a:ext cx="4217146" cy="2310733"/>
          </a:xfrm>
          <a:prstGeom prst="rect">
            <a:avLst/>
          </a:prstGeom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115416" y="1859201"/>
            <a:ext cx="27720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16FB63C-5800-4111-92B0-B9CD0BCBE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7028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851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539552" y="1331976"/>
            <a:ext cx="1852788" cy="3200273"/>
            <a:chOff x="2627784" y="1825002"/>
            <a:chExt cx="1198166" cy="2069560"/>
          </a:xfrm>
        </p:grpSpPr>
        <p:sp>
          <p:nvSpPr>
            <p:cNvPr id="18" name="Rounded Rectangle 17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1" name="Oval 20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Rounded Rectangle 21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0177" y="1646164"/>
            <a:ext cx="1030277" cy="2571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690454" y="1221920"/>
            <a:ext cx="1980221" cy="3420385"/>
            <a:chOff x="2627784" y="1825002"/>
            <a:chExt cx="1198166" cy="2069560"/>
          </a:xfrm>
        </p:grpSpPr>
        <p:sp>
          <p:nvSpPr>
            <p:cNvPr id="11" name="Rounded Rectangle 1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4" name="Oval 1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ounded Rectangle 1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11099" y="1544792"/>
            <a:ext cx="1743279" cy="2748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4481C05-B01C-4D49-8033-5D0490F68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7028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29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90767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57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 userDrawn="1"/>
        </p:nvSpPr>
        <p:spPr>
          <a:xfrm>
            <a:off x="1" y="889772"/>
            <a:ext cx="9144000" cy="33639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665156" y="2091331"/>
            <a:ext cx="5472608" cy="54207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665156" y="2640899"/>
            <a:ext cx="5472608" cy="276687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400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410728" y="1571507"/>
            <a:ext cx="1895276" cy="2008355"/>
            <a:chOff x="5304922" y="1037184"/>
            <a:chExt cx="3492000" cy="3700344"/>
          </a:xfrm>
        </p:grpSpPr>
        <p:grpSp>
          <p:nvGrpSpPr>
            <p:cNvPr id="5" name="Group 4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Block Arc 12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1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369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2947035" y="473947"/>
            <a:ext cx="3249931" cy="32499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624362" y="1094735"/>
            <a:ext cx="1895276" cy="2008355"/>
            <a:chOff x="5304922" y="1037184"/>
            <a:chExt cx="3492000" cy="3700344"/>
          </a:xfrm>
        </p:grpSpPr>
        <p:grpSp>
          <p:nvGrpSpPr>
            <p:cNvPr id="8" name="Group 7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  <p:sp>
            <p:nvSpPr>
              <p:cNvPr id="16" name="Block Arc 15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4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  <p:sp>
        <p:nvSpPr>
          <p:cNvPr id="49" name="제목 1"/>
          <p:cNvSpPr>
            <a:spLocks noGrp="1"/>
          </p:cNvSpPr>
          <p:nvPr>
            <p:ph type="title" hasCustomPrompt="1"/>
          </p:nvPr>
        </p:nvSpPr>
        <p:spPr>
          <a:xfrm>
            <a:off x="1828381" y="3730051"/>
            <a:ext cx="547260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28381" y="4279619"/>
            <a:ext cx="5472608" cy="25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815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55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1">
            <a:extLst>
              <a:ext uri="{FF2B5EF4-FFF2-40B4-BE49-F238E27FC236}">
                <a16:creationId xmlns:a16="http://schemas.microsoft.com/office/drawing/2014/main" id="{27EE9740-0123-4869-BA43-7DD9426DE4D1}"/>
              </a:ext>
            </a:extLst>
          </p:cNvPr>
          <p:cNvGrpSpPr/>
          <p:nvPr userDrawn="1"/>
        </p:nvGrpSpPr>
        <p:grpSpPr>
          <a:xfrm>
            <a:off x="8007323" y="3939702"/>
            <a:ext cx="1029173" cy="1086422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:a16="http://schemas.microsoft.com/office/drawing/2014/main" id="{447CDFBA-A030-4D6E-9FAD-493BCB45F4AC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:a16="http://schemas.microsoft.com/office/drawing/2014/main" id="{702A2EA0-731F-4C9E-8163-4C2B0E0CA697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9" name="Group 134">
                <a:extLst>
                  <a:ext uri="{FF2B5EF4-FFF2-40B4-BE49-F238E27FC236}">
                    <a16:creationId xmlns:a16="http://schemas.microsoft.com/office/drawing/2014/main" id="{2C176EB5-F96E-4F35-853D-6EF47F79EDB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5" name="Rectangle 160">
                  <a:extLst>
                    <a:ext uri="{FF2B5EF4-FFF2-40B4-BE49-F238E27FC236}">
                      <a16:creationId xmlns:a16="http://schemas.microsoft.com/office/drawing/2014/main" id="{A088076B-D1E6-42F3-8822-2B0C0C2EF717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6" name="Group 161">
                  <a:extLst>
                    <a:ext uri="{FF2B5EF4-FFF2-40B4-BE49-F238E27FC236}">
                      <a16:creationId xmlns:a16="http://schemas.microsoft.com/office/drawing/2014/main" id="{5E605DFA-9839-43EB-A35A-47428FC7B705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4" name="Rectangle 169">
                    <a:extLst>
                      <a:ext uri="{FF2B5EF4-FFF2-40B4-BE49-F238E27FC236}">
                        <a16:creationId xmlns:a16="http://schemas.microsoft.com/office/drawing/2014/main" id="{B5FFB653-9F76-4A65-A49D-9F2C85A198AB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ectangle 170">
                    <a:extLst>
                      <a:ext uri="{FF2B5EF4-FFF2-40B4-BE49-F238E27FC236}">
                        <a16:creationId xmlns:a16="http://schemas.microsoft.com/office/drawing/2014/main" id="{BCC13D2D-CB21-4D8F-B306-116668EB554E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ectangle 171">
                    <a:extLst>
                      <a:ext uri="{FF2B5EF4-FFF2-40B4-BE49-F238E27FC236}">
                        <a16:creationId xmlns:a16="http://schemas.microsoft.com/office/drawing/2014/main" id="{4B4EC037-AC2B-4929-B36A-C295F594A5F3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" name="Rectangle 172">
                    <a:extLst>
                      <a:ext uri="{FF2B5EF4-FFF2-40B4-BE49-F238E27FC236}">
                        <a16:creationId xmlns:a16="http://schemas.microsoft.com/office/drawing/2014/main" id="{0A91E61B-6974-4AE2-B59E-A95CC1A47D2C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7" name="Group 162">
                  <a:extLst>
                    <a:ext uri="{FF2B5EF4-FFF2-40B4-BE49-F238E27FC236}">
                      <a16:creationId xmlns:a16="http://schemas.microsoft.com/office/drawing/2014/main" id="{27F7EB12-F708-4209-A61D-2512C24393D2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8" name="Rectangle 163">
                    <a:extLst>
                      <a:ext uri="{FF2B5EF4-FFF2-40B4-BE49-F238E27FC236}">
                        <a16:creationId xmlns:a16="http://schemas.microsoft.com/office/drawing/2014/main" id="{C1C94283-5648-4D39-A6BA-94038C5B4847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Rectangle 164">
                    <a:extLst>
                      <a:ext uri="{FF2B5EF4-FFF2-40B4-BE49-F238E27FC236}">
                        <a16:creationId xmlns:a16="http://schemas.microsoft.com/office/drawing/2014/main" id="{186C071A-034E-41D6-B2D4-5F90DD2C7357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Rectangle 165">
                    <a:extLst>
                      <a:ext uri="{FF2B5EF4-FFF2-40B4-BE49-F238E27FC236}">
                        <a16:creationId xmlns:a16="http://schemas.microsoft.com/office/drawing/2014/main" id="{9D26C39B-8B97-4ECF-B6DD-B85BA0645422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" name="Rectangle 166">
                    <a:extLst>
                      <a:ext uri="{FF2B5EF4-FFF2-40B4-BE49-F238E27FC236}">
                        <a16:creationId xmlns:a16="http://schemas.microsoft.com/office/drawing/2014/main" id="{ECD584BD-CBEA-4A0C-AB8E-F908D8D2F3CF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" name="Rectangle 167">
                    <a:extLst>
                      <a:ext uri="{FF2B5EF4-FFF2-40B4-BE49-F238E27FC236}">
                        <a16:creationId xmlns:a16="http://schemas.microsoft.com/office/drawing/2014/main" id="{C5728277-DF1F-49FA-A188-97A3A7E9BCA7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" name="Rectangle 168">
                    <a:extLst>
                      <a:ext uri="{FF2B5EF4-FFF2-40B4-BE49-F238E27FC236}">
                        <a16:creationId xmlns:a16="http://schemas.microsoft.com/office/drawing/2014/main" id="{F2CC3C6B-2E47-4B4F-B1F5-22F379354563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0" name="Group 135">
                <a:extLst>
                  <a:ext uri="{FF2B5EF4-FFF2-40B4-BE49-F238E27FC236}">
                    <a16:creationId xmlns:a16="http://schemas.microsoft.com/office/drawing/2014/main" id="{16966161-F969-48CE-9CA1-49DE5D84207F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2" name="Rectangle 147">
                  <a:extLst>
                    <a:ext uri="{FF2B5EF4-FFF2-40B4-BE49-F238E27FC236}">
                      <a16:creationId xmlns:a16="http://schemas.microsoft.com/office/drawing/2014/main" id="{93B56050-6CF1-421F-BE2B-ACE4BF647094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3" name="Group 148">
                  <a:extLst>
                    <a:ext uri="{FF2B5EF4-FFF2-40B4-BE49-F238E27FC236}">
                      <a16:creationId xmlns:a16="http://schemas.microsoft.com/office/drawing/2014/main" id="{705F14FC-E5A6-4568-ACDF-1D3FE0C299A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1" name="Rectangle 156">
                    <a:extLst>
                      <a:ext uri="{FF2B5EF4-FFF2-40B4-BE49-F238E27FC236}">
                        <a16:creationId xmlns:a16="http://schemas.microsoft.com/office/drawing/2014/main" id="{C1C67428-84B3-47F6-B572-1DDAD72482EA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" name="Rectangle 157">
                    <a:extLst>
                      <a:ext uri="{FF2B5EF4-FFF2-40B4-BE49-F238E27FC236}">
                        <a16:creationId xmlns:a16="http://schemas.microsoft.com/office/drawing/2014/main" id="{4D291A85-90BC-40C4-82C8-995D19DA7B57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" name="Rectangle 158">
                    <a:extLst>
                      <a:ext uri="{FF2B5EF4-FFF2-40B4-BE49-F238E27FC236}">
                        <a16:creationId xmlns:a16="http://schemas.microsoft.com/office/drawing/2014/main" id="{1208F1BF-C308-4341-9331-371D54887A35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" name="Rectangle 159">
                    <a:extLst>
                      <a:ext uri="{FF2B5EF4-FFF2-40B4-BE49-F238E27FC236}">
                        <a16:creationId xmlns:a16="http://schemas.microsoft.com/office/drawing/2014/main" id="{79574260-10CF-4B47-BE94-064E3817BFD5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4" name="Group 149">
                  <a:extLst>
                    <a:ext uri="{FF2B5EF4-FFF2-40B4-BE49-F238E27FC236}">
                      <a16:creationId xmlns:a16="http://schemas.microsoft.com/office/drawing/2014/main" id="{29B59D79-C5D1-4C8A-A153-2896A45EC8E8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5" name="Rectangle 150">
                    <a:extLst>
                      <a:ext uri="{FF2B5EF4-FFF2-40B4-BE49-F238E27FC236}">
                        <a16:creationId xmlns:a16="http://schemas.microsoft.com/office/drawing/2014/main" id="{8DA58CED-B891-4D70-BF4E-F7C6E3CDEB7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" name="Rectangle 151">
                    <a:extLst>
                      <a:ext uri="{FF2B5EF4-FFF2-40B4-BE49-F238E27FC236}">
                        <a16:creationId xmlns:a16="http://schemas.microsoft.com/office/drawing/2014/main" id="{D5615C41-5541-4FE5-BB94-F395569E4B5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" name="Rectangle 152">
                    <a:extLst>
                      <a:ext uri="{FF2B5EF4-FFF2-40B4-BE49-F238E27FC236}">
                        <a16:creationId xmlns:a16="http://schemas.microsoft.com/office/drawing/2014/main" id="{AD243482-CED3-434C-8308-51F8E10B9F44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Rectangle 153">
                    <a:extLst>
                      <a:ext uri="{FF2B5EF4-FFF2-40B4-BE49-F238E27FC236}">
                        <a16:creationId xmlns:a16="http://schemas.microsoft.com/office/drawing/2014/main" id="{CBEE918D-9CFE-4074-B060-80787DAC740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" name="Rectangle 154">
                    <a:extLst>
                      <a:ext uri="{FF2B5EF4-FFF2-40B4-BE49-F238E27FC236}">
                        <a16:creationId xmlns:a16="http://schemas.microsoft.com/office/drawing/2014/main" id="{33E58DA4-9445-42D6-8698-D553D440C13E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" name="Rectangle 155">
                    <a:extLst>
                      <a:ext uri="{FF2B5EF4-FFF2-40B4-BE49-F238E27FC236}">
                        <a16:creationId xmlns:a16="http://schemas.microsoft.com/office/drawing/2014/main" id="{B635869A-C811-406D-B73E-F2BEA6835DBE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1" name="Group 136">
                <a:extLst>
                  <a:ext uri="{FF2B5EF4-FFF2-40B4-BE49-F238E27FC236}">
                    <a16:creationId xmlns:a16="http://schemas.microsoft.com/office/drawing/2014/main" id="{0C91AD8C-42DA-4BAD-A05B-813F8FF5805B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20" name="Rectangle 145">
                  <a:extLst>
                    <a:ext uri="{FF2B5EF4-FFF2-40B4-BE49-F238E27FC236}">
                      <a16:creationId xmlns:a16="http://schemas.microsoft.com/office/drawing/2014/main" id="{1B068CA3-3CBF-464B-BA38-86D999AC9E43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1" name="Parallelogram 5">
                  <a:extLst>
                    <a:ext uri="{FF2B5EF4-FFF2-40B4-BE49-F238E27FC236}">
                      <a16:creationId xmlns:a16="http://schemas.microsoft.com/office/drawing/2014/main" id="{B1D31BB0-1630-4739-914C-C145F309A5A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" name="Group 137">
                <a:extLst>
                  <a:ext uri="{FF2B5EF4-FFF2-40B4-BE49-F238E27FC236}">
                    <a16:creationId xmlns:a16="http://schemas.microsoft.com/office/drawing/2014/main" id="{15C18143-14BB-4C58-A20B-7318D344E22E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8" name="Rectangle 143">
                  <a:extLst>
                    <a:ext uri="{FF2B5EF4-FFF2-40B4-BE49-F238E27FC236}">
                      <a16:creationId xmlns:a16="http://schemas.microsoft.com/office/drawing/2014/main" id="{E954313C-2870-4B5A-B18A-5C692BEC6D8C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9" name="Rectangle 9">
                  <a:extLst>
                    <a:ext uri="{FF2B5EF4-FFF2-40B4-BE49-F238E27FC236}">
                      <a16:creationId xmlns:a16="http://schemas.microsoft.com/office/drawing/2014/main" id="{4763907E-8A97-41E2-93BA-2E0B967D4E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" name="Group 138">
                <a:extLst>
                  <a:ext uri="{FF2B5EF4-FFF2-40B4-BE49-F238E27FC236}">
                    <a16:creationId xmlns:a16="http://schemas.microsoft.com/office/drawing/2014/main" id="{2643E987-90C2-4B94-B80F-EDC21B366997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6" name="Rectangle 141">
                  <a:extLst>
                    <a:ext uri="{FF2B5EF4-FFF2-40B4-BE49-F238E27FC236}">
                      <a16:creationId xmlns:a16="http://schemas.microsoft.com/office/drawing/2014/main" id="{FDD5E718-9613-4CA7-B815-A1504E9F381E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Block Arc 142">
                  <a:extLst>
                    <a:ext uri="{FF2B5EF4-FFF2-40B4-BE49-F238E27FC236}">
                      <a16:creationId xmlns:a16="http://schemas.microsoft.com/office/drawing/2014/main" id="{407CE817-14C3-44BE-AA08-4ADF87841D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Round Same Side Corner Rectangle 51">
                <a:extLst>
                  <a:ext uri="{FF2B5EF4-FFF2-40B4-BE49-F238E27FC236}">
                    <a16:creationId xmlns:a16="http://schemas.microsoft.com/office/drawing/2014/main" id="{E71512B9-2122-4E61-A068-EC571CE12AB2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5" name="Round Same Side Corner Rectangle 51">
                <a:extLst>
                  <a:ext uri="{FF2B5EF4-FFF2-40B4-BE49-F238E27FC236}">
                    <a16:creationId xmlns:a16="http://schemas.microsoft.com/office/drawing/2014/main" id="{5820E22C-02AD-453C-B5C8-EA9F3637AF00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199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47664" y="0"/>
            <a:ext cx="759633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131">
            <a:extLst>
              <a:ext uri="{FF2B5EF4-FFF2-40B4-BE49-F238E27FC236}">
                <a16:creationId xmlns:a16="http://schemas.microsoft.com/office/drawing/2014/main" id="{026D4B59-5D59-4CEC-AB20-DB24D608CE1F}"/>
              </a:ext>
            </a:extLst>
          </p:cNvPr>
          <p:cNvGrpSpPr/>
          <p:nvPr userDrawn="1"/>
        </p:nvGrpSpPr>
        <p:grpSpPr>
          <a:xfrm>
            <a:off x="126464" y="3578903"/>
            <a:ext cx="1296144" cy="1368244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:a16="http://schemas.microsoft.com/office/drawing/2014/main" id="{9F7729A7-5A12-4764-9BB8-3EE3D0790F11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:a16="http://schemas.microsoft.com/office/drawing/2014/main" id="{433664DB-FA73-4B57-9543-AEF7A1FB2D58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8" name="Group 134">
                <a:extLst>
                  <a:ext uri="{FF2B5EF4-FFF2-40B4-BE49-F238E27FC236}">
                    <a16:creationId xmlns:a16="http://schemas.microsoft.com/office/drawing/2014/main" id="{97F3B45F-4060-46EF-8565-299D039E474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4" name="Rectangle 160">
                  <a:extLst>
                    <a:ext uri="{FF2B5EF4-FFF2-40B4-BE49-F238E27FC236}">
                      <a16:creationId xmlns:a16="http://schemas.microsoft.com/office/drawing/2014/main" id="{1F3EFD6B-061F-4478-8FAA-0C72A246F3CF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5" name="Group 161">
                  <a:extLst>
                    <a:ext uri="{FF2B5EF4-FFF2-40B4-BE49-F238E27FC236}">
                      <a16:creationId xmlns:a16="http://schemas.microsoft.com/office/drawing/2014/main" id="{9201AC6B-6F3A-4E54-9E1E-68F94FD39972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3" name="Rectangle 169">
                    <a:extLst>
                      <a:ext uri="{FF2B5EF4-FFF2-40B4-BE49-F238E27FC236}">
                        <a16:creationId xmlns:a16="http://schemas.microsoft.com/office/drawing/2014/main" id="{833D3C5A-E612-4CE7-98A0-3793884D93B0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" name="Rectangle 170">
                    <a:extLst>
                      <a:ext uri="{FF2B5EF4-FFF2-40B4-BE49-F238E27FC236}">
                        <a16:creationId xmlns:a16="http://schemas.microsoft.com/office/drawing/2014/main" id="{9A2C5636-A3D2-4B1B-A346-15F3468CD19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ectangle 171">
                    <a:extLst>
                      <a:ext uri="{FF2B5EF4-FFF2-40B4-BE49-F238E27FC236}">
                        <a16:creationId xmlns:a16="http://schemas.microsoft.com/office/drawing/2014/main" id="{10650D19-D871-43A5-90C4-25301C5C346E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ectangle 172">
                    <a:extLst>
                      <a:ext uri="{FF2B5EF4-FFF2-40B4-BE49-F238E27FC236}">
                        <a16:creationId xmlns:a16="http://schemas.microsoft.com/office/drawing/2014/main" id="{F9A18B9A-6392-4D5F-A47E-B329BB9A6661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6" name="Group 162">
                  <a:extLst>
                    <a:ext uri="{FF2B5EF4-FFF2-40B4-BE49-F238E27FC236}">
                      <a16:creationId xmlns:a16="http://schemas.microsoft.com/office/drawing/2014/main" id="{B82B438A-726D-45F9-A5DA-D08AD6C624E0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7" name="Rectangle 163">
                    <a:extLst>
                      <a:ext uri="{FF2B5EF4-FFF2-40B4-BE49-F238E27FC236}">
                        <a16:creationId xmlns:a16="http://schemas.microsoft.com/office/drawing/2014/main" id="{93FAEF1B-8C71-4F77-86F3-9082D16C6C3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" name="Rectangle 164">
                    <a:extLst>
                      <a:ext uri="{FF2B5EF4-FFF2-40B4-BE49-F238E27FC236}">
                        <a16:creationId xmlns:a16="http://schemas.microsoft.com/office/drawing/2014/main" id="{575D7FA0-9FAE-4CE8-95D1-B88B0F922D4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Rectangle 165">
                    <a:extLst>
                      <a:ext uri="{FF2B5EF4-FFF2-40B4-BE49-F238E27FC236}">
                        <a16:creationId xmlns:a16="http://schemas.microsoft.com/office/drawing/2014/main" id="{772FC9E5-A5A5-4EE0-A2EC-C53B2C15E423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Rectangle 166">
                    <a:extLst>
                      <a:ext uri="{FF2B5EF4-FFF2-40B4-BE49-F238E27FC236}">
                        <a16:creationId xmlns:a16="http://schemas.microsoft.com/office/drawing/2014/main" id="{FFA7EB86-1716-4A64-88E6-CE6743D4375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" name="Rectangle 167">
                    <a:extLst>
                      <a:ext uri="{FF2B5EF4-FFF2-40B4-BE49-F238E27FC236}">
                        <a16:creationId xmlns:a16="http://schemas.microsoft.com/office/drawing/2014/main" id="{FECA3F1E-ACC8-4DE5-8D4E-D5932BC26574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" name="Rectangle 168">
                    <a:extLst>
                      <a:ext uri="{FF2B5EF4-FFF2-40B4-BE49-F238E27FC236}">
                        <a16:creationId xmlns:a16="http://schemas.microsoft.com/office/drawing/2014/main" id="{9D0A8CA7-A706-42EE-AC1E-84D321F5BAEC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9" name="Group 135">
                <a:extLst>
                  <a:ext uri="{FF2B5EF4-FFF2-40B4-BE49-F238E27FC236}">
                    <a16:creationId xmlns:a16="http://schemas.microsoft.com/office/drawing/2014/main" id="{4CA94E39-AEF3-4A20-8A94-91CC08786D31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1" name="Rectangle 147">
                  <a:extLst>
                    <a:ext uri="{FF2B5EF4-FFF2-40B4-BE49-F238E27FC236}">
                      <a16:creationId xmlns:a16="http://schemas.microsoft.com/office/drawing/2014/main" id="{D486681D-1708-4D81-88E1-DE1E1E00AAE5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2" name="Group 148">
                  <a:extLst>
                    <a:ext uri="{FF2B5EF4-FFF2-40B4-BE49-F238E27FC236}">
                      <a16:creationId xmlns:a16="http://schemas.microsoft.com/office/drawing/2014/main" id="{7BC095C6-386F-49C6-BAE7-483275E5E81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0" name="Rectangle 156">
                    <a:extLst>
                      <a:ext uri="{FF2B5EF4-FFF2-40B4-BE49-F238E27FC236}">
                        <a16:creationId xmlns:a16="http://schemas.microsoft.com/office/drawing/2014/main" id="{C4213B71-6426-41F6-960A-FAB5D7A110E2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" name="Rectangle 157">
                    <a:extLst>
                      <a:ext uri="{FF2B5EF4-FFF2-40B4-BE49-F238E27FC236}">
                        <a16:creationId xmlns:a16="http://schemas.microsoft.com/office/drawing/2014/main" id="{290590F8-9BC5-4917-995D-5DD4F984441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" name="Rectangle 158">
                    <a:extLst>
                      <a:ext uri="{FF2B5EF4-FFF2-40B4-BE49-F238E27FC236}">
                        <a16:creationId xmlns:a16="http://schemas.microsoft.com/office/drawing/2014/main" id="{F23A0549-22CA-46CC-A244-1EB4EF54BFF9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" name="Rectangle 159">
                    <a:extLst>
                      <a:ext uri="{FF2B5EF4-FFF2-40B4-BE49-F238E27FC236}">
                        <a16:creationId xmlns:a16="http://schemas.microsoft.com/office/drawing/2014/main" id="{19D2D0F4-4D3E-43B5-9CEA-45CD50CF22DA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3" name="Group 149">
                  <a:extLst>
                    <a:ext uri="{FF2B5EF4-FFF2-40B4-BE49-F238E27FC236}">
                      <a16:creationId xmlns:a16="http://schemas.microsoft.com/office/drawing/2014/main" id="{08BB2FF0-577E-47ED-A538-E7DB3C74C043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4" name="Rectangle 150">
                    <a:extLst>
                      <a:ext uri="{FF2B5EF4-FFF2-40B4-BE49-F238E27FC236}">
                        <a16:creationId xmlns:a16="http://schemas.microsoft.com/office/drawing/2014/main" id="{6BB79A00-C28C-4862-81FB-93BE47F3127E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" name="Rectangle 151">
                    <a:extLst>
                      <a:ext uri="{FF2B5EF4-FFF2-40B4-BE49-F238E27FC236}">
                        <a16:creationId xmlns:a16="http://schemas.microsoft.com/office/drawing/2014/main" id="{16A3FBF7-CA47-44AA-802A-677D16725DD1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" name="Rectangle 152">
                    <a:extLst>
                      <a:ext uri="{FF2B5EF4-FFF2-40B4-BE49-F238E27FC236}">
                        <a16:creationId xmlns:a16="http://schemas.microsoft.com/office/drawing/2014/main" id="{281C5339-EEF9-484A-8D2E-A4CE48AE1051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" name="Rectangle 153">
                    <a:extLst>
                      <a:ext uri="{FF2B5EF4-FFF2-40B4-BE49-F238E27FC236}">
                        <a16:creationId xmlns:a16="http://schemas.microsoft.com/office/drawing/2014/main" id="{78ADE070-9797-442E-819F-37D83BA2F61C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Rectangle 154">
                    <a:extLst>
                      <a:ext uri="{FF2B5EF4-FFF2-40B4-BE49-F238E27FC236}">
                        <a16:creationId xmlns:a16="http://schemas.microsoft.com/office/drawing/2014/main" id="{24A7692E-658A-4C08-8795-A125BCECD815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" name="Rectangle 155">
                    <a:extLst>
                      <a:ext uri="{FF2B5EF4-FFF2-40B4-BE49-F238E27FC236}">
                        <a16:creationId xmlns:a16="http://schemas.microsoft.com/office/drawing/2014/main" id="{612972B9-DFB7-417F-B00D-5CDAF3001CCD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0" name="Group 136">
                <a:extLst>
                  <a:ext uri="{FF2B5EF4-FFF2-40B4-BE49-F238E27FC236}">
                    <a16:creationId xmlns:a16="http://schemas.microsoft.com/office/drawing/2014/main" id="{7485DFD6-58CF-4512-8067-927FAE4C5DDE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9" name="Rectangle 145">
                  <a:extLst>
                    <a:ext uri="{FF2B5EF4-FFF2-40B4-BE49-F238E27FC236}">
                      <a16:creationId xmlns:a16="http://schemas.microsoft.com/office/drawing/2014/main" id="{91038BDC-7073-448E-944E-B72B46281DC4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Parallelogram 5">
                  <a:extLst>
                    <a:ext uri="{FF2B5EF4-FFF2-40B4-BE49-F238E27FC236}">
                      <a16:creationId xmlns:a16="http://schemas.microsoft.com/office/drawing/2014/main" id="{A6961570-6929-4975-BC4A-FA651AB980D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Group 137">
                <a:extLst>
                  <a:ext uri="{FF2B5EF4-FFF2-40B4-BE49-F238E27FC236}">
                    <a16:creationId xmlns:a16="http://schemas.microsoft.com/office/drawing/2014/main" id="{4CCEE2BA-50A7-4888-A2FF-2784794A86D8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7" name="Rectangle 143">
                  <a:extLst>
                    <a:ext uri="{FF2B5EF4-FFF2-40B4-BE49-F238E27FC236}">
                      <a16:creationId xmlns:a16="http://schemas.microsoft.com/office/drawing/2014/main" id="{A477BE60-4D49-4578-91AC-372D905E0370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Rectangle 9">
                  <a:extLst>
                    <a:ext uri="{FF2B5EF4-FFF2-40B4-BE49-F238E27FC236}">
                      <a16:creationId xmlns:a16="http://schemas.microsoft.com/office/drawing/2014/main" id="{95059FCC-4CD5-4EAA-A511-2EA47B1D5E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" name="Group 138">
                <a:extLst>
                  <a:ext uri="{FF2B5EF4-FFF2-40B4-BE49-F238E27FC236}">
                    <a16:creationId xmlns:a16="http://schemas.microsoft.com/office/drawing/2014/main" id="{095E50F1-AB58-492D-BE89-F81EECBA67F6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5" name="Rectangle 141">
                  <a:extLst>
                    <a:ext uri="{FF2B5EF4-FFF2-40B4-BE49-F238E27FC236}">
                      <a16:creationId xmlns:a16="http://schemas.microsoft.com/office/drawing/2014/main" id="{55D77472-945B-4CD4-9BFB-6AE39DE21582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" name="Block Arc 142">
                  <a:extLst>
                    <a:ext uri="{FF2B5EF4-FFF2-40B4-BE49-F238E27FC236}">
                      <a16:creationId xmlns:a16="http://schemas.microsoft.com/office/drawing/2014/main" id="{EB808376-764A-4682-A66B-5671B0F9A6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Round Same Side Corner Rectangle 51">
                <a:extLst>
                  <a:ext uri="{FF2B5EF4-FFF2-40B4-BE49-F238E27FC236}">
                    <a16:creationId xmlns:a16="http://schemas.microsoft.com/office/drawing/2014/main" id="{121AF52C-F9EC-441C-AD7E-59A6BA65E1AE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" name="Round Same Side Corner Rectangle 51">
                <a:extLst>
                  <a:ext uri="{FF2B5EF4-FFF2-40B4-BE49-F238E27FC236}">
                    <a16:creationId xmlns:a16="http://schemas.microsoft.com/office/drawing/2014/main" id="{DFB0DDBC-A95A-41FD-B573-ED86E7BB3AC9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175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899592" y="1303724"/>
            <a:ext cx="2520000" cy="25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547944" y="1303724"/>
            <a:ext cx="2520000" cy="252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80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9064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65613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012161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6407BF-D764-4F3C-882C-7AA41FCCE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50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5577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555776" y="0"/>
            <a:ext cx="6588224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44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72000" y="257175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626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3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5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33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77" r:id="rId4"/>
    <p:sldLayoutId id="2147483666" r:id="rId5"/>
    <p:sldLayoutId id="2147483676" r:id="rId6"/>
    <p:sldLayoutId id="2147483657" r:id="rId7"/>
    <p:sldLayoutId id="2147483673" r:id="rId8"/>
    <p:sldLayoutId id="2147483667" r:id="rId9"/>
    <p:sldLayoutId id="2147483671" r:id="rId10"/>
    <p:sldLayoutId id="2147483672" r:id="rId11"/>
    <p:sldLayoutId id="2147483668" r:id="rId12"/>
    <p:sldLayoutId id="2147483669" r:id="rId13"/>
    <p:sldLayoutId id="2147483670" r:id="rId14"/>
    <p:sldLayoutId id="2147483679" r:id="rId15"/>
    <p:sldLayoutId id="2147483678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71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3886583"/>
            <a:ext cx="9143999" cy="4320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PENGERTIAN PENDIDIKAN DAN PSIKOLOGI PENDIDIKAN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291830"/>
            <a:ext cx="9143998" cy="540000"/>
          </a:xfrm>
          <a:prstGeom prst="rect">
            <a:avLst/>
          </a:prstGeom>
        </p:spPr>
        <p:txBody>
          <a:bodyPr/>
          <a:lstStyle/>
          <a:p>
            <a:r>
              <a:rPr lang="en-US" altLang="ko-KR" sz="3200" dirty="0">
                <a:ea typeface="맑은 고딕" pitchFamily="50" charset="-127"/>
              </a:rPr>
              <a:t>BAB 1</a:t>
            </a:r>
            <a:endParaRPr lang="ko-KR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>
            <a:hlinkClick r:id="rId2"/>
          </p:cNvPr>
          <p:cNvSpPr txBox="1"/>
          <p:nvPr/>
        </p:nvSpPr>
        <p:spPr>
          <a:xfrm>
            <a:off x="-25670" y="4373336"/>
            <a:ext cx="9180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i="1" dirty="0">
                <a:cs typeface="Arial" pitchFamily="34" charset="0"/>
              </a:rPr>
              <a:t>Rr. DINI DIAH NURHADIANTI, S.PSI, M.SI</a:t>
            </a:r>
            <a:endParaRPr lang="ko-KR" altLang="en-US" sz="1200" i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A3911-EEC5-4BED-B55F-A074D2CEF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F7B02-B133-B956-9638-CD6351CF89C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1680" y="326127"/>
            <a:ext cx="7272808" cy="445423"/>
          </a:xfrm>
          <a:prstGeom prst="rect">
            <a:avLst/>
          </a:prstGeom>
        </p:spPr>
        <p:txBody>
          <a:bodyPr/>
          <a:lstStyle/>
          <a:p>
            <a:r>
              <a:rPr lang="en-US" altLang="ko-KR" sz="1600" dirty="0"/>
              <a:t>4 </a:t>
            </a:r>
            <a:r>
              <a:rPr lang="en-US" altLang="ko-KR" sz="1600" dirty="0" err="1"/>
              <a:t>hal</a:t>
            </a:r>
            <a:r>
              <a:rPr lang="en-US" altLang="ko-KR" sz="1600" dirty="0"/>
              <a:t> </a:t>
            </a:r>
            <a:r>
              <a:rPr lang="en-US" altLang="ko-KR" sz="1600" dirty="0" err="1"/>
              <a:t>terkait</a:t>
            </a:r>
            <a:r>
              <a:rPr lang="en-US" altLang="ko-KR" sz="1600" dirty="0"/>
              <a:t> </a:t>
            </a:r>
            <a:r>
              <a:rPr lang="en-US" altLang="ko-KR" sz="1600" i="1" dirty="0"/>
              <a:t>Learning Disabilities </a:t>
            </a:r>
            <a:r>
              <a:rPr lang="en-US" altLang="ko-KR" sz="1600" dirty="0"/>
              <a:t>(LD)</a:t>
            </a:r>
            <a:endParaRPr lang="ko-KR" altLang="en-US" sz="1600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8CB608BD-350E-6D18-9DDE-81C3BDA42BE3}"/>
              </a:ext>
            </a:extLst>
          </p:cNvPr>
          <p:cNvSpPr/>
          <p:nvPr/>
        </p:nvSpPr>
        <p:spPr>
          <a:xfrm>
            <a:off x="2181718" y="983009"/>
            <a:ext cx="2952408" cy="3748981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4C63CC-A238-EA58-E2CF-3AA9BF48A639}"/>
              </a:ext>
            </a:extLst>
          </p:cNvPr>
          <p:cNvSpPr/>
          <p:nvPr/>
        </p:nvSpPr>
        <p:spPr>
          <a:xfrm>
            <a:off x="2360064" y="1151934"/>
            <a:ext cx="2595716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2019608B-8A0B-F520-A8D1-D64366A7A1AC}"/>
              </a:ext>
            </a:extLst>
          </p:cNvPr>
          <p:cNvSpPr/>
          <p:nvPr/>
        </p:nvSpPr>
        <p:spPr>
          <a:xfrm>
            <a:off x="5486078" y="1151934"/>
            <a:ext cx="2952408" cy="3301620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77FCDA-175D-D300-8D34-E91B78EF2619}"/>
              </a:ext>
            </a:extLst>
          </p:cNvPr>
          <p:cNvSpPr/>
          <p:nvPr/>
        </p:nvSpPr>
        <p:spPr>
          <a:xfrm>
            <a:off x="5648729" y="1308347"/>
            <a:ext cx="2627105" cy="29497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96B4A5-930F-3D7E-4081-7E42B53C7AB8}"/>
              </a:ext>
            </a:extLst>
          </p:cNvPr>
          <p:cNvSpPr txBox="1"/>
          <p:nvPr/>
        </p:nvSpPr>
        <p:spPr>
          <a:xfrm>
            <a:off x="2361280" y="1254512"/>
            <a:ext cx="242674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academic retardation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ketidakmampuan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berprestasi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setinggi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potensi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dimiliki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diukur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standar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intelegensi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kata lain,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mempunyai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intelegensi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normal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berdasarkan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hasil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intelegensi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tetapi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ternyata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prestasi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akademiknya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rendah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intelegensinya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karena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intelegensi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normal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prestasi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akademiknya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juga normal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rendah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118075-28BD-3F49-F083-50AECDA6DD56}"/>
              </a:ext>
            </a:extLst>
          </p:cNvPr>
          <p:cNvSpPr txBox="1"/>
          <p:nvPr/>
        </p:nvSpPr>
        <p:spPr>
          <a:xfrm>
            <a:off x="5724128" y="1367495"/>
            <a:ext cx="23510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central nervous system dysfunction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Ahli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mendapat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bukti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bahwa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sedikit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kerusakan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otak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kemudian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mengganti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istilah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kerusakan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otak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berfungsinya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sistem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syaraf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berfungsinya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sistem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syaraf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otak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jelas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mempengaruhi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fungsi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otak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dampak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lebih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lanjutnya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prestasi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akademiknya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rendah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879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9055B-40B8-2F0D-D1A4-4B3464E0C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2EA95-221A-F994-0854-CDDD30ACFF1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1680" y="317699"/>
            <a:ext cx="7272808" cy="338904"/>
          </a:xfrm>
          <a:prstGeom prst="rect">
            <a:avLst/>
          </a:prstGeom>
        </p:spPr>
        <p:txBody>
          <a:bodyPr/>
          <a:lstStyle/>
          <a:p>
            <a:r>
              <a:rPr lang="en-US" altLang="ko-KR" sz="1600" i="1" dirty="0"/>
              <a:t>Learning Disabilities </a:t>
            </a:r>
            <a:r>
              <a:rPr lang="en-US" altLang="ko-KR" sz="1600" dirty="0"/>
              <a:t>(LD)</a:t>
            </a:r>
            <a:endParaRPr lang="ko-KR" altLang="en-US" sz="1600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DAFDA157-DA3B-F513-2875-106FED3B7739}"/>
              </a:ext>
            </a:extLst>
          </p:cNvPr>
          <p:cNvSpPr/>
          <p:nvPr/>
        </p:nvSpPr>
        <p:spPr>
          <a:xfrm>
            <a:off x="2181718" y="983009"/>
            <a:ext cx="2952408" cy="3388941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8ACFAA-B0D1-B841-5B2F-65A0DBB669DA}"/>
              </a:ext>
            </a:extLst>
          </p:cNvPr>
          <p:cNvSpPr/>
          <p:nvPr/>
        </p:nvSpPr>
        <p:spPr>
          <a:xfrm>
            <a:off x="2339772" y="1194612"/>
            <a:ext cx="2664276" cy="29658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23B7920-EB5A-7B8E-8A9F-48317B92FF66}"/>
              </a:ext>
            </a:extLst>
          </p:cNvPr>
          <p:cNvSpPr/>
          <p:nvPr/>
        </p:nvSpPr>
        <p:spPr>
          <a:xfrm>
            <a:off x="5377202" y="868062"/>
            <a:ext cx="2952408" cy="393140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9580A5-8696-6874-B32D-80CB9F647E8A}"/>
              </a:ext>
            </a:extLst>
          </p:cNvPr>
          <p:cNvSpPr/>
          <p:nvPr/>
        </p:nvSpPr>
        <p:spPr>
          <a:xfrm>
            <a:off x="5508104" y="1023366"/>
            <a:ext cx="2664296" cy="3644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C0F5AD-3D6B-4136-87D0-25388ACD8D63}"/>
              </a:ext>
            </a:extLst>
          </p:cNvPr>
          <p:cNvSpPr txBox="1"/>
          <p:nvPr/>
        </p:nvSpPr>
        <p:spPr>
          <a:xfrm>
            <a:off x="2411760" y="1308347"/>
            <a:ext cx="23762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psychological processing disorder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Hasil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penelitian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menunjukkan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memiliki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proses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kejiwaan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menunjukkan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membutuhkan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latihan-latihan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khusus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memproses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kaitannya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belajar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ketrampilan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akademik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: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membaca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belajar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matematika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dll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B242AD-17AA-4126-B8C3-96DAFAF83293}"/>
              </a:ext>
            </a:extLst>
          </p:cNvPr>
          <p:cNvSpPr txBox="1"/>
          <p:nvPr/>
        </p:nvSpPr>
        <p:spPr>
          <a:xfrm>
            <a:off x="5652120" y="1067372"/>
            <a:ext cx="239497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environmental disadvantage, mental retardation or emotional disturbance.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Semula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masih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diperdebatkan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pengaruh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lingkungan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buruk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terhadap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learning disabilities/mental retardation/emotional disturbance.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akhirnya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disepakati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bahwa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environmental disadvantage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menyebabkan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dikatakan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karena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mampu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mencapai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prestasi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potensi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dimiliknya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9214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84826-F82C-D9F3-3AD8-A0B517728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C5F84-980A-0987-0141-39A7A0248B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1680" y="411510"/>
            <a:ext cx="7272808" cy="453851"/>
          </a:xfrm>
          <a:prstGeom prst="rect">
            <a:avLst/>
          </a:prstGeom>
        </p:spPr>
        <p:txBody>
          <a:bodyPr/>
          <a:lstStyle/>
          <a:p>
            <a:r>
              <a:rPr lang="en-US" altLang="ko-KR" sz="1600" dirty="0"/>
              <a:t>Ciri-</a:t>
            </a:r>
            <a:r>
              <a:rPr lang="en-US" altLang="ko-KR" sz="1600" dirty="0" err="1"/>
              <a:t>ciri</a:t>
            </a:r>
            <a:r>
              <a:rPr lang="en-US" altLang="ko-KR" sz="1600" dirty="0"/>
              <a:t> LD </a:t>
            </a:r>
            <a:r>
              <a:rPr lang="en-US" altLang="ko-KR" sz="1600" dirty="0" err="1"/>
              <a:t>dilihat</a:t>
            </a:r>
            <a:r>
              <a:rPr lang="en-US" altLang="ko-KR" sz="1600" dirty="0"/>
              <a:t> </a:t>
            </a:r>
            <a:r>
              <a:rPr lang="en-US" altLang="ko-KR" sz="1600" dirty="0" err="1"/>
              <a:t>dari</a:t>
            </a:r>
            <a:r>
              <a:rPr lang="en-US" altLang="ko-KR" sz="1600" dirty="0"/>
              <a:t> 4 domain</a:t>
            </a:r>
            <a:endParaRPr lang="ko-KR" altLang="en-US" sz="1600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41A1E314-84AE-A126-6EB5-81144C77E861}"/>
              </a:ext>
            </a:extLst>
          </p:cNvPr>
          <p:cNvSpPr/>
          <p:nvPr/>
        </p:nvSpPr>
        <p:spPr>
          <a:xfrm>
            <a:off x="2108396" y="1165311"/>
            <a:ext cx="2952408" cy="2812877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6326BB-C10A-4855-4700-8249B64F423C}"/>
              </a:ext>
            </a:extLst>
          </p:cNvPr>
          <p:cNvSpPr/>
          <p:nvPr/>
        </p:nvSpPr>
        <p:spPr>
          <a:xfrm>
            <a:off x="2296740" y="1376345"/>
            <a:ext cx="2592288" cy="2422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59A40823-90EE-1FBD-DD54-7CB335BEEA09}"/>
              </a:ext>
            </a:extLst>
          </p:cNvPr>
          <p:cNvSpPr/>
          <p:nvPr/>
        </p:nvSpPr>
        <p:spPr>
          <a:xfrm>
            <a:off x="5249108" y="1165311"/>
            <a:ext cx="3254297" cy="2812877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BCD017-5AF6-2C1E-9DEB-A6BF0D359020}"/>
              </a:ext>
            </a:extLst>
          </p:cNvPr>
          <p:cNvSpPr/>
          <p:nvPr/>
        </p:nvSpPr>
        <p:spPr>
          <a:xfrm>
            <a:off x="5442673" y="1373748"/>
            <a:ext cx="2867166" cy="2396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A78EB5-E451-605E-C960-5E315EABBEC8}"/>
              </a:ext>
            </a:extLst>
          </p:cNvPr>
          <p:cNvSpPr txBox="1"/>
          <p:nvPr/>
        </p:nvSpPr>
        <p:spPr>
          <a:xfrm>
            <a:off x="2468476" y="1498272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Domain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Kognitif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Sebagian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besar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akademik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karena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rendahnya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intelegensi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Misalnya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umur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10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tahun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kemampuan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matematikanya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setaraf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kemampuan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matematika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kelas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1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permulaan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A9AA04-9E83-2E0E-DAF1-3968451555E1}"/>
              </a:ext>
            </a:extLst>
          </p:cNvPr>
          <p:cNvSpPr txBox="1"/>
          <p:nvPr/>
        </p:nvSpPr>
        <p:spPr>
          <a:xfrm>
            <a:off x="5582011" y="1484834"/>
            <a:ext cx="25884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Domain Bahasa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sering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kali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memperlihatkan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problem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bahasa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reseptif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kemampuan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menerima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memahami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bahasa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ekspresif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kemampuan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mengekspresikan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verbal. Anak-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mungkin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mempunyai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salah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kedua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problem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tersebut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4562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E8C1B-099C-38CB-81B9-1AEEA618C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4A82A-93CB-EB23-3737-3BA793ADABF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1680" y="333056"/>
            <a:ext cx="7272808" cy="381843"/>
          </a:xfrm>
          <a:prstGeom prst="rect">
            <a:avLst/>
          </a:prstGeom>
        </p:spPr>
        <p:txBody>
          <a:bodyPr/>
          <a:lstStyle/>
          <a:p>
            <a:r>
              <a:rPr lang="it-IT" altLang="ko-KR" sz="1600" dirty="0"/>
              <a:t>Ciri-ciri LD dilihat dari 4 domain</a:t>
            </a:r>
            <a:endParaRPr lang="ko-KR" altLang="en-US" sz="1600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471246-523F-A6E8-7F4C-FD261A3BD0A0}"/>
              </a:ext>
            </a:extLst>
          </p:cNvPr>
          <p:cNvSpPr/>
          <p:nvPr/>
        </p:nvSpPr>
        <p:spPr>
          <a:xfrm>
            <a:off x="2116680" y="983009"/>
            <a:ext cx="2952408" cy="3676973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5DE380-8274-7C65-BFEA-57055B24EF6A}"/>
              </a:ext>
            </a:extLst>
          </p:cNvPr>
          <p:cNvSpPr/>
          <p:nvPr/>
        </p:nvSpPr>
        <p:spPr>
          <a:xfrm>
            <a:off x="2296740" y="1194612"/>
            <a:ext cx="2592288" cy="3249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90660CC0-FDB5-9BD0-C61D-872FF884D133}"/>
              </a:ext>
            </a:extLst>
          </p:cNvPr>
          <p:cNvSpPr/>
          <p:nvPr/>
        </p:nvSpPr>
        <p:spPr>
          <a:xfrm>
            <a:off x="5255685" y="897184"/>
            <a:ext cx="3254297" cy="3844201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CD95DA-2031-7FA6-BA29-908FD71E9A08}"/>
              </a:ext>
            </a:extLst>
          </p:cNvPr>
          <p:cNvSpPr/>
          <p:nvPr/>
        </p:nvSpPr>
        <p:spPr>
          <a:xfrm>
            <a:off x="5449250" y="1099627"/>
            <a:ext cx="2867166" cy="3439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996EAB-8243-7238-1CFF-BDA1C390C241}"/>
              </a:ext>
            </a:extLst>
          </p:cNvPr>
          <p:cNvSpPr txBox="1"/>
          <p:nvPr/>
        </p:nvSpPr>
        <p:spPr>
          <a:xfrm>
            <a:off x="2411760" y="1304678"/>
            <a:ext cx="236575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Domain Motor</a:t>
            </a:r>
          </a:p>
          <a:p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Problem motor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anak-anak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ketrampilan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motor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halus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motor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kasar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perseptual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motor.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Problem motor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halus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keterlambatan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ketrampilan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menggambar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menulis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menggunakan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gunting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Ketrampilan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motor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halus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berkaitan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erat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ketrampilan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perseptual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motor,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ketrampilan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mengordinasi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antara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DE0B17-E730-F59F-AB92-B55A03251843}"/>
              </a:ext>
            </a:extLst>
          </p:cNvPr>
          <p:cNvSpPr txBox="1"/>
          <p:nvPr/>
        </p:nvSpPr>
        <p:spPr>
          <a:xfrm>
            <a:off x="5586689" y="1212304"/>
            <a:ext cx="25922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Domain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Sosial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Anak-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sering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mengalami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labilitas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emosi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impulsivitas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Labilitas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lawan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stabilitas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suasana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mood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temperamen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sering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berubah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tiba-tiba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Impulsivitas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merujuk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kekurangan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kontrol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terhadap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dorongan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Misalnya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banyak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LD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senang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berteriak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kepada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orang lain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terhadap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tanpa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alasan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atau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berteriak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secara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tiba-tiba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pada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waktu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8399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0528" y="411510"/>
            <a:ext cx="9144000" cy="535404"/>
          </a:xfrm>
        </p:spPr>
        <p:txBody>
          <a:bodyPr/>
          <a:lstStyle/>
          <a:p>
            <a:r>
              <a:rPr lang="en-US" altLang="ko-KR" sz="1800" dirty="0" err="1">
                <a:solidFill>
                  <a:schemeClr val="tx1"/>
                </a:solidFill>
              </a:rPr>
              <a:t>Penyebab</a:t>
            </a:r>
            <a:r>
              <a:rPr lang="en-US" altLang="ko-KR" sz="1800" dirty="0">
                <a:solidFill>
                  <a:schemeClr val="tx1"/>
                </a:solidFill>
              </a:rPr>
              <a:t> </a:t>
            </a:r>
            <a:r>
              <a:rPr lang="en-US" altLang="ko-KR" sz="1800" dirty="0" err="1">
                <a:solidFill>
                  <a:schemeClr val="tx1"/>
                </a:solidFill>
              </a:rPr>
              <a:t>Terjadinya</a:t>
            </a:r>
            <a:r>
              <a:rPr lang="en-US" altLang="ko-KR" sz="1800" dirty="0">
                <a:solidFill>
                  <a:schemeClr val="tx1"/>
                </a:solidFill>
              </a:rPr>
              <a:t> </a:t>
            </a:r>
            <a:r>
              <a:rPr lang="en-US" altLang="ko-KR" sz="1800" dirty="0" err="1">
                <a:solidFill>
                  <a:schemeClr val="tx1"/>
                </a:solidFill>
              </a:rPr>
              <a:t>Perilaku</a:t>
            </a:r>
            <a:r>
              <a:rPr lang="en-US" altLang="ko-KR" sz="1800" dirty="0">
                <a:solidFill>
                  <a:schemeClr val="tx1"/>
                </a:solidFill>
              </a:rPr>
              <a:t> LD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276230" y="1385129"/>
            <a:ext cx="2196815" cy="2196815"/>
          </a:xfrm>
          <a:prstGeom prst="diamond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5000732" y="1347614"/>
            <a:ext cx="2196815" cy="2196815"/>
          </a:xfrm>
          <a:prstGeom prst="diamond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Diamond 9"/>
          <p:cNvSpPr/>
          <p:nvPr/>
        </p:nvSpPr>
        <p:spPr>
          <a:xfrm>
            <a:off x="1547664" y="1385130"/>
            <a:ext cx="2196815" cy="2196815"/>
          </a:xfrm>
          <a:prstGeom prst="diamond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820797" y="2215188"/>
            <a:ext cx="1455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Faktor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Organik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Biologi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6920" y="2238954"/>
            <a:ext cx="1455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Faktor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Genetik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68981" y="2146620"/>
            <a:ext cx="1455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Faktor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Lingkungan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79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21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/>
          <p:cNvSpPr>
            <a:spLocks noGrp="1"/>
          </p:cNvSpPr>
          <p:nvPr>
            <p:ph type="title" idx="4294967295"/>
          </p:nvPr>
        </p:nvSpPr>
        <p:spPr>
          <a:xfrm>
            <a:off x="1763688" y="159686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Agenda Layout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AutoShape 92"/>
          <p:cNvSpPr>
            <a:spLocks noChangeArrowheads="1"/>
          </p:cNvSpPr>
          <p:nvPr/>
        </p:nvSpPr>
        <p:spPr bwMode="auto">
          <a:xfrm flipH="1">
            <a:off x="2209207" y="1249624"/>
            <a:ext cx="758752" cy="60125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A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7" name="AutoShape 92"/>
          <p:cNvSpPr>
            <a:spLocks noChangeArrowheads="1"/>
          </p:cNvSpPr>
          <p:nvPr/>
        </p:nvSpPr>
        <p:spPr bwMode="auto">
          <a:xfrm flipH="1">
            <a:off x="2209207" y="2152033"/>
            <a:ext cx="758752" cy="60125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B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8" name="AutoShape 92"/>
          <p:cNvSpPr>
            <a:spLocks noChangeArrowheads="1"/>
          </p:cNvSpPr>
          <p:nvPr/>
        </p:nvSpPr>
        <p:spPr bwMode="auto">
          <a:xfrm flipH="1">
            <a:off x="2209207" y="3054442"/>
            <a:ext cx="758752" cy="60125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C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9" name="AutoShape 92"/>
          <p:cNvSpPr>
            <a:spLocks noChangeArrowheads="1"/>
          </p:cNvSpPr>
          <p:nvPr/>
        </p:nvSpPr>
        <p:spPr bwMode="auto">
          <a:xfrm flipH="1">
            <a:off x="2209207" y="3956851"/>
            <a:ext cx="758752" cy="60125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D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AutoShape 92"/>
          <p:cNvSpPr>
            <a:spLocks noChangeArrowheads="1"/>
          </p:cNvSpPr>
          <p:nvPr/>
        </p:nvSpPr>
        <p:spPr bwMode="auto">
          <a:xfrm flipH="1">
            <a:off x="3145306" y="1155702"/>
            <a:ext cx="5278694" cy="73262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AutoShape 92"/>
          <p:cNvSpPr>
            <a:spLocks noChangeArrowheads="1"/>
          </p:cNvSpPr>
          <p:nvPr/>
        </p:nvSpPr>
        <p:spPr bwMode="auto">
          <a:xfrm flipH="1">
            <a:off x="3145306" y="2058111"/>
            <a:ext cx="5278694" cy="73262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AutoShape 92"/>
          <p:cNvSpPr>
            <a:spLocks noChangeArrowheads="1"/>
          </p:cNvSpPr>
          <p:nvPr/>
        </p:nvSpPr>
        <p:spPr bwMode="auto">
          <a:xfrm flipH="1">
            <a:off x="3145309" y="2960520"/>
            <a:ext cx="5278693" cy="73262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AutoShape 92"/>
          <p:cNvSpPr>
            <a:spLocks noChangeArrowheads="1"/>
          </p:cNvSpPr>
          <p:nvPr/>
        </p:nvSpPr>
        <p:spPr bwMode="auto">
          <a:xfrm flipH="1">
            <a:off x="3145306" y="3862929"/>
            <a:ext cx="5278694" cy="73262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10"/>
          <p:cNvSpPr txBox="1"/>
          <p:nvPr/>
        </p:nvSpPr>
        <p:spPr bwMode="auto">
          <a:xfrm>
            <a:off x="3305099" y="1371509"/>
            <a:ext cx="4752528" cy="30777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Definisi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Pendidikan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0" name="TextBox 10"/>
          <p:cNvSpPr txBox="1"/>
          <p:nvPr/>
        </p:nvSpPr>
        <p:spPr bwMode="auto">
          <a:xfrm>
            <a:off x="3305099" y="2285921"/>
            <a:ext cx="4752528" cy="30777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Definisi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Psikologi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Pendidikan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3" name="TextBox 10"/>
          <p:cNvSpPr txBox="1"/>
          <p:nvPr/>
        </p:nvSpPr>
        <p:spPr bwMode="auto">
          <a:xfrm>
            <a:off x="3305099" y="3172941"/>
            <a:ext cx="4752528" cy="30777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Tujuan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Psikologi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6" name="TextBox 10"/>
          <p:cNvSpPr txBox="1"/>
          <p:nvPr/>
        </p:nvSpPr>
        <p:spPr bwMode="auto">
          <a:xfrm>
            <a:off x="3305099" y="4075350"/>
            <a:ext cx="4752528" cy="30777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b="1" i="1" dirty="0">
                <a:solidFill>
                  <a:schemeClr val="bg1"/>
                </a:solidFill>
                <a:cs typeface="Arial" pitchFamily="34" charset="0"/>
              </a:rPr>
              <a:t>Learning Disabilities 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(LD)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7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19872" y="1563638"/>
            <a:ext cx="5155316" cy="2016224"/>
          </a:xfrm>
        </p:spPr>
        <p:txBody>
          <a:bodyPr/>
          <a:lstStyle/>
          <a:p>
            <a:pPr algn="ctr"/>
            <a:r>
              <a:rPr lang="en-US" altLang="ko-KR" sz="2800" dirty="0" err="1">
                <a:latin typeface="Arial" panose="020B0604020202020204" pitchFamily="34" charset="0"/>
              </a:rPr>
              <a:t>Pengertian</a:t>
            </a:r>
            <a:r>
              <a:rPr lang="en-US" altLang="ko-KR" sz="2800" dirty="0">
                <a:latin typeface="Arial" panose="020B0604020202020204" pitchFamily="34" charset="0"/>
              </a:rPr>
              <a:t> Pendidikan dan </a:t>
            </a:r>
            <a:r>
              <a:rPr lang="en-US" altLang="ko-KR" sz="2800" dirty="0" err="1">
                <a:latin typeface="Arial" panose="020B0604020202020204" pitchFamily="34" charset="0"/>
              </a:rPr>
              <a:t>Psikologi</a:t>
            </a:r>
            <a:r>
              <a:rPr lang="en-US" altLang="ko-KR" sz="2800" dirty="0">
                <a:latin typeface="Arial" panose="020B0604020202020204" pitchFamily="34" charset="0"/>
              </a:rPr>
              <a:t> Pendidikan</a:t>
            </a:r>
            <a:endParaRPr lang="ko-KR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00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49674" y="216621"/>
            <a:ext cx="7272808" cy="658741"/>
          </a:xfrm>
          <a:prstGeom prst="rect">
            <a:avLst/>
          </a:prstGeom>
        </p:spPr>
        <p:txBody>
          <a:bodyPr/>
          <a:lstStyle/>
          <a:p>
            <a:r>
              <a:rPr lang="en-US" altLang="ko-KR" sz="3200" dirty="0" err="1"/>
              <a:t>Definisi</a:t>
            </a:r>
            <a:r>
              <a:rPr lang="en-US" altLang="ko-KR" sz="3200" dirty="0"/>
              <a:t> Pendidikan</a:t>
            </a:r>
            <a:endParaRPr lang="ko-KR" altLang="en-US" sz="3200" dirty="0"/>
          </a:p>
        </p:txBody>
      </p:sp>
      <p:sp>
        <p:nvSpPr>
          <p:cNvPr id="7" name="Frame 6"/>
          <p:cNvSpPr/>
          <p:nvPr/>
        </p:nvSpPr>
        <p:spPr>
          <a:xfrm>
            <a:off x="2181718" y="983009"/>
            <a:ext cx="2952408" cy="3748981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45099" y="1198303"/>
            <a:ext cx="2566961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5486078" y="995474"/>
            <a:ext cx="2952408" cy="3736644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58945" y="1198303"/>
            <a:ext cx="2520280" cy="3384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345099" y="1308347"/>
            <a:ext cx="2549413" cy="3036047"/>
            <a:chOff x="1884241" y="1076328"/>
            <a:chExt cx="2880320" cy="2522425"/>
          </a:xfrm>
        </p:grpSpPr>
        <p:sp>
          <p:nvSpPr>
            <p:cNvPr id="11" name="TextBox 10"/>
            <p:cNvSpPr txBox="1"/>
            <p:nvPr/>
          </p:nvSpPr>
          <p:spPr>
            <a:xfrm>
              <a:off x="1967166" y="1321161"/>
              <a:ext cx="2714469" cy="22775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Dinyatakan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sebagai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“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usaha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kaum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dewasa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mendewasakan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belum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dewasa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”.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tradisional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berjalan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berabad-abad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kehidupan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kedewasaan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ditentukan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diarahkan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orang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pasangan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hidup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pun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ditentukan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orang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demikian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kedewasaan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pun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ditentukan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orang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84241" y="1076328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Tradisional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796136" y="1308347"/>
            <a:ext cx="2445899" cy="3156335"/>
            <a:chOff x="1950834" y="1235851"/>
            <a:chExt cx="2880320" cy="3105334"/>
          </a:xfrm>
        </p:grpSpPr>
        <p:sp>
          <p:nvSpPr>
            <p:cNvPr id="15" name="TextBox 14"/>
            <p:cNvSpPr txBox="1"/>
            <p:nvPr/>
          </p:nvSpPr>
          <p:spPr>
            <a:xfrm>
              <a:off x="1950834" y="1525113"/>
              <a:ext cx="2768636" cy="2816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Dinyatakan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“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bantuan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diberikan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orang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dewasa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kepada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belum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dewasa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rangka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mencapai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kedewasaannya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”.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Disebut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transisi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karena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mulai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disadari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oleh orang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maupun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para guru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bahwa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seharusnya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diberi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kebebasan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menentukan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mengarahkan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dirinya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sendiri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tentang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tujuan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hidupnya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50834" y="123585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Transisi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236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5676" y="391003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sz="3200" dirty="0" err="1"/>
              <a:t>Definisi</a:t>
            </a:r>
            <a:r>
              <a:rPr lang="en-US" altLang="ko-KR" sz="3200" dirty="0"/>
              <a:t> Pendidikan</a:t>
            </a:r>
            <a:endParaRPr lang="ko-KR" altLang="en-US" sz="3200" dirty="0"/>
          </a:p>
        </p:txBody>
      </p:sp>
      <p:sp>
        <p:nvSpPr>
          <p:cNvPr id="7" name="Frame 6"/>
          <p:cNvSpPr/>
          <p:nvPr/>
        </p:nvSpPr>
        <p:spPr>
          <a:xfrm>
            <a:off x="2267664" y="1167534"/>
            <a:ext cx="6156336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1516" y="1409352"/>
            <a:ext cx="5688632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599168" y="1472490"/>
            <a:ext cx="5429215" cy="2800161"/>
            <a:chOff x="2644301" y="1620218"/>
            <a:chExt cx="5355468" cy="1976367"/>
          </a:xfrm>
        </p:grpSpPr>
        <p:sp>
          <p:nvSpPr>
            <p:cNvPr id="9" name="TextBox 8"/>
            <p:cNvSpPr txBox="1"/>
            <p:nvPr/>
          </p:nvSpPr>
          <p:spPr>
            <a:xfrm>
              <a:off x="2644301" y="1837021"/>
              <a:ext cx="5355468" cy="17595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Dinyatakan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“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proses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penyadaran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terjadi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karena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interaksi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berbagai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faktor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menyangkut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manusia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potensinya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serta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lingkungan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kemungkinan-kemungkinan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didalamnya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Didalam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proses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penyadaran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tersebut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menemukan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dirinya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kekuatan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kelemahannya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serta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menemukan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alam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lingkungannya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kemungkinan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keterbatasan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i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”.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Dikatakan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modern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karena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setelah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melalui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penelaahan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penelitian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mendalam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ternyata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mempunyai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potensi-potensi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digunakan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untuk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menghadapi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tantangan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masalah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hidupnya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Manusia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hidup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berinteraksi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lingkungan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sosial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survive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bila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memanfaatkan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misalnya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bumi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kekayaan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terkandung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didalamnya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84615" y="1620218"/>
              <a:ext cx="52748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Modern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33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50AB7-F80D-0983-C423-9ED4A71CC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F0A45-DB04-88B4-E7A1-D6A616E8D3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5676" y="391003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sz="3200" dirty="0" err="1"/>
              <a:t>Definisi</a:t>
            </a:r>
            <a:r>
              <a:rPr lang="en-US" altLang="ko-KR" sz="3200" dirty="0"/>
              <a:t> </a:t>
            </a:r>
            <a:r>
              <a:rPr lang="en-US" altLang="ko-KR" sz="3200" dirty="0" err="1"/>
              <a:t>Psikologi</a:t>
            </a:r>
            <a:endParaRPr lang="ko-KR" altLang="en-US" sz="3200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B9AAA4F2-7ACE-D353-B818-427007398720}"/>
              </a:ext>
            </a:extLst>
          </p:cNvPr>
          <p:cNvSpPr/>
          <p:nvPr/>
        </p:nvSpPr>
        <p:spPr>
          <a:xfrm>
            <a:off x="2267664" y="1167534"/>
            <a:ext cx="6156336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CB5F2D-F6AA-E5F3-9FE3-14E345108AEA}"/>
              </a:ext>
            </a:extLst>
          </p:cNvPr>
          <p:cNvSpPr/>
          <p:nvPr/>
        </p:nvSpPr>
        <p:spPr>
          <a:xfrm>
            <a:off x="2483768" y="1491630"/>
            <a:ext cx="5688632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9A784F-6127-9861-3945-FB8A42C4F22A}"/>
              </a:ext>
            </a:extLst>
          </p:cNvPr>
          <p:cNvSpPr txBox="1"/>
          <p:nvPr/>
        </p:nvSpPr>
        <p:spPr>
          <a:xfrm>
            <a:off x="2575753" y="1667642"/>
            <a:ext cx="5380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Wundt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menjelaskan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merupakan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ilmu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kesadaran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manusia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Bahwa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keadaan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jiwa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direfleksikan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kesadaran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manusia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Unsur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kesadaran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merupakan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dipelajari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Woodworth dan Marquis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memberikan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gambaran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bahwa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mempelajari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aktivitas-aktivitas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individu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Pengertian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“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”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luas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baik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motorik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kognitif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maupun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emosional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Walaupun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Wundt 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menggunakan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kata “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kesadaran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”,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sedangkan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Woodworth dan Marquis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menggunakan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kata “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”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tetapi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keduanya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sebenarnya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menggambarkan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refleksi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kehidupan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kejiwaan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demikian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disimpulkan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bahwa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adalah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ilmu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pengetahuan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ilmiah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mempelajari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sebagai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manifestasi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kesadaran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proses mental,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aktivitas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motorik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kognitif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juga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emosional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967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491880" y="609606"/>
            <a:ext cx="4968552" cy="3789291"/>
            <a:chOff x="4130543" y="1930383"/>
            <a:chExt cx="4169522" cy="1539022"/>
          </a:xfrm>
        </p:grpSpPr>
        <p:sp>
          <p:nvSpPr>
            <p:cNvPr id="8" name="TextBox 7"/>
            <p:cNvSpPr txBox="1"/>
            <p:nvPr/>
          </p:nvSpPr>
          <p:spPr>
            <a:xfrm>
              <a:off x="4130543" y="2206869"/>
              <a:ext cx="4169522" cy="1262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Berdasarkan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uraian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definisi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psikologi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jika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diintegrasikan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maka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dihasilkan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pengertian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Ilmu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pengetahuan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ilmiah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mempelajari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perilaku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penyadaran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sehingga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terjadi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interaksi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berbagai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faktor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terkait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peserta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didik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potensinya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lingkungan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kemungkinan-kemungkinannya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Dalam proses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penyadaran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tersebut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peserta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didik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menemukan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dirinya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kelebihan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kelemahannya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serta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menemukan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alam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lingkungannya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kemungkinan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keterbatasan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John .W. Santrock (2004)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mengemukakan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bahwa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psikologi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cabang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psikologi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mengkhususkan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pada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cara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memahami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pengajaran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pembelajaran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dalam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lingkungan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  <p:sp>
          <p:nvSpPr>
            <p:cNvPr id="9" name="Text Placeholder 13"/>
            <p:cNvSpPr txBox="1">
              <a:spLocks/>
            </p:cNvSpPr>
            <p:nvPr/>
          </p:nvSpPr>
          <p:spPr>
            <a:xfrm>
              <a:off x="4130543" y="1930383"/>
              <a:ext cx="4169522" cy="263215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GB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Psikologi Pendidikan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586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3" y="152779"/>
            <a:ext cx="9144000" cy="538919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/>
              <a:t>Tujuan </a:t>
            </a:r>
            <a:r>
              <a:rPr lang="en-US" altLang="ko-KR" sz="2000" dirty="0" err="1"/>
              <a:t>Psikologi</a:t>
            </a:r>
            <a:endParaRPr lang="ko-KR" altLang="en-US" sz="2000" dirty="0">
              <a:solidFill>
                <a:schemeClr val="accent1"/>
              </a:solidFill>
            </a:endParaRPr>
          </a:p>
        </p:txBody>
      </p:sp>
      <p:sp>
        <p:nvSpPr>
          <p:cNvPr id="7" name="Rounded Rectangle 27"/>
          <p:cNvSpPr/>
          <p:nvPr/>
        </p:nvSpPr>
        <p:spPr>
          <a:xfrm>
            <a:off x="1223416" y="1318114"/>
            <a:ext cx="562146" cy="43180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7309496" y="1244588"/>
            <a:ext cx="530324" cy="4576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16"/>
          <p:cNvSpPr/>
          <p:nvPr/>
        </p:nvSpPr>
        <p:spPr>
          <a:xfrm rot="2700000">
            <a:off x="3325180" y="1095566"/>
            <a:ext cx="414973" cy="74397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5264604" y="1212086"/>
            <a:ext cx="545814" cy="510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59442" y="1877300"/>
            <a:ext cx="18900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Mendeskripsikan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beraneka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ragam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cara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organisme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mendeskripsikan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proses mental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autis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seperti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kesulitan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mempelajari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bahasa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matematika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selanjutnya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ahli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mencoba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menjelaskan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mengapa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perilaku-perilaku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autis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muncul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5685" y="1888908"/>
            <a:ext cx="19983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Menjelaskan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sebab-sebab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Penjelasan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tentang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sebab-sebab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i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autism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berubah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sesuai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perkembangan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kompleksitas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permasalahan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dipelajari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62994" y="1877300"/>
            <a:ext cx="20252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Memprediksi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bagaimana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organisme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suatu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tertentu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Ahli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kesulitan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memprediksi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bagaimana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autis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dalam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situasi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tertentu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sebelum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mereka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terlebih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dahulu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mendeskripsikan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dan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menjelaskan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autis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1921" y="1888908"/>
            <a:ext cx="1705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Mengontrol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mahluk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hidup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Ahli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psikologi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dapat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membantu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autis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untuk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belajar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mengontrol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perilaku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yang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tidak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diinginkan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 Placeholder 4"/>
          <p:cNvSpPr txBox="1">
            <a:spLocks/>
          </p:cNvSpPr>
          <p:nvPr/>
        </p:nvSpPr>
        <p:spPr>
          <a:xfrm>
            <a:off x="13433" y="654953"/>
            <a:ext cx="9144000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Plotnik (2005)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97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C1279-E184-C923-516E-E16BD62DE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78983A7-6D77-80A9-A094-3571BF447DC4}"/>
              </a:ext>
            </a:extLst>
          </p:cNvPr>
          <p:cNvGrpSpPr/>
          <p:nvPr/>
        </p:nvGrpSpPr>
        <p:grpSpPr>
          <a:xfrm>
            <a:off x="3563888" y="843558"/>
            <a:ext cx="4968552" cy="3142961"/>
            <a:chOff x="4130543" y="1930383"/>
            <a:chExt cx="4169522" cy="127651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AA5FFF9-DCFC-E336-3C5B-A29309FEC0F3}"/>
                </a:ext>
              </a:extLst>
            </p:cNvPr>
            <p:cNvSpPr txBox="1"/>
            <p:nvPr/>
          </p:nvSpPr>
          <p:spPr>
            <a:xfrm>
              <a:off x="4130543" y="2206869"/>
              <a:ext cx="4169522" cy="10000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400" i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Learning Disability 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(LD)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dikenal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juga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kesulitan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belajar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khusus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merupakan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suatu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bentuk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hambatan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/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penyimpangan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pada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satu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lebih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proses-proses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psikologis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dasar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mencakup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pengertian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penggunaan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bahasa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baik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lisan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maupun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tulisan, di mana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hambatannya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dapat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berupa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ketidakmampuan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mendengar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berpikir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berbicara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membaca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menulis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mengeja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atau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berhitung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Beberapa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bentuk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umum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dari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LD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antara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lain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disleksia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diskalkulia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disgraphia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Kondisi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LD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umumnya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baru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teridentifikasi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ketika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anak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mulai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menempuh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jenjang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pendidikan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di </a:t>
              </a:r>
              <a:r>
                <a:rPr lang="en-US" altLang="ko-KR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sekolah</a:t>
              </a: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</a:p>
          </p:txBody>
        </p:sp>
        <p:sp>
          <p:nvSpPr>
            <p:cNvPr id="9" name="Text Placeholder 13">
              <a:extLst>
                <a:ext uri="{FF2B5EF4-FFF2-40B4-BE49-F238E27FC236}">
                  <a16:creationId xmlns:a16="http://schemas.microsoft.com/office/drawing/2014/main" id="{DBDDD7D3-E178-8D89-FA8D-D505C241DF74}"/>
                </a:ext>
              </a:extLst>
            </p:cNvPr>
            <p:cNvSpPr txBox="1">
              <a:spLocks/>
            </p:cNvSpPr>
            <p:nvPr/>
          </p:nvSpPr>
          <p:spPr>
            <a:xfrm>
              <a:off x="4130543" y="1930383"/>
              <a:ext cx="4169522" cy="263215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GB" altLang="ko-KR" sz="24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Learning Disability </a:t>
              </a:r>
              <a:r>
                <a:rPr lang="en-GB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(LD)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6551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s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1088</Words>
  <Application>Microsoft Office PowerPoint</Application>
  <PresentationFormat>On-screen Show (16:9)</PresentationFormat>
  <Paragraphs>99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맑은 고딕</vt:lpstr>
      <vt:lpstr>Arial</vt:lpstr>
      <vt:lpstr>Cover and End Slide Master</vt:lpstr>
      <vt:lpstr>Contents Slide Master</vt:lpstr>
      <vt:lpstr>Section Break Slide Master</vt:lpstr>
      <vt:lpstr>BAB 1</vt:lpstr>
      <vt:lpstr>Agenda Layout</vt:lpstr>
      <vt:lpstr>Pengertian Pendidikan dan Psikologi Pendidikan</vt:lpstr>
      <vt:lpstr>Definisi Pendidikan</vt:lpstr>
      <vt:lpstr>Definisi Pendidikan</vt:lpstr>
      <vt:lpstr>Definisi Psikologi</vt:lpstr>
      <vt:lpstr>PowerPoint Presentation</vt:lpstr>
      <vt:lpstr>Tujuan Psikologi</vt:lpstr>
      <vt:lpstr>PowerPoint Presentation</vt:lpstr>
      <vt:lpstr>4 hal terkait Learning Disabilities (LD)</vt:lpstr>
      <vt:lpstr>Learning Disabilities (LD)</vt:lpstr>
      <vt:lpstr>Ciri-ciri LD dilihat dari 4 domain</vt:lpstr>
      <vt:lpstr>Ciri-ciri LD dilihat dari 4 domain</vt:lpstr>
      <vt:lpstr>Penyebab Terjadinya Perilaku LD</vt:lpstr>
      <vt:lpstr>Thank you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116</cp:revision>
  <dcterms:created xsi:type="dcterms:W3CDTF">2016-11-09T00:26:40Z</dcterms:created>
  <dcterms:modified xsi:type="dcterms:W3CDTF">2025-03-13T01:05:23Z</dcterms:modified>
</cp:coreProperties>
</file>