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4"/>
  </p:sldMasterIdLst>
  <p:notesMasterIdLst>
    <p:notesMasterId r:id="rId53"/>
  </p:notesMasterIdLst>
  <p:handoutMasterIdLst>
    <p:handoutMasterId r:id="rId54"/>
  </p:handoutMasterIdLst>
  <p:sldIdLst>
    <p:sldId id="267" r:id="rId5"/>
    <p:sldId id="278" r:id="rId6"/>
    <p:sldId id="281" r:id="rId7"/>
    <p:sldId id="279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96" r:id="rId22"/>
    <p:sldId id="297" r:id="rId23"/>
    <p:sldId id="298" r:id="rId24"/>
    <p:sldId id="299" r:id="rId25"/>
    <p:sldId id="300" r:id="rId26"/>
    <p:sldId id="301" r:id="rId27"/>
    <p:sldId id="302" r:id="rId28"/>
    <p:sldId id="303" r:id="rId29"/>
    <p:sldId id="304" r:id="rId30"/>
    <p:sldId id="305" r:id="rId31"/>
    <p:sldId id="306" r:id="rId32"/>
    <p:sldId id="307" r:id="rId33"/>
    <p:sldId id="308" r:id="rId34"/>
    <p:sldId id="309" r:id="rId35"/>
    <p:sldId id="310" r:id="rId36"/>
    <p:sldId id="311" r:id="rId37"/>
    <p:sldId id="312" r:id="rId38"/>
    <p:sldId id="313" r:id="rId39"/>
    <p:sldId id="314" r:id="rId40"/>
    <p:sldId id="315" r:id="rId41"/>
    <p:sldId id="316" r:id="rId42"/>
    <p:sldId id="317" r:id="rId43"/>
    <p:sldId id="318" r:id="rId44"/>
    <p:sldId id="319" r:id="rId45"/>
    <p:sldId id="320" r:id="rId46"/>
    <p:sldId id="321" r:id="rId47"/>
    <p:sldId id="322" r:id="rId48"/>
    <p:sldId id="323" r:id="rId49"/>
    <p:sldId id="324" r:id="rId50"/>
    <p:sldId id="325" r:id="rId51"/>
    <p:sldId id="326" r:id="rId52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599" autoAdjust="0"/>
  </p:normalViewPr>
  <p:slideViewPr>
    <p:cSldViewPr>
      <p:cViewPr varScale="1">
        <p:scale>
          <a:sx n="92" d="100"/>
          <a:sy n="92" d="100"/>
        </p:scale>
        <p:origin x="264" y="82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6E22E-288A-414B-A8DE-E4DBD03D5FC0}" type="datetimeFigureOut">
              <a:rPr lang="en-US"/>
              <a:t>10/6/2026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114579-D02A-4B51-B5DF-8EC449F77AC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8126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A9AE7E-E0F9-4C51-AD9A-F4C3A6E23BBF}" type="datetimeFigureOut">
              <a:rPr lang="en-US"/>
              <a:t>10/6/2026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074690-7256-4BB9-AC0F-97AEAE8CDEC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426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6792" y="1905003"/>
            <a:ext cx="9435241" cy="1625599"/>
          </a:xfrm>
        </p:spPr>
        <p:txBody>
          <a:bodyPr>
            <a:normAutofit/>
          </a:bodyPr>
          <a:lstStyle>
            <a:lvl1pPr algn="ctr">
              <a:lnSpc>
                <a:spcPct val="9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2103" y="3657123"/>
            <a:ext cx="9429931" cy="991077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36636D-D922-432D-A958-524484B5923D}" type="datetimeFigureOut">
              <a:rPr lang="en-US"/>
              <a:pPr/>
              <a:t>10/6/2026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1218882" y="1600200"/>
            <a:ext cx="9739746" cy="73152"/>
            <a:chOff x="914400" y="1200150"/>
            <a:chExt cx="7306712" cy="54864"/>
          </a:xfrm>
        </p:grpSpPr>
        <p:sp>
          <p:nvSpPr>
            <p:cNvPr id="8" name="Oval 7"/>
            <p:cNvSpPr/>
            <p:nvPr/>
          </p:nvSpPr>
          <p:spPr>
            <a:xfrm>
              <a:off x="8166248" y="12001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Oval 8"/>
            <p:cNvSpPr/>
            <p:nvPr/>
          </p:nvSpPr>
          <p:spPr>
            <a:xfrm>
              <a:off x="914400" y="12001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036847" y="1207626"/>
              <a:ext cx="7074290" cy="38998"/>
              <a:chOff x="2141408" y="1752956"/>
              <a:chExt cx="7315200" cy="38998"/>
            </a:xfrm>
            <a:solidFill>
              <a:schemeClr val="tx2"/>
            </a:solidFill>
          </p:grpSpPr>
          <p:cxnSp>
            <p:nvCxnSpPr>
              <p:cNvPr id="11" name="Straight Connector 10"/>
              <p:cNvCxnSpPr/>
              <p:nvPr/>
            </p:nvCxnSpPr>
            <p:spPr>
              <a:xfrm>
                <a:off x="2141408" y="1752956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2141408" y="1791954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Group 12"/>
          <p:cNvGrpSpPr/>
          <p:nvPr/>
        </p:nvGrpSpPr>
        <p:grpSpPr>
          <a:xfrm>
            <a:off x="1218882" y="4851400"/>
            <a:ext cx="9739746" cy="73152"/>
            <a:chOff x="914400" y="3638550"/>
            <a:chExt cx="7306712" cy="54864"/>
          </a:xfrm>
        </p:grpSpPr>
        <p:sp>
          <p:nvSpPr>
            <p:cNvPr id="14" name="Oval 13"/>
            <p:cNvSpPr/>
            <p:nvPr/>
          </p:nvSpPr>
          <p:spPr>
            <a:xfrm>
              <a:off x="8166248" y="36385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Oval 14"/>
            <p:cNvSpPr/>
            <p:nvPr/>
          </p:nvSpPr>
          <p:spPr>
            <a:xfrm>
              <a:off x="914400" y="36385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1036847" y="3646026"/>
              <a:ext cx="7074290" cy="38998"/>
              <a:chOff x="2141408" y="1752956"/>
              <a:chExt cx="7315200" cy="38998"/>
            </a:xfrm>
            <a:solidFill>
              <a:schemeClr val="tx2"/>
            </a:solidFill>
          </p:grpSpPr>
          <p:cxnSp>
            <p:nvCxnSpPr>
              <p:cNvPr id="17" name="Straight Connector 16"/>
              <p:cNvCxnSpPr/>
              <p:nvPr/>
            </p:nvCxnSpPr>
            <p:spPr>
              <a:xfrm>
                <a:off x="2141408" y="1752956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2141408" y="1791954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74376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10/6/2026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9906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030" y="990599"/>
            <a:ext cx="9344765" cy="2235203"/>
          </a:xfrm>
        </p:spPr>
        <p:txBody>
          <a:bodyPr anchor="b">
            <a:normAutofit/>
          </a:bodyPr>
          <a:lstStyle>
            <a:lvl1pPr algn="ctr">
              <a:lnSpc>
                <a:spcPct val="9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030" y="3733800"/>
            <a:ext cx="9344765" cy="1219200"/>
          </a:xfr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10/6/2026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  <p:grpSp>
        <p:nvGrpSpPr>
          <p:cNvPr id="13" name="Group 12"/>
          <p:cNvGrpSpPr/>
          <p:nvPr/>
        </p:nvGrpSpPr>
        <p:grpSpPr>
          <a:xfrm>
            <a:off x="3273781" y="3475736"/>
            <a:ext cx="5641265" cy="54864"/>
            <a:chOff x="2455975" y="2588441"/>
            <a:chExt cx="4232051" cy="41148"/>
          </a:xfrm>
        </p:grpSpPr>
        <p:sp>
          <p:nvSpPr>
            <p:cNvPr id="14" name="Oval 13"/>
            <p:cNvSpPr/>
            <p:nvPr/>
          </p:nvSpPr>
          <p:spPr>
            <a:xfrm>
              <a:off x="6642306" y="2588441"/>
              <a:ext cx="45720" cy="41148"/>
            </a:xfrm>
            <a:prstGeom prst="ellipse">
              <a:avLst/>
            </a:prstGeom>
            <a:solidFill>
              <a:schemeClr val="tx1"/>
            </a:solidFill>
            <a:ln w="264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2455975" y="2588441"/>
              <a:ext cx="45720" cy="41148"/>
            </a:xfrm>
            <a:prstGeom prst="ellipse">
              <a:avLst/>
            </a:prstGeom>
            <a:solidFill>
              <a:schemeClr val="tx1"/>
            </a:solidFill>
            <a:ln w="264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2563229" y="2594391"/>
              <a:ext cx="4023360" cy="29249"/>
              <a:chOff x="2550323" y="3458731"/>
              <a:chExt cx="4023360" cy="38998"/>
            </a:xfrm>
          </p:grpSpPr>
          <p:cxnSp>
            <p:nvCxnSpPr>
              <p:cNvPr id="17" name="Straight Connector 16"/>
              <p:cNvCxnSpPr/>
              <p:nvPr/>
            </p:nvCxnSpPr>
            <p:spPr>
              <a:xfrm>
                <a:off x="2550323" y="3458731"/>
                <a:ext cx="402336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2550323" y="3497729"/>
                <a:ext cx="402336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55262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8883" y="1803400"/>
            <a:ext cx="4773956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803400"/>
            <a:ext cx="4773956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10/6/2026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0775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2945" y="1803400"/>
            <a:ext cx="4769806" cy="711200"/>
          </a:xfrm>
        </p:spPr>
        <p:txBody>
          <a:bodyPr anchor="ctr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8883" y="2514600"/>
            <a:ext cx="4773956" cy="35560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0049" y="1803400"/>
            <a:ext cx="4769806" cy="711200"/>
          </a:xfrm>
        </p:spPr>
        <p:txBody>
          <a:bodyPr anchor="ctr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5986" y="2514600"/>
            <a:ext cx="4773956" cy="35560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10/6/2026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42583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10/6/2026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593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10/6/2026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28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8883" y="1803400"/>
            <a:ext cx="6602281" cy="426720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5883" y="1803400"/>
            <a:ext cx="2844060" cy="4267201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10/6/2026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58646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218883" y="1803400"/>
            <a:ext cx="6602280" cy="4267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1338739" y="1925320"/>
            <a:ext cx="6362567" cy="4023360"/>
          </a:xfrm>
          <a:solidFill>
            <a:schemeClr val="bg2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5883" y="1803401"/>
            <a:ext cx="2844060" cy="41656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10/6/2026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0505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10/6/2026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322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34563" y="434975"/>
            <a:ext cx="1168400" cy="56610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7613" y="434975"/>
            <a:ext cx="8413750" cy="5661025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10/6/2026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8570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8" name="Rounded Rectangle 7"/>
          <p:cNvSpPr/>
          <p:nvPr/>
        </p:nvSpPr>
        <p:spPr>
          <a:xfrm>
            <a:off x="304721" y="301752"/>
            <a:ext cx="11579384" cy="6254496"/>
          </a:xfrm>
          <a:prstGeom prst="roundRect">
            <a:avLst>
              <a:gd name="adj" fmla="val 2341"/>
            </a:avLst>
          </a:prstGeom>
          <a:solidFill>
            <a:srgbClr val="FFFFFF"/>
          </a:solidFill>
          <a:ln>
            <a:noFill/>
          </a:ln>
          <a:effectLst>
            <a:innerShdw blurRad="508000">
              <a:srgbClr val="FFD14B">
                <a:alpha val="69804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1168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1803400"/>
            <a:ext cx="975106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8882" y="6172200"/>
            <a:ext cx="741487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6898" y="6172200"/>
            <a:ext cx="1218883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8E36636D-D922-432D-A958-524484B5923D}" type="datetimeFigureOut">
              <a:rPr lang="en-US"/>
              <a:pPr/>
              <a:t>10/6/2026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58928" y="6172200"/>
            <a:ext cx="711015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7221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50392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52144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453896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55648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057400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359152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660904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PSIKOLOGI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SEBAGAI BAGIAN DARI FILSAFAT</a:t>
            </a:r>
          </a:p>
        </p:txBody>
      </p:sp>
    </p:spTree>
    <p:extLst>
      <p:ext uri="{BB962C8B-B14F-4D97-AF65-F5344CB8AC3E}">
        <p14:creationId xmlns:p14="http://schemas.microsoft.com/office/powerpoint/2010/main" val="270754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09836" y="1124744"/>
            <a:ext cx="9751060" cy="619472"/>
          </a:xfrm>
        </p:spPr>
        <p:txBody>
          <a:bodyPr/>
          <a:lstStyle/>
          <a:p>
            <a:r>
              <a:rPr lang="en-US" dirty="0" err="1">
                <a:solidFill>
                  <a:schemeClr val="accent3"/>
                </a:solidFill>
              </a:rPr>
              <a:t>Cakupan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Bahasan</a:t>
            </a:r>
            <a:r>
              <a:rPr lang="en-US" dirty="0">
                <a:solidFill>
                  <a:schemeClr val="accent3"/>
                </a:solidFill>
              </a:rPr>
              <a:t>: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97868" y="2132856"/>
            <a:ext cx="9751060" cy="3600400"/>
          </a:xfrm>
        </p:spPr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Masa </a:t>
            </a:r>
            <a:r>
              <a:rPr lang="en-US" dirty="0" err="1">
                <a:solidFill>
                  <a:schemeClr val="accent3"/>
                </a:solidFill>
              </a:rPr>
              <a:t>Yunani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Kuno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>
                <a:solidFill>
                  <a:schemeClr val="accent3"/>
                </a:solidFill>
              </a:rPr>
              <a:t>Dalam </a:t>
            </a:r>
            <a:r>
              <a:rPr lang="en-US" dirty="0" err="1">
                <a:solidFill>
                  <a:schemeClr val="accent3"/>
                </a:solidFill>
              </a:rPr>
              <a:t>pandangan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tokoh-tokoh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Gereja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>
                <a:solidFill>
                  <a:schemeClr val="accent3"/>
                </a:solidFill>
              </a:rPr>
              <a:t>Masa </a:t>
            </a:r>
            <a:r>
              <a:rPr lang="en-US" dirty="0" err="1">
                <a:solidFill>
                  <a:schemeClr val="accent3"/>
                </a:solidFill>
              </a:rPr>
              <a:t>Renaisans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>
                <a:solidFill>
                  <a:schemeClr val="accent3"/>
                </a:solidFill>
              </a:rPr>
              <a:t>Masa </a:t>
            </a:r>
            <a:r>
              <a:rPr lang="en-US" dirty="0" err="1">
                <a:solidFill>
                  <a:schemeClr val="accent3"/>
                </a:solidFill>
              </a:rPr>
              <a:t>titik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terang</a:t>
            </a:r>
            <a:r>
              <a:rPr lang="en-US" dirty="0">
                <a:solidFill>
                  <a:schemeClr val="accent3"/>
                </a:solidFill>
              </a:rPr>
              <a:t> dalam psikologi</a:t>
            </a:r>
          </a:p>
          <a:p>
            <a:r>
              <a:rPr lang="en-US" dirty="0" err="1">
                <a:solidFill>
                  <a:schemeClr val="accent3"/>
                </a:solidFill>
              </a:rPr>
              <a:t>Aliran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Asosiasionisme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>
                <a:solidFill>
                  <a:schemeClr val="accent3"/>
                </a:solidFill>
              </a:rPr>
              <a:t>Usaha </a:t>
            </a:r>
            <a:r>
              <a:rPr lang="en-US" dirty="0" err="1">
                <a:solidFill>
                  <a:schemeClr val="accent3"/>
                </a:solidFill>
              </a:rPr>
              <a:t>menerangkan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psikologi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secara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ilmiah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semu</a:t>
            </a:r>
            <a:endParaRPr 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46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9876" y="2708920"/>
            <a:ext cx="9751060" cy="1168400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solidFill>
                  <a:schemeClr val="accent3"/>
                </a:solidFill>
                <a:latin typeface="Blackadder ITC" panose="04020505051007020D02" pitchFamily="82" charset="0"/>
              </a:rPr>
              <a:t>Masa </a:t>
            </a:r>
            <a:r>
              <a:rPr lang="en-US" sz="6600" dirty="0" err="1">
                <a:solidFill>
                  <a:schemeClr val="accent3"/>
                </a:solidFill>
                <a:latin typeface="Blackadder ITC" panose="04020505051007020D02" pitchFamily="82" charset="0"/>
              </a:rPr>
              <a:t>Yunani</a:t>
            </a:r>
            <a:r>
              <a:rPr lang="en-US" sz="6600" dirty="0">
                <a:solidFill>
                  <a:schemeClr val="accent3"/>
                </a:solidFill>
                <a:latin typeface="Blackadder ITC" panose="04020505051007020D02" pitchFamily="82" charset="0"/>
              </a:rPr>
              <a:t> </a:t>
            </a:r>
            <a:r>
              <a:rPr lang="en-US" sz="6600" dirty="0" err="1">
                <a:solidFill>
                  <a:schemeClr val="accent3"/>
                </a:solidFill>
                <a:latin typeface="Blackadder ITC" panose="04020505051007020D02" pitchFamily="82" charset="0"/>
              </a:rPr>
              <a:t>Kuno</a:t>
            </a:r>
            <a:r>
              <a:rPr lang="en-US" sz="6600" dirty="0">
                <a:solidFill>
                  <a:schemeClr val="accent3"/>
                </a:solidFill>
                <a:latin typeface="Blackadder ITC" panose="04020505051007020D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68533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123225" y="764704"/>
            <a:ext cx="9988098" cy="620936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chemeClr val="accent3"/>
                </a:solidFill>
              </a:rPr>
              <a:t>Pendekatan </a:t>
            </a:r>
            <a:r>
              <a:rPr lang="en-US" sz="2800" dirty="0" err="1">
                <a:solidFill>
                  <a:schemeClr val="accent3"/>
                </a:solidFill>
              </a:rPr>
              <a:t>Naturalistik</a:t>
            </a:r>
            <a:endParaRPr lang="en-US" sz="2800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5820" y="1988840"/>
            <a:ext cx="8165865" cy="3600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  <a:latin typeface="+mj-lt"/>
              </a:rPr>
              <a:t>Thales (624-547 SM)</a:t>
            </a:r>
          </a:p>
          <a:p>
            <a:r>
              <a:rPr lang="en-US" dirty="0" err="1">
                <a:solidFill>
                  <a:schemeClr val="accent3"/>
                </a:solidFill>
              </a:rPr>
              <a:t>Sering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disebut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sebagai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>
                <a:solidFill>
                  <a:srgbClr val="C00000"/>
                </a:solidFill>
              </a:rPr>
              <a:t>“</a:t>
            </a:r>
            <a:r>
              <a:rPr lang="en-US" dirty="0" err="1">
                <a:solidFill>
                  <a:srgbClr val="C00000"/>
                </a:solidFill>
              </a:rPr>
              <a:t>Bapak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Filsafat</a:t>
            </a:r>
            <a:r>
              <a:rPr lang="en-US" dirty="0">
                <a:solidFill>
                  <a:srgbClr val="C00000"/>
                </a:solidFill>
              </a:rPr>
              <a:t>”</a:t>
            </a:r>
          </a:p>
          <a:p>
            <a:r>
              <a:rPr lang="en-US" dirty="0">
                <a:solidFill>
                  <a:schemeClr val="accent3"/>
                </a:solidFill>
              </a:rPr>
              <a:t>Yakin bahwa </a:t>
            </a:r>
            <a:r>
              <a:rPr lang="en-US" dirty="0" err="1">
                <a:solidFill>
                  <a:schemeClr val="accent3"/>
                </a:solidFill>
              </a:rPr>
              <a:t>jiwa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hal-hal</a:t>
            </a:r>
            <a:r>
              <a:rPr lang="en-US" dirty="0">
                <a:solidFill>
                  <a:schemeClr val="accent3"/>
                </a:solidFill>
              </a:rPr>
              <a:t> supernatural </a:t>
            </a:r>
            <a:r>
              <a:rPr lang="en-US" dirty="0" err="1">
                <a:solidFill>
                  <a:schemeClr val="accent3"/>
                </a:solidFill>
              </a:rPr>
              <a:t>lainnya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tidak</a:t>
            </a:r>
            <a:r>
              <a:rPr lang="en-US" dirty="0">
                <a:solidFill>
                  <a:schemeClr val="accent3"/>
                </a:solidFill>
              </a:rPr>
              <a:t> ada, </a:t>
            </a:r>
            <a:r>
              <a:rPr lang="en-US" dirty="0" err="1">
                <a:solidFill>
                  <a:schemeClr val="accent3"/>
                </a:solidFill>
              </a:rPr>
              <a:t>karena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gejala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sesuatu</a:t>
            </a:r>
            <a:r>
              <a:rPr lang="en-US" dirty="0">
                <a:solidFill>
                  <a:schemeClr val="accent3"/>
                </a:solidFill>
              </a:rPr>
              <a:t> yang ada </a:t>
            </a:r>
            <a:r>
              <a:rPr lang="en-US" dirty="0" err="1">
                <a:solidFill>
                  <a:schemeClr val="accent3"/>
                </a:solidFill>
              </a:rPr>
              <a:t>harus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dapat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diterangkan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dengan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gejala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alam</a:t>
            </a:r>
            <a:r>
              <a:rPr lang="en-US" dirty="0">
                <a:solidFill>
                  <a:schemeClr val="accent3"/>
                </a:solidFill>
              </a:rPr>
              <a:t> (</a:t>
            </a:r>
            <a:r>
              <a:rPr lang="en-US" i="1" dirty="0">
                <a:solidFill>
                  <a:schemeClr val="accent3"/>
                </a:solidFill>
              </a:rPr>
              <a:t>natural phenomena</a:t>
            </a:r>
            <a:r>
              <a:rPr lang="en-US" dirty="0">
                <a:solidFill>
                  <a:schemeClr val="accent3"/>
                </a:solidFill>
              </a:rPr>
              <a:t>)</a:t>
            </a:r>
          </a:p>
          <a:p>
            <a:r>
              <a:rPr lang="en-US" dirty="0" err="1">
                <a:solidFill>
                  <a:schemeClr val="accent3"/>
                </a:solidFill>
              </a:rPr>
              <a:t>Percaya</a:t>
            </a:r>
            <a:r>
              <a:rPr lang="en-US" dirty="0">
                <a:solidFill>
                  <a:schemeClr val="accent3"/>
                </a:solidFill>
              </a:rPr>
              <a:t> bahwa segala </a:t>
            </a:r>
            <a:r>
              <a:rPr lang="en-US" dirty="0" err="1">
                <a:solidFill>
                  <a:schemeClr val="accent3"/>
                </a:solidFill>
              </a:rPr>
              <a:t>sesuatu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ada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berasal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dari</a:t>
            </a:r>
            <a:r>
              <a:rPr lang="en-US" dirty="0">
                <a:solidFill>
                  <a:schemeClr val="accent3"/>
                </a:solidFill>
              </a:rPr>
              <a:t> air</a:t>
            </a:r>
          </a:p>
          <a:p>
            <a:r>
              <a:rPr lang="en-US" dirty="0">
                <a:solidFill>
                  <a:schemeClr val="accent3"/>
                </a:solidFill>
              </a:rPr>
              <a:t>Karena </a:t>
            </a:r>
            <a:r>
              <a:rPr lang="en-US" dirty="0" err="1">
                <a:solidFill>
                  <a:schemeClr val="accent3"/>
                </a:solidFill>
              </a:rPr>
              <a:t>jiwa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tidak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mungkin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berasal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dari</a:t>
            </a:r>
            <a:r>
              <a:rPr lang="en-US" dirty="0">
                <a:solidFill>
                  <a:schemeClr val="accent3"/>
                </a:solidFill>
              </a:rPr>
              <a:t> air, </a:t>
            </a:r>
            <a:r>
              <a:rPr lang="en-US" dirty="0" err="1">
                <a:solidFill>
                  <a:schemeClr val="accent3"/>
                </a:solidFill>
              </a:rPr>
              <a:t>maka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jiwa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dianggap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tidak</a:t>
            </a:r>
            <a:r>
              <a:rPr lang="en-US" dirty="0">
                <a:solidFill>
                  <a:schemeClr val="accent3"/>
                </a:solidFill>
              </a:rPr>
              <a:t> ada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1685" y="2348880"/>
            <a:ext cx="1923202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97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9836" y="1196752"/>
            <a:ext cx="4773956" cy="1368152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rgbClr val="C00000"/>
                </a:solidFill>
              </a:rPr>
              <a:t>Anaximander (610-546 SM)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accent3"/>
                </a:solidFill>
              </a:rPr>
              <a:t>“Segala </a:t>
            </a:r>
            <a:r>
              <a:rPr lang="en-US" dirty="0" err="1">
                <a:solidFill>
                  <a:schemeClr val="accent3"/>
                </a:solidFill>
              </a:rPr>
              <a:t>sesuatu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berasal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sesuatu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tidak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tentu</a:t>
            </a:r>
            <a:r>
              <a:rPr lang="en-US" dirty="0">
                <a:solidFill>
                  <a:schemeClr val="accent3"/>
                </a:solidFill>
              </a:rPr>
              <a:t>”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746" y="4427283"/>
            <a:ext cx="4773956" cy="116157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rgbClr val="C00000"/>
                </a:solidFill>
              </a:rPr>
              <a:t>Anaximenes (</a:t>
            </a:r>
            <a:r>
              <a:rPr lang="en-US" dirty="0" err="1">
                <a:solidFill>
                  <a:srgbClr val="C00000"/>
                </a:solidFill>
              </a:rPr>
              <a:t>abad</a:t>
            </a:r>
            <a:r>
              <a:rPr lang="en-US" dirty="0">
                <a:solidFill>
                  <a:srgbClr val="C00000"/>
                </a:solidFill>
              </a:rPr>
              <a:t> ke-6 SM)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accent3"/>
                </a:solidFill>
              </a:rPr>
              <a:t>“Segala </a:t>
            </a:r>
            <a:r>
              <a:rPr lang="en-US" dirty="0" err="1">
                <a:solidFill>
                  <a:schemeClr val="accent3"/>
                </a:solidFill>
              </a:rPr>
              <a:t>sesuatu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berasal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udara</a:t>
            </a:r>
            <a:r>
              <a:rPr lang="en-US" dirty="0">
                <a:solidFill>
                  <a:schemeClr val="accent3"/>
                </a:solidFill>
              </a:rPr>
              <a:t>”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35" y="2852936"/>
            <a:ext cx="4007158" cy="28529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2564" y="1196752"/>
            <a:ext cx="2736304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43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9876" y="764704"/>
            <a:ext cx="9721080" cy="547260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Empedocles (493-433 SM)</a:t>
            </a:r>
          </a:p>
          <a:p>
            <a:r>
              <a:rPr lang="en-US" dirty="0">
                <a:solidFill>
                  <a:schemeClr val="accent3"/>
                </a:solidFill>
              </a:rPr>
              <a:t>Ada 4 </a:t>
            </a:r>
            <a:r>
              <a:rPr lang="en-US" dirty="0" err="1">
                <a:solidFill>
                  <a:schemeClr val="accent3"/>
                </a:solidFill>
              </a:rPr>
              <a:t>elemen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dasar</a:t>
            </a:r>
            <a:r>
              <a:rPr lang="en-US" dirty="0">
                <a:solidFill>
                  <a:schemeClr val="accent3"/>
                </a:solidFill>
              </a:rPr>
              <a:t> di </a:t>
            </a:r>
            <a:r>
              <a:rPr lang="en-US" dirty="0" err="1">
                <a:solidFill>
                  <a:schemeClr val="accent3"/>
                </a:solidFill>
              </a:rPr>
              <a:t>alam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semesta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yaitu</a:t>
            </a:r>
            <a:r>
              <a:rPr lang="en-US" dirty="0">
                <a:solidFill>
                  <a:schemeClr val="accent3"/>
                </a:solidFill>
              </a:rPr>
              <a:t>: </a:t>
            </a:r>
            <a:r>
              <a:rPr lang="en-US" dirty="0" err="1">
                <a:solidFill>
                  <a:srgbClr val="C00000"/>
                </a:solidFill>
              </a:rPr>
              <a:t>bumi</a:t>
            </a:r>
            <a:r>
              <a:rPr lang="en-US" dirty="0">
                <a:solidFill>
                  <a:srgbClr val="C00000"/>
                </a:solidFill>
              </a:rPr>
              <a:t>/</a:t>
            </a:r>
            <a:r>
              <a:rPr lang="en-US" dirty="0" err="1">
                <a:solidFill>
                  <a:srgbClr val="C00000"/>
                </a:solidFill>
              </a:rPr>
              <a:t>tanah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chemeClr val="accent3"/>
                </a:solidFill>
              </a:rPr>
              <a:t>(</a:t>
            </a:r>
            <a:r>
              <a:rPr lang="en-US" dirty="0" err="1">
                <a:solidFill>
                  <a:schemeClr val="accent3"/>
                </a:solidFill>
              </a:rPr>
              <a:t>tulang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otot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susu</a:t>
            </a:r>
            <a:r>
              <a:rPr lang="en-US" dirty="0">
                <a:solidFill>
                  <a:schemeClr val="accent3"/>
                </a:solidFill>
              </a:rPr>
              <a:t>); </a:t>
            </a:r>
            <a:r>
              <a:rPr lang="en-US" dirty="0" err="1">
                <a:solidFill>
                  <a:srgbClr val="C00000"/>
                </a:solidFill>
              </a:rPr>
              <a:t>udara</a:t>
            </a:r>
            <a:r>
              <a:rPr lang="en-US" dirty="0">
                <a:solidFill>
                  <a:schemeClr val="accent3"/>
                </a:solidFill>
              </a:rPr>
              <a:t> (</a:t>
            </a:r>
            <a:r>
              <a:rPr lang="en-US" dirty="0" err="1">
                <a:solidFill>
                  <a:schemeClr val="accent3"/>
                </a:solidFill>
              </a:rPr>
              <a:t>pendukung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elemen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atau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fungsi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hidup</a:t>
            </a:r>
            <a:r>
              <a:rPr lang="en-US" dirty="0">
                <a:solidFill>
                  <a:schemeClr val="accent3"/>
                </a:solidFill>
              </a:rPr>
              <a:t>); </a:t>
            </a:r>
            <a:r>
              <a:rPr lang="en-US" dirty="0">
                <a:solidFill>
                  <a:srgbClr val="C00000"/>
                </a:solidFill>
              </a:rPr>
              <a:t>air</a:t>
            </a:r>
            <a:r>
              <a:rPr lang="en-US" dirty="0">
                <a:solidFill>
                  <a:schemeClr val="accent3"/>
                </a:solidFill>
              </a:rPr>
              <a:t> (</a:t>
            </a:r>
            <a:r>
              <a:rPr lang="en-US" dirty="0" err="1">
                <a:solidFill>
                  <a:schemeClr val="accent3"/>
                </a:solidFill>
              </a:rPr>
              <a:t>cairan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tubuh</a:t>
            </a:r>
            <a:r>
              <a:rPr lang="en-US" dirty="0">
                <a:solidFill>
                  <a:schemeClr val="accent3"/>
                </a:solidFill>
              </a:rPr>
              <a:t>)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api</a:t>
            </a:r>
            <a:r>
              <a:rPr lang="en-US" dirty="0">
                <a:solidFill>
                  <a:schemeClr val="accent3"/>
                </a:solidFill>
              </a:rPr>
              <a:t> (</a:t>
            </a:r>
            <a:r>
              <a:rPr lang="en-US" dirty="0" err="1">
                <a:solidFill>
                  <a:schemeClr val="accent3"/>
                </a:solidFill>
              </a:rPr>
              <a:t>fungsi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rasio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mental)</a:t>
            </a:r>
          </a:p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Hippocrates (460-377 SM)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Dikenal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sebagai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rgbClr val="C00000"/>
                </a:solidFill>
              </a:rPr>
              <a:t>“</a:t>
            </a:r>
            <a:r>
              <a:rPr lang="en-US" dirty="0" err="1">
                <a:solidFill>
                  <a:srgbClr val="C00000"/>
                </a:solidFill>
              </a:rPr>
              <a:t>Bapak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Ilmu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Kedokteran</a:t>
            </a:r>
            <a:r>
              <a:rPr lang="en-US" dirty="0">
                <a:solidFill>
                  <a:srgbClr val="C00000"/>
                </a:solidFill>
              </a:rPr>
              <a:t>”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Mengatakan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manusia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dapat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dibagi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menjadi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4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golongan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berdasarkan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temperamennya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yaitu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Sanguine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terlalu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banyak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darah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dalam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tubuh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bertemperamen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penggembira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Melankolik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terlalu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banyak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sumsum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hitam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dalam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tubuh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bertemperamen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pemurung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Kholerik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terlalu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banyak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sumsum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kuning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dalam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tubuh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bertemperamen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semangat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dan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gesit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Phlegmatik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terlalu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banyak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lendir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dalam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tubuh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bertemperamen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lambat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/>
              </a:solidFill>
            </a:endParaRPr>
          </a:p>
          <a:p>
            <a:endParaRPr lang="en-US" dirty="0">
              <a:solidFill>
                <a:schemeClr val="accent1"/>
              </a:solidFill>
            </a:endParaRPr>
          </a:p>
          <a:p>
            <a:endParaRPr lang="en-US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02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836" y="1412776"/>
            <a:ext cx="8496944" cy="4104456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Democritus (460-370 SM)</a:t>
            </a:r>
          </a:p>
          <a:p>
            <a:r>
              <a:rPr lang="en-US" sz="2200" dirty="0" err="1">
                <a:solidFill>
                  <a:schemeClr val="accent3"/>
                </a:solidFill>
              </a:rPr>
              <a:t>Seluruh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realitas</a:t>
            </a:r>
            <a:r>
              <a:rPr lang="en-US" sz="2200" dirty="0">
                <a:solidFill>
                  <a:schemeClr val="accent3"/>
                </a:solidFill>
              </a:rPr>
              <a:t> yang </a:t>
            </a:r>
            <a:r>
              <a:rPr lang="en-US" sz="2200" dirty="0" err="1">
                <a:solidFill>
                  <a:schemeClr val="accent3"/>
                </a:solidFill>
              </a:rPr>
              <a:t>ada</a:t>
            </a:r>
            <a:r>
              <a:rPr lang="en-US" sz="2200" dirty="0">
                <a:solidFill>
                  <a:schemeClr val="accent3"/>
                </a:solidFill>
              </a:rPr>
              <a:t> di </a:t>
            </a:r>
            <a:r>
              <a:rPr lang="en-US" sz="2200" dirty="0" err="1">
                <a:solidFill>
                  <a:schemeClr val="accent3"/>
                </a:solidFill>
              </a:rPr>
              <a:t>dunia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terdiri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dari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partikel-partikel</a:t>
            </a:r>
            <a:r>
              <a:rPr lang="en-US" sz="2200" dirty="0">
                <a:solidFill>
                  <a:schemeClr val="accent3"/>
                </a:solidFill>
              </a:rPr>
              <a:t> yang </a:t>
            </a:r>
            <a:r>
              <a:rPr lang="en-US" sz="2200" dirty="0" err="1">
                <a:solidFill>
                  <a:schemeClr val="accent3"/>
                </a:solidFill>
              </a:rPr>
              <a:t>tidak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dapat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dibagi-bagi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lagi</a:t>
            </a:r>
            <a:r>
              <a:rPr lang="en-US" sz="2200" dirty="0">
                <a:solidFill>
                  <a:schemeClr val="accent3"/>
                </a:solidFill>
              </a:rPr>
              <a:t> (</a:t>
            </a:r>
            <a:r>
              <a:rPr lang="en-US" sz="2200" i="1" dirty="0" err="1">
                <a:solidFill>
                  <a:schemeClr val="accent3"/>
                </a:solidFill>
              </a:rPr>
              <a:t>indivisable</a:t>
            </a:r>
            <a:r>
              <a:rPr lang="en-US" sz="2200" i="1" dirty="0">
                <a:solidFill>
                  <a:schemeClr val="accent3"/>
                </a:solidFill>
              </a:rPr>
              <a:t> particles</a:t>
            </a:r>
            <a:r>
              <a:rPr lang="en-US" sz="2200" dirty="0">
                <a:solidFill>
                  <a:schemeClr val="accent3"/>
                </a:solidFill>
              </a:rPr>
              <a:t>), yang </a:t>
            </a:r>
            <a:r>
              <a:rPr lang="en-US" sz="2200" dirty="0" err="1">
                <a:solidFill>
                  <a:schemeClr val="accent3"/>
                </a:solidFill>
              </a:rPr>
              <a:t>kelak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oleh</a:t>
            </a:r>
            <a:r>
              <a:rPr lang="en-US" sz="2200" dirty="0">
                <a:solidFill>
                  <a:schemeClr val="accent3"/>
                </a:solidFill>
              </a:rPr>
              <a:t> Einstein </a:t>
            </a:r>
            <a:r>
              <a:rPr lang="en-US" sz="2200" dirty="0" err="1">
                <a:solidFill>
                  <a:schemeClr val="accent3"/>
                </a:solidFill>
              </a:rPr>
              <a:t>akan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diberi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nama</a:t>
            </a:r>
            <a:r>
              <a:rPr lang="en-US" sz="2200" dirty="0">
                <a:solidFill>
                  <a:schemeClr val="accent3"/>
                </a:solidFill>
              </a:rPr>
              <a:t> Atom</a:t>
            </a:r>
          </a:p>
          <a:p>
            <a:r>
              <a:rPr lang="en-US" sz="2200" dirty="0">
                <a:solidFill>
                  <a:schemeClr val="accent3"/>
                </a:solidFill>
              </a:rPr>
              <a:t>Jiwa </a:t>
            </a:r>
            <a:r>
              <a:rPr lang="en-US" sz="2200" dirty="0" err="1">
                <a:solidFill>
                  <a:schemeClr val="accent3"/>
                </a:solidFill>
              </a:rPr>
              <a:t>sebagai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bagian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dari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realitas</a:t>
            </a:r>
            <a:r>
              <a:rPr lang="en-US" sz="2200" dirty="0">
                <a:solidFill>
                  <a:schemeClr val="accent3"/>
                </a:solidFill>
              </a:rPr>
              <a:t> di </a:t>
            </a:r>
            <a:r>
              <a:rPr lang="en-US" sz="2200" dirty="0" err="1">
                <a:solidFill>
                  <a:schemeClr val="accent3"/>
                </a:solidFill>
              </a:rPr>
              <a:t>dunia</a:t>
            </a:r>
            <a:r>
              <a:rPr lang="en-US" sz="2200" dirty="0">
                <a:solidFill>
                  <a:schemeClr val="accent3"/>
                </a:solidFill>
              </a:rPr>
              <a:t>, </a:t>
            </a:r>
            <a:r>
              <a:rPr lang="en-US" sz="2200" dirty="0" err="1">
                <a:solidFill>
                  <a:schemeClr val="accent3"/>
                </a:solidFill>
              </a:rPr>
              <a:t>menurut</a:t>
            </a:r>
            <a:r>
              <a:rPr lang="en-US" sz="2200" dirty="0">
                <a:solidFill>
                  <a:schemeClr val="accent3"/>
                </a:solidFill>
              </a:rPr>
              <a:t> Democritus </a:t>
            </a:r>
            <a:r>
              <a:rPr lang="en-US" sz="2200" dirty="0" err="1">
                <a:solidFill>
                  <a:schemeClr val="accent3"/>
                </a:solidFill>
              </a:rPr>
              <a:t>harus</a:t>
            </a:r>
            <a:r>
              <a:rPr lang="en-US" sz="2200" dirty="0">
                <a:solidFill>
                  <a:schemeClr val="accent3"/>
                </a:solidFill>
              </a:rPr>
              <a:t> pula </a:t>
            </a:r>
            <a:r>
              <a:rPr lang="en-US" sz="2200" dirty="0" err="1">
                <a:solidFill>
                  <a:schemeClr val="accent3"/>
                </a:solidFill>
              </a:rPr>
              <a:t>terdiri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dari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semacam</a:t>
            </a:r>
            <a:r>
              <a:rPr lang="en-US" sz="2200" dirty="0">
                <a:solidFill>
                  <a:schemeClr val="accent3"/>
                </a:solidFill>
              </a:rPr>
              <a:t> atom-atom</a:t>
            </a:r>
          </a:p>
          <a:p>
            <a:r>
              <a:rPr lang="en-US" sz="2200" dirty="0" err="1">
                <a:solidFill>
                  <a:schemeClr val="accent3"/>
                </a:solidFill>
              </a:rPr>
              <a:t>Prinsip</a:t>
            </a:r>
            <a:r>
              <a:rPr lang="en-US" sz="2200" dirty="0">
                <a:solidFill>
                  <a:schemeClr val="accent3"/>
                </a:solidFill>
              </a:rPr>
              <a:t> Democritus </a:t>
            </a:r>
            <a:r>
              <a:rPr lang="en-US" sz="2200" dirty="0" err="1">
                <a:solidFill>
                  <a:schemeClr val="accent3"/>
                </a:solidFill>
              </a:rPr>
              <a:t>masih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banyak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dianut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oleh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sarjana</a:t>
            </a:r>
            <a:r>
              <a:rPr lang="en-US" sz="2200" dirty="0">
                <a:solidFill>
                  <a:schemeClr val="accent3"/>
                </a:solidFill>
              </a:rPr>
              <a:t>, </a:t>
            </a:r>
            <a:r>
              <a:rPr lang="en-US" sz="2200" dirty="0" err="1">
                <a:solidFill>
                  <a:schemeClr val="accent3"/>
                </a:solidFill>
              </a:rPr>
              <a:t>antara</a:t>
            </a:r>
            <a:r>
              <a:rPr lang="en-US" sz="2200" dirty="0">
                <a:solidFill>
                  <a:schemeClr val="accent3"/>
                </a:solidFill>
              </a:rPr>
              <a:t> lain: Ivan Pavlov, J.B Watson (</a:t>
            </a:r>
            <a:r>
              <a:rPr lang="en-US" sz="2200" dirty="0" err="1">
                <a:solidFill>
                  <a:schemeClr val="accent3"/>
                </a:solidFill>
              </a:rPr>
              <a:t>Amerika</a:t>
            </a:r>
            <a:r>
              <a:rPr lang="en-US" sz="2200" dirty="0">
                <a:solidFill>
                  <a:schemeClr val="accent3"/>
                </a:solidFill>
              </a:rPr>
              <a:t>) yang </a:t>
            </a:r>
            <a:r>
              <a:rPr lang="en-US" sz="2200" dirty="0" err="1">
                <a:solidFill>
                  <a:schemeClr val="accent3"/>
                </a:solidFill>
              </a:rPr>
              <a:t>sama-sama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berpendapat</a:t>
            </a:r>
            <a:r>
              <a:rPr lang="en-US" sz="2200" dirty="0">
                <a:solidFill>
                  <a:schemeClr val="accent3"/>
                </a:solidFill>
              </a:rPr>
              <a:t> bahwa “</a:t>
            </a:r>
            <a:r>
              <a:rPr lang="en-US" sz="2200" dirty="0" err="1">
                <a:solidFill>
                  <a:schemeClr val="accent3"/>
                </a:solidFill>
              </a:rPr>
              <a:t>atom”dari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jiwa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itu</a:t>
            </a:r>
            <a:r>
              <a:rPr lang="en-US" sz="2200" dirty="0">
                <a:solidFill>
                  <a:schemeClr val="accent3"/>
                </a:solidFill>
              </a:rPr>
              <a:t> adalah </a:t>
            </a:r>
            <a:r>
              <a:rPr lang="en-US" sz="2200" dirty="0" err="1">
                <a:solidFill>
                  <a:schemeClr val="accent3"/>
                </a:solidFill>
              </a:rPr>
              <a:t>refleks-refleks</a:t>
            </a:r>
            <a:r>
              <a:rPr lang="en-US" sz="2200" dirty="0">
                <a:solidFill>
                  <a:schemeClr val="accent3"/>
                </a:solidFill>
              </a:rPr>
              <a:t> (</a:t>
            </a:r>
            <a:r>
              <a:rPr lang="en-US" sz="2200" i="1" dirty="0">
                <a:solidFill>
                  <a:schemeClr val="accent3"/>
                </a:solidFill>
              </a:rPr>
              <a:t>the reflex arc concept</a:t>
            </a:r>
            <a:r>
              <a:rPr lang="en-US" sz="2200" dirty="0">
                <a:solidFill>
                  <a:schemeClr val="accent3"/>
                </a:solidFill>
              </a:rPr>
              <a:t>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2804" y="2060848"/>
            <a:ext cx="1944216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279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154" y="620688"/>
            <a:ext cx="9562786" cy="648072"/>
          </a:xfrm>
        </p:spPr>
        <p:txBody>
          <a:bodyPr>
            <a:normAutofit/>
          </a:bodyPr>
          <a:lstStyle/>
          <a:p>
            <a:pPr algn="ctr"/>
            <a:r>
              <a:rPr lang="en-US" sz="2800" dirty="0" err="1">
                <a:solidFill>
                  <a:schemeClr val="accent3"/>
                </a:solidFill>
              </a:rPr>
              <a:t>Pandangan</a:t>
            </a:r>
            <a:r>
              <a:rPr lang="en-US" sz="2800" dirty="0">
                <a:solidFill>
                  <a:schemeClr val="accent3"/>
                </a:solidFill>
              </a:rPr>
              <a:t> </a:t>
            </a:r>
            <a:r>
              <a:rPr lang="en-US" sz="2800" dirty="0" err="1">
                <a:solidFill>
                  <a:schemeClr val="accent3"/>
                </a:solidFill>
              </a:rPr>
              <a:t>Dualisme</a:t>
            </a:r>
            <a:endParaRPr lang="en-US" sz="2800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1133" y="1556792"/>
            <a:ext cx="9844081" cy="45365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Socrates (469-399 SM)</a:t>
            </a:r>
          </a:p>
          <a:p>
            <a:r>
              <a:rPr lang="en-US" sz="2200" dirty="0">
                <a:solidFill>
                  <a:schemeClr val="accent3"/>
                </a:solidFill>
              </a:rPr>
              <a:t>Bahwa </a:t>
            </a:r>
            <a:r>
              <a:rPr lang="en-US" sz="2200" dirty="0" err="1">
                <a:solidFill>
                  <a:schemeClr val="accent3"/>
                </a:solidFill>
              </a:rPr>
              <a:t>diri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setiap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manusia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terpendam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jawaban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mengenai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berbagai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persoalan</a:t>
            </a:r>
            <a:r>
              <a:rPr lang="en-US" sz="2200" dirty="0">
                <a:solidFill>
                  <a:schemeClr val="accent3"/>
                </a:solidFill>
              </a:rPr>
              <a:t> dalam </a:t>
            </a:r>
            <a:r>
              <a:rPr lang="en-US" sz="2200" dirty="0" err="1">
                <a:solidFill>
                  <a:schemeClr val="accent3"/>
                </a:solidFill>
              </a:rPr>
              <a:t>dunia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nyata</a:t>
            </a:r>
            <a:endParaRPr lang="en-US" sz="2200" dirty="0">
              <a:solidFill>
                <a:schemeClr val="accent3"/>
              </a:solidFill>
            </a:endParaRPr>
          </a:p>
          <a:p>
            <a:r>
              <a:rPr lang="en-US" sz="2200" dirty="0">
                <a:solidFill>
                  <a:schemeClr val="accent3"/>
                </a:solidFill>
              </a:rPr>
              <a:t>Karena </a:t>
            </a:r>
            <a:r>
              <a:rPr lang="en-US" sz="2200" dirty="0" err="1">
                <a:solidFill>
                  <a:schemeClr val="accent3"/>
                </a:solidFill>
              </a:rPr>
              <a:t>itu</a:t>
            </a:r>
            <a:r>
              <a:rPr lang="en-US" sz="2200" dirty="0">
                <a:solidFill>
                  <a:schemeClr val="accent3"/>
                </a:solidFill>
              </a:rPr>
              <a:t>, </a:t>
            </a:r>
            <a:r>
              <a:rPr lang="en-US" sz="2200" dirty="0" err="1">
                <a:solidFill>
                  <a:schemeClr val="accent3"/>
                </a:solidFill>
              </a:rPr>
              <a:t>setiap</a:t>
            </a:r>
            <a:r>
              <a:rPr lang="en-US" sz="2200" dirty="0">
                <a:solidFill>
                  <a:schemeClr val="accent3"/>
                </a:solidFill>
              </a:rPr>
              <a:t> orang </a:t>
            </a:r>
            <a:r>
              <a:rPr lang="en-US" sz="2200" dirty="0" err="1">
                <a:solidFill>
                  <a:schemeClr val="accent3"/>
                </a:solidFill>
              </a:rPr>
              <a:t>sesungguhnya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bisa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menjawab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semua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persoalan</a:t>
            </a:r>
            <a:r>
              <a:rPr lang="en-US" sz="2200" dirty="0">
                <a:solidFill>
                  <a:schemeClr val="accent3"/>
                </a:solidFill>
              </a:rPr>
              <a:t> yang </a:t>
            </a:r>
            <a:r>
              <a:rPr lang="en-US" sz="2200" dirty="0" err="1">
                <a:solidFill>
                  <a:schemeClr val="accent3"/>
                </a:solidFill>
              </a:rPr>
              <a:t>dihadapinya</a:t>
            </a:r>
            <a:endParaRPr lang="en-US" sz="2200" dirty="0">
              <a:solidFill>
                <a:schemeClr val="accent3"/>
              </a:solidFill>
            </a:endParaRPr>
          </a:p>
          <a:p>
            <a:r>
              <a:rPr lang="en-US" sz="2200" dirty="0" err="1">
                <a:solidFill>
                  <a:schemeClr val="accent3"/>
                </a:solidFill>
              </a:rPr>
              <a:t>Kebanyakan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mereka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tidak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menyadari</a:t>
            </a:r>
            <a:r>
              <a:rPr lang="en-US" sz="2200" dirty="0">
                <a:solidFill>
                  <a:schemeClr val="accent3"/>
                </a:solidFill>
              </a:rPr>
              <a:t> bahwa dalam </a:t>
            </a:r>
            <a:r>
              <a:rPr lang="en-US" sz="2200" dirty="0" err="1">
                <a:solidFill>
                  <a:schemeClr val="accent3"/>
                </a:solidFill>
              </a:rPr>
              <a:t>dirinya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terpendam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jawaban</a:t>
            </a:r>
            <a:r>
              <a:rPr lang="en-US" sz="2200" dirty="0">
                <a:solidFill>
                  <a:schemeClr val="accent3"/>
                </a:solidFill>
              </a:rPr>
              <a:t> bagi </a:t>
            </a:r>
            <a:r>
              <a:rPr lang="en-US" sz="2200" dirty="0" err="1">
                <a:solidFill>
                  <a:schemeClr val="accent3"/>
                </a:solidFill>
              </a:rPr>
              <a:t>persoalan</a:t>
            </a:r>
            <a:r>
              <a:rPr lang="en-US" sz="2200" dirty="0">
                <a:solidFill>
                  <a:schemeClr val="accent3"/>
                </a:solidFill>
              </a:rPr>
              <a:t> yang </a:t>
            </a:r>
            <a:r>
              <a:rPr lang="en-US" sz="2200" dirty="0" err="1">
                <a:solidFill>
                  <a:schemeClr val="accent3"/>
                </a:solidFill>
              </a:rPr>
              <a:t>dihadapinya</a:t>
            </a:r>
            <a:endParaRPr lang="en-US" sz="2200" dirty="0">
              <a:solidFill>
                <a:schemeClr val="accent3"/>
              </a:solidFill>
            </a:endParaRPr>
          </a:p>
          <a:p>
            <a:r>
              <a:rPr lang="en-US" sz="2200" dirty="0" err="1">
                <a:solidFill>
                  <a:schemeClr val="accent3"/>
                </a:solidFill>
              </a:rPr>
              <a:t>Maka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dari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itu</a:t>
            </a:r>
            <a:r>
              <a:rPr lang="en-US" sz="2200" dirty="0">
                <a:solidFill>
                  <a:schemeClr val="accent3"/>
                </a:solidFill>
              </a:rPr>
              <a:t>, </a:t>
            </a:r>
            <a:r>
              <a:rPr lang="en-US" sz="2200" dirty="0" err="1">
                <a:solidFill>
                  <a:schemeClr val="accent3"/>
                </a:solidFill>
              </a:rPr>
              <a:t>menurut</a:t>
            </a:r>
            <a:r>
              <a:rPr lang="en-US" sz="2200" dirty="0">
                <a:solidFill>
                  <a:schemeClr val="accent3"/>
                </a:solidFill>
              </a:rPr>
              <a:t> Socrates </a:t>
            </a:r>
            <a:r>
              <a:rPr lang="en-US" sz="2200" dirty="0" err="1">
                <a:solidFill>
                  <a:schemeClr val="accent3"/>
                </a:solidFill>
              </a:rPr>
              <a:t>perlu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ada</a:t>
            </a:r>
            <a:r>
              <a:rPr lang="en-US" sz="2200" dirty="0">
                <a:solidFill>
                  <a:schemeClr val="accent3"/>
                </a:solidFill>
              </a:rPr>
              <a:t> orang lain yang </a:t>
            </a:r>
            <a:r>
              <a:rPr lang="en-US" sz="2200" dirty="0" err="1">
                <a:solidFill>
                  <a:schemeClr val="accent3"/>
                </a:solidFill>
              </a:rPr>
              <a:t>ikut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mendorong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mengeluarkan</a:t>
            </a:r>
            <a:r>
              <a:rPr lang="en-US" sz="2200" dirty="0">
                <a:solidFill>
                  <a:schemeClr val="accent3"/>
                </a:solidFill>
              </a:rPr>
              <a:t> ide-ide </a:t>
            </a:r>
            <a:r>
              <a:rPr lang="en-US" sz="2200" dirty="0" err="1">
                <a:solidFill>
                  <a:schemeClr val="accent3"/>
                </a:solidFill>
              </a:rPr>
              <a:t>atau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jawaban-jawaban</a:t>
            </a:r>
            <a:r>
              <a:rPr lang="en-US" sz="2200" dirty="0">
                <a:solidFill>
                  <a:schemeClr val="accent3"/>
                </a:solidFill>
              </a:rPr>
              <a:t> yang </a:t>
            </a:r>
            <a:r>
              <a:rPr lang="en-US" sz="2200" dirty="0" err="1">
                <a:solidFill>
                  <a:schemeClr val="accent3"/>
                </a:solidFill>
              </a:rPr>
              <a:t>masih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terpendam</a:t>
            </a:r>
            <a:endParaRPr lang="en-US" sz="2200" dirty="0">
              <a:solidFill>
                <a:schemeClr val="accent3"/>
              </a:solidFill>
            </a:endParaRPr>
          </a:p>
          <a:p>
            <a:r>
              <a:rPr lang="en-US" sz="2200" dirty="0" err="1">
                <a:solidFill>
                  <a:schemeClr val="accent3"/>
                </a:solidFill>
              </a:rPr>
              <a:t>Dengan</a:t>
            </a:r>
            <a:r>
              <a:rPr lang="en-US" sz="2200" dirty="0">
                <a:solidFill>
                  <a:schemeClr val="accent3"/>
                </a:solidFill>
              </a:rPr>
              <a:t> kata lain, </a:t>
            </a:r>
            <a:r>
              <a:rPr lang="en-US" sz="2200" dirty="0" err="1">
                <a:solidFill>
                  <a:schemeClr val="accent3"/>
                </a:solidFill>
              </a:rPr>
              <a:t>perlu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semacam</a:t>
            </a:r>
            <a:r>
              <a:rPr lang="en-US" sz="2200" dirty="0">
                <a:solidFill>
                  <a:schemeClr val="accent3"/>
                </a:solidFill>
              </a:rPr>
              <a:t> “</a:t>
            </a:r>
            <a:r>
              <a:rPr lang="en-US" sz="2200" dirty="0" err="1">
                <a:solidFill>
                  <a:schemeClr val="accent3"/>
                </a:solidFill>
              </a:rPr>
              <a:t>bidan</a:t>
            </a:r>
            <a:r>
              <a:rPr lang="en-US" sz="2200" dirty="0">
                <a:solidFill>
                  <a:schemeClr val="accent3"/>
                </a:solidFill>
              </a:rPr>
              <a:t>” untuk </a:t>
            </a:r>
            <a:r>
              <a:rPr lang="en-US" sz="2200" dirty="0" err="1">
                <a:solidFill>
                  <a:schemeClr val="accent3"/>
                </a:solidFill>
              </a:rPr>
              <a:t>membantu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kelahiran</a:t>
            </a:r>
            <a:r>
              <a:rPr lang="en-US" sz="2200" dirty="0">
                <a:solidFill>
                  <a:schemeClr val="accent3"/>
                </a:solidFill>
              </a:rPr>
              <a:t> sang ide </a:t>
            </a:r>
            <a:r>
              <a:rPr lang="en-US" sz="2200" dirty="0" err="1">
                <a:solidFill>
                  <a:schemeClr val="accent3"/>
                </a:solidFill>
              </a:rPr>
              <a:t>dari</a:t>
            </a:r>
            <a:r>
              <a:rPr lang="en-US" sz="2200" dirty="0">
                <a:solidFill>
                  <a:schemeClr val="accent3"/>
                </a:solidFill>
              </a:rPr>
              <a:t> dalam </a:t>
            </a:r>
            <a:r>
              <a:rPr lang="en-US" sz="2200" dirty="0" err="1">
                <a:solidFill>
                  <a:schemeClr val="accent3"/>
                </a:solidFill>
              </a:rPr>
              <a:t>kalbu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manusia</a:t>
            </a:r>
            <a:endParaRPr lang="en-US" sz="2200" dirty="0">
              <a:solidFill>
                <a:schemeClr val="accent3"/>
              </a:solidFill>
            </a:endParaRPr>
          </a:p>
          <a:p>
            <a:endParaRPr 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348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8311" y="1412776"/>
            <a:ext cx="9073008" cy="4032448"/>
          </a:xfrm>
        </p:spPr>
        <p:txBody>
          <a:bodyPr/>
          <a:lstStyle/>
          <a:p>
            <a:r>
              <a:rPr lang="en-US" sz="2200" dirty="0">
                <a:solidFill>
                  <a:schemeClr val="accent3"/>
                </a:solidFill>
              </a:rPr>
              <a:t>Pekerjaan Socrates </a:t>
            </a:r>
            <a:r>
              <a:rPr lang="en-US" sz="2200" dirty="0" err="1">
                <a:solidFill>
                  <a:schemeClr val="accent3"/>
                </a:solidFill>
              </a:rPr>
              <a:t>sehari-hari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berjalan-jalan</a:t>
            </a:r>
            <a:r>
              <a:rPr lang="en-US" sz="2200" dirty="0">
                <a:solidFill>
                  <a:schemeClr val="accent3"/>
                </a:solidFill>
              </a:rPr>
              <a:t> di </a:t>
            </a:r>
            <a:r>
              <a:rPr lang="en-US" sz="2200" dirty="0" err="1">
                <a:solidFill>
                  <a:schemeClr val="accent3"/>
                </a:solidFill>
              </a:rPr>
              <a:t>tengah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kota</a:t>
            </a:r>
            <a:r>
              <a:rPr lang="en-US" sz="2200" dirty="0">
                <a:solidFill>
                  <a:schemeClr val="accent3"/>
                </a:solidFill>
              </a:rPr>
              <a:t>, berkeliling di </a:t>
            </a:r>
            <a:r>
              <a:rPr lang="en-US" sz="2200" dirty="0" err="1">
                <a:solidFill>
                  <a:schemeClr val="accent3"/>
                </a:solidFill>
              </a:rPr>
              <a:t>pasar</a:t>
            </a:r>
            <a:r>
              <a:rPr lang="en-US" sz="2200" dirty="0">
                <a:solidFill>
                  <a:schemeClr val="accent3"/>
                </a:solidFill>
              </a:rPr>
              <a:t> untuk </a:t>
            </a:r>
            <a:r>
              <a:rPr lang="en-US" sz="2200" dirty="0" err="1">
                <a:solidFill>
                  <a:schemeClr val="accent3"/>
                </a:solidFill>
              </a:rPr>
              <a:t>berbicara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dengan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semua</a:t>
            </a:r>
            <a:r>
              <a:rPr lang="en-US" sz="2200" dirty="0">
                <a:solidFill>
                  <a:schemeClr val="accent3"/>
                </a:solidFill>
              </a:rPr>
              <a:t> orang yang </a:t>
            </a:r>
            <a:r>
              <a:rPr lang="en-US" sz="2200" dirty="0" err="1">
                <a:solidFill>
                  <a:schemeClr val="accent3"/>
                </a:solidFill>
              </a:rPr>
              <a:t>dijumpai</a:t>
            </a:r>
            <a:r>
              <a:rPr lang="en-US" sz="2200" dirty="0">
                <a:solidFill>
                  <a:schemeClr val="accent3"/>
                </a:solidFill>
              </a:rPr>
              <a:t> untuk </a:t>
            </a:r>
            <a:r>
              <a:rPr lang="en-US" sz="2200" dirty="0" err="1">
                <a:solidFill>
                  <a:schemeClr val="accent3"/>
                </a:solidFill>
              </a:rPr>
              <a:t>menggali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jawaban-jawaban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mengenai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berbagai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persoalan</a:t>
            </a:r>
            <a:endParaRPr lang="en-US" sz="2200" dirty="0">
              <a:solidFill>
                <a:schemeClr val="accent3"/>
              </a:solidFill>
            </a:endParaRPr>
          </a:p>
          <a:p>
            <a:r>
              <a:rPr lang="en-US" sz="2200" dirty="0">
                <a:solidFill>
                  <a:schemeClr val="accent3"/>
                </a:solidFill>
              </a:rPr>
              <a:t>Metode </a:t>
            </a:r>
            <a:r>
              <a:rPr lang="en-US" sz="2200" dirty="0" err="1">
                <a:solidFill>
                  <a:schemeClr val="accent3"/>
                </a:solidFill>
              </a:rPr>
              <a:t>tanya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jawab</a:t>
            </a:r>
            <a:r>
              <a:rPr lang="en-US" sz="2200" dirty="0">
                <a:solidFill>
                  <a:schemeClr val="accent3"/>
                </a:solidFill>
              </a:rPr>
              <a:t> yang </a:t>
            </a:r>
            <a:r>
              <a:rPr lang="en-US" sz="2200" dirty="0" err="1">
                <a:solidFill>
                  <a:schemeClr val="accent3"/>
                </a:solidFill>
              </a:rPr>
              <a:t>dinamakan</a:t>
            </a:r>
            <a:r>
              <a:rPr lang="en-US" sz="2200" dirty="0">
                <a:solidFill>
                  <a:schemeClr val="accent3"/>
                </a:solidFill>
              </a:rPr>
              <a:t> Metode </a:t>
            </a:r>
            <a:r>
              <a:rPr lang="en-US" sz="2200" dirty="0" err="1">
                <a:solidFill>
                  <a:schemeClr val="accent3"/>
                </a:solidFill>
              </a:rPr>
              <a:t>Sokratis</a:t>
            </a:r>
            <a:r>
              <a:rPr lang="en-US" sz="2200" dirty="0">
                <a:solidFill>
                  <a:schemeClr val="accent3"/>
                </a:solidFill>
              </a:rPr>
              <a:t> (</a:t>
            </a:r>
            <a:r>
              <a:rPr lang="en-US" sz="2200" i="1" dirty="0">
                <a:solidFill>
                  <a:schemeClr val="accent3"/>
                </a:solidFill>
              </a:rPr>
              <a:t>Socratic Method</a:t>
            </a:r>
            <a:r>
              <a:rPr lang="en-US" sz="2200" dirty="0">
                <a:solidFill>
                  <a:schemeClr val="accent3"/>
                </a:solidFill>
              </a:rPr>
              <a:t>) </a:t>
            </a:r>
            <a:r>
              <a:rPr lang="en-US" sz="2200" dirty="0" err="1">
                <a:solidFill>
                  <a:schemeClr val="accent3"/>
                </a:solidFill>
              </a:rPr>
              <a:t>ini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akan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menimbulkan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pengertian</a:t>
            </a:r>
            <a:r>
              <a:rPr lang="en-US" sz="2200" dirty="0">
                <a:solidFill>
                  <a:schemeClr val="accent3"/>
                </a:solidFill>
              </a:rPr>
              <a:t> yang </a:t>
            </a:r>
            <a:r>
              <a:rPr lang="en-US" sz="2200" dirty="0" err="1">
                <a:solidFill>
                  <a:schemeClr val="accent3"/>
                </a:solidFill>
              </a:rPr>
              <a:t>disebut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i="1" dirty="0" err="1">
                <a:solidFill>
                  <a:schemeClr val="accent3"/>
                </a:solidFill>
              </a:rPr>
              <a:t>maieutics</a:t>
            </a:r>
            <a:r>
              <a:rPr lang="en-US" sz="2200" dirty="0">
                <a:solidFill>
                  <a:schemeClr val="accent3"/>
                </a:solidFill>
              </a:rPr>
              <a:t> (</a:t>
            </a:r>
            <a:r>
              <a:rPr lang="en-US" sz="2200" dirty="0" err="1">
                <a:solidFill>
                  <a:schemeClr val="accent3"/>
                </a:solidFill>
              </a:rPr>
              <a:t>menarik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keluar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seperti</a:t>
            </a:r>
            <a:r>
              <a:rPr lang="en-US" sz="2200" dirty="0">
                <a:solidFill>
                  <a:schemeClr val="accent3"/>
                </a:solidFill>
              </a:rPr>
              <a:t> yang </a:t>
            </a:r>
            <a:r>
              <a:rPr lang="en-US" sz="2200" dirty="0" err="1">
                <a:solidFill>
                  <a:schemeClr val="accent3"/>
                </a:solidFill>
              </a:rPr>
              <a:t>dilakukan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bidan</a:t>
            </a:r>
            <a:r>
              <a:rPr lang="en-US" sz="2200" dirty="0">
                <a:solidFill>
                  <a:schemeClr val="accent3"/>
                </a:solidFill>
              </a:rPr>
              <a:t>)</a:t>
            </a:r>
          </a:p>
          <a:p>
            <a:r>
              <a:rPr lang="en-US" sz="2200" dirty="0" err="1">
                <a:solidFill>
                  <a:schemeClr val="accent3"/>
                </a:solidFill>
              </a:rPr>
              <a:t>Pengertian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tentang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diri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sendiri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ini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penting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buat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tiap-tiap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manusia</a:t>
            </a:r>
            <a:endParaRPr lang="en-US" sz="2200" dirty="0">
              <a:solidFill>
                <a:schemeClr val="accent3"/>
              </a:solidFill>
            </a:endParaRPr>
          </a:p>
          <a:p>
            <a:r>
              <a:rPr lang="en-US" sz="2200" dirty="0">
                <a:solidFill>
                  <a:schemeClr val="accent3"/>
                </a:solidFill>
              </a:rPr>
              <a:t>Menurut Socrates </a:t>
            </a:r>
            <a:r>
              <a:rPr lang="en-US" sz="2200" dirty="0">
                <a:solidFill>
                  <a:srgbClr val="C00000"/>
                </a:solidFill>
              </a:rPr>
              <a:t>adalah kewajiban </a:t>
            </a:r>
            <a:r>
              <a:rPr lang="en-US" sz="2200" dirty="0" err="1">
                <a:solidFill>
                  <a:srgbClr val="C00000"/>
                </a:solidFill>
              </a:rPr>
              <a:t>setiap</a:t>
            </a:r>
            <a:r>
              <a:rPr lang="en-US" sz="2200" dirty="0">
                <a:solidFill>
                  <a:srgbClr val="C00000"/>
                </a:solidFill>
              </a:rPr>
              <a:t> orang untuk </a:t>
            </a:r>
            <a:r>
              <a:rPr lang="en-US" sz="2200" dirty="0" err="1">
                <a:solidFill>
                  <a:srgbClr val="C00000"/>
                </a:solidFill>
              </a:rPr>
              <a:t>mengetahui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  <a:r>
              <a:rPr lang="en-US" sz="2200" dirty="0" err="1">
                <a:solidFill>
                  <a:srgbClr val="C00000"/>
                </a:solidFill>
              </a:rPr>
              <a:t>dirinya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  <a:r>
              <a:rPr lang="en-US" sz="2200" dirty="0" err="1">
                <a:solidFill>
                  <a:srgbClr val="C00000"/>
                </a:solidFill>
              </a:rPr>
              <a:t>sendiri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  <a:r>
              <a:rPr lang="en-US" sz="2200" dirty="0" err="1">
                <a:solidFill>
                  <a:srgbClr val="C00000"/>
                </a:solidFill>
              </a:rPr>
              <a:t>terlebih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  <a:r>
              <a:rPr lang="en-US" sz="2200" dirty="0" err="1">
                <a:solidFill>
                  <a:srgbClr val="C00000"/>
                </a:solidFill>
              </a:rPr>
              <a:t>dahulu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  <a:r>
              <a:rPr lang="en-US" sz="2200" dirty="0" err="1">
                <a:solidFill>
                  <a:srgbClr val="C00000"/>
                </a:solidFill>
              </a:rPr>
              <a:t>jika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  <a:r>
              <a:rPr lang="en-US" sz="2200" dirty="0" err="1">
                <a:solidFill>
                  <a:srgbClr val="C00000"/>
                </a:solidFill>
              </a:rPr>
              <a:t>ia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  <a:r>
              <a:rPr lang="en-US" sz="2200" dirty="0" err="1">
                <a:solidFill>
                  <a:srgbClr val="C00000"/>
                </a:solidFill>
              </a:rPr>
              <a:t>ingin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  <a:r>
              <a:rPr lang="en-US" sz="2200" dirty="0" err="1">
                <a:solidFill>
                  <a:srgbClr val="C00000"/>
                </a:solidFill>
              </a:rPr>
              <a:t>mengerti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  <a:r>
              <a:rPr lang="en-US" sz="2200" dirty="0" err="1">
                <a:solidFill>
                  <a:srgbClr val="C00000"/>
                </a:solidFill>
              </a:rPr>
              <a:t>tentang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  <a:r>
              <a:rPr lang="en-US" sz="2200" dirty="0" err="1">
                <a:solidFill>
                  <a:srgbClr val="C00000"/>
                </a:solidFill>
              </a:rPr>
              <a:t>hal-hal</a:t>
            </a:r>
            <a:r>
              <a:rPr lang="en-US" sz="2200" dirty="0">
                <a:solidFill>
                  <a:srgbClr val="C00000"/>
                </a:solidFill>
              </a:rPr>
              <a:t> lain di </a:t>
            </a:r>
            <a:r>
              <a:rPr lang="en-US" sz="2200" dirty="0" err="1">
                <a:solidFill>
                  <a:srgbClr val="C00000"/>
                </a:solidFill>
              </a:rPr>
              <a:t>luar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  <a:r>
              <a:rPr lang="en-US" sz="2200" dirty="0" err="1">
                <a:solidFill>
                  <a:srgbClr val="C00000"/>
                </a:solidFill>
              </a:rPr>
              <a:t>dirinya</a:t>
            </a:r>
            <a:endParaRPr lang="en-US" sz="2200" dirty="0">
              <a:solidFill>
                <a:srgbClr val="C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780" y="764704"/>
            <a:ext cx="1655265" cy="209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022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90156" y="1880828"/>
            <a:ext cx="7200800" cy="3456384"/>
          </a:xfrm>
        </p:spPr>
        <p:txBody>
          <a:bodyPr/>
          <a:lstStyle/>
          <a:p>
            <a:pPr marL="0" indent="0" algn="ctr">
              <a:buNone/>
            </a:pPr>
            <a:r>
              <a:rPr lang="en-US" i="1" dirty="0">
                <a:solidFill>
                  <a:schemeClr val="accent3"/>
                </a:solidFill>
              </a:rPr>
              <a:t>Maieutics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pada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tahun</a:t>
            </a:r>
            <a:r>
              <a:rPr lang="en-US" dirty="0">
                <a:solidFill>
                  <a:schemeClr val="accent3"/>
                </a:solidFill>
              </a:rPr>
              <a:t> 1943 </a:t>
            </a:r>
            <a:r>
              <a:rPr lang="en-US" dirty="0" err="1">
                <a:solidFill>
                  <a:schemeClr val="accent3"/>
                </a:solidFill>
              </a:rPr>
              <a:t>dikembangkan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oleh</a:t>
            </a:r>
            <a:r>
              <a:rPr lang="en-US" dirty="0">
                <a:solidFill>
                  <a:schemeClr val="accent3"/>
                </a:solidFill>
              </a:rPr>
              <a:t> Carl Rogers </a:t>
            </a:r>
            <a:r>
              <a:rPr lang="en-US" dirty="0" err="1">
                <a:solidFill>
                  <a:schemeClr val="accent3"/>
                </a:solidFill>
              </a:rPr>
              <a:t>menjadi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teknik</a:t>
            </a:r>
            <a:r>
              <a:rPr lang="en-US" dirty="0">
                <a:solidFill>
                  <a:schemeClr val="accent3"/>
                </a:solidFill>
              </a:rPr>
              <a:t> dalam </a:t>
            </a:r>
            <a:r>
              <a:rPr lang="en-US" dirty="0" err="1">
                <a:solidFill>
                  <a:schemeClr val="accent3"/>
                </a:solidFill>
              </a:rPr>
              <a:t>psikoterapi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disebut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teknik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nondirektif</a:t>
            </a:r>
            <a:r>
              <a:rPr lang="en-US" dirty="0">
                <a:solidFill>
                  <a:schemeClr val="accent3"/>
                </a:solidFill>
              </a:rPr>
              <a:t> (</a:t>
            </a:r>
            <a:r>
              <a:rPr lang="en-US" i="1" dirty="0">
                <a:solidFill>
                  <a:schemeClr val="accent3"/>
                </a:solidFill>
              </a:rPr>
              <a:t>Non Directive Technique</a:t>
            </a:r>
            <a:r>
              <a:rPr lang="en-US" dirty="0">
                <a:solidFill>
                  <a:schemeClr val="accent3"/>
                </a:solidFill>
              </a:rPr>
              <a:t>), di </a:t>
            </a:r>
            <a:r>
              <a:rPr lang="en-US" dirty="0" err="1">
                <a:solidFill>
                  <a:schemeClr val="accent3"/>
                </a:solidFill>
              </a:rPr>
              <a:t>mana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psikolog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atau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psikoterapis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berusaha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menggali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persoalan</a:t>
            </a:r>
            <a:r>
              <a:rPr lang="en-US" dirty="0">
                <a:solidFill>
                  <a:schemeClr val="accent3"/>
                </a:solidFill>
              </a:rPr>
              <a:t> dalam </a:t>
            </a:r>
            <a:r>
              <a:rPr lang="en-US" dirty="0" err="1">
                <a:solidFill>
                  <a:schemeClr val="accent3"/>
                </a:solidFill>
              </a:rPr>
              <a:t>diri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pasien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sendiri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sedemikian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rupa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sehingga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pasien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menyadari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sendiri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persoalan-persoalannya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tanpa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terlalu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diarahkan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oleh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psikolog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atau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psikoterapis</a:t>
            </a:r>
            <a:endParaRPr lang="en-US" dirty="0">
              <a:solidFill>
                <a:schemeClr val="accent3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844" y="1124744"/>
            <a:ext cx="2371725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2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5860" y="1196752"/>
            <a:ext cx="10081120" cy="480184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Plato (427-347 SM)</a:t>
            </a:r>
          </a:p>
          <a:p>
            <a:r>
              <a:rPr lang="en-US" dirty="0" err="1">
                <a:solidFill>
                  <a:schemeClr val="accent3"/>
                </a:solidFill>
              </a:rPr>
              <a:t>Seorang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penganut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dualisme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sebenar-benarnya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 err="1">
                <a:solidFill>
                  <a:schemeClr val="accent3"/>
                </a:solidFill>
              </a:rPr>
              <a:t>Dunia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kejiwaan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berisi</a:t>
            </a:r>
            <a:r>
              <a:rPr lang="en-US" dirty="0">
                <a:solidFill>
                  <a:schemeClr val="accent3"/>
                </a:solidFill>
              </a:rPr>
              <a:t> ide-ide yang </a:t>
            </a:r>
            <a:r>
              <a:rPr lang="en-US" dirty="0" err="1">
                <a:solidFill>
                  <a:schemeClr val="accent3"/>
                </a:solidFill>
              </a:rPr>
              <a:t>berdiri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sendiri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terlepas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pengalaman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hidup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sehari-hari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 err="1">
                <a:solidFill>
                  <a:schemeClr val="accent3"/>
                </a:solidFill>
              </a:rPr>
              <a:t>Pada</a:t>
            </a:r>
            <a:r>
              <a:rPr lang="en-US" dirty="0">
                <a:solidFill>
                  <a:schemeClr val="accent3"/>
                </a:solidFill>
              </a:rPr>
              <a:t> orang </a:t>
            </a:r>
            <a:r>
              <a:rPr lang="en-US" dirty="0" err="1">
                <a:solidFill>
                  <a:schemeClr val="accent3"/>
                </a:solidFill>
              </a:rPr>
              <a:t>dewasa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intelektual</a:t>
            </a:r>
            <a:r>
              <a:rPr lang="en-US" dirty="0">
                <a:solidFill>
                  <a:schemeClr val="accent3"/>
                </a:solidFill>
              </a:rPr>
              <a:t>, orang </a:t>
            </a:r>
            <a:r>
              <a:rPr lang="en-US" dirty="0" err="1">
                <a:solidFill>
                  <a:schemeClr val="accent3"/>
                </a:solidFill>
              </a:rPr>
              <a:t>dapat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membedakan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mana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jiwa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mana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badan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 err="1">
                <a:solidFill>
                  <a:schemeClr val="accent3"/>
                </a:solidFill>
              </a:rPr>
              <a:t>Tetapi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pada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anak-anak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jiwa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masih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bercampur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dengan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badan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belum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dapat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dipisahkan</a:t>
            </a:r>
            <a:r>
              <a:rPr lang="en-US" dirty="0">
                <a:solidFill>
                  <a:schemeClr val="accent3"/>
                </a:solidFill>
              </a:rPr>
              <a:t> ide </a:t>
            </a:r>
            <a:r>
              <a:rPr lang="en-US" dirty="0" err="1">
                <a:solidFill>
                  <a:schemeClr val="accent3"/>
                </a:solidFill>
              </a:rPr>
              <a:t>dari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benda-benda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konkret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>
                <a:solidFill>
                  <a:schemeClr val="accent3"/>
                </a:solidFill>
              </a:rPr>
              <a:t>Jiwa yang </a:t>
            </a:r>
            <a:r>
              <a:rPr lang="en-US" dirty="0" err="1">
                <a:solidFill>
                  <a:schemeClr val="accent3"/>
                </a:solidFill>
              </a:rPr>
              <a:t>berisi</a:t>
            </a:r>
            <a:r>
              <a:rPr lang="en-US" dirty="0">
                <a:solidFill>
                  <a:schemeClr val="accent3"/>
                </a:solidFill>
              </a:rPr>
              <a:t> ide-ide </a:t>
            </a:r>
            <a:r>
              <a:rPr lang="en-US" dirty="0" err="1">
                <a:solidFill>
                  <a:schemeClr val="accent3"/>
                </a:solidFill>
              </a:rPr>
              <a:t>diberi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nama</a:t>
            </a:r>
            <a:r>
              <a:rPr lang="en-US" dirty="0">
                <a:solidFill>
                  <a:schemeClr val="accent3"/>
                </a:solidFill>
              </a:rPr>
              <a:t> “</a:t>
            </a:r>
            <a:r>
              <a:rPr lang="en-US" i="1" dirty="0">
                <a:solidFill>
                  <a:schemeClr val="accent3"/>
                </a:solidFill>
              </a:rPr>
              <a:t>psyche</a:t>
            </a:r>
            <a:r>
              <a:rPr lang="en-US" dirty="0">
                <a:solidFill>
                  <a:schemeClr val="accent3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52389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820" y="764704"/>
            <a:ext cx="10585176" cy="54726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i="1" dirty="0">
                <a:solidFill>
                  <a:schemeClr val="accent3"/>
                </a:solidFill>
              </a:rPr>
              <a:t>Psyche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terdiri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dari</a:t>
            </a:r>
            <a:r>
              <a:rPr lang="en-US" dirty="0">
                <a:solidFill>
                  <a:schemeClr val="accent3"/>
                </a:solidFill>
              </a:rPr>
              <a:t> 3 </a:t>
            </a:r>
            <a:r>
              <a:rPr lang="en-US" dirty="0" err="1">
                <a:solidFill>
                  <a:schemeClr val="accent3"/>
                </a:solidFill>
              </a:rPr>
              <a:t>bagian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yaitu</a:t>
            </a:r>
            <a:r>
              <a:rPr lang="en-US" dirty="0">
                <a:solidFill>
                  <a:schemeClr val="accent3"/>
                </a:solidFill>
              </a:rPr>
              <a:t>:</a:t>
            </a:r>
          </a:p>
          <a:p>
            <a:r>
              <a:rPr lang="en-US" dirty="0" err="1">
                <a:solidFill>
                  <a:schemeClr val="accent3"/>
                </a:solidFill>
              </a:rPr>
              <a:t>Berpikir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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berpusat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di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otak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,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disebut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i="1" dirty="0" err="1">
                <a:solidFill>
                  <a:schemeClr val="accent3"/>
                </a:solidFill>
                <a:sym typeface="Wingdings" panose="05000000000000000000" pitchFamily="2" charset="2"/>
              </a:rPr>
              <a:t>logisticon</a:t>
            </a:r>
            <a:r>
              <a:rPr lang="en-US" i="1" dirty="0">
                <a:solidFill>
                  <a:schemeClr val="accent3"/>
                </a:solidFill>
                <a:sym typeface="Wingdings" panose="05000000000000000000" pitchFamily="2" charset="2"/>
              </a:rPr>
              <a:t>         </a:t>
            </a:r>
          </a:p>
          <a:p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Berkehendak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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berpusat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di dada,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disebut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i="1" dirty="0" err="1">
                <a:solidFill>
                  <a:schemeClr val="accent3"/>
                </a:solidFill>
                <a:sym typeface="Wingdings" panose="05000000000000000000" pitchFamily="2" charset="2"/>
              </a:rPr>
              <a:t>thumeticon</a:t>
            </a:r>
            <a:endParaRPr lang="en-US" i="1" dirty="0">
              <a:solidFill>
                <a:schemeClr val="accent3"/>
              </a:solidFill>
              <a:sym typeface="Wingdings" panose="05000000000000000000" pitchFamily="2" charset="2"/>
            </a:endParaRPr>
          </a:p>
          <a:p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Berkeinginan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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berpusat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di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perut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,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disebut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i="1" dirty="0">
                <a:solidFill>
                  <a:schemeClr val="accent3"/>
                </a:solidFill>
                <a:sym typeface="Wingdings" panose="05000000000000000000" pitchFamily="2" charset="2"/>
              </a:rPr>
              <a:t>abdomen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Dalam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buku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i="1" dirty="0">
                <a:solidFill>
                  <a:schemeClr val="accent3"/>
                </a:solidFill>
                <a:sym typeface="Wingdings" panose="05000000000000000000" pitchFamily="2" charset="2"/>
              </a:rPr>
              <a:t>Republic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, Plato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mengatakan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bahwa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masyarakat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terbagi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dalam 3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kelas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,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yaitu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:</a:t>
            </a:r>
          </a:p>
          <a:p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Filsuf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, yang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mempunyai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fungsi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berpikir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dalam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masyarakat</a:t>
            </a:r>
            <a:endParaRPr lang="en-US" dirty="0">
              <a:solidFill>
                <a:schemeClr val="accent3"/>
              </a:solidFill>
              <a:sym typeface="Wingdings" panose="05000000000000000000" pitchFamily="2" charset="2"/>
            </a:endParaRPr>
          </a:p>
          <a:p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Serdadu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, yang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mempunyai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fungsi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berperang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untuk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memenuhi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dorongan-dorongan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dan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kehendak-kehendak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masyarakat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terhadap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bangsa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lain</a:t>
            </a:r>
          </a:p>
          <a:p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Pekerja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, yang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fungsinya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bekerja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untuk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memenuhi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keinginan-keinginan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masyarakat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akan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pakaian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,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makanan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dll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,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serta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memenuhi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kebutuhan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sehari-hari</a:t>
            </a:r>
            <a:endParaRPr lang="en-US" dirty="0">
              <a:solidFill>
                <a:schemeClr val="accent3"/>
              </a:solidFill>
              <a:sym typeface="Wingdings" panose="05000000000000000000" pitchFamily="2" charset="2"/>
            </a:endParaRPr>
          </a:p>
          <a:p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13" name="Left Arrow 12"/>
          <p:cNvSpPr/>
          <p:nvPr/>
        </p:nvSpPr>
        <p:spPr>
          <a:xfrm>
            <a:off x="8542684" y="1340768"/>
            <a:ext cx="1944216" cy="1224136"/>
          </a:xfrm>
          <a:prstGeom prst="lef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trichotomi</a:t>
            </a:r>
          </a:p>
        </p:txBody>
      </p:sp>
    </p:spTree>
    <p:extLst>
      <p:ext uri="{BB962C8B-B14F-4D97-AF65-F5344CB8AC3E}">
        <p14:creationId xmlns:p14="http://schemas.microsoft.com/office/powerpoint/2010/main" val="1985535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828" y="1052736"/>
            <a:ext cx="10585176" cy="489654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3"/>
                </a:solidFill>
              </a:rPr>
              <a:t>Bagi Plato, </a:t>
            </a:r>
            <a:r>
              <a:rPr lang="en-US" dirty="0" err="1">
                <a:solidFill>
                  <a:schemeClr val="accent3"/>
                </a:solidFill>
              </a:rPr>
              <a:t>bagian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i="1" dirty="0">
                <a:solidFill>
                  <a:schemeClr val="accent3"/>
                </a:solidFill>
              </a:rPr>
              <a:t>psyche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terpenting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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fungsi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berpikir</a:t>
            </a:r>
            <a:endParaRPr lang="en-US" dirty="0">
              <a:solidFill>
                <a:schemeClr val="accent3"/>
              </a:solidFill>
              <a:sym typeface="Wingdings" panose="05000000000000000000" pitchFamily="2" charset="2"/>
            </a:endParaRPr>
          </a:p>
          <a:p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Dalam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masyarakatpun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para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filsuf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yang paling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menentukan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keadaan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dan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arah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perkembangan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masyarakat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tersebut</a:t>
            </a:r>
            <a:endParaRPr lang="en-US" dirty="0">
              <a:solidFill>
                <a:schemeClr val="accent3"/>
              </a:solidFill>
              <a:sym typeface="Wingdings" panose="05000000000000000000" pitchFamily="2" charset="2"/>
            </a:endParaRPr>
          </a:p>
          <a:p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Karena pendapatnya, Plato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sering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disebut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rgbClr val="C00000"/>
                </a:solidFill>
                <a:sym typeface="Wingdings" panose="05000000000000000000" pitchFamily="2" charset="2"/>
              </a:rPr>
              <a:t>sebagai</a:t>
            </a:r>
            <a:r>
              <a:rPr lang="en-US" dirty="0">
                <a:solidFill>
                  <a:srgbClr val="C00000"/>
                </a:solidFill>
                <a:sym typeface="Wingdings" panose="05000000000000000000" pitchFamily="2" charset="2"/>
              </a:rPr>
              <a:t> seorang </a:t>
            </a:r>
            <a:r>
              <a:rPr lang="en-US" dirty="0" err="1">
                <a:solidFill>
                  <a:srgbClr val="C00000"/>
                </a:solidFill>
                <a:sym typeface="Wingdings" panose="05000000000000000000" pitchFamily="2" charset="2"/>
              </a:rPr>
              <a:t>rasionalis</a:t>
            </a:r>
            <a:r>
              <a:rPr lang="en-US" dirty="0">
                <a:solidFill>
                  <a:srgbClr val="C00000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atau</a:t>
            </a:r>
            <a:r>
              <a:rPr lang="en-US" dirty="0">
                <a:solidFill>
                  <a:srgbClr val="C00000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rgbClr val="C00000"/>
                </a:solidFill>
                <a:sym typeface="Wingdings" panose="05000000000000000000" pitchFamily="2" charset="2"/>
              </a:rPr>
              <a:t>penganut</a:t>
            </a:r>
            <a:r>
              <a:rPr lang="en-US" dirty="0">
                <a:solidFill>
                  <a:srgbClr val="C00000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rgbClr val="C00000"/>
                </a:solidFill>
                <a:sym typeface="Wingdings" panose="05000000000000000000" pitchFamily="2" charset="2"/>
              </a:rPr>
              <a:t>paham</a:t>
            </a:r>
            <a:r>
              <a:rPr lang="en-US" dirty="0">
                <a:solidFill>
                  <a:srgbClr val="C00000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rgbClr val="C00000"/>
                </a:solidFill>
                <a:sym typeface="Wingdings" panose="05000000000000000000" pitchFamily="2" charset="2"/>
              </a:rPr>
              <a:t>rasionalisme</a:t>
            </a:r>
            <a:r>
              <a:rPr lang="en-US" dirty="0">
                <a:solidFill>
                  <a:srgbClr val="C00000"/>
                </a:solidFill>
                <a:sym typeface="Wingdings" panose="05000000000000000000" pitchFamily="2" charset="2"/>
              </a:rPr>
              <a:t>,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yaitu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sebuah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paham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yang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mementingkan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rasio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(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akal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) di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atas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fungsi-fungsi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kejiwaan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yang lain</a:t>
            </a:r>
          </a:p>
          <a:p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Plato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juga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yakin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bahwa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tiap-tiap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orang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sudah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ditetapkan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sejak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lahir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status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dan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kedudukannya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kelak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dalam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masyarakat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,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apakah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menjadi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filsuf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,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serdadu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atau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pekerja</a:t>
            </a:r>
            <a:endParaRPr lang="en-US" dirty="0">
              <a:solidFill>
                <a:schemeClr val="accent3"/>
              </a:solidFill>
              <a:sym typeface="Wingdings" panose="05000000000000000000" pitchFamily="2" charset="2"/>
            </a:endParaRPr>
          </a:p>
          <a:p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Pemikiran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tersebut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membuat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Plato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dikatakan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berpaham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rgbClr val="C00000"/>
                </a:solidFill>
                <a:sym typeface="Wingdings" panose="05000000000000000000" pitchFamily="2" charset="2"/>
              </a:rPr>
              <a:t>determinisme</a:t>
            </a:r>
            <a:r>
              <a:rPr lang="en-US" dirty="0">
                <a:solidFill>
                  <a:srgbClr val="C00000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atau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rgbClr val="C00000"/>
                </a:solidFill>
                <a:sym typeface="Wingdings" panose="05000000000000000000" pitchFamily="2" charset="2"/>
              </a:rPr>
              <a:t>nativisme</a:t>
            </a:r>
            <a:endParaRPr lang="en-US" dirty="0">
              <a:solidFill>
                <a:srgbClr val="C00000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549459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828" y="1484784"/>
            <a:ext cx="10441160" cy="3888432"/>
          </a:xfrm>
        </p:spPr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Plato </a:t>
            </a:r>
            <a:r>
              <a:rPr lang="en-US" dirty="0" err="1">
                <a:solidFill>
                  <a:schemeClr val="accent3"/>
                </a:solidFill>
              </a:rPr>
              <a:t>juga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percaya</a:t>
            </a:r>
            <a:r>
              <a:rPr lang="en-US" dirty="0">
                <a:solidFill>
                  <a:schemeClr val="accent3"/>
                </a:solidFill>
              </a:rPr>
              <a:t> bahwa </a:t>
            </a:r>
            <a:r>
              <a:rPr lang="en-US" dirty="0" err="1">
                <a:solidFill>
                  <a:schemeClr val="accent3"/>
                </a:solidFill>
              </a:rPr>
              <a:t>tiap</a:t>
            </a:r>
            <a:r>
              <a:rPr lang="en-US" dirty="0">
                <a:solidFill>
                  <a:schemeClr val="accent3"/>
                </a:solidFill>
              </a:rPr>
              <a:t> orang </a:t>
            </a:r>
            <a:r>
              <a:rPr lang="en-US" dirty="0" err="1">
                <a:solidFill>
                  <a:schemeClr val="accent3"/>
                </a:solidFill>
              </a:rPr>
              <a:t>dilahirkan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dengan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kekhususan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sendiri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manusia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tidak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sama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sehingga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dikatakan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sebagai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tokoh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pemula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dari</a:t>
            </a:r>
            <a:r>
              <a:rPr lang="en-US" dirty="0"/>
              <a:t> </a:t>
            </a:r>
            <a:r>
              <a:rPr lang="en-US" dirty="0" err="1">
                <a:solidFill>
                  <a:srgbClr val="C00000"/>
                </a:solidFill>
              </a:rPr>
              <a:t>paham</a:t>
            </a:r>
            <a:r>
              <a:rPr lang="en-US" dirty="0">
                <a:solidFill>
                  <a:srgbClr val="C00000"/>
                </a:solidFill>
              </a:rPr>
              <a:t> “individual difference”, </a:t>
            </a:r>
            <a:r>
              <a:rPr lang="en-US" dirty="0" err="1">
                <a:solidFill>
                  <a:schemeClr val="accent3"/>
                </a:solidFill>
              </a:rPr>
              <a:t>yaitu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paham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mengatakan</a:t>
            </a:r>
            <a:r>
              <a:rPr lang="en-US" dirty="0">
                <a:solidFill>
                  <a:schemeClr val="accent3"/>
                </a:solidFill>
              </a:rPr>
              <a:t> bahwa </a:t>
            </a:r>
            <a:r>
              <a:rPr lang="en-US" dirty="0" err="1">
                <a:solidFill>
                  <a:schemeClr val="accent3"/>
                </a:solidFill>
              </a:rPr>
              <a:t>manusia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berbeda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dengan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manusia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lainnya</a:t>
            </a:r>
            <a:endParaRPr lang="en-US" dirty="0">
              <a:solidFill>
                <a:srgbClr val="C00000"/>
              </a:solidFill>
            </a:endParaRPr>
          </a:p>
          <a:p>
            <a:r>
              <a:rPr lang="en-US" dirty="0" err="1">
                <a:solidFill>
                  <a:schemeClr val="accent3"/>
                </a:solidFill>
              </a:rPr>
              <a:t>Kelak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pada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masa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perkembangan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psikologi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sudah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lebih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lanjut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rgbClr val="C00000"/>
                </a:solidFill>
              </a:rPr>
              <a:t>paham</a:t>
            </a:r>
            <a:r>
              <a:rPr lang="en-US" dirty="0">
                <a:solidFill>
                  <a:srgbClr val="C00000"/>
                </a:solidFill>
              </a:rPr>
              <a:t> ”individual difference” </a:t>
            </a:r>
            <a:r>
              <a:rPr lang="en-US" dirty="0">
                <a:solidFill>
                  <a:schemeClr val="accent3"/>
                </a:solidFill>
              </a:rPr>
              <a:t>(</a:t>
            </a:r>
            <a:r>
              <a:rPr lang="en-US" dirty="0" err="1">
                <a:solidFill>
                  <a:schemeClr val="accent3"/>
                </a:solidFill>
              </a:rPr>
              <a:t>perbedaan</a:t>
            </a:r>
            <a:r>
              <a:rPr lang="en-US" dirty="0">
                <a:solidFill>
                  <a:schemeClr val="accent3"/>
                </a:solidFill>
              </a:rPr>
              <a:t> individual) </a:t>
            </a:r>
            <a:r>
              <a:rPr lang="en-US" dirty="0" err="1">
                <a:solidFill>
                  <a:schemeClr val="accent3"/>
                </a:solidFill>
              </a:rPr>
              <a:t>ini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membawa</a:t>
            </a:r>
            <a:r>
              <a:rPr lang="en-US" dirty="0">
                <a:solidFill>
                  <a:schemeClr val="accent3"/>
                </a:solidFill>
              </a:rPr>
              <a:t> para </a:t>
            </a:r>
            <a:r>
              <a:rPr lang="en-US" dirty="0" err="1">
                <a:solidFill>
                  <a:schemeClr val="accent3"/>
                </a:solidFill>
              </a:rPr>
              <a:t>sarjana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arah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ditemukannya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alat-alat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pemeriksaan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psikologis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>
                <a:solidFill>
                  <a:schemeClr val="accent3"/>
                </a:solidFill>
              </a:rPr>
              <a:t>Plato adalah </a:t>
            </a:r>
            <a:r>
              <a:rPr lang="en-US" dirty="0" err="1">
                <a:solidFill>
                  <a:schemeClr val="accent3"/>
                </a:solidFill>
              </a:rPr>
              <a:t>murid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pengikut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setia</a:t>
            </a:r>
            <a:r>
              <a:rPr lang="en-US" dirty="0">
                <a:solidFill>
                  <a:schemeClr val="accent3"/>
                </a:solidFill>
              </a:rPr>
              <a:t> Socrates, </a:t>
            </a:r>
            <a:r>
              <a:rPr lang="en-US" dirty="0" err="1">
                <a:solidFill>
                  <a:schemeClr val="accent3"/>
                </a:solidFill>
              </a:rPr>
              <a:t>sehingga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banyak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pengaruh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pandangan-pandangan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gurunya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pada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pikiran</a:t>
            </a:r>
            <a:r>
              <a:rPr lang="en-US" dirty="0">
                <a:solidFill>
                  <a:schemeClr val="accent3"/>
                </a:solidFill>
              </a:rPr>
              <a:t> Plato</a:t>
            </a:r>
          </a:p>
        </p:txBody>
      </p:sp>
    </p:spTree>
    <p:extLst>
      <p:ext uri="{BB962C8B-B14F-4D97-AF65-F5344CB8AC3E}">
        <p14:creationId xmlns:p14="http://schemas.microsoft.com/office/powerpoint/2010/main" val="140625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836" y="764704"/>
            <a:ext cx="10585176" cy="53779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Aristoteles (384-322 SM)</a:t>
            </a:r>
          </a:p>
          <a:p>
            <a:r>
              <a:rPr lang="en-US" dirty="0">
                <a:solidFill>
                  <a:schemeClr val="accent3"/>
                </a:solidFill>
              </a:rPr>
              <a:t>Adalah </a:t>
            </a:r>
            <a:r>
              <a:rPr lang="en-US" dirty="0" err="1">
                <a:solidFill>
                  <a:schemeClr val="accent3"/>
                </a:solidFill>
              </a:rPr>
              <a:t>murid</a:t>
            </a:r>
            <a:r>
              <a:rPr lang="en-US" dirty="0">
                <a:solidFill>
                  <a:schemeClr val="accent3"/>
                </a:solidFill>
              </a:rPr>
              <a:t> Plato yang </a:t>
            </a:r>
            <a:r>
              <a:rPr lang="en-US" dirty="0" err="1">
                <a:solidFill>
                  <a:schemeClr val="accent3"/>
                </a:solidFill>
              </a:rPr>
              <a:t>kemudian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terkenal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dengan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pikiran-pikirannya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sendiri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berbeda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gurunya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 err="1">
                <a:solidFill>
                  <a:schemeClr val="accent3"/>
                </a:solidFill>
              </a:rPr>
              <a:t>Jika</a:t>
            </a:r>
            <a:r>
              <a:rPr lang="en-US" dirty="0">
                <a:solidFill>
                  <a:schemeClr val="accent3"/>
                </a:solidFill>
              </a:rPr>
              <a:t> Plato adalah seorang </a:t>
            </a:r>
            <a:r>
              <a:rPr lang="en-US" dirty="0" err="1">
                <a:solidFill>
                  <a:schemeClr val="accent3"/>
                </a:solidFill>
              </a:rPr>
              <a:t>rasionalis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percaya</a:t>
            </a:r>
            <a:r>
              <a:rPr lang="en-US" dirty="0">
                <a:solidFill>
                  <a:schemeClr val="accent3"/>
                </a:solidFill>
              </a:rPr>
              <a:t> bahwa segala </a:t>
            </a:r>
            <a:r>
              <a:rPr lang="en-US" dirty="0" err="1">
                <a:solidFill>
                  <a:schemeClr val="accent3"/>
                </a:solidFill>
              </a:rPr>
              <a:t>sesuatu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bermula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rasio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namun</a:t>
            </a:r>
            <a:r>
              <a:rPr lang="en-US" dirty="0">
                <a:solidFill>
                  <a:schemeClr val="accent3"/>
                </a:solidFill>
              </a:rPr>
              <a:t> Aristoteles berkeyakinan bahwa segala </a:t>
            </a:r>
            <a:r>
              <a:rPr lang="en-US" dirty="0" err="1">
                <a:solidFill>
                  <a:schemeClr val="accent3"/>
                </a:solidFill>
              </a:rPr>
              <a:t>sesuatu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berbentuk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kejiwaan</a:t>
            </a:r>
            <a:r>
              <a:rPr lang="en-US" dirty="0">
                <a:solidFill>
                  <a:schemeClr val="accent3"/>
                </a:solidFill>
              </a:rPr>
              <a:t> (</a:t>
            </a:r>
            <a:r>
              <a:rPr lang="en-US" i="1" dirty="0">
                <a:solidFill>
                  <a:schemeClr val="accent3"/>
                </a:solidFill>
              </a:rPr>
              <a:t>form</a:t>
            </a:r>
            <a:r>
              <a:rPr lang="en-US" dirty="0">
                <a:solidFill>
                  <a:schemeClr val="accent3"/>
                </a:solidFill>
              </a:rPr>
              <a:t>) </a:t>
            </a:r>
            <a:r>
              <a:rPr lang="en-US" dirty="0" err="1">
                <a:solidFill>
                  <a:schemeClr val="accent3"/>
                </a:solidFill>
              </a:rPr>
              <a:t>harus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menempati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suatu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wujud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tertentu</a:t>
            </a:r>
            <a:r>
              <a:rPr lang="en-US" dirty="0">
                <a:solidFill>
                  <a:schemeClr val="accent3"/>
                </a:solidFill>
              </a:rPr>
              <a:t> (</a:t>
            </a:r>
            <a:r>
              <a:rPr lang="en-US" i="1" dirty="0">
                <a:solidFill>
                  <a:schemeClr val="accent3"/>
                </a:solidFill>
              </a:rPr>
              <a:t>matter</a:t>
            </a:r>
            <a:r>
              <a:rPr lang="en-US" dirty="0">
                <a:solidFill>
                  <a:schemeClr val="accent3"/>
                </a:solidFill>
              </a:rPr>
              <a:t>)</a:t>
            </a:r>
          </a:p>
          <a:p>
            <a:r>
              <a:rPr lang="en-US" dirty="0" err="1">
                <a:solidFill>
                  <a:schemeClr val="accent3"/>
                </a:solidFill>
              </a:rPr>
              <a:t>Wujud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ini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pada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hakekatnya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merupakan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pernyataan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atau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ekspresi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jiwa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>
                <a:solidFill>
                  <a:schemeClr val="accent3"/>
                </a:solidFill>
              </a:rPr>
              <a:t>Hanya </a:t>
            </a:r>
            <a:r>
              <a:rPr lang="en-US" dirty="0" err="1">
                <a:solidFill>
                  <a:schemeClr val="accent3"/>
                </a:solidFill>
              </a:rPr>
              <a:t>Tuhan-lah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satu-satunya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hal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tanpa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wujud</a:t>
            </a:r>
            <a:r>
              <a:rPr lang="en-US" dirty="0">
                <a:solidFill>
                  <a:schemeClr val="accent3"/>
                </a:solidFill>
              </a:rPr>
              <a:t>. </a:t>
            </a:r>
            <a:r>
              <a:rPr lang="en-US" dirty="0" err="1">
                <a:solidFill>
                  <a:schemeClr val="accent3"/>
                </a:solidFill>
              </a:rPr>
              <a:t>Tuhan</a:t>
            </a:r>
            <a:r>
              <a:rPr lang="en-US" dirty="0">
                <a:solidFill>
                  <a:schemeClr val="accent3"/>
                </a:solidFill>
              </a:rPr>
              <a:t> adalah “</a:t>
            </a:r>
            <a:r>
              <a:rPr lang="en-US" i="1" dirty="0">
                <a:solidFill>
                  <a:schemeClr val="accent3"/>
                </a:solidFill>
              </a:rPr>
              <a:t>form</a:t>
            </a:r>
            <a:r>
              <a:rPr lang="en-US" dirty="0">
                <a:solidFill>
                  <a:schemeClr val="accent3"/>
                </a:solidFill>
              </a:rPr>
              <a:t>” </a:t>
            </a:r>
            <a:r>
              <a:rPr lang="en-US" dirty="0" err="1">
                <a:solidFill>
                  <a:schemeClr val="accent3"/>
                </a:solidFill>
              </a:rPr>
              <a:t>saja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tanpa</a:t>
            </a:r>
            <a:r>
              <a:rPr lang="en-US" dirty="0">
                <a:solidFill>
                  <a:schemeClr val="accent3"/>
                </a:solidFill>
              </a:rPr>
              <a:t> “</a:t>
            </a:r>
            <a:r>
              <a:rPr lang="en-US" i="1" dirty="0">
                <a:solidFill>
                  <a:schemeClr val="accent3"/>
                </a:solidFill>
              </a:rPr>
              <a:t>matter</a:t>
            </a:r>
            <a:r>
              <a:rPr lang="en-US" dirty="0">
                <a:solidFill>
                  <a:schemeClr val="accent3"/>
                </a:solidFill>
              </a:rPr>
              <a:t>”</a:t>
            </a:r>
          </a:p>
          <a:p>
            <a:r>
              <a:rPr lang="en-US" dirty="0" err="1">
                <a:solidFill>
                  <a:schemeClr val="accent3"/>
                </a:solidFill>
              </a:rPr>
              <a:t>Dengan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pandangannya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ini</a:t>
            </a:r>
            <a:r>
              <a:rPr lang="en-US" dirty="0">
                <a:solidFill>
                  <a:schemeClr val="accent3"/>
                </a:solidFill>
              </a:rPr>
              <a:t> Aristoteles </a:t>
            </a:r>
            <a:r>
              <a:rPr lang="en-US" dirty="0" err="1">
                <a:solidFill>
                  <a:schemeClr val="accent3"/>
                </a:solidFill>
              </a:rPr>
              <a:t>sering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disebut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sebagai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penganut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paham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empirisme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karena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menurut</a:t>
            </a:r>
            <a:r>
              <a:rPr lang="en-US" dirty="0">
                <a:solidFill>
                  <a:schemeClr val="accent3"/>
                </a:solidFill>
              </a:rPr>
              <a:t> pendapatnya segala </a:t>
            </a:r>
            <a:r>
              <a:rPr lang="en-US" dirty="0" err="1">
                <a:solidFill>
                  <a:schemeClr val="accent3"/>
                </a:solidFill>
              </a:rPr>
              <a:t>sesuatu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harus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bertitik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tolak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realita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yaitu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dari</a:t>
            </a:r>
            <a:r>
              <a:rPr lang="en-US" dirty="0">
                <a:solidFill>
                  <a:schemeClr val="accent3"/>
                </a:solidFill>
              </a:rPr>
              <a:t> “</a:t>
            </a:r>
            <a:r>
              <a:rPr lang="en-US" i="1" dirty="0">
                <a:solidFill>
                  <a:schemeClr val="accent3"/>
                </a:solidFill>
              </a:rPr>
              <a:t>matter</a:t>
            </a:r>
            <a:r>
              <a:rPr lang="en-US" dirty="0">
                <a:solidFill>
                  <a:schemeClr val="accent3"/>
                </a:solidFill>
              </a:rPr>
              <a:t>” </a:t>
            </a:r>
            <a:r>
              <a:rPr lang="en-US" dirty="0" err="1">
                <a:solidFill>
                  <a:schemeClr val="accent3"/>
                </a:solidFill>
              </a:rPr>
              <a:t>itu</a:t>
            </a:r>
            <a:r>
              <a:rPr lang="en-US" dirty="0">
                <a:solidFill>
                  <a:schemeClr val="accent3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472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820" y="908720"/>
            <a:ext cx="10657184" cy="5305896"/>
          </a:xfrm>
        </p:spPr>
        <p:txBody>
          <a:bodyPr/>
          <a:lstStyle/>
          <a:p>
            <a:r>
              <a:rPr lang="en-US" i="1" dirty="0">
                <a:solidFill>
                  <a:schemeClr val="accent3"/>
                </a:solidFill>
              </a:rPr>
              <a:t>“Matter”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dapat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diketahui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melalui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pengamatan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atau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pengalaman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empiris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merupakan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sumber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utama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pengetahuan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 err="1">
                <a:solidFill>
                  <a:schemeClr val="accent3"/>
                </a:solidFill>
              </a:rPr>
              <a:t>Dengan</a:t>
            </a:r>
            <a:r>
              <a:rPr lang="en-US" dirty="0">
                <a:solidFill>
                  <a:schemeClr val="accent3"/>
                </a:solidFill>
              </a:rPr>
              <a:t> pendapatnya </a:t>
            </a:r>
            <a:r>
              <a:rPr lang="en-US" dirty="0" err="1">
                <a:solidFill>
                  <a:schemeClr val="accent3"/>
                </a:solidFill>
              </a:rPr>
              <a:t>ini</a:t>
            </a:r>
            <a:r>
              <a:rPr lang="en-US" dirty="0">
                <a:solidFill>
                  <a:schemeClr val="accent3"/>
                </a:solidFill>
              </a:rPr>
              <a:t>, Aristoteles </a:t>
            </a:r>
            <a:r>
              <a:rPr lang="en-US" dirty="0" err="1">
                <a:solidFill>
                  <a:schemeClr val="accent3"/>
                </a:solidFill>
              </a:rPr>
              <a:t>sering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disebut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sebagai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Bapak</a:t>
            </a:r>
            <a:r>
              <a:rPr lang="en-US" dirty="0">
                <a:solidFill>
                  <a:srgbClr val="C00000"/>
                </a:solidFill>
              </a:rPr>
              <a:t> Psikologi</a:t>
            </a:r>
            <a:r>
              <a:rPr lang="en-US" dirty="0">
                <a:solidFill>
                  <a:schemeClr val="accent3"/>
                </a:solidFill>
              </a:rPr>
              <a:t>. </a:t>
            </a:r>
            <a:r>
              <a:rPr lang="en-US" dirty="0" err="1">
                <a:solidFill>
                  <a:schemeClr val="accent3"/>
                </a:solidFill>
              </a:rPr>
              <a:t>Pandangan-pandangan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teori-teori Aristoteles </a:t>
            </a:r>
            <a:r>
              <a:rPr lang="en-US" dirty="0" err="1">
                <a:solidFill>
                  <a:schemeClr val="accent3"/>
                </a:solidFill>
              </a:rPr>
              <a:t>tertuang</a:t>
            </a:r>
            <a:r>
              <a:rPr lang="en-US" dirty="0">
                <a:solidFill>
                  <a:schemeClr val="accent3"/>
                </a:solidFill>
              </a:rPr>
              <a:t> dalam </a:t>
            </a:r>
            <a:r>
              <a:rPr lang="en-US" dirty="0" err="1">
                <a:solidFill>
                  <a:schemeClr val="accent3"/>
                </a:solidFill>
              </a:rPr>
              <a:t>bukunya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terkenal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yaitu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DeAnima</a:t>
            </a:r>
            <a:endParaRPr lang="en-US" dirty="0">
              <a:solidFill>
                <a:srgbClr val="C00000"/>
              </a:solidFill>
            </a:endParaRPr>
          </a:p>
          <a:p>
            <a:r>
              <a:rPr lang="en-US" dirty="0" err="1">
                <a:solidFill>
                  <a:schemeClr val="accent3"/>
                </a:solidFill>
              </a:rPr>
              <a:t>Berbicara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mengenai</a:t>
            </a:r>
            <a:r>
              <a:rPr lang="en-US" dirty="0">
                <a:solidFill>
                  <a:schemeClr val="accent3"/>
                </a:solidFill>
              </a:rPr>
              <a:t> “</a:t>
            </a:r>
            <a:r>
              <a:rPr lang="en-US" i="1" dirty="0">
                <a:solidFill>
                  <a:schemeClr val="accent3"/>
                </a:solidFill>
              </a:rPr>
              <a:t>form</a:t>
            </a:r>
            <a:r>
              <a:rPr lang="en-US" dirty="0">
                <a:solidFill>
                  <a:schemeClr val="accent3"/>
                </a:solidFill>
              </a:rPr>
              <a:t>”, Aristoteles </a:t>
            </a:r>
            <a:r>
              <a:rPr lang="en-US" dirty="0" err="1">
                <a:solidFill>
                  <a:schemeClr val="accent3"/>
                </a:solidFill>
              </a:rPr>
              <a:t>membedakan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tiga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macam</a:t>
            </a:r>
            <a:r>
              <a:rPr lang="en-US" dirty="0">
                <a:solidFill>
                  <a:schemeClr val="accent3"/>
                </a:solidFill>
              </a:rPr>
              <a:t> “</a:t>
            </a:r>
            <a:r>
              <a:rPr lang="en-US" i="1" dirty="0">
                <a:solidFill>
                  <a:schemeClr val="accent3"/>
                </a:solidFill>
              </a:rPr>
              <a:t>form</a:t>
            </a:r>
            <a:r>
              <a:rPr lang="en-US" dirty="0">
                <a:solidFill>
                  <a:schemeClr val="accent3"/>
                </a:solidFill>
              </a:rPr>
              <a:t>” </a:t>
            </a:r>
            <a:r>
              <a:rPr lang="en-US" dirty="0" err="1">
                <a:solidFill>
                  <a:schemeClr val="accent3"/>
                </a:solidFill>
              </a:rPr>
              <a:t>yaitu</a:t>
            </a:r>
            <a:r>
              <a:rPr lang="en-US" dirty="0">
                <a:solidFill>
                  <a:schemeClr val="accent3"/>
                </a:solidFill>
              </a:rPr>
              <a:t>: 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3"/>
                </a:solidFill>
              </a:rPr>
              <a:t>1. </a:t>
            </a:r>
            <a:r>
              <a:rPr lang="en-US" dirty="0">
                <a:solidFill>
                  <a:srgbClr val="C00000"/>
                </a:solidFill>
              </a:rPr>
              <a:t>Plant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mengontrol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fungsi-fungsi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vegetatif</a:t>
            </a:r>
            <a:endParaRPr lang="en-US" dirty="0">
              <a:solidFill>
                <a:schemeClr val="accent3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3"/>
                </a:solidFill>
              </a:rPr>
              <a:t>2. </a:t>
            </a:r>
            <a:r>
              <a:rPr lang="en-US" dirty="0">
                <a:solidFill>
                  <a:srgbClr val="C00000"/>
                </a:solidFill>
              </a:rPr>
              <a:t>Animal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dapat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dilihat</a:t>
            </a:r>
            <a:r>
              <a:rPr lang="en-US" dirty="0">
                <a:solidFill>
                  <a:schemeClr val="accent3"/>
                </a:solidFill>
              </a:rPr>
              <a:t> dalam </a:t>
            </a:r>
            <a:r>
              <a:rPr lang="en-US" dirty="0" err="1">
                <a:solidFill>
                  <a:schemeClr val="accent3"/>
                </a:solidFill>
              </a:rPr>
              <a:t>fungsi-fungsi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seperti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mengingat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mengharap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persepsi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sebagainya</a:t>
            </a:r>
            <a:endParaRPr lang="en-US" dirty="0">
              <a:solidFill>
                <a:schemeClr val="accent3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3"/>
                </a:solidFill>
              </a:rPr>
              <a:t>3. </a:t>
            </a:r>
            <a:r>
              <a:rPr lang="en-US" dirty="0" err="1">
                <a:solidFill>
                  <a:srgbClr val="C00000"/>
                </a:solidFill>
              </a:rPr>
              <a:t>Rasional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chemeClr val="accent3"/>
                </a:solidFill>
              </a:rPr>
              <a:t>yang </a:t>
            </a:r>
            <a:r>
              <a:rPr lang="en-US" dirty="0" err="1">
                <a:solidFill>
                  <a:schemeClr val="accent3"/>
                </a:solidFill>
              </a:rPr>
              <a:t>memungkinkan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manusia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melakukan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penalaran</a:t>
            </a:r>
            <a:r>
              <a:rPr lang="en-US" dirty="0">
                <a:solidFill>
                  <a:schemeClr val="accent3"/>
                </a:solidFill>
              </a:rPr>
              <a:t> (</a:t>
            </a:r>
            <a:r>
              <a:rPr lang="en-US" i="1" dirty="0">
                <a:solidFill>
                  <a:schemeClr val="accent3"/>
                </a:solidFill>
              </a:rPr>
              <a:t>reasoning</a:t>
            </a:r>
            <a:r>
              <a:rPr lang="en-US" dirty="0">
                <a:solidFill>
                  <a:schemeClr val="accent3"/>
                </a:solidFill>
              </a:rPr>
              <a:t>)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membentuk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konsep-konsep</a:t>
            </a:r>
            <a:endParaRPr 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9876" y="1988840"/>
            <a:ext cx="9751060" cy="2232248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3"/>
                </a:solidFill>
                <a:latin typeface="Blackadder ITC" panose="04020505051007020D02" pitchFamily="82" charset="0"/>
              </a:rPr>
              <a:t>Psikologi dalam </a:t>
            </a:r>
            <a:r>
              <a:rPr lang="en-US" sz="6000" dirty="0" err="1">
                <a:solidFill>
                  <a:schemeClr val="accent3"/>
                </a:solidFill>
                <a:latin typeface="Blackadder ITC" panose="04020505051007020D02" pitchFamily="82" charset="0"/>
              </a:rPr>
              <a:t>Pandangan</a:t>
            </a:r>
            <a:r>
              <a:rPr lang="en-US" sz="6000" dirty="0">
                <a:solidFill>
                  <a:schemeClr val="accent3"/>
                </a:solidFill>
                <a:latin typeface="Blackadder ITC" panose="04020505051007020D02" pitchFamily="82" charset="0"/>
              </a:rPr>
              <a:t> </a:t>
            </a:r>
            <a:br>
              <a:rPr lang="en-US" sz="6000" dirty="0">
                <a:solidFill>
                  <a:schemeClr val="accent3"/>
                </a:solidFill>
                <a:latin typeface="Blackadder ITC" panose="04020505051007020D02" pitchFamily="82" charset="0"/>
              </a:rPr>
            </a:br>
            <a:r>
              <a:rPr lang="en-US" sz="6000" dirty="0" err="1">
                <a:solidFill>
                  <a:schemeClr val="accent3"/>
                </a:solidFill>
                <a:latin typeface="Blackadder ITC" panose="04020505051007020D02" pitchFamily="82" charset="0"/>
              </a:rPr>
              <a:t>Tokoh-tokoh</a:t>
            </a:r>
            <a:r>
              <a:rPr lang="en-US" sz="6000" dirty="0">
                <a:solidFill>
                  <a:schemeClr val="accent3"/>
                </a:solidFill>
                <a:latin typeface="Blackadder ITC" panose="04020505051007020D02" pitchFamily="82" charset="0"/>
              </a:rPr>
              <a:t> </a:t>
            </a:r>
            <a:r>
              <a:rPr lang="en-US" sz="6000" dirty="0" err="1">
                <a:solidFill>
                  <a:schemeClr val="accent3"/>
                </a:solidFill>
                <a:latin typeface="Blackadder ITC" panose="04020505051007020D02" pitchFamily="82" charset="0"/>
              </a:rPr>
              <a:t>Gereja</a:t>
            </a:r>
            <a:endParaRPr lang="en-US" sz="6000" dirty="0">
              <a:solidFill>
                <a:schemeClr val="accent3"/>
              </a:solidFill>
              <a:latin typeface="Blackadder ITC" panose="04020505051007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6666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836" y="908720"/>
            <a:ext cx="10585176" cy="53285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St. Augustine (354-430 SM)</a:t>
            </a:r>
          </a:p>
          <a:p>
            <a:r>
              <a:rPr lang="en-US" sz="2200" dirty="0" err="1">
                <a:solidFill>
                  <a:schemeClr val="accent3"/>
                </a:solidFill>
              </a:rPr>
              <a:t>Manusia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pada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dasarnya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bersumber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pada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alam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dan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sudah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diberikan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oleh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alam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dua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dorongan</a:t>
            </a:r>
            <a:r>
              <a:rPr lang="en-US" sz="2200" dirty="0">
                <a:solidFill>
                  <a:schemeClr val="accent3"/>
                </a:solidFill>
              </a:rPr>
              <a:t>, </a:t>
            </a:r>
            <a:r>
              <a:rPr lang="en-US" sz="2200" dirty="0" err="1">
                <a:solidFill>
                  <a:schemeClr val="accent3"/>
                </a:solidFill>
              </a:rPr>
              <a:t>yaitu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dorongan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baik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dan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dorongan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jahat</a:t>
            </a:r>
            <a:endParaRPr lang="en-US" sz="2200" dirty="0">
              <a:solidFill>
                <a:schemeClr val="accent3"/>
              </a:solidFill>
            </a:endParaRPr>
          </a:p>
          <a:p>
            <a:r>
              <a:rPr lang="en-US" sz="2200" dirty="0" err="1">
                <a:solidFill>
                  <a:schemeClr val="accent3"/>
                </a:solidFill>
              </a:rPr>
              <a:t>Dorongan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jahat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harus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ditekan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dan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dilawan</a:t>
            </a:r>
            <a:r>
              <a:rPr lang="en-US" sz="2200" dirty="0">
                <a:solidFill>
                  <a:schemeClr val="accent3"/>
                </a:solidFill>
              </a:rPr>
              <a:t>, </a:t>
            </a:r>
            <a:r>
              <a:rPr lang="en-US" sz="2200" dirty="0" err="1">
                <a:solidFill>
                  <a:schemeClr val="accent3"/>
                </a:solidFill>
              </a:rPr>
              <a:t>tetapi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dorongan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baik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harus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dirangsang</a:t>
            </a:r>
            <a:r>
              <a:rPr lang="en-US" sz="2200" dirty="0">
                <a:solidFill>
                  <a:schemeClr val="accent3"/>
                </a:solidFill>
              </a:rPr>
              <a:t> agar </a:t>
            </a:r>
            <a:r>
              <a:rPr lang="en-US" sz="2200" dirty="0" err="1">
                <a:solidFill>
                  <a:schemeClr val="accent3"/>
                </a:solidFill>
              </a:rPr>
              <a:t>tumbuh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terus</a:t>
            </a:r>
            <a:r>
              <a:rPr lang="en-US" sz="2200" dirty="0">
                <a:solidFill>
                  <a:schemeClr val="accent3"/>
                </a:solidFill>
              </a:rPr>
              <a:t> untuk </a:t>
            </a:r>
            <a:r>
              <a:rPr lang="en-US" sz="2200" dirty="0" err="1">
                <a:solidFill>
                  <a:schemeClr val="accent3"/>
                </a:solidFill>
              </a:rPr>
              <a:t>mencapai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kesempurnaan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kepribadian</a:t>
            </a:r>
            <a:endParaRPr lang="en-US" sz="2200" dirty="0">
              <a:solidFill>
                <a:schemeClr val="accent3"/>
              </a:solidFill>
            </a:endParaRPr>
          </a:p>
          <a:p>
            <a:r>
              <a:rPr lang="en-US" sz="2200" dirty="0" err="1">
                <a:solidFill>
                  <a:schemeClr val="accent3"/>
                </a:solidFill>
              </a:rPr>
              <a:t>Manusia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harus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dibersihkan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dari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dosa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dan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kesalahan</a:t>
            </a:r>
            <a:r>
              <a:rPr lang="en-US" sz="2200" dirty="0">
                <a:solidFill>
                  <a:schemeClr val="accent3"/>
                </a:solidFill>
              </a:rPr>
              <a:t>. Untuk </a:t>
            </a:r>
            <a:r>
              <a:rPr lang="en-US" sz="2200" dirty="0" err="1">
                <a:solidFill>
                  <a:schemeClr val="accent3"/>
                </a:solidFill>
              </a:rPr>
              <a:t>itu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perlu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dimunculkan</a:t>
            </a:r>
            <a:r>
              <a:rPr lang="en-US" sz="2200" dirty="0">
                <a:solidFill>
                  <a:schemeClr val="accent3"/>
                </a:solidFill>
              </a:rPr>
              <a:t> rasa </a:t>
            </a:r>
            <a:r>
              <a:rPr lang="en-US" sz="2200" dirty="0" err="1">
                <a:solidFill>
                  <a:schemeClr val="accent3"/>
                </a:solidFill>
              </a:rPr>
              <a:t>takut</a:t>
            </a:r>
            <a:r>
              <a:rPr lang="en-US" sz="2200" dirty="0">
                <a:solidFill>
                  <a:schemeClr val="accent3"/>
                </a:solidFill>
              </a:rPr>
              <a:t> agar orang </a:t>
            </a:r>
            <a:r>
              <a:rPr lang="en-US" sz="2200" dirty="0" err="1">
                <a:solidFill>
                  <a:schemeClr val="accent3"/>
                </a:solidFill>
              </a:rPr>
              <a:t>tidak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melakukan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perbuatan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dosa</a:t>
            </a:r>
            <a:endParaRPr lang="en-US" sz="2200" dirty="0">
              <a:solidFill>
                <a:schemeClr val="accent3"/>
              </a:solidFill>
            </a:endParaRPr>
          </a:p>
          <a:p>
            <a:r>
              <a:rPr lang="en-US" sz="2200" dirty="0">
                <a:solidFill>
                  <a:schemeClr val="accent3"/>
                </a:solidFill>
              </a:rPr>
              <a:t>Metode yang </a:t>
            </a:r>
            <a:r>
              <a:rPr lang="en-US" sz="2200" dirty="0" err="1">
                <a:solidFill>
                  <a:schemeClr val="accent3"/>
                </a:solidFill>
              </a:rPr>
              <a:t>dipakai</a:t>
            </a:r>
            <a:r>
              <a:rPr lang="en-US" sz="2200" dirty="0">
                <a:solidFill>
                  <a:schemeClr val="accent3"/>
                </a:solidFill>
              </a:rPr>
              <a:t> untuk </a:t>
            </a:r>
            <a:r>
              <a:rPr lang="en-US" sz="2200" dirty="0" err="1">
                <a:solidFill>
                  <a:schemeClr val="accent3"/>
                </a:solidFill>
              </a:rPr>
              <a:t>mengetahui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dosa-dosa</a:t>
            </a:r>
            <a:r>
              <a:rPr lang="en-US" sz="2200" dirty="0">
                <a:solidFill>
                  <a:schemeClr val="accent3"/>
                </a:solidFill>
              </a:rPr>
              <a:t> dalam </a:t>
            </a:r>
            <a:r>
              <a:rPr lang="en-US" sz="2200" dirty="0" err="1">
                <a:solidFill>
                  <a:schemeClr val="accent3"/>
                </a:solidFill>
              </a:rPr>
              <a:t>diri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seseorang</a:t>
            </a:r>
            <a:r>
              <a:rPr lang="en-US" sz="2200" dirty="0">
                <a:solidFill>
                  <a:schemeClr val="accent3"/>
                </a:solidFill>
              </a:rPr>
              <a:t> adalah orang yang </a:t>
            </a:r>
            <a:r>
              <a:rPr lang="en-US" sz="2200" dirty="0" err="1">
                <a:solidFill>
                  <a:schemeClr val="accent3"/>
                </a:solidFill>
              </a:rPr>
              <a:t>bersangkutan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harus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menjelajahi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alam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kesadarannya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sendiri</a:t>
            </a:r>
            <a:endParaRPr lang="en-US" sz="2200" dirty="0">
              <a:solidFill>
                <a:schemeClr val="accent3"/>
              </a:solidFill>
            </a:endParaRPr>
          </a:p>
          <a:p>
            <a:r>
              <a:rPr lang="en-US" sz="2200" dirty="0" err="1">
                <a:solidFill>
                  <a:srgbClr val="C00000"/>
                </a:solidFill>
              </a:rPr>
              <a:t>Alam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  <a:r>
              <a:rPr lang="en-US" sz="2200" dirty="0" err="1">
                <a:solidFill>
                  <a:srgbClr val="C00000"/>
                </a:solidFill>
              </a:rPr>
              <a:t>kesadaran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  <a:r>
              <a:rPr lang="en-US" sz="2200" dirty="0">
                <a:solidFill>
                  <a:schemeClr val="accent3"/>
                </a:solidFill>
              </a:rPr>
              <a:t>(</a:t>
            </a:r>
            <a:r>
              <a:rPr lang="en-US" sz="2200" i="1" dirty="0">
                <a:solidFill>
                  <a:schemeClr val="accent3"/>
                </a:solidFill>
              </a:rPr>
              <a:t>consciousness</a:t>
            </a:r>
            <a:r>
              <a:rPr lang="en-US" sz="2200" dirty="0">
                <a:solidFill>
                  <a:schemeClr val="accent3"/>
                </a:solidFill>
              </a:rPr>
              <a:t>) bagi Augustine adalah </a:t>
            </a:r>
            <a:r>
              <a:rPr lang="en-US" sz="2200" dirty="0" err="1">
                <a:solidFill>
                  <a:schemeClr val="accent3"/>
                </a:solidFill>
              </a:rPr>
              <a:t>suatu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kenyataan</a:t>
            </a:r>
            <a:r>
              <a:rPr lang="en-US" sz="2200" dirty="0">
                <a:solidFill>
                  <a:schemeClr val="accent3"/>
                </a:solidFill>
              </a:rPr>
              <a:t> yang </a:t>
            </a:r>
            <a:r>
              <a:rPr lang="en-US" sz="2200" dirty="0" err="1">
                <a:solidFill>
                  <a:schemeClr val="accent3"/>
                </a:solidFill>
              </a:rPr>
              <a:t>tidak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terbantahkan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kebenarannya</a:t>
            </a:r>
            <a:r>
              <a:rPr lang="en-US" sz="2200" dirty="0">
                <a:solidFill>
                  <a:schemeClr val="accent3"/>
                </a:solidFill>
              </a:rPr>
              <a:t>. </a:t>
            </a:r>
            <a:r>
              <a:rPr lang="en-US" sz="2200" dirty="0" err="1">
                <a:solidFill>
                  <a:schemeClr val="accent3"/>
                </a:solidFill>
              </a:rPr>
              <a:t>Menjelajahi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atau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mengeksplorasi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kesadarannya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sendiri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dapat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chemeClr val="accent3"/>
                </a:solidFill>
              </a:rPr>
              <a:t>dilakukan</a:t>
            </a:r>
            <a:r>
              <a:rPr lang="en-US" sz="2200" dirty="0">
                <a:solidFill>
                  <a:schemeClr val="accent3"/>
                </a:solidFill>
              </a:rPr>
              <a:t> orang </a:t>
            </a:r>
            <a:r>
              <a:rPr lang="en-US" sz="2200" dirty="0" err="1">
                <a:solidFill>
                  <a:schemeClr val="accent3"/>
                </a:solidFill>
              </a:rPr>
              <a:t>melalui</a:t>
            </a:r>
            <a:r>
              <a:rPr lang="en-US" sz="2200" dirty="0">
                <a:solidFill>
                  <a:schemeClr val="accent3"/>
                </a:solidFill>
              </a:rPr>
              <a:t> </a:t>
            </a:r>
            <a:r>
              <a:rPr lang="en-US" sz="2200" dirty="0" err="1">
                <a:solidFill>
                  <a:srgbClr val="C00000"/>
                </a:solidFill>
              </a:rPr>
              <a:t>metode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  <a:r>
              <a:rPr lang="en-US" sz="2200" dirty="0" err="1">
                <a:solidFill>
                  <a:srgbClr val="C00000"/>
                </a:solidFill>
              </a:rPr>
              <a:t>introspeksi</a:t>
            </a:r>
            <a:endParaRPr lang="en-US" sz="2200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2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358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828" y="1772816"/>
            <a:ext cx="10657184" cy="3096344"/>
          </a:xfrm>
        </p:spPr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Augustine </a:t>
            </a:r>
            <a:r>
              <a:rPr lang="en-US" dirty="0" err="1">
                <a:solidFill>
                  <a:schemeClr val="accent3"/>
                </a:solidFill>
              </a:rPr>
              <a:t>melihat</a:t>
            </a:r>
            <a:r>
              <a:rPr lang="en-US" dirty="0">
                <a:solidFill>
                  <a:schemeClr val="accent3"/>
                </a:solidFill>
              </a:rPr>
              <a:t> bahwa dalam </a:t>
            </a:r>
            <a:r>
              <a:rPr lang="en-US" dirty="0" err="1">
                <a:solidFill>
                  <a:schemeClr val="accent3"/>
                </a:solidFill>
              </a:rPr>
              <a:t>jiwa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terdapat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bagian-bagian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atau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fakultas</a:t>
            </a:r>
            <a:r>
              <a:rPr lang="en-US" dirty="0">
                <a:solidFill>
                  <a:schemeClr val="accent3"/>
                </a:solidFill>
              </a:rPr>
              <a:t> (</a:t>
            </a:r>
            <a:r>
              <a:rPr lang="en-US" i="1" dirty="0">
                <a:solidFill>
                  <a:schemeClr val="accent3"/>
                </a:solidFill>
              </a:rPr>
              <a:t>faculties</a:t>
            </a:r>
            <a:r>
              <a:rPr lang="en-US" dirty="0">
                <a:solidFill>
                  <a:schemeClr val="accent3"/>
                </a:solidFill>
              </a:rPr>
              <a:t>), </a:t>
            </a:r>
            <a:r>
              <a:rPr lang="en-US" dirty="0" err="1">
                <a:solidFill>
                  <a:schemeClr val="accent3"/>
                </a:solidFill>
              </a:rPr>
              <a:t>antara</a:t>
            </a:r>
            <a:r>
              <a:rPr lang="en-US" dirty="0">
                <a:solidFill>
                  <a:schemeClr val="accent3"/>
                </a:solidFill>
              </a:rPr>
              <a:t> lain: </a:t>
            </a:r>
            <a:r>
              <a:rPr lang="en-US" dirty="0" err="1">
                <a:solidFill>
                  <a:schemeClr val="accent3"/>
                </a:solidFill>
              </a:rPr>
              <a:t>ingatan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imajinasi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indera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kemauan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akal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sebagainya</a:t>
            </a:r>
            <a:r>
              <a:rPr lang="en-US" dirty="0">
                <a:solidFill>
                  <a:schemeClr val="accent3"/>
                </a:solidFill>
              </a:rPr>
              <a:t> </a:t>
            </a:r>
          </a:p>
          <a:p>
            <a:r>
              <a:rPr lang="en-US" dirty="0" err="1">
                <a:solidFill>
                  <a:schemeClr val="accent3"/>
                </a:solidFill>
              </a:rPr>
              <a:t>Dengan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teorinya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ini</a:t>
            </a:r>
            <a:r>
              <a:rPr lang="en-US" dirty="0">
                <a:solidFill>
                  <a:schemeClr val="accent3"/>
                </a:solidFill>
              </a:rPr>
              <a:t>, Augustine </a:t>
            </a:r>
            <a:r>
              <a:rPr lang="en-US" dirty="0" err="1">
                <a:solidFill>
                  <a:schemeClr val="accent3"/>
                </a:solidFill>
              </a:rPr>
              <a:t>sering</a:t>
            </a:r>
            <a:r>
              <a:rPr lang="en-US" dirty="0">
                <a:solidFill>
                  <a:schemeClr val="accent3"/>
                </a:solidFill>
              </a:rPr>
              <a:t> pula </a:t>
            </a:r>
            <a:r>
              <a:rPr lang="en-US" dirty="0" err="1">
                <a:solidFill>
                  <a:schemeClr val="accent3"/>
                </a:solidFill>
              </a:rPr>
              <a:t>disebut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sebagai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>
                <a:solidFill>
                  <a:srgbClr val="C00000"/>
                </a:solidFill>
              </a:rPr>
              <a:t>“</a:t>
            </a:r>
            <a:r>
              <a:rPr lang="en-US" dirty="0" err="1">
                <a:solidFill>
                  <a:srgbClr val="C00000"/>
                </a:solidFill>
              </a:rPr>
              <a:t>Bapak</a:t>
            </a:r>
            <a:r>
              <a:rPr lang="en-US" dirty="0">
                <a:solidFill>
                  <a:srgbClr val="C00000"/>
                </a:solidFill>
              </a:rPr>
              <a:t> Psikologi </a:t>
            </a:r>
            <a:r>
              <a:rPr lang="en-US" dirty="0" err="1">
                <a:solidFill>
                  <a:srgbClr val="C00000"/>
                </a:solidFill>
              </a:rPr>
              <a:t>Fakultas</a:t>
            </a:r>
            <a:r>
              <a:rPr lang="en-US" dirty="0">
                <a:solidFill>
                  <a:srgbClr val="C00000"/>
                </a:solidFill>
              </a:rPr>
              <a:t>”</a:t>
            </a:r>
          </a:p>
          <a:p>
            <a:r>
              <a:rPr lang="en-US" dirty="0">
                <a:solidFill>
                  <a:schemeClr val="accent3"/>
                </a:solidFill>
              </a:rPr>
              <a:t>Beberapa </a:t>
            </a:r>
            <a:r>
              <a:rPr lang="en-US" dirty="0" err="1">
                <a:solidFill>
                  <a:schemeClr val="accent3"/>
                </a:solidFill>
              </a:rPr>
              <a:t>ratus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tahun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kemudian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pandangan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psikologi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fakultas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ini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dikembangkan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oleh</a:t>
            </a:r>
            <a:r>
              <a:rPr lang="en-US" dirty="0">
                <a:solidFill>
                  <a:schemeClr val="accent3"/>
                </a:solidFill>
              </a:rPr>
              <a:t> F.J Gall </a:t>
            </a:r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 </a:t>
            </a:r>
            <a:r>
              <a:rPr lang="en-US" dirty="0" err="1">
                <a:solidFill>
                  <a:srgbClr val="C00000"/>
                </a:solidFill>
                <a:sym typeface="Wingdings" panose="05000000000000000000" pitchFamily="2" charset="2"/>
              </a:rPr>
              <a:t>Phrenologi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166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3852" y="836712"/>
            <a:ext cx="10204123" cy="5449912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St. Thomas Aquinas (1225-1274)</a:t>
            </a:r>
          </a:p>
          <a:p>
            <a:r>
              <a:rPr lang="en-US" dirty="0" err="1">
                <a:solidFill>
                  <a:schemeClr val="accent3"/>
                </a:solidFill>
              </a:rPr>
              <a:t>Ia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tidak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setuju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dengan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pendapat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kebanyakan</a:t>
            </a:r>
            <a:r>
              <a:rPr lang="en-US" dirty="0">
                <a:solidFill>
                  <a:schemeClr val="accent3"/>
                </a:solidFill>
              </a:rPr>
              <a:t> orang </a:t>
            </a:r>
            <a:r>
              <a:rPr lang="en-US" dirty="0" err="1">
                <a:solidFill>
                  <a:schemeClr val="accent3"/>
                </a:solidFill>
              </a:rPr>
              <a:t>pada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waktu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itu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mencampurkan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jiwa</a:t>
            </a:r>
            <a:r>
              <a:rPr lang="en-US" dirty="0">
                <a:solidFill>
                  <a:schemeClr val="accent3"/>
                </a:solidFill>
              </a:rPr>
              <a:t> (</a:t>
            </a:r>
            <a:r>
              <a:rPr lang="en-US" i="1" dirty="0">
                <a:solidFill>
                  <a:schemeClr val="accent3"/>
                </a:solidFill>
              </a:rPr>
              <a:t>mind</a:t>
            </a:r>
            <a:r>
              <a:rPr lang="en-US" dirty="0">
                <a:solidFill>
                  <a:schemeClr val="accent3"/>
                </a:solidFill>
              </a:rPr>
              <a:t>)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roh</a:t>
            </a:r>
            <a:r>
              <a:rPr lang="en-US" dirty="0">
                <a:solidFill>
                  <a:schemeClr val="accent3"/>
                </a:solidFill>
              </a:rPr>
              <a:t> (</a:t>
            </a:r>
            <a:r>
              <a:rPr lang="en-US" i="1" dirty="0">
                <a:solidFill>
                  <a:schemeClr val="accent3"/>
                </a:solidFill>
              </a:rPr>
              <a:t>soul</a:t>
            </a:r>
            <a:r>
              <a:rPr lang="en-US" dirty="0">
                <a:solidFill>
                  <a:schemeClr val="accent3"/>
                </a:solidFill>
              </a:rPr>
              <a:t>) </a:t>
            </a:r>
          </a:p>
          <a:p>
            <a:r>
              <a:rPr lang="en-US" dirty="0" err="1">
                <a:solidFill>
                  <a:schemeClr val="accent3"/>
                </a:solidFill>
              </a:rPr>
              <a:t>Dengan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adanya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percampuran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dua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pengertian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itu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maka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sering</a:t>
            </a:r>
            <a:r>
              <a:rPr lang="en-US" dirty="0">
                <a:solidFill>
                  <a:schemeClr val="accent3"/>
                </a:solidFill>
              </a:rPr>
              <a:t> kali </a:t>
            </a:r>
            <a:r>
              <a:rPr lang="en-US" dirty="0" err="1">
                <a:solidFill>
                  <a:schemeClr val="accent3"/>
                </a:solidFill>
              </a:rPr>
              <a:t>terjadi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pertentangan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antara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ilmu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pengetahuan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rgbClr val="C00000"/>
                </a:solidFill>
              </a:rPr>
              <a:t> agama </a:t>
            </a:r>
            <a:r>
              <a:rPr lang="en-US" dirty="0">
                <a:solidFill>
                  <a:schemeClr val="accent3"/>
                </a:solidFill>
              </a:rPr>
              <a:t>yang </a:t>
            </a:r>
            <a:r>
              <a:rPr lang="en-US" dirty="0" err="1">
                <a:solidFill>
                  <a:schemeClr val="accent3"/>
                </a:solidFill>
              </a:rPr>
              <a:t>seharusnya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tidak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perlu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terjadi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karena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ilmu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pengetahuan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agama </a:t>
            </a:r>
            <a:r>
              <a:rPr lang="en-US" dirty="0" err="1">
                <a:solidFill>
                  <a:schemeClr val="accent3"/>
                </a:solidFill>
              </a:rPr>
              <a:t>masing-masing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mempelajari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dua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hal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berbeda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 err="1">
                <a:solidFill>
                  <a:srgbClr val="C00000"/>
                </a:solidFill>
              </a:rPr>
              <a:t>Ilmu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pengetahuan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berusaha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mencari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kebenaran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melalui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pengamatan-pengamatan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empiris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terhadap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alam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karena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objek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ilmu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pengetahuan</a:t>
            </a:r>
            <a:r>
              <a:rPr lang="en-US" dirty="0">
                <a:solidFill>
                  <a:schemeClr val="accent3"/>
                </a:solidFill>
              </a:rPr>
              <a:t> adalah </a:t>
            </a:r>
            <a:r>
              <a:rPr lang="en-US" dirty="0" err="1">
                <a:solidFill>
                  <a:srgbClr val="C00000"/>
                </a:solidFill>
              </a:rPr>
              <a:t>jiwa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 err="1">
                <a:solidFill>
                  <a:schemeClr val="accent3"/>
                </a:solidFill>
              </a:rPr>
              <a:t>Sedangkan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roh</a:t>
            </a:r>
            <a:r>
              <a:rPr lang="en-US" dirty="0">
                <a:solidFill>
                  <a:schemeClr val="accent3"/>
                </a:solidFill>
              </a:rPr>
              <a:t> adalah </a:t>
            </a:r>
            <a:r>
              <a:rPr lang="en-US" dirty="0" err="1">
                <a:solidFill>
                  <a:schemeClr val="accent3"/>
                </a:solidFill>
              </a:rPr>
              <a:t>objek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dari</a:t>
            </a:r>
            <a:r>
              <a:rPr lang="en-US" dirty="0">
                <a:solidFill>
                  <a:schemeClr val="accent3"/>
                </a:solidFill>
              </a:rPr>
              <a:t> agama yang </a:t>
            </a:r>
            <a:r>
              <a:rPr lang="en-US" dirty="0" err="1">
                <a:solidFill>
                  <a:schemeClr val="accent3"/>
                </a:solidFill>
              </a:rPr>
              <a:t>mencari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kebenaran</a:t>
            </a:r>
            <a:r>
              <a:rPr lang="en-US" dirty="0">
                <a:solidFill>
                  <a:schemeClr val="accent3"/>
                </a:solidFill>
              </a:rPr>
              <a:t> di </a:t>
            </a:r>
            <a:r>
              <a:rPr lang="en-US" dirty="0" err="1">
                <a:solidFill>
                  <a:schemeClr val="accent3"/>
                </a:solidFill>
              </a:rPr>
              <a:t>kemudian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hari</a:t>
            </a:r>
            <a:endParaRPr 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11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3852" y="1628800"/>
            <a:ext cx="10225136" cy="4267200"/>
          </a:xfrm>
        </p:spPr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Menurut Aquinas, </a:t>
            </a:r>
            <a:r>
              <a:rPr lang="en-US" dirty="0" err="1">
                <a:solidFill>
                  <a:schemeClr val="accent3"/>
                </a:solidFill>
              </a:rPr>
              <a:t>tingkah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laku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manusia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selalu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mengandung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pilihan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manusia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selalu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bertanggung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jawab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atas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pilihannya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sendiri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 err="1">
                <a:solidFill>
                  <a:schemeClr val="accent3"/>
                </a:solidFill>
              </a:rPr>
              <a:t>Ia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percaya</a:t>
            </a:r>
            <a:r>
              <a:rPr lang="en-US" dirty="0">
                <a:solidFill>
                  <a:schemeClr val="accent3"/>
                </a:solidFill>
              </a:rPr>
              <a:t> bahwa </a:t>
            </a:r>
            <a:r>
              <a:rPr lang="en-US" dirty="0" err="1">
                <a:solidFill>
                  <a:schemeClr val="accent3"/>
                </a:solidFill>
              </a:rPr>
              <a:t>manusia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melakukan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sesuatu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atas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dasar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pilihan</a:t>
            </a:r>
            <a:r>
              <a:rPr lang="en-US" dirty="0">
                <a:solidFill>
                  <a:schemeClr val="accent3"/>
                </a:solidFill>
              </a:rPr>
              <a:t> untuk </a:t>
            </a:r>
            <a:r>
              <a:rPr lang="en-US" dirty="0" err="1">
                <a:solidFill>
                  <a:schemeClr val="accent3"/>
                </a:solidFill>
              </a:rPr>
              <a:t>mencapai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suatu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tujuan</a:t>
            </a:r>
            <a:r>
              <a:rPr lang="en-US" dirty="0">
                <a:solidFill>
                  <a:schemeClr val="accent3"/>
                </a:solidFill>
              </a:rPr>
              <a:t> di </a:t>
            </a:r>
            <a:r>
              <a:rPr lang="en-US" dirty="0" err="1">
                <a:solidFill>
                  <a:schemeClr val="accent3"/>
                </a:solidFill>
              </a:rPr>
              <a:t>masa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depan</a:t>
            </a:r>
            <a:r>
              <a:rPr lang="en-US" dirty="0">
                <a:solidFill>
                  <a:schemeClr val="accent3"/>
                </a:solidFill>
              </a:rPr>
              <a:t> </a:t>
            </a:r>
          </a:p>
          <a:p>
            <a:r>
              <a:rPr lang="en-US" dirty="0">
                <a:solidFill>
                  <a:schemeClr val="accent3"/>
                </a:solidFill>
              </a:rPr>
              <a:t>Dalam </a:t>
            </a:r>
            <a:r>
              <a:rPr lang="en-US" dirty="0" err="1">
                <a:solidFill>
                  <a:schemeClr val="accent3"/>
                </a:solidFill>
              </a:rPr>
              <a:t>perbuatan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memilih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ini</a:t>
            </a:r>
            <a:r>
              <a:rPr lang="en-US" dirty="0">
                <a:solidFill>
                  <a:schemeClr val="accent3"/>
                </a:solidFill>
              </a:rPr>
              <a:t>, Aquinas </a:t>
            </a:r>
            <a:r>
              <a:rPr lang="en-US" dirty="0" err="1">
                <a:solidFill>
                  <a:schemeClr val="accent3"/>
                </a:solidFill>
              </a:rPr>
              <a:t>mengatakan</a:t>
            </a:r>
            <a:r>
              <a:rPr lang="en-US" dirty="0">
                <a:solidFill>
                  <a:schemeClr val="accent3"/>
                </a:solidFill>
              </a:rPr>
              <a:t> bahwa “</a:t>
            </a:r>
            <a:r>
              <a:rPr lang="en-US" dirty="0" err="1">
                <a:solidFill>
                  <a:schemeClr val="accent3"/>
                </a:solidFill>
              </a:rPr>
              <a:t>akal</a:t>
            </a:r>
            <a:r>
              <a:rPr lang="en-US" dirty="0">
                <a:solidFill>
                  <a:schemeClr val="accent3"/>
                </a:solidFill>
              </a:rPr>
              <a:t>” yang </a:t>
            </a:r>
            <a:r>
              <a:rPr lang="en-US" dirty="0" err="1">
                <a:solidFill>
                  <a:schemeClr val="accent3"/>
                </a:solidFill>
              </a:rPr>
              <a:t>memegang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peranan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penting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 err="1">
                <a:solidFill>
                  <a:schemeClr val="accent3"/>
                </a:solidFill>
              </a:rPr>
              <a:t>Atas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pemikiran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ini</a:t>
            </a:r>
            <a:r>
              <a:rPr lang="en-US" dirty="0">
                <a:solidFill>
                  <a:schemeClr val="accent3"/>
                </a:solidFill>
              </a:rPr>
              <a:t>, Aquinas </a:t>
            </a:r>
            <a:r>
              <a:rPr lang="en-US" dirty="0" err="1">
                <a:solidFill>
                  <a:schemeClr val="accent3"/>
                </a:solidFill>
              </a:rPr>
              <a:t>disebut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sebagai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>
                <a:solidFill>
                  <a:srgbClr val="C00000"/>
                </a:solidFill>
              </a:rPr>
              <a:t>“</a:t>
            </a:r>
            <a:r>
              <a:rPr lang="en-US" dirty="0" err="1">
                <a:solidFill>
                  <a:srgbClr val="C00000"/>
                </a:solidFill>
              </a:rPr>
              <a:t>Bapak</a:t>
            </a:r>
            <a:r>
              <a:rPr lang="en-US" dirty="0">
                <a:solidFill>
                  <a:srgbClr val="C00000"/>
                </a:solidFill>
              </a:rPr>
              <a:t> Psikologi </a:t>
            </a:r>
            <a:r>
              <a:rPr lang="en-US" dirty="0" err="1">
                <a:solidFill>
                  <a:srgbClr val="C00000"/>
                </a:solidFill>
              </a:rPr>
              <a:t>Rasional</a:t>
            </a:r>
            <a:r>
              <a:rPr lang="en-US" dirty="0">
                <a:solidFill>
                  <a:srgbClr val="C00000"/>
                </a:solidFill>
              </a:rPr>
              <a:t>”</a:t>
            </a:r>
          </a:p>
          <a:p>
            <a:pPr marL="0" indent="0">
              <a:buNone/>
            </a:pPr>
            <a:endParaRPr 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36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9876" y="2564904"/>
            <a:ext cx="9751060" cy="1168400"/>
          </a:xfrm>
        </p:spPr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3"/>
                </a:solidFill>
                <a:latin typeface="Blackadder ITC" panose="04020505051007020D02" pitchFamily="82" charset="0"/>
              </a:rPr>
              <a:t>Psikologi dalam </a:t>
            </a:r>
            <a:r>
              <a:rPr lang="en-US" sz="6000" dirty="0" err="1">
                <a:solidFill>
                  <a:schemeClr val="accent3"/>
                </a:solidFill>
                <a:latin typeface="Blackadder ITC" panose="04020505051007020D02" pitchFamily="82" charset="0"/>
              </a:rPr>
              <a:t>Masa</a:t>
            </a:r>
            <a:r>
              <a:rPr lang="en-US" sz="6000" dirty="0">
                <a:solidFill>
                  <a:schemeClr val="accent3"/>
                </a:solidFill>
                <a:latin typeface="Blackadder ITC" panose="04020505051007020D02" pitchFamily="82" charset="0"/>
              </a:rPr>
              <a:t> </a:t>
            </a:r>
            <a:r>
              <a:rPr lang="en-US" sz="6000" dirty="0" err="1">
                <a:solidFill>
                  <a:schemeClr val="accent3"/>
                </a:solidFill>
                <a:latin typeface="Blackadder ITC" panose="04020505051007020D02" pitchFamily="82" charset="0"/>
              </a:rPr>
              <a:t>Renaisans</a:t>
            </a:r>
            <a:endParaRPr lang="en-US" sz="6000" dirty="0">
              <a:solidFill>
                <a:schemeClr val="accent3"/>
              </a:solidFill>
              <a:latin typeface="Blackadder ITC" panose="04020505051007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44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836" y="764704"/>
            <a:ext cx="10441160" cy="51845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Francis Bacon (1561-1626)</a:t>
            </a:r>
          </a:p>
          <a:p>
            <a:r>
              <a:rPr lang="en-US" dirty="0" err="1">
                <a:solidFill>
                  <a:schemeClr val="accent3"/>
                </a:solidFill>
              </a:rPr>
              <a:t>Menolak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pandangan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rasionalis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menganggap</a:t>
            </a:r>
            <a:r>
              <a:rPr lang="en-US" dirty="0">
                <a:solidFill>
                  <a:schemeClr val="accent3"/>
                </a:solidFill>
              </a:rPr>
              <a:t> bahwa </a:t>
            </a:r>
            <a:r>
              <a:rPr lang="en-US" dirty="0" err="1">
                <a:solidFill>
                  <a:schemeClr val="accent3"/>
                </a:solidFill>
              </a:rPr>
              <a:t>rasiolah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penting</a:t>
            </a:r>
            <a:r>
              <a:rPr lang="en-US" dirty="0">
                <a:solidFill>
                  <a:schemeClr val="accent3"/>
                </a:solidFill>
              </a:rPr>
              <a:t> dalam </a:t>
            </a:r>
            <a:r>
              <a:rPr lang="en-US" dirty="0" err="1">
                <a:solidFill>
                  <a:schemeClr val="accent3"/>
                </a:solidFill>
              </a:rPr>
              <a:t>ilmu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pengetahuan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 err="1">
                <a:solidFill>
                  <a:schemeClr val="accent3"/>
                </a:solidFill>
              </a:rPr>
              <a:t>Menolak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anggapan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Aristoteles</a:t>
            </a:r>
            <a:r>
              <a:rPr lang="en-US" dirty="0">
                <a:solidFill>
                  <a:schemeClr val="accent3"/>
                </a:solidFill>
              </a:rPr>
              <a:t> bahwa </a:t>
            </a:r>
            <a:r>
              <a:rPr lang="en-US" dirty="0" err="1">
                <a:solidFill>
                  <a:schemeClr val="accent3"/>
                </a:solidFill>
              </a:rPr>
              <a:t>materilah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penting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bahwa </a:t>
            </a:r>
            <a:r>
              <a:rPr lang="en-US" dirty="0" err="1">
                <a:solidFill>
                  <a:schemeClr val="accent3"/>
                </a:solidFill>
              </a:rPr>
              <a:t>tiap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materi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sudah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terdapat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potensi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tidak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dapat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diubah-ubah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lagi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setiap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materi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mempunyai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kebenarannya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sendiri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>
                <a:solidFill>
                  <a:schemeClr val="accent3"/>
                </a:solidFill>
              </a:rPr>
              <a:t>Bacon </a:t>
            </a:r>
            <a:r>
              <a:rPr lang="en-US" dirty="0" err="1">
                <a:solidFill>
                  <a:schemeClr val="accent3"/>
                </a:solidFill>
              </a:rPr>
              <a:t>mengemukakan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metode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induktif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chemeClr val="accent3"/>
                </a:solidFill>
              </a:rPr>
              <a:t>dalam </a:t>
            </a:r>
            <a:r>
              <a:rPr lang="en-US" dirty="0" err="1">
                <a:solidFill>
                  <a:schemeClr val="accent3"/>
                </a:solidFill>
              </a:rPr>
              <a:t>ilmu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pengetahuan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yaitu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suatu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metode</a:t>
            </a:r>
            <a:r>
              <a:rPr lang="en-US" dirty="0">
                <a:solidFill>
                  <a:schemeClr val="accent3"/>
                </a:solidFill>
              </a:rPr>
              <a:t> untuk </a:t>
            </a:r>
            <a:r>
              <a:rPr lang="en-US" dirty="0" err="1">
                <a:solidFill>
                  <a:schemeClr val="accent3"/>
                </a:solidFill>
              </a:rPr>
              <a:t>mencari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kebenaran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umum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dengan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mempelajari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beberapa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hal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atau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sejumlah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hal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khusus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 err="1">
                <a:solidFill>
                  <a:schemeClr val="accent3"/>
                </a:solidFill>
              </a:rPr>
              <a:t>Buku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karangan</a:t>
            </a:r>
            <a:r>
              <a:rPr lang="en-US" dirty="0">
                <a:solidFill>
                  <a:schemeClr val="accent3"/>
                </a:solidFill>
              </a:rPr>
              <a:t> Bacon yang </a:t>
            </a:r>
            <a:r>
              <a:rPr lang="en-US" dirty="0" err="1">
                <a:solidFill>
                  <a:schemeClr val="accent3"/>
                </a:solidFill>
              </a:rPr>
              <a:t>berjudul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i="1" dirty="0" err="1">
                <a:solidFill>
                  <a:schemeClr val="accent3"/>
                </a:solidFill>
              </a:rPr>
              <a:t>Novum</a:t>
            </a:r>
            <a:r>
              <a:rPr lang="en-US" i="1" dirty="0">
                <a:solidFill>
                  <a:schemeClr val="accent3"/>
                </a:solidFill>
              </a:rPr>
              <a:t> </a:t>
            </a:r>
            <a:r>
              <a:rPr lang="en-US" i="1" dirty="0" err="1">
                <a:solidFill>
                  <a:schemeClr val="accent3"/>
                </a:solidFill>
              </a:rPr>
              <a:t>Organum</a:t>
            </a:r>
            <a:r>
              <a:rPr lang="en-US" i="1" dirty="0">
                <a:solidFill>
                  <a:schemeClr val="accent3"/>
                </a:solidFill>
              </a:rPr>
              <a:t> </a:t>
            </a:r>
            <a:r>
              <a:rPr lang="en-US" i="1" dirty="0" err="1">
                <a:solidFill>
                  <a:schemeClr val="accent3"/>
                </a:solidFill>
              </a:rPr>
              <a:t>Scientiarium</a:t>
            </a:r>
            <a:r>
              <a:rPr lang="en-US" i="1" dirty="0">
                <a:solidFill>
                  <a:schemeClr val="accent3"/>
                </a:solidFill>
              </a:rPr>
              <a:t> </a:t>
            </a:r>
            <a:r>
              <a:rPr lang="en-US" dirty="0">
                <a:solidFill>
                  <a:schemeClr val="accent3"/>
                </a:solidFill>
              </a:rPr>
              <a:t>(1620) </a:t>
            </a:r>
            <a:r>
              <a:rPr lang="en-US" dirty="0" err="1">
                <a:solidFill>
                  <a:schemeClr val="accent3"/>
                </a:solidFill>
              </a:rPr>
              <a:t>merupakan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pernyataan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kebebasan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kaum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empiris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kungkungan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metode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rasionalistis</a:t>
            </a:r>
            <a:r>
              <a:rPr lang="en-US" dirty="0">
                <a:solidFill>
                  <a:schemeClr val="accent3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0847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828" y="908720"/>
            <a:ext cx="10441160" cy="547260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3"/>
                </a:solidFill>
              </a:rPr>
              <a:t>Bacon </a:t>
            </a:r>
            <a:r>
              <a:rPr lang="en-US" dirty="0" err="1">
                <a:solidFill>
                  <a:schemeClr val="accent3"/>
                </a:solidFill>
              </a:rPr>
              <a:t>mengingatkan</a:t>
            </a:r>
            <a:r>
              <a:rPr lang="en-US" dirty="0">
                <a:solidFill>
                  <a:schemeClr val="accent3"/>
                </a:solidFill>
              </a:rPr>
              <a:t> bahwa </a:t>
            </a:r>
            <a:r>
              <a:rPr lang="en-US" dirty="0" err="1">
                <a:solidFill>
                  <a:schemeClr val="accent3"/>
                </a:solidFill>
              </a:rPr>
              <a:t>seorang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sarjana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dapat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dikatakan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empiris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sejati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sebelum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dapat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menggunakan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metode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induktif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ia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harus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membebaskan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terlebih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dahulu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berbagai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macam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prasangka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atau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idola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yaitu</a:t>
            </a:r>
            <a:r>
              <a:rPr lang="en-US" dirty="0">
                <a:solidFill>
                  <a:schemeClr val="accent3"/>
                </a:solidFill>
              </a:rPr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>
                <a:solidFill>
                  <a:srgbClr val="C00000"/>
                </a:solidFill>
              </a:rPr>
              <a:t>Idola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Tribus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yaitu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idola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terdapat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pada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suatu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suku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bangsa</a:t>
            </a:r>
            <a:r>
              <a:rPr lang="en-US" dirty="0">
                <a:solidFill>
                  <a:schemeClr val="accent3"/>
                </a:solidFill>
              </a:rPr>
              <a:t> (</a:t>
            </a:r>
            <a:r>
              <a:rPr lang="en-US" i="1" dirty="0">
                <a:solidFill>
                  <a:schemeClr val="accent3"/>
                </a:solidFill>
              </a:rPr>
              <a:t>Tribe</a:t>
            </a:r>
            <a:r>
              <a:rPr lang="en-US" dirty="0">
                <a:solidFill>
                  <a:schemeClr val="accent3"/>
                </a:solidFill>
              </a:rPr>
              <a:t>). </a:t>
            </a:r>
            <a:r>
              <a:rPr lang="en-US" dirty="0" err="1">
                <a:solidFill>
                  <a:schemeClr val="accent3"/>
                </a:solidFill>
              </a:rPr>
              <a:t>Idola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ini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dapat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menimbulkan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kepercayaan</a:t>
            </a:r>
            <a:r>
              <a:rPr lang="en-US" dirty="0">
                <a:solidFill>
                  <a:schemeClr val="accent3"/>
                </a:solidFill>
              </a:rPr>
              <a:t> bahwa </a:t>
            </a:r>
            <a:r>
              <a:rPr lang="en-US" dirty="0" err="1">
                <a:solidFill>
                  <a:schemeClr val="accent3"/>
                </a:solidFill>
              </a:rPr>
              <a:t>sukunya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sendiri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benar</a:t>
            </a:r>
            <a:r>
              <a:rPr lang="en-US" dirty="0">
                <a:solidFill>
                  <a:schemeClr val="accent3"/>
                </a:solidFill>
              </a:rPr>
              <a:t> (</a:t>
            </a:r>
            <a:r>
              <a:rPr lang="en-US" i="1" dirty="0">
                <a:solidFill>
                  <a:schemeClr val="accent3"/>
                </a:solidFill>
              </a:rPr>
              <a:t>ethnocentrism</a:t>
            </a:r>
            <a:r>
              <a:rPr lang="en-US" dirty="0">
                <a:solidFill>
                  <a:schemeClr val="accent3"/>
                </a:solidFill>
              </a:rPr>
              <a:t>) </a:t>
            </a:r>
            <a:r>
              <a:rPr lang="en-US" dirty="0" err="1">
                <a:solidFill>
                  <a:schemeClr val="accent3"/>
                </a:solidFill>
              </a:rPr>
              <a:t>atau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nenek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moyang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atau</a:t>
            </a:r>
            <a:r>
              <a:rPr lang="en-US" dirty="0">
                <a:solidFill>
                  <a:schemeClr val="accent3"/>
                </a:solidFill>
              </a:rPr>
              <a:t> orang </a:t>
            </a:r>
            <a:r>
              <a:rPr lang="en-US" dirty="0" err="1">
                <a:solidFill>
                  <a:schemeClr val="accent3"/>
                </a:solidFill>
              </a:rPr>
              <a:t>tua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sendiri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benar</a:t>
            </a:r>
            <a:endParaRPr lang="en-US" dirty="0">
              <a:solidFill>
                <a:schemeClr val="accent3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 err="1">
                <a:solidFill>
                  <a:srgbClr val="C00000"/>
                </a:solidFill>
              </a:rPr>
              <a:t>Idola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Fori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yaitu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idola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timbul</a:t>
            </a:r>
            <a:r>
              <a:rPr lang="en-US" dirty="0">
                <a:solidFill>
                  <a:schemeClr val="accent3"/>
                </a:solidFill>
              </a:rPr>
              <a:t> di </a:t>
            </a:r>
            <a:r>
              <a:rPr lang="en-US" dirty="0" err="1">
                <a:solidFill>
                  <a:schemeClr val="accent3"/>
                </a:solidFill>
              </a:rPr>
              <a:t>pasar-pasar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sebagai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akibat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pergaulan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dengan</a:t>
            </a:r>
            <a:r>
              <a:rPr lang="en-US" dirty="0">
                <a:solidFill>
                  <a:schemeClr val="accent3"/>
                </a:solidFill>
              </a:rPr>
              <a:t> orang </a:t>
            </a:r>
            <a:r>
              <a:rPr lang="en-US" dirty="0" err="1">
                <a:solidFill>
                  <a:schemeClr val="accent3"/>
                </a:solidFill>
              </a:rPr>
              <a:t>banyak</a:t>
            </a:r>
            <a:r>
              <a:rPr lang="en-US" dirty="0">
                <a:solidFill>
                  <a:schemeClr val="accent3"/>
                </a:solidFill>
              </a:rPr>
              <a:t> di </a:t>
            </a:r>
            <a:r>
              <a:rPr lang="en-US" dirty="0" err="1">
                <a:solidFill>
                  <a:schemeClr val="accent3"/>
                </a:solidFill>
              </a:rPr>
              <a:t>mana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istilah-istilah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konsep-konsep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tidak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didefinisikan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dengan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cermat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tepat</a:t>
            </a:r>
            <a:endParaRPr lang="en-US" dirty="0">
              <a:solidFill>
                <a:schemeClr val="accent3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 err="1">
                <a:solidFill>
                  <a:srgbClr val="C00000"/>
                </a:solidFill>
              </a:rPr>
              <a:t>Idola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Specus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yaitu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idola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timbul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karena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adanya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dorongan-dorongan</a:t>
            </a:r>
            <a:r>
              <a:rPr lang="en-US" dirty="0">
                <a:solidFill>
                  <a:schemeClr val="accent3"/>
                </a:solidFill>
              </a:rPr>
              <a:t> dalam </a:t>
            </a:r>
            <a:r>
              <a:rPr lang="en-US" dirty="0" err="1">
                <a:solidFill>
                  <a:schemeClr val="accent3"/>
                </a:solidFill>
              </a:rPr>
              <a:t>diri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sendiri</a:t>
            </a:r>
            <a:r>
              <a:rPr lang="en-US" dirty="0">
                <a:solidFill>
                  <a:schemeClr val="accent3"/>
                </a:solidFill>
              </a:rPr>
              <a:t> untuk </a:t>
            </a:r>
            <a:r>
              <a:rPr lang="en-US" dirty="0" err="1">
                <a:solidFill>
                  <a:schemeClr val="accent3"/>
                </a:solidFill>
              </a:rPr>
              <a:t>mengamati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sesuatu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dengan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cara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keliru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kecenderungan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subjektif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sehingga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memunculkan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kesimpulan-kesimpulan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penalaran-penalaran</a:t>
            </a:r>
            <a:r>
              <a:rPr lang="en-US" dirty="0">
                <a:solidFill>
                  <a:schemeClr val="accent3"/>
                </a:solidFill>
              </a:rPr>
              <a:t> yang salah </a:t>
            </a:r>
            <a:r>
              <a:rPr lang="en-US" dirty="0" err="1">
                <a:solidFill>
                  <a:schemeClr val="accent3"/>
                </a:solidFill>
              </a:rPr>
              <a:t>mengenai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sesuatu</a:t>
            </a:r>
            <a:endParaRPr lang="en-US" dirty="0">
              <a:solidFill>
                <a:schemeClr val="accent3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 err="1">
                <a:solidFill>
                  <a:srgbClr val="C00000"/>
                </a:solidFill>
              </a:rPr>
              <a:t>Idola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Theatri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yaitu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idola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disebabkan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oleh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metode-metode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tidak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tepat</a:t>
            </a:r>
            <a:r>
              <a:rPr lang="en-US" dirty="0">
                <a:solidFill>
                  <a:schemeClr val="accent3"/>
                </a:solidFill>
              </a:rPr>
              <a:t> dalam </a:t>
            </a:r>
            <a:r>
              <a:rPr lang="en-US" dirty="0" err="1">
                <a:solidFill>
                  <a:schemeClr val="accent3"/>
                </a:solidFill>
              </a:rPr>
              <a:t>ilmu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pengetahuan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atau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digunakan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oleh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ahli-ahli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filsafat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kurang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dapat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dipercaya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sehingga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dapat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menimbulkan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pandangan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keliru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mengenai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sesuatu</a:t>
            </a:r>
            <a:endParaRPr lang="en-US" dirty="0">
              <a:solidFill>
                <a:schemeClr val="accent3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6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1844" y="764704"/>
            <a:ext cx="10297144" cy="5400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Rene Descartes (1596-1650)</a:t>
            </a:r>
          </a:p>
          <a:p>
            <a:r>
              <a:rPr lang="en-US" dirty="0" err="1">
                <a:solidFill>
                  <a:schemeClr val="accent3"/>
                </a:solidFill>
              </a:rPr>
              <a:t>Ia</a:t>
            </a:r>
            <a:r>
              <a:rPr lang="en-US" dirty="0">
                <a:solidFill>
                  <a:schemeClr val="accent3"/>
                </a:solidFill>
              </a:rPr>
              <a:t> adalah seorang </a:t>
            </a:r>
            <a:r>
              <a:rPr lang="en-US" dirty="0" err="1">
                <a:solidFill>
                  <a:schemeClr val="accent3"/>
                </a:solidFill>
              </a:rPr>
              <a:t>ahli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matematika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ahli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ilmu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faal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ahli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filsafat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mempunyai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perhatian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besar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terhadap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gejala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kejiwaan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>
                <a:solidFill>
                  <a:schemeClr val="accent3"/>
                </a:solidFill>
              </a:rPr>
              <a:t>Konsepnya </a:t>
            </a:r>
            <a:r>
              <a:rPr lang="en-US" dirty="0" err="1">
                <a:solidFill>
                  <a:schemeClr val="accent3"/>
                </a:solidFill>
              </a:rPr>
              <a:t>tentang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psikologi</a:t>
            </a:r>
            <a:r>
              <a:rPr lang="en-US" dirty="0">
                <a:solidFill>
                  <a:schemeClr val="accent3"/>
                </a:solidFill>
              </a:rPr>
              <a:t> adalah </a:t>
            </a:r>
            <a:r>
              <a:rPr lang="en-US" dirty="0" err="1">
                <a:solidFill>
                  <a:schemeClr val="accent3"/>
                </a:solidFill>
              </a:rPr>
              <a:t>ilmu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mempelajari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kesadaran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 err="1">
                <a:solidFill>
                  <a:schemeClr val="accent3"/>
                </a:solidFill>
              </a:rPr>
              <a:t>Jadi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kesadaran</a:t>
            </a:r>
            <a:r>
              <a:rPr lang="en-US" dirty="0">
                <a:solidFill>
                  <a:schemeClr val="accent3"/>
                </a:solidFill>
              </a:rPr>
              <a:t> adalah </a:t>
            </a:r>
            <a:r>
              <a:rPr lang="en-US" dirty="0" err="1">
                <a:solidFill>
                  <a:schemeClr val="accent3"/>
                </a:solidFill>
              </a:rPr>
              <a:t>faktor</a:t>
            </a:r>
            <a:r>
              <a:rPr lang="en-US" dirty="0">
                <a:solidFill>
                  <a:schemeClr val="accent3"/>
                </a:solidFill>
              </a:rPr>
              <a:t> yang paling </a:t>
            </a:r>
            <a:r>
              <a:rPr lang="en-US" dirty="0" err="1">
                <a:solidFill>
                  <a:schemeClr val="accent3"/>
                </a:solidFill>
              </a:rPr>
              <a:t>menentukan</a:t>
            </a:r>
            <a:r>
              <a:rPr lang="en-US" dirty="0">
                <a:solidFill>
                  <a:schemeClr val="accent3"/>
                </a:solidFill>
              </a:rPr>
              <a:t> dalam </a:t>
            </a:r>
            <a:r>
              <a:rPr lang="en-US" dirty="0" err="1">
                <a:solidFill>
                  <a:schemeClr val="accent3"/>
                </a:solidFill>
              </a:rPr>
              <a:t>psikologinya</a:t>
            </a:r>
            <a:r>
              <a:rPr lang="en-US" dirty="0">
                <a:solidFill>
                  <a:schemeClr val="accent3"/>
                </a:solidFill>
              </a:rPr>
              <a:t> Descartes, </a:t>
            </a:r>
            <a:r>
              <a:rPr lang="en-US" dirty="0" err="1">
                <a:solidFill>
                  <a:schemeClr val="accent3"/>
                </a:solidFill>
              </a:rPr>
              <a:t>karena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sampai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sekarang</a:t>
            </a:r>
            <a:r>
              <a:rPr lang="en-US" dirty="0">
                <a:solidFill>
                  <a:schemeClr val="accent3"/>
                </a:solidFill>
              </a:rPr>
              <a:t> aliran-aliran psikologi yang </a:t>
            </a:r>
            <a:r>
              <a:rPr lang="en-US" dirty="0" err="1">
                <a:solidFill>
                  <a:schemeClr val="accent3"/>
                </a:solidFill>
              </a:rPr>
              <a:t>mementingkan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kesadaran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disebut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sebagai</a:t>
            </a:r>
            <a:r>
              <a:rPr lang="en-US" dirty="0">
                <a:solidFill>
                  <a:schemeClr val="accent3"/>
                </a:solidFill>
              </a:rPr>
              <a:t> Psikologi </a:t>
            </a:r>
            <a:r>
              <a:rPr lang="en-US" dirty="0" err="1">
                <a:solidFill>
                  <a:schemeClr val="accent3"/>
                </a:solidFill>
              </a:rPr>
              <a:t>Cartian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>
                <a:solidFill>
                  <a:schemeClr val="accent3"/>
                </a:solidFill>
              </a:rPr>
              <a:t>Descartes </a:t>
            </a:r>
            <a:r>
              <a:rPr lang="en-US" dirty="0" err="1">
                <a:solidFill>
                  <a:schemeClr val="accent3"/>
                </a:solidFill>
              </a:rPr>
              <a:t>juga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disebut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sebagai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penganut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paham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rasionalisme</a:t>
            </a:r>
            <a:r>
              <a:rPr lang="en-US" dirty="0">
                <a:solidFill>
                  <a:schemeClr val="accent3"/>
                </a:solidFill>
              </a:rPr>
              <a:t>. </a:t>
            </a:r>
            <a:r>
              <a:rPr lang="en-US" dirty="0" err="1">
                <a:solidFill>
                  <a:schemeClr val="accent3"/>
                </a:solidFill>
              </a:rPr>
              <a:t>Ucapannya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sangat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terkenal</a:t>
            </a:r>
            <a:r>
              <a:rPr lang="en-US" dirty="0">
                <a:solidFill>
                  <a:schemeClr val="accent3"/>
                </a:solidFill>
              </a:rPr>
              <a:t> adalah </a:t>
            </a:r>
            <a:r>
              <a:rPr lang="en-US" dirty="0">
                <a:solidFill>
                  <a:srgbClr val="C00000"/>
                </a:solidFill>
              </a:rPr>
              <a:t>“cogito ergo sum” </a:t>
            </a:r>
            <a:r>
              <a:rPr lang="en-US" dirty="0">
                <a:solidFill>
                  <a:schemeClr val="accent3"/>
                </a:solidFill>
              </a:rPr>
              <a:t>yang </a:t>
            </a:r>
            <a:r>
              <a:rPr lang="en-US" dirty="0" err="1">
                <a:solidFill>
                  <a:schemeClr val="accent3"/>
                </a:solidFill>
              </a:rPr>
              <a:t>artinya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>
                <a:solidFill>
                  <a:srgbClr val="C00000"/>
                </a:solidFill>
              </a:rPr>
              <a:t>“</a:t>
            </a:r>
            <a:r>
              <a:rPr lang="en-US" dirty="0" err="1">
                <a:solidFill>
                  <a:srgbClr val="C00000"/>
                </a:solidFill>
              </a:rPr>
              <a:t>saya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berpikir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maka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saya</a:t>
            </a:r>
            <a:r>
              <a:rPr lang="en-US" dirty="0">
                <a:solidFill>
                  <a:srgbClr val="C00000"/>
                </a:solidFill>
              </a:rPr>
              <a:t> ada” (</a:t>
            </a:r>
            <a:r>
              <a:rPr lang="en-US" i="1" dirty="0">
                <a:solidFill>
                  <a:srgbClr val="C00000"/>
                </a:solidFill>
              </a:rPr>
              <a:t>I think, therefore I am</a:t>
            </a:r>
            <a:r>
              <a:rPr lang="en-US" dirty="0">
                <a:solidFill>
                  <a:srgbClr val="C00000"/>
                </a:solidFill>
              </a:rPr>
              <a:t>) </a:t>
            </a:r>
          </a:p>
          <a:p>
            <a:r>
              <a:rPr lang="en-US" dirty="0" err="1">
                <a:solidFill>
                  <a:schemeClr val="accent3"/>
                </a:solidFill>
              </a:rPr>
              <a:t>Sebagai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penganut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rasionalisme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terlalu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yakin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pada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ajarannya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maka</a:t>
            </a:r>
            <a:r>
              <a:rPr lang="en-US" dirty="0">
                <a:solidFill>
                  <a:schemeClr val="accent3"/>
                </a:solidFill>
              </a:rPr>
              <a:t> Descartes </a:t>
            </a:r>
            <a:r>
              <a:rPr lang="en-US" dirty="0" err="1">
                <a:solidFill>
                  <a:schemeClr val="accent3"/>
                </a:solidFill>
              </a:rPr>
              <a:t>hanya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yakin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dirinya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sendiri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saja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karena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satu-satunya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diketahuinya</a:t>
            </a:r>
            <a:r>
              <a:rPr lang="en-US" dirty="0">
                <a:solidFill>
                  <a:schemeClr val="accent3"/>
                </a:solidFill>
              </a:rPr>
              <a:t> adalah </a:t>
            </a:r>
            <a:r>
              <a:rPr lang="en-US" dirty="0" err="1">
                <a:solidFill>
                  <a:schemeClr val="accent3"/>
                </a:solidFill>
              </a:rPr>
              <a:t>pikirannya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sendiri</a:t>
            </a:r>
            <a:endParaRPr lang="en-US" dirty="0">
              <a:solidFill>
                <a:schemeClr val="accent3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592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836" y="692696"/>
            <a:ext cx="10513168" cy="532859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Thomas Hobbes (1588-1679)</a:t>
            </a:r>
          </a:p>
          <a:p>
            <a:r>
              <a:rPr lang="en-US" dirty="0">
                <a:solidFill>
                  <a:schemeClr val="accent3"/>
                </a:solidFill>
              </a:rPr>
              <a:t>Thomas Hobbes </a:t>
            </a:r>
            <a:r>
              <a:rPr lang="en-US" dirty="0" err="1">
                <a:solidFill>
                  <a:schemeClr val="accent3"/>
                </a:solidFill>
              </a:rPr>
              <a:t>berasal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Inggris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terkenal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mengemukakan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>
                <a:solidFill>
                  <a:srgbClr val="C00000"/>
                </a:solidFill>
              </a:rPr>
              <a:t>teori </a:t>
            </a:r>
            <a:r>
              <a:rPr lang="en-US" dirty="0" err="1">
                <a:solidFill>
                  <a:srgbClr val="C00000"/>
                </a:solidFill>
              </a:rPr>
              <a:t>mekanis</a:t>
            </a:r>
            <a:r>
              <a:rPr lang="en-US" dirty="0">
                <a:solidFill>
                  <a:srgbClr val="C00000"/>
                </a:solidFill>
              </a:rPr>
              <a:t> dalam psikologi</a:t>
            </a:r>
          </a:p>
          <a:p>
            <a:r>
              <a:rPr lang="en-US" dirty="0" err="1">
                <a:solidFill>
                  <a:schemeClr val="accent3"/>
                </a:solidFill>
              </a:rPr>
              <a:t>Semboyannya</a:t>
            </a:r>
            <a:r>
              <a:rPr lang="en-US" dirty="0">
                <a:solidFill>
                  <a:schemeClr val="accent3"/>
                </a:solidFill>
              </a:rPr>
              <a:t>: adalah </a:t>
            </a:r>
            <a:r>
              <a:rPr lang="en-US" i="1" dirty="0">
                <a:solidFill>
                  <a:srgbClr val="C00000"/>
                </a:solidFill>
              </a:rPr>
              <a:t>“all that exists is matter; all that occurs is motion”</a:t>
            </a:r>
            <a:r>
              <a:rPr lang="en-US" i="1" dirty="0">
                <a:solidFill>
                  <a:schemeClr val="accent3"/>
                </a:solidFill>
              </a:rPr>
              <a:t> </a:t>
            </a:r>
            <a:r>
              <a:rPr lang="en-US" dirty="0">
                <a:solidFill>
                  <a:schemeClr val="accent3"/>
                </a:solidFill>
              </a:rPr>
              <a:t>yang </a:t>
            </a:r>
            <a:r>
              <a:rPr lang="en-US" dirty="0" err="1">
                <a:solidFill>
                  <a:schemeClr val="accent3"/>
                </a:solidFill>
              </a:rPr>
              <a:t>artinya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>
                <a:solidFill>
                  <a:srgbClr val="C00000"/>
                </a:solidFill>
              </a:rPr>
              <a:t>“segala yang ada adalah </a:t>
            </a:r>
            <a:r>
              <a:rPr lang="en-US" dirty="0" err="1">
                <a:solidFill>
                  <a:srgbClr val="C00000"/>
                </a:solidFill>
              </a:rPr>
              <a:t>wujud</a:t>
            </a:r>
            <a:r>
              <a:rPr lang="en-US" dirty="0">
                <a:solidFill>
                  <a:srgbClr val="C00000"/>
                </a:solidFill>
              </a:rPr>
              <a:t>; segala yang </a:t>
            </a:r>
            <a:r>
              <a:rPr lang="en-US" dirty="0" err="1">
                <a:solidFill>
                  <a:srgbClr val="C00000"/>
                </a:solidFill>
              </a:rPr>
              <a:t>muncul</a:t>
            </a:r>
            <a:r>
              <a:rPr lang="en-US" dirty="0">
                <a:solidFill>
                  <a:srgbClr val="C00000"/>
                </a:solidFill>
              </a:rPr>
              <a:t> adalah </a:t>
            </a:r>
            <a:r>
              <a:rPr lang="en-US" dirty="0" err="1">
                <a:solidFill>
                  <a:srgbClr val="C00000"/>
                </a:solidFill>
              </a:rPr>
              <a:t>gerak</a:t>
            </a:r>
            <a:r>
              <a:rPr lang="en-US" dirty="0">
                <a:solidFill>
                  <a:srgbClr val="C00000"/>
                </a:solidFill>
              </a:rPr>
              <a:t>”</a:t>
            </a:r>
          </a:p>
          <a:p>
            <a:r>
              <a:rPr lang="en-US" dirty="0" err="1">
                <a:solidFill>
                  <a:schemeClr val="accent3"/>
                </a:solidFill>
              </a:rPr>
              <a:t>Dua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motivasi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dasar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dari</a:t>
            </a:r>
            <a:r>
              <a:rPr lang="en-US" dirty="0">
                <a:solidFill>
                  <a:schemeClr val="accent3"/>
                </a:solidFill>
              </a:rPr>
              <a:t> tingkah </a:t>
            </a:r>
            <a:r>
              <a:rPr lang="en-US" dirty="0" err="1">
                <a:solidFill>
                  <a:schemeClr val="accent3"/>
                </a:solidFill>
              </a:rPr>
              <a:t>laku</a:t>
            </a:r>
            <a:r>
              <a:rPr lang="en-US" dirty="0">
                <a:solidFill>
                  <a:schemeClr val="accent3"/>
                </a:solidFill>
              </a:rPr>
              <a:t> adalah </a:t>
            </a:r>
            <a:r>
              <a:rPr lang="en-US" dirty="0" err="1">
                <a:solidFill>
                  <a:schemeClr val="accent3"/>
                </a:solidFill>
              </a:rPr>
              <a:t>selera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atau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nafsu</a:t>
            </a:r>
            <a:r>
              <a:rPr lang="en-US" dirty="0">
                <a:solidFill>
                  <a:schemeClr val="accent3"/>
                </a:solidFill>
              </a:rPr>
              <a:t> untuk </a:t>
            </a:r>
            <a:r>
              <a:rPr lang="en-US" dirty="0" err="1">
                <a:solidFill>
                  <a:schemeClr val="accent3"/>
                </a:solidFill>
              </a:rPr>
              <a:t>mendekati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sesuatu</a:t>
            </a:r>
            <a:r>
              <a:rPr lang="en-US" dirty="0">
                <a:solidFill>
                  <a:schemeClr val="accent3"/>
                </a:solidFill>
              </a:rPr>
              <a:t> (</a:t>
            </a:r>
            <a:r>
              <a:rPr lang="en-US" i="1" dirty="0">
                <a:solidFill>
                  <a:schemeClr val="accent3"/>
                </a:solidFill>
              </a:rPr>
              <a:t>appetite</a:t>
            </a:r>
            <a:r>
              <a:rPr lang="en-US" dirty="0">
                <a:solidFill>
                  <a:schemeClr val="accent3"/>
                </a:solidFill>
              </a:rPr>
              <a:t>)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kecenderungan</a:t>
            </a:r>
            <a:r>
              <a:rPr lang="en-US" dirty="0">
                <a:solidFill>
                  <a:schemeClr val="accent3"/>
                </a:solidFill>
              </a:rPr>
              <a:t> untuk </a:t>
            </a:r>
            <a:r>
              <a:rPr lang="en-US" dirty="0" err="1">
                <a:solidFill>
                  <a:schemeClr val="accent3"/>
                </a:solidFill>
              </a:rPr>
              <a:t>membenci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atau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meninggalkan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sesuatu</a:t>
            </a:r>
            <a:r>
              <a:rPr lang="en-US" dirty="0">
                <a:solidFill>
                  <a:schemeClr val="accent3"/>
                </a:solidFill>
              </a:rPr>
              <a:t> (</a:t>
            </a:r>
            <a:r>
              <a:rPr lang="en-US" i="1" dirty="0">
                <a:solidFill>
                  <a:schemeClr val="accent3"/>
                </a:solidFill>
              </a:rPr>
              <a:t>aversion</a:t>
            </a:r>
            <a:r>
              <a:rPr lang="en-US" dirty="0">
                <a:solidFill>
                  <a:schemeClr val="accent3"/>
                </a:solidFill>
              </a:rPr>
              <a:t>)</a:t>
            </a:r>
          </a:p>
          <a:p>
            <a:r>
              <a:rPr lang="en-US" dirty="0" err="1">
                <a:solidFill>
                  <a:schemeClr val="accent3"/>
                </a:solidFill>
              </a:rPr>
              <a:t>Pada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dasarnya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semua</a:t>
            </a:r>
            <a:r>
              <a:rPr lang="en-US" dirty="0">
                <a:solidFill>
                  <a:schemeClr val="accent3"/>
                </a:solidFill>
              </a:rPr>
              <a:t> orang </a:t>
            </a:r>
            <a:r>
              <a:rPr lang="en-US" dirty="0" err="1">
                <a:solidFill>
                  <a:schemeClr val="accent3"/>
                </a:solidFill>
              </a:rPr>
              <a:t>bersifat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mementingkan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sendiri</a:t>
            </a:r>
            <a:r>
              <a:rPr lang="en-US" dirty="0">
                <a:solidFill>
                  <a:schemeClr val="accent3"/>
                </a:solidFill>
              </a:rPr>
              <a:t> (</a:t>
            </a:r>
            <a:r>
              <a:rPr lang="en-US" i="1" dirty="0">
                <a:solidFill>
                  <a:schemeClr val="accent3"/>
                </a:solidFill>
              </a:rPr>
              <a:t>selfish</a:t>
            </a:r>
            <a:r>
              <a:rPr lang="en-US" dirty="0">
                <a:solidFill>
                  <a:schemeClr val="accent3"/>
                </a:solidFill>
              </a:rPr>
              <a:t>), </a:t>
            </a:r>
            <a:r>
              <a:rPr lang="en-US" dirty="0" err="1">
                <a:solidFill>
                  <a:schemeClr val="accent3"/>
                </a:solidFill>
              </a:rPr>
              <a:t>tetapi</a:t>
            </a:r>
            <a:r>
              <a:rPr lang="en-US" dirty="0">
                <a:solidFill>
                  <a:schemeClr val="accent3"/>
                </a:solidFill>
              </a:rPr>
              <a:t> untuk </a:t>
            </a:r>
            <a:r>
              <a:rPr lang="en-US" dirty="0" err="1">
                <a:solidFill>
                  <a:schemeClr val="accent3"/>
                </a:solidFill>
              </a:rPr>
              <a:t>melindungi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kepentingan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sendiri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inilah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justru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manusia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terpaksa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harus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mengakui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hak-hak</a:t>
            </a:r>
            <a:r>
              <a:rPr lang="en-US" dirty="0">
                <a:solidFill>
                  <a:schemeClr val="accent3"/>
                </a:solidFill>
              </a:rPr>
              <a:t> orang lain</a:t>
            </a:r>
          </a:p>
          <a:p>
            <a:r>
              <a:rPr lang="en-US" dirty="0" err="1">
                <a:solidFill>
                  <a:schemeClr val="accent3"/>
                </a:solidFill>
              </a:rPr>
              <a:t>Dengan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demikian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maka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menyusun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semacam</a:t>
            </a:r>
            <a:r>
              <a:rPr lang="en-US" dirty="0">
                <a:solidFill>
                  <a:schemeClr val="accent3"/>
                </a:solidFill>
              </a:rPr>
              <a:t> “</a:t>
            </a:r>
            <a:r>
              <a:rPr lang="en-US" dirty="0" err="1">
                <a:solidFill>
                  <a:schemeClr val="accent3"/>
                </a:solidFill>
              </a:rPr>
              <a:t>kontrak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sosial</a:t>
            </a:r>
            <a:r>
              <a:rPr lang="en-US" dirty="0">
                <a:solidFill>
                  <a:schemeClr val="accent3"/>
                </a:solidFill>
              </a:rPr>
              <a:t>” </a:t>
            </a:r>
            <a:r>
              <a:rPr lang="en-US" dirty="0" err="1">
                <a:solidFill>
                  <a:schemeClr val="accent3"/>
                </a:solidFill>
              </a:rPr>
              <a:t>dengan</a:t>
            </a:r>
            <a:r>
              <a:rPr lang="en-US" dirty="0">
                <a:solidFill>
                  <a:schemeClr val="accent3"/>
                </a:solidFill>
              </a:rPr>
              <a:t> orang-orang lain, di </a:t>
            </a:r>
            <a:r>
              <a:rPr lang="en-US" dirty="0" err="1">
                <a:solidFill>
                  <a:schemeClr val="accent3"/>
                </a:solidFill>
              </a:rPr>
              <a:t>mana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harus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menghargai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menjaga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kepentingan</a:t>
            </a:r>
            <a:r>
              <a:rPr lang="en-US" dirty="0">
                <a:solidFill>
                  <a:schemeClr val="accent3"/>
                </a:solidFill>
              </a:rPr>
              <a:t> orang lain, </a:t>
            </a:r>
            <a:r>
              <a:rPr lang="en-US" dirty="0" err="1">
                <a:solidFill>
                  <a:schemeClr val="accent3"/>
                </a:solidFill>
              </a:rPr>
              <a:t>tetapi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ia</a:t>
            </a:r>
            <a:r>
              <a:rPr lang="en-US" dirty="0">
                <a:solidFill>
                  <a:schemeClr val="accent3"/>
                </a:solidFill>
              </a:rPr>
              <a:t> pun </a:t>
            </a:r>
            <a:r>
              <a:rPr lang="en-US" dirty="0" err="1">
                <a:solidFill>
                  <a:schemeClr val="accent3"/>
                </a:solidFill>
              </a:rPr>
              <a:t>mengharapkan</a:t>
            </a:r>
            <a:r>
              <a:rPr lang="en-US" dirty="0">
                <a:solidFill>
                  <a:schemeClr val="accent3"/>
                </a:solidFill>
              </a:rPr>
              <a:t> agar orang lain </a:t>
            </a:r>
            <a:r>
              <a:rPr lang="en-US" dirty="0" err="1">
                <a:solidFill>
                  <a:schemeClr val="accent3"/>
                </a:solidFill>
              </a:rPr>
              <a:t>melihat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kepentingan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dirinya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menjaga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harga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dirinya</a:t>
            </a:r>
            <a:endParaRPr 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9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9876" y="2564904"/>
            <a:ext cx="9751060" cy="1080120"/>
          </a:xfrm>
        </p:spPr>
        <p:txBody>
          <a:bodyPr>
            <a:noAutofit/>
          </a:bodyPr>
          <a:lstStyle/>
          <a:p>
            <a:r>
              <a:rPr lang="en-US" sz="6000" dirty="0" err="1">
                <a:solidFill>
                  <a:schemeClr val="accent3"/>
                </a:solidFill>
                <a:latin typeface="Blackadder ITC" panose="04020505051007020D02" pitchFamily="82" charset="0"/>
              </a:rPr>
              <a:t>Masa</a:t>
            </a:r>
            <a:r>
              <a:rPr lang="en-US" sz="6000" dirty="0">
                <a:solidFill>
                  <a:schemeClr val="accent3"/>
                </a:solidFill>
                <a:latin typeface="Blackadder ITC" panose="04020505051007020D02" pitchFamily="82" charset="0"/>
              </a:rPr>
              <a:t> </a:t>
            </a:r>
            <a:r>
              <a:rPr lang="en-US" sz="6000" dirty="0" err="1">
                <a:solidFill>
                  <a:schemeClr val="accent3"/>
                </a:solidFill>
                <a:latin typeface="Blackadder ITC" panose="04020505051007020D02" pitchFamily="82" charset="0"/>
              </a:rPr>
              <a:t>Titik</a:t>
            </a:r>
            <a:r>
              <a:rPr lang="en-US" sz="6000" dirty="0">
                <a:solidFill>
                  <a:schemeClr val="accent3"/>
                </a:solidFill>
                <a:latin typeface="Blackadder ITC" panose="04020505051007020D02" pitchFamily="82" charset="0"/>
              </a:rPr>
              <a:t> </a:t>
            </a:r>
            <a:r>
              <a:rPr lang="en-US" sz="6000" dirty="0" err="1">
                <a:solidFill>
                  <a:schemeClr val="accent3"/>
                </a:solidFill>
                <a:latin typeface="Blackadder ITC" panose="04020505051007020D02" pitchFamily="82" charset="0"/>
              </a:rPr>
              <a:t>Terang</a:t>
            </a:r>
            <a:r>
              <a:rPr lang="en-US" sz="6000" dirty="0">
                <a:solidFill>
                  <a:schemeClr val="accent3"/>
                </a:solidFill>
                <a:latin typeface="Blackadder ITC" panose="04020505051007020D02" pitchFamily="82" charset="0"/>
              </a:rPr>
              <a:t> Dalam Psikologi</a:t>
            </a:r>
          </a:p>
        </p:txBody>
      </p:sp>
    </p:spTree>
    <p:extLst>
      <p:ext uri="{BB962C8B-B14F-4D97-AF65-F5344CB8AC3E}">
        <p14:creationId xmlns:p14="http://schemas.microsoft.com/office/powerpoint/2010/main" val="4085198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1844" y="836712"/>
            <a:ext cx="10297144" cy="523388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John Locke (1632-1704)</a:t>
            </a:r>
          </a:p>
          <a:p>
            <a:r>
              <a:rPr lang="en-US" dirty="0">
                <a:solidFill>
                  <a:schemeClr val="accent3"/>
                </a:solidFill>
              </a:rPr>
              <a:t>John Locke adalah seorang </a:t>
            </a:r>
            <a:r>
              <a:rPr lang="en-US" dirty="0" err="1">
                <a:solidFill>
                  <a:schemeClr val="accent3"/>
                </a:solidFill>
              </a:rPr>
              <a:t>filsuf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Inggris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dengan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pandangan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empirisme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dianutnya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seringkali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disebut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sebagai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tokoh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membawa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titik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terang</a:t>
            </a:r>
            <a:r>
              <a:rPr lang="en-US" dirty="0">
                <a:solidFill>
                  <a:schemeClr val="accent3"/>
                </a:solidFill>
              </a:rPr>
              <a:t> dalam </a:t>
            </a:r>
            <a:r>
              <a:rPr lang="en-US" dirty="0" err="1">
                <a:solidFill>
                  <a:schemeClr val="accent3"/>
                </a:solidFill>
              </a:rPr>
              <a:t>perkembangan</a:t>
            </a:r>
            <a:r>
              <a:rPr lang="en-US" dirty="0">
                <a:solidFill>
                  <a:schemeClr val="accent3"/>
                </a:solidFill>
              </a:rPr>
              <a:t> psikologi, </a:t>
            </a:r>
            <a:r>
              <a:rPr lang="en-US" dirty="0" err="1">
                <a:solidFill>
                  <a:schemeClr val="accent3"/>
                </a:solidFill>
              </a:rPr>
              <a:t>karena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teori-teorinya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seakan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memberikan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perspektif</a:t>
            </a:r>
            <a:r>
              <a:rPr lang="en-US" dirty="0">
                <a:solidFill>
                  <a:schemeClr val="accent3"/>
                </a:solidFill>
              </a:rPr>
              <a:t> baru </a:t>
            </a:r>
            <a:r>
              <a:rPr lang="en-US" dirty="0" err="1">
                <a:solidFill>
                  <a:schemeClr val="accent3"/>
                </a:solidFill>
              </a:rPr>
              <a:t>pada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pemikiran-pemikiran</a:t>
            </a:r>
            <a:r>
              <a:rPr lang="en-US" dirty="0">
                <a:solidFill>
                  <a:schemeClr val="accent3"/>
                </a:solidFill>
              </a:rPr>
              <a:t> para </a:t>
            </a:r>
            <a:r>
              <a:rPr lang="en-US" dirty="0" err="1">
                <a:solidFill>
                  <a:schemeClr val="accent3"/>
                </a:solidFill>
              </a:rPr>
              <a:t>sarjana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berminat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pada</a:t>
            </a:r>
            <a:r>
              <a:rPr lang="en-US" dirty="0">
                <a:solidFill>
                  <a:schemeClr val="accent3"/>
                </a:solidFill>
              </a:rPr>
              <a:t> psikologi </a:t>
            </a:r>
            <a:r>
              <a:rPr lang="en-US" dirty="0" err="1">
                <a:solidFill>
                  <a:schemeClr val="accent3"/>
                </a:solidFill>
              </a:rPr>
              <a:t>saat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itu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>
                <a:solidFill>
                  <a:schemeClr val="accent3"/>
                </a:solidFill>
              </a:rPr>
              <a:t>Teorinya yang </a:t>
            </a:r>
            <a:r>
              <a:rPr lang="en-US" dirty="0" err="1">
                <a:solidFill>
                  <a:schemeClr val="accent3"/>
                </a:solidFill>
              </a:rPr>
              <a:t>sangat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penting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tentang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gejala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kejiwaan</a:t>
            </a:r>
            <a:r>
              <a:rPr lang="en-US" dirty="0">
                <a:solidFill>
                  <a:schemeClr val="accent3"/>
                </a:solidFill>
              </a:rPr>
              <a:t> adalah bahwa </a:t>
            </a:r>
            <a:r>
              <a:rPr lang="en-US" dirty="0" err="1">
                <a:solidFill>
                  <a:schemeClr val="accent3"/>
                </a:solidFill>
              </a:rPr>
              <a:t>jiwa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pada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saat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mula-mula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seseorang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dilahirkan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masih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bersih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bagaikan</a:t>
            </a:r>
            <a:r>
              <a:rPr lang="en-US" dirty="0">
                <a:solidFill>
                  <a:schemeClr val="accent3"/>
                </a:solidFill>
              </a:rPr>
              <a:t> sebuah “tabula rasa”</a:t>
            </a:r>
          </a:p>
          <a:p>
            <a:r>
              <a:rPr lang="en-US" dirty="0">
                <a:solidFill>
                  <a:schemeClr val="accent3"/>
                </a:solidFill>
              </a:rPr>
              <a:t>John Locke </a:t>
            </a:r>
            <a:r>
              <a:rPr lang="en-US" dirty="0" err="1">
                <a:solidFill>
                  <a:schemeClr val="accent3"/>
                </a:solidFill>
              </a:rPr>
              <a:t>mengemukakan</a:t>
            </a:r>
            <a:r>
              <a:rPr lang="en-US" dirty="0">
                <a:solidFill>
                  <a:schemeClr val="accent3"/>
                </a:solidFill>
              </a:rPr>
              <a:t> bahwa </a:t>
            </a:r>
            <a:r>
              <a:rPr lang="en-US" dirty="0" err="1">
                <a:solidFill>
                  <a:schemeClr val="accent3"/>
                </a:solidFill>
              </a:rPr>
              <a:t>jiwa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manusia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dihubungkan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dengan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dunia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luar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melalui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panca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indera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>
                <a:solidFill>
                  <a:schemeClr val="accent3"/>
                </a:solidFill>
              </a:rPr>
              <a:t>Benda-</a:t>
            </a:r>
            <a:r>
              <a:rPr lang="en-US" dirty="0" err="1">
                <a:solidFill>
                  <a:schemeClr val="accent3"/>
                </a:solidFill>
              </a:rPr>
              <a:t>benda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berada</a:t>
            </a:r>
            <a:r>
              <a:rPr lang="en-US" dirty="0">
                <a:solidFill>
                  <a:schemeClr val="accent3"/>
                </a:solidFill>
              </a:rPr>
              <a:t> di </a:t>
            </a:r>
            <a:r>
              <a:rPr lang="en-US" dirty="0" err="1">
                <a:solidFill>
                  <a:schemeClr val="accent3"/>
                </a:solidFill>
              </a:rPr>
              <a:t>luar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manusia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setelah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ditangkap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oleh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panca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indera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diteruskan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</a:t>
            </a:r>
            <a:r>
              <a:rPr lang="en-US" dirty="0">
                <a:solidFill>
                  <a:schemeClr val="accent3"/>
                </a:solidFill>
              </a:rPr>
              <a:t> dalam </a:t>
            </a:r>
            <a:r>
              <a:rPr lang="en-US" dirty="0" err="1">
                <a:solidFill>
                  <a:schemeClr val="accent3"/>
                </a:solidFill>
              </a:rPr>
              <a:t>jiwa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manusia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ditangkap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sebagai</a:t>
            </a:r>
            <a:r>
              <a:rPr lang="en-US" dirty="0">
                <a:solidFill>
                  <a:schemeClr val="accent3"/>
                </a:solidFill>
              </a:rPr>
              <a:t> ide-ide</a:t>
            </a:r>
          </a:p>
          <a:p>
            <a:r>
              <a:rPr lang="en-US" dirty="0">
                <a:solidFill>
                  <a:schemeClr val="accent3"/>
                </a:solidFill>
              </a:rPr>
              <a:t>Ide-ide yang </a:t>
            </a:r>
            <a:r>
              <a:rPr lang="en-US" dirty="0" err="1">
                <a:solidFill>
                  <a:schemeClr val="accent3"/>
                </a:solidFill>
              </a:rPr>
              <a:t>terbentuk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penginderaan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objek-objek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ini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disebut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sebagai</a:t>
            </a:r>
            <a:r>
              <a:rPr lang="en-US" dirty="0">
                <a:solidFill>
                  <a:schemeClr val="accent3"/>
                </a:solidFill>
              </a:rPr>
              <a:t> ide </a:t>
            </a:r>
            <a:r>
              <a:rPr lang="en-US" dirty="0" err="1">
                <a:solidFill>
                  <a:schemeClr val="accent3"/>
                </a:solidFill>
              </a:rPr>
              <a:t>simpel</a:t>
            </a:r>
            <a:r>
              <a:rPr lang="en-US" dirty="0">
                <a:solidFill>
                  <a:schemeClr val="accent3"/>
                </a:solidFill>
              </a:rPr>
              <a:t> (</a:t>
            </a:r>
            <a:r>
              <a:rPr lang="en-US" i="1" dirty="0">
                <a:solidFill>
                  <a:schemeClr val="accent3"/>
                </a:solidFill>
              </a:rPr>
              <a:t>simple idea</a:t>
            </a:r>
            <a:r>
              <a:rPr lang="en-US" dirty="0">
                <a:solidFill>
                  <a:schemeClr val="accent3"/>
                </a:solidFill>
              </a:rPr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93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828" y="764704"/>
            <a:ext cx="10513168" cy="5400600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3"/>
                </a:solidFill>
              </a:rPr>
              <a:t>Beberapa ide simple yang </a:t>
            </a:r>
            <a:r>
              <a:rPr lang="en-US" dirty="0" err="1">
                <a:solidFill>
                  <a:schemeClr val="accent3"/>
                </a:solidFill>
              </a:rPr>
              <a:t>saling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berhubungan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erat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disatukan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melalui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asosiasi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menjadi</a:t>
            </a:r>
            <a:r>
              <a:rPr lang="en-US" dirty="0">
                <a:solidFill>
                  <a:schemeClr val="accent3"/>
                </a:solidFill>
              </a:rPr>
              <a:t> ide </a:t>
            </a:r>
            <a:r>
              <a:rPr lang="en-US" dirty="0" err="1">
                <a:solidFill>
                  <a:schemeClr val="accent3"/>
                </a:solidFill>
              </a:rPr>
              <a:t>majemuk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atau</a:t>
            </a:r>
            <a:r>
              <a:rPr lang="en-US" dirty="0">
                <a:solidFill>
                  <a:schemeClr val="accent3"/>
                </a:solidFill>
              </a:rPr>
              <a:t> ide </a:t>
            </a:r>
            <a:r>
              <a:rPr lang="en-US" dirty="0" err="1">
                <a:solidFill>
                  <a:schemeClr val="accent3"/>
                </a:solidFill>
              </a:rPr>
              <a:t>kompleks</a:t>
            </a:r>
            <a:r>
              <a:rPr lang="en-US" dirty="0">
                <a:solidFill>
                  <a:schemeClr val="accent3"/>
                </a:solidFill>
              </a:rPr>
              <a:t> (</a:t>
            </a:r>
            <a:r>
              <a:rPr lang="en-US" i="1" dirty="0">
                <a:solidFill>
                  <a:schemeClr val="accent3"/>
                </a:solidFill>
              </a:rPr>
              <a:t>complex idea</a:t>
            </a:r>
            <a:r>
              <a:rPr lang="en-US" dirty="0">
                <a:solidFill>
                  <a:schemeClr val="accent3"/>
                </a:solidFill>
              </a:rPr>
              <a:t>), </a:t>
            </a:r>
            <a:r>
              <a:rPr lang="en-US" dirty="0" err="1">
                <a:solidFill>
                  <a:schemeClr val="accent3"/>
                </a:solidFill>
              </a:rPr>
              <a:t>misalnya</a:t>
            </a:r>
            <a:r>
              <a:rPr lang="en-US" dirty="0">
                <a:solidFill>
                  <a:schemeClr val="accent3"/>
                </a:solidFill>
              </a:rPr>
              <a:t> ide-ide </a:t>
            </a:r>
            <a:r>
              <a:rPr lang="en-US" dirty="0" err="1">
                <a:solidFill>
                  <a:schemeClr val="accent3"/>
                </a:solidFill>
              </a:rPr>
              <a:t>tentang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meja-kursi-lemari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disatukan</a:t>
            </a:r>
            <a:r>
              <a:rPr lang="en-US" dirty="0">
                <a:solidFill>
                  <a:schemeClr val="accent3"/>
                </a:solidFill>
              </a:rPr>
              <a:t> dalam ide </a:t>
            </a:r>
            <a:r>
              <a:rPr lang="en-US" dirty="0" err="1">
                <a:solidFill>
                  <a:schemeClr val="accent3"/>
                </a:solidFill>
              </a:rPr>
              <a:t>kompleks</a:t>
            </a:r>
            <a:r>
              <a:rPr lang="en-US" dirty="0">
                <a:solidFill>
                  <a:schemeClr val="accent3"/>
                </a:solidFill>
              </a:rPr>
              <a:t> “</a:t>
            </a:r>
            <a:r>
              <a:rPr lang="en-US" dirty="0" err="1">
                <a:solidFill>
                  <a:schemeClr val="accent3"/>
                </a:solidFill>
              </a:rPr>
              <a:t>perabotan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rumah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tangga</a:t>
            </a:r>
            <a:r>
              <a:rPr lang="en-US" dirty="0">
                <a:solidFill>
                  <a:schemeClr val="accent3"/>
                </a:solidFill>
              </a:rPr>
              <a:t>”</a:t>
            </a:r>
          </a:p>
          <a:p>
            <a:r>
              <a:rPr lang="en-US" dirty="0">
                <a:solidFill>
                  <a:schemeClr val="accent3"/>
                </a:solidFill>
              </a:rPr>
              <a:t>Selanjutnya ide-ide </a:t>
            </a:r>
            <a:r>
              <a:rPr lang="en-US" dirty="0" err="1">
                <a:solidFill>
                  <a:schemeClr val="accent3"/>
                </a:solidFill>
              </a:rPr>
              <a:t>kompleks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saling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berdekatan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disusun</a:t>
            </a:r>
            <a:r>
              <a:rPr lang="en-US" dirty="0">
                <a:solidFill>
                  <a:schemeClr val="accent3"/>
                </a:solidFill>
              </a:rPr>
              <a:t> pula </a:t>
            </a:r>
            <a:r>
              <a:rPr lang="en-US" dirty="0" err="1">
                <a:solidFill>
                  <a:schemeClr val="accent3"/>
                </a:solidFill>
              </a:rPr>
              <a:t>melalui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asosiasi-asosiasi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menjadi</a:t>
            </a:r>
            <a:r>
              <a:rPr lang="en-US" dirty="0">
                <a:solidFill>
                  <a:schemeClr val="accent3"/>
                </a:solidFill>
              </a:rPr>
              <a:t> ide </a:t>
            </a:r>
            <a:r>
              <a:rPr lang="en-US" dirty="0" err="1">
                <a:solidFill>
                  <a:schemeClr val="accent3"/>
                </a:solidFill>
              </a:rPr>
              <a:t>gabungan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atau</a:t>
            </a:r>
            <a:r>
              <a:rPr lang="en-US" dirty="0">
                <a:solidFill>
                  <a:schemeClr val="accent3"/>
                </a:solidFill>
              </a:rPr>
              <a:t> ide </a:t>
            </a:r>
            <a:r>
              <a:rPr lang="en-US" dirty="0" err="1">
                <a:solidFill>
                  <a:schemeClr val="accent3"/>
                </a:solidFill>
              </a:rPr>
              <a:t>campuran</a:t>
            </a:r>
            <a:r>
              <a:rPr lang="en-US" dirty="0">
                <a:solidFill>
                  <a:schemeClr val="accent3"/>
                </a:solidFill>
              </a:rPr>
              <a:t> (</a:t>
            </a:r>
            <a:r>
              <a:rPr lang="en-US" i="1" dirty="0">
                <a:solidFill>
                  <a:schemeClr val="accent3"/>
                </a:solidFill>
              </a:rPr>
              <a:t>compound idea</a:t>
            </a:r>
            <a:r>
              <a:rPr lang="en-US" dirty="0">
                <a:solidFill>
                  <a:schemeClr val="accent3"/>
                </a:solidFill>
              </a:rPr>
              <a:t>)</a:t>
            </a:r>
          </a:p>
          <a:p>
            <a:r>
              <a:rPr lang="en-US" dirty="0">
                <a:solidFill>
                  <a:schemeClr val="accent3"/>
                </a:solidFill>
              </a:rPr>
              <a:t>Jiwa </a:t>
            </a:r>
            <a:r>
              <a:rPr lang="en-US" dirty="0" err="1">
                <a:solidFill>
                  <a:schemeClr val="accent3"/>
                </a:solidFill>
              </a:rPr>
              <a:t>menurut</a:t>
            </a:r>
            <a:r>
              <a:rPr lang="en-US" dirty="0">
                <a:solidFill>
                  <a:schemeClr val="accent3"/>
                </a:solidFill>
              </a:rPr>
              <a:t> John Locke adalah </a:t>
            </a:r>
            <a:r>
              <a:rPr lang="en-US" dirty="0" err="1">
                <a:solidFill>
                  <a:schemeClr val="accent3"/>
                </a:solidFill>
              </a:rPr>
              <a:t>gabungan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dari</a:t>
            </a:r>
            <a:r>
              <a:rPr lang="en-US" dirty="0">
                <a:solidFill>
                  <a:schemeClr val="accent3"/>
                </a:solidFill>
              </a:rPr>
              <a:t> ide-ide </a:t>
            </a:r>
            <a:r>
              <a:rPr lang="en-US" dirty="0" err="1">
                <a:solidFill>
                  <a:schemeClr val="accent3"/>
                </a:solidFill>
              </a:rPr>
              <a:t>campuran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Jadi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jiwa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dapat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dipecah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lagi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menjadi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beberapa</a:t>
            </a:r>
            <a:r>
              <a:rPr lang="en-US" dirty="0">
                <a:solidFill>
                  <a:schemeClr val="accent3"/>
                </a:solidFill>
              </a:rPr>
              <a:t> ide </a:t>
            </a:r>
            <a:r>
              <a:rPr lang="en-US" dirty="0" err="1">
                <a:solidFill>
                  <a:schemeClr val="accent3"/>
                </a:solidFill>
              </a:rPr>
              <a:t>campuran</a:t>
            </a:r>
            <a:r>
              <a:rPr lang="en-US" dirty="0">
                <a:solidFill>
                  <a:schemeClr val="accent3"/>
                </a:solidFill>
              </a:rPr>
              <a:t>. </a:t>
            </a:r>
            <a:r>
              <a:rPr lang="en-US" dirty="0">
                <a:solidFill>
                  <a:srgbClr val="C00000"/>
                </a:solidFill>
              </a:rPr>
              <a:t>Ide </a:t>
            </a:r>
            <a:r>
              <a:rPr lang="en-US" dirty="0" err="1">
                <a:solidFill>
                  <a:srgbClr val="C00000"/>
                </a:solidFill>
              </a:rPr>
              <a:t>campuran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dapat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dipecah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lagi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menjadi</a:t>
            </a:r>
            <a:r>
              <a:rPr lang="en-US" dirty="0">
                <a:solidFill>
                  <a:srgbClr val="C00000"/>
                </a:solidFill>
              </a:rPr>
              <a:t> ide </a:t>
            </a:r>
            <a:r>
              <a:rPr lang="en-US" dirty="0" err="1">
                <a:solidFill>
                  <a:srgbClr val="C00000"/>
                </a:solidFill>
              </a:rPr>
              <a:t>kompleks</a:t>
            </a:r>
            <a:r>
              <a:rPr lang="en-US" dirty="0">
                <a:solidFill>
                  <a:srgbClr val="C00000"/>
                </a:solidFill>
              </a:rPr>
              <a:t>. Ide </a:t>
            </a:r>
            <a:r>
              <a:rPr lang="en-US" dirty="0" err="1">
                <a:solidFill>
                  <a:srgbClr val="C00000"/>
                </a:solidFill>
              </a:rPr>
              <a:t>kompleks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dapat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dipecah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lagi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menjadi</a:t>
            </a:r>
            <a:r>
              <a:rPr lang="en-US" dirty="0">
                <a:solidFill>
                  <a:srgbClr val="C00000"/>
                </a:solidFill>
              </a:rPr>
              <a:t> ide </a:t>
            </a:r>
            <a:r>
              <a:rPr lang="en-US" dirty="0" err="1">
                <a:solidFill>
                  <a:srgbClr val="C00000"/>
                </a:solidFill>
              </a:rPr>
              <a:t>simpel</a:t>
            </a:r>
            <a:endParaRPr lang="en-US" dirty="0">
              <a:solidFill>
                <a:srgbClr val="C00000"/>
              </a:solidFill>
            </a:endParaRPr>
          </a:p>
          <a:p>
            <a:r>
              <a:rPr lang="en-US" dirty="0" err="1">
                <a:solidFill>
                  <a:schemeClr val="accent3"/>
                </a:solidFill>
              </a:rPr>
              <a:t>Suatu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prinsip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dikemukakan</a:t>
            </a:r>
            <a:r>
              <a:rPr lang="en-US" dirty="0">
                <a:solidFill>
                  <a:schemeClr val="accent3"/>
                </a:solidFill>
              </a:rPr>
              <a:t> John Locke </a:t>
            </a:r>
            <a:r>
              <a:rPr lang="en-US" dirty="0" err="1">
                <a:solidFill>
                  <a:schemeClr val="accent3"/>
                </a:solidFill>
              </a:rPr>
              <a:t>sebagai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konsekuensi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dari</a:t>
            </a:r>
            <a:r>
              <a:rPr lang="en-US" dirty="0">
                <a:solidFill>
                  <a:schemeClr val="accent3"/>
                </a:solidFill>
              </a:rPr>
              <a:t> teori tabula rasa adalah bahwa </a:t>
            </a:r>
            <a:r>
              <a:rPr lang="en-US" dirty="0" err="1">
                <a:solidFill>
                  <a:schemeClr val="accent3"/>
                </a:solidFill>
              </a:rPr>
              <a:t>setiap</a:t>
            </a:r>
            <a:r>
              <a:rPr lang="en-US" dirty="0">
                <a:solidFill>
                  <a:schemeClr val="accent3"/>
                </a:solidFill>
              </a:rPr>
              <a:t> tingkah </a:t>
            </a:r>
            <a:r>
              <a:rPr lang="en-US" dirty="0" err="1">
                <a:solidFill>
                  <a:schemeClr val="accent3"/>
                </a:solidFill>
              </a:rPr>
              <a:t>laku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dapat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diubah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melalui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pengalaman</a:t>
            </a:r>
            <a:r>
              <a:rPr lang="en-US" dirty="0">
                <a:solidFill>
                  <a:schemeClr val="accent3"/>
                </a:solidFill>
              </a:rPr>
              <a:t> baru </a:t>
            </a:r>
            <a:r>
              <a:rPr lang="en-US" dirty="0" err="1">
                <a:solidFill>
                  <a:schemeClr val="accent3"/>
                </a:solidFill>
              </a:rPr>
              <a:t>dengan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menggunakan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prinsip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modifikasi</a:t>
            </a:r>
            <a:r>
              <a:rPr lang="en-US" dirty="0">
                <a:solidFill>
                  <a:schemeClr val="accent3"/>
                </a:solidFill>
              </a:rPr>
              <a:t> tingkah </a:t>
            </a:r>
            <a:r>
              <a:rPr lang="en-US" dirty="0" err="1">
                <a:solidFill>
                  <a:schemeClr val="accent3"/>
                </a:solidFill>
              </a:rPr>
              <a:t>laku</a:t>
            </a:r>
            <a:r>
              <a:rPr lang="en-US" dirty="0">
                <a:solidFill>
                  <a:schemeClr val="accent3"/>
                </a:solidFill>
              </a:rPr>
              <a:t> (</a:t>
            </a:r>
            <a:r>
              <a:rPr lang="en-US" i="1" dirty="0">
                <a:solidFill>
                  <a:schemeClr val="accent3"/>
                </a:solidFill>
              </a:rPr>
              <a:t>behavior modification</a:t>
            </a:r>
            <a:r>
              <a:rPr lang="en-US" dirty="0">
                <a:solidFill>
                  <a:schemeClr val="accent3"/>
                </a:solidFill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73408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836" y="1052736"/>
            <a:ext cx="10585176" cy="4824536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Gottfried Wilhelm Leibniz (1646-1716)</a:t>
            </a:r>
          </a:p>
          <a:p>
            <a:r>
              <a:rPr lang="en-US" dirty="0">
                <a:solidFill>
                  <a:schemeClr val="accent3"/>
                </a:solidFill>
              </a:rPr>
              <a:t>Kira-</a:t>
            </a:r>
            <a:r>
              <a:rPr lang="en-US" dirty="0" err="1">
                <a:solidFill>
                  <a:schemeClr val="accent3"/>
                </a:solidFill>
              </a:rPr>
              <a:t>kira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semasa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dengan</a:t>
            </a:r>
            <a:r>
              <a:rPr lang="en-US" dirty="0">
                <a:solidFill>
                  <a:schemeClr val="accent3"/>
                </a:solidFill>
              </a:rPr>
              <a:t> John Locke, di </a:t>
            </a:r>
            <a:r>
              <a:rPr lang="en-US" dirty="0" err="1">
                <a:solidFill>
                  <a:schemeClr val="accent3"/>
                </a:solidFill>
              </a:rPr>
              <a:t>Jerman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muncul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seorang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ahli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matematika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tetapi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dikenal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sebagai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pelopor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psikologi</a:t>
            </a:r>
            <a:r>
              <a:rPr lang="en-US" dirty="0">
                <a:solidFill>
                  <a:schemeClr val="accent3"/>
                </a:solidFill>
              </a:rPr>
              <a:t> di </a:t>
            </a:r>
            <a:r>
              <a:rPr lang="en-US" dirty="0" err="1">
                <a:solidFill>
                  <a:schemeClr val="accent3"/>
                </a:solidFill>
              </a:rPr>
              <a:t>Jerman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>
                <a:solidFill>
                  <a:schemeClr val="accent3"/>
                </a:solidFill>
              </a:rPr>
              <a:t>G.W Leibniz </a:t>
            </a:r>
            <a:r>
              <a:rPr lang="en-US" dirty="0" err="1">
                <a:solidFill>
                  <a:schemeClr val="accent3"/>
                </a:solidFill>
              </a:rPr>
              <a:t>berusaha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menerangkan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hubungan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antara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badan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jiwa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dengan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mengemukakan</a:t>
            </a:r>
            <a:r>
              <a:rPr lang="en-US" dirty="0">
                <a:solidFill>
                  <a:schemeClr val="accent3"/>
                </a:solidFill>
              </a:rPr>
              <a:t> teori </a:t>
            </a:r>
            <a:r>
              <a:rPr lang="en-US" dirty="0" err="1">
                <a:solidFill>
                  <a:schemeClr val="accent3"/>
                </a:solidFill>
              </a:rPr>
              <a:t>kesejajaran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psikofisik</a:t>
            </a:r>
            <a:r>
              <a:rPr lang="en-US" dirty="0">
                <a:solidFill>
                  <a:schemeClr val="accent3"/>
                </a:solidFill>
              </a:rPr>
              <a:t> (</a:t>
            </a:r>
            <a:r>
              <a:rPr lang="en-US" i="1" dirty="0">
                <a:solidFill>
                  <a:schemeClr val="accent3"/>
                </a:solidFill>
              </a:rPr>
              <a:t>psychophysical parallelism</a:t>
            </a:r>
            <a:r>
              <a:rPr lang="en-US" dirty="0">
                <a:solidFill>
                  <a:schemeClr val="accent3"/>
                </a:solidFill>
              </a:rPr>
              <a:t>)</a:t>
            </a:r>
          </a:p>
          <a:p>
            <a:r>
              <a:rPr lang="en-US" dirty="0" err="1">
                <a:solidFill>
                  <a:schemeClr val="accent3"/>
                </a:solidFill>
              </a:rPr>
              <a:t>Dikatakannya</a:t>
            </a:r>
            <a:r>
              <a:rPr lang="en-US" dirty="0">
                <a:solidFill>
                  <a:schemeClr val="accent3"/>
                </a:solidFill>
              </a:rPr>
              <a:t> bahwa </a:t>
            </a:r>
            <a:r>
              <a:rPr lang="en-US" dirty="0" err="1">
                <a:solidFill>
                  <a:schemeClr val="accent3"/>
                </a:solidFill>
              </a:rPr>
              <a:t>badan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jiwa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masing-masing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berdiri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sendiri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tetapi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keduanya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tunduk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pada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hukum-hukum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serupa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>
                <a:solidFill>
                  <a:schemeClr val="accent3"/>
                </a:solidFill>
              </a:rPr>
              <a:t>Leibniz </a:t>
            </a:r>
            <a:r>
              <a:rPr lang="en-US" dirty="0" err="1">
                <a:solidFill>
                  <a:schemeClr val="accent3"/>
                </a:solidFill>
              </a:rPr>
              <a:t>menganalogikan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badan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jiwa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dengan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dua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buah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alat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musik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sedang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memainkan</a:t>
            </a:r>
            <a:r>
              <a:rPr lang="en-US" dirty="0">
                <a:solidFill>
                  <a:schemeClr val="accent3"/>
                </a:solidFill>
              </a:rPr>
              <a:t> sebuah </a:t>
            </a:r>
            <a:r>
              <a:rPr lang="en-US" dirty="0" err="1">
                <a:solidFill>
                  <a:schemeClr val="accent3"/>
                </a:solidFill>
              </a:rPr>
              <a:t>lagu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sama</a:t>
            </a:r>
            <a:endParaRPr 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680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09836" y="836712"/>
            <a:ext cx="10297144" cy="5256584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George Berkeley (1685-1753)</a:t>
            </a:r>
          </a:p>
          <a:p>
            <a:r>
              <a:rPr lang="en-US" dirty="0">
                <a:solidFill>
                  <a:schemeClr val="accent3"/>
                </a:solidFill>
              </a:rPr>
              <a:t>Berkeley yang </a:t>
            </a:r>
            <a:r>
              <a:rPr lang="en-US" dirty="0" err="1">
                <a:solidFill>
                  <a:schemeClr val="accent3"/>
                </a:solidFill>
              </a:rPr>
              <a:t>lahir</a:t>
            </a:r>
            <a:r>
              <a:rPr lang="en-US" dirty="0">
                <a:solidFill>
                  <a:schemeClr val="accent3"/>
                </a:solidFill>
              </a:rPr>
              <a:t> di </a:t>
            </a:r>
            <a:r>
              <a:rPr lang="en-US" dirty="0" err="1">
                <a:solidFill>
                  <a:schemeClr val="accent3"/>
                </a:solidFill>
              </a:rPr>
              <a:t>Irlandia</a:t>
            </a:r>
            <a:r>
              <a:rPr lang="en-US" dirty="0">
                <a:solidFill>
                  <a:schemeClr val="accent3"/>
                </a:solidFill>
              </a:rPr>
              <a:t> adalah seorang yang </a:t>
            </a:r>
            <a:r>
              <a:rPr lang="en-US" dirty="0" err="1">
                <a:solidFill>
                  <a:schemeClr val="accent3"/>
                </a:solidFill>
              </a:rPr>
              <a:t>sangat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pandai</a:t>
            </a:r>
            <a:r>
              <a:rPr lang="en-US" dirty="0">
                <a:solidFill>
                  <a:schemeClr val="accent3"/>
                </a:solidFill>
              </a:rPr>
              <a:t>. Dalam </a:t>
            </a:r>
            <a:r>
              <a:rPr lang="en-US" dirty="0" err="1">
                <a:solidFill>
                  <a:schemeClr val="accent3"/>
                </a:solidFill>
              </a:rPr>
              <a:t>usia</a:t>
            </a:r>
            <a:r>
              <a:rPr lang="en-US" dirty="0">
                <a:solidFill>
                  <a:schemeClr val="accent3"/>
                </a:solidFill>
              </a:rPr>
              <a:t> 15 </a:t>
            </a:r>
            <a:r>
              <a:rPr lang="en-US" dirty="0" err="1">
                <a:solidFill>
                  <a:schemeClr val="accent3"/>
                </a:solidFill>
              </a:rPr>
              <a:t>tahun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sudah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masuk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Perguruan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Tinggi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Triniti</a:t>
            </a:r>
            <a:r>
              <a:rPr lang="en-US" dirty="0">
                <a:solidFill>
                  <a:schemeClr val="accent3"/>
                </a:solidFill>
              </a:rPr>
              <a:t> College di </a:t>
            </a:r>
            <a:r>
              <a:rPr lang="en-US" dirty="0" err="1">
                <a:solidFill>
                  <a:schemeClr val="accent3"/>
                </a:solidFill>
              </a:rPr>
              <a:t>Inggris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beberapa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tahun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kemudian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sudah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menulis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buku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diantaranya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i="1" dirty="0">
                <a:solidFill>
                  <a:schemeClr val="accent3"/>
                </a:solidFill>
              </a:rPr>
              <a:t>New Theory of Vision </a:t>
            </a:r>
            <a:r>
              <a:rPr lang="en-US" dirty="0">
                <a:solidFill>
                  <a:schemeClr val="accent3"/>
                </a:solidFill>
              </a:rPr>
              <a:t>(1709)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i="1" dirty="0">
                <a:solidFill>
                  <a:schemeClr val="accent3"/>
                </a:solidFill>
              </a:rPr>
              <a:t>Principles of Human Knowledge</a:t>
            </a:r>
            <a:r>
              <a:rPr lang="en-US" dirty="0">
                <a:solidFill>
                  <a:schemeClr val="accent3"/>
                </a:solidFill>
              </a:rPr>
              <a:t> (1710)</a:t>
            </a:r>
          </a:p>
          <a:p>
            <a:r>
              <a:rPr lang="en-US" dirty="0" err="1">
                <a:solidFill>
                  <a:schemeClr val="accent3"/>
                </a:solidFill>
              </a:rPr>
              <a:t>Pada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tahun</a:t>
            </a:r>
            <a:r>
              <a:rPr lang="en-US" dirty="0">
                <a:solidFill>
                  <a:schemeClr val="accent3"/>
                </a:solidFill>
              </a:rPr>
              <a:t> 1705, Berkeley </a:t>
            </a:r>
            <a:r>
              <a:rPr lang="en-US" dirty="0" err="1">
                <a:solidFill>
                  <a:schemeClr val="accent3"/>
                </a:solidFill>
              </a:rPr>
              <a:t>mengajak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kawan-kawannya</a:t>
            </a:r>
            <a:r>
              <a:rPr lang="en-US" dirty="0">
                <a:solidFill>
                  <a:schemeClr val="accent3"/>
                </a:solidFill>
              </a:rPr>
              <a:t> untuk </a:t>
            </a:r>
            <a:r>
              <a:rPr lang="en-US" dirty="0" err="1">
                <a:solidFill>
                  <a:schemeClr val="accent3"/>
                </a:solidFill>
              </a:rPr>
              <a:t>mendirikan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suatu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perkumpulan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filsuf-filsuf</a:t>
            </a:r>
            <a:r>
              <a:rPr lang="en-US" dirty="0">
                <a:solidFill>
                  <a:schemeClr val="accent3"/>
                </a:solidFill>
              </a:rPr>
              <a:t> yang anti John Locke</a:t>
            </a:r>
          </a:p>
          <a:p>
            <a:r>
              <a:rPr lang="en-US" dirty="0">
                <a:solidFill>
                  <a:schemeClr val="accent3"/>
                </a:solidFill>
              </a:rPr>
              <a:t>Berkeley </a:t>
            </a:r>
            <a:r>
              <a:rPr lang="en-US" dirty="0" err="1">
                <a:solidFill>
                  <a:schemeClr val="accent3"/>
                </a:solidFill>
              </a:rPr>
              <a:t>cenderung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menyetujui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pandangan</a:t>
            </a:r>
            <a:r>
              <a:rPr lang="en-US" dirty="0">
                <a:solidFill>
                  <a:schemeClr val="accent3"/>
                </a:solidFill>
              </a:rPr>
              <a:t> Descartes yang </a:t>
            </a:r>
            <a:r>
              <a:rPr lang="en-US" dirty="0" err="1">
                <a:solidFill>
                  <a:schemeClr val="accent3"/>
                </a:solidFill>
              </a:rPr>
              <a:t>sangat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mengutamakan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rasio</a:t>
            </a:r>
            <a:r>
              <a:rPr lang="en-US" dirty="0">
                <a:solidFill>
                  <a:schemeClr val="accent3"/>
                </a:solidFill>
              </a:rPr>
              <a:t> </a:t>
            </a:r>
          </a:p>
          <a:p>
            <a:r>
              <a:rPr lang="en-US" dirty="0" err="1">
                <a:solidFill>
                  <a:schemeClr val="accent3"/>
                </a:solidFill>
              </a:rPr>
              <a:t>Semboyannya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terkenal</a:t>
            </a:r>
            <a:r>
              <a:rPr lang="en-US" dirty="0">
                <a:solidFill>
                  <a:schemeClr val="accent3"/>
                </a:solidFill>
              </a:rPr>
              <a:t> adalah </a:t>
            </a:r>
            <a:r>
              <a:rPr lang="en-US" i="1" dirty="0">
                <a:solidFill>
                  <a:srgbClr val="C00000"/>
                </a:solidFill>
              </a:rPr>
              <a:t>“</a:t>
            </a:r>
            <a:r>
              <a:rPr lang="en-US" i="1" dirty="0" err="1">
                <a:solidFill>
                  <a:srgbClr val="C00000"/>
                </a:solidFill>
              </a:rPr>
              <a:t>Esse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i="1" dirty="0" err="1">
                <a:solidFill>
                  <a:srgbClr val="C00000"/>
                </a:solidFill>
              </a:rPr>
              <a:t>ist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i="1" dirty="0" err="1">
                <a:solidFill>
                  <a:srgbClr val="C00000"/>
                </a:solidFill>
              </a:rPr>
              <a:t>Percipi</a:t>
            </a:r>
            <a:r>
              <a:rPr lang="en-US" i="1" dirty="0">
                <a:solidFill>
                  <a:srgbClr val="C00000"/>
                </a:solidFill>
              </a:rPr>
              <a:t>” </a:t>
            </a:r>
            <a:r>
              <a:rPr lang="en-US" dirty="0">
                <a:solidFill>
                  <a:schemeClr val="accent3"/>
                </a:solidFill>
              </a:rPr>
              <a:t>(</a:t>
            </a:r>
            <a:r>
              <a:rPr lang="en-US" dirty="0" err="1">
                <a:solidFill>
                  <a:schemeClr val="accent3"/>
                </a:solidFill>
              </a:rPr>
              <a:t>kebenaran</a:t>
            </a:r>
            <a:r>
              <a:rPr lang="en-US" dirty="0">
                <a:solidFill>
                  <a:schemeClr val="accent3"/>
                </a:solidFill>
              </a:rPr>
              <a:t> adalah </a:t>
            </a:r>
            <a:r>
              <a:rPr lang="en-US" dirty="0" err="1">
                <a:solidFill>
                  <a:schemeClr val="accent3"/>
                </a:solidFill>
              </a:rPr>
              <a:t>persepsi</a:t>
            </a:r>
            <a:r>
              <a:rPr lang="en-US" dirty="0">
                <a:solidFill>
                  <a:schemeClr val="accent3"/>
                </a:solidFill>
              </a:rPr>
              <a:t>), yang </a:t>
            </a:r>
            <a:r>
              <a:rPr lang="en-US" dirty="0" err="1">
                <a:solidFill>
                  <a:schemeClr val="accent3"/>
                </a:solidFill>
              </a:rPr>
              <a:t>berarti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bukan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objeknya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benar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melainkan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persepsilah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benar</a:t>
            </a:r>
            <a:endParaRPr 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157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9876" y="2348880"/>
            <a:ext cx="9751060" cy="1168400"/>
          </a:xfrm>
        </p:spPr>
        <p:txBody>
          <a:bodyPr>
            <a:normAutofit/>
          </a:bodyPr>
          <a:lstStyle/>
          <a:p>
            <a:pPr algn="ctr"/>
            <a:r>
              <a:rPr lang="en-US" sz="6000" dirty="0" err="1">
                <a:solidFill>
                  <a:schemeClr val="accent3"/>
                </a:solidFill>
                <a:latin typeface="Blackadder ITC" panose="04020505051007020D02" pitchFamily="82" charset="0"/>
              </a:rPr>
              <a:t>Aliran</a:t>
            </a:r>
            <a:r>
              <a:rPr lang="en-US" sz="6000" dirty="0">
                <a:solidFill>
                  <a:schemeClr val="accent3"/>
                </a:solidFill>
                <a:latin typeface="Blackadder ITC" panose="04020505051007020D02" pitchFamily="82" charset="0"/>
              </a:rPr>
              <a:t> </a:t>
            </a:r>
            <a:r>
              <a:rPr lang="en-US" sz="6000" dirty="0" err="1">
                <a:solidFill>
                  <a:schemeClr val="accent3"/>
                </a:solidFill>
                <a:latin typeface="Blackadder ITC" panose="04020505051007020D02" pitchFamily="82" charset="0"/>
              </a:rPr>
              <a:t>Asosiasionisme</a:t>
            </a:r>
            <a:endParaRPr lang="en-US" sz="6000" dirty="0">
              <a:solidFill>
                <a:schemeClr val="accent3"/>
              </a:solidFill>
              <a:latin typeface="Blackadder ITC" panose="04020505051007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768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836" y="620688"/>
            <a:ext cx="10441160" cy="547260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James Mill (1773-1836)</a:t>
            </a:r>
          </a:p>
          <a:p>
            <a:r>
              <a:rPr lang="en-US" dirty="0" err="1">
                <a:solidFill>
                  <a:schemeClr val="accent3"/>
                </a:solidFill>
              </a:rPr>
              <a:t>Tokoh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kelahiran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Skotlandia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menamatkan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pendidikannya</a:t>
            </a:r>
            <a:r>
              <a:rPr lang="en-US" dirty="0">
                <a:solidFill>
                  <a:schemeClr val="accent3"/>
                </a:solidFill>
              </a:rPr>
              <a:t> di </a:t>
            </a:r>
            <a:r>
              <a:rPr lang="en-US" dirty="0" err="1">
                <a:solidFill>
                  <a:schemeClr val="accent3"/>
                </a:solidFill>
              </a:rPr>
              <a:t>Universitas</a:t>
            </a:r>
            <a:r>
              <a:rPr lang="en-US" dirty="0">
                <a:solidFill>
                  <a:schemeClr val="accent3"/>
                </a:solidFill>
              </a:rPr>
              <a:t> Edinburgh dalam </a:t>
            </a:r>
            <a:r>
              <a:rPr lang="en-US" dirty="0" err="1">
                <a:solidFill>
                  <a:schemeClr val="accent3"/>
                </a:solidFill>
              </a:rPr>
              <a:t>bidang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teologi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 err="1">
                <a:solidFill>
                  <a:schemeClr val="accent3"/>
                </a:solidFill>
              </a:rPr>
              <a:t>Awal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mula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karirnya</a:t>
            </a:r>
            <a:r>
              <a:rPr lang="en-US" dirty="0">
                <a:solidFill>
                  <a:schemeClr val="accent3"/>
                </a:solidFill>
              </a:rPr>
              <a:t> adalah </a:t>
            </a:r>
            <a:r>
              <a:rPr lang="en-US" dirty="0" err="1">
                <a:solidFill>
                  <a:schemeClr val="accent3"/>
                </a:solidFill>
              </a:rPr>
              <a:t>sebagai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pendeta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namun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tinggalkan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pekerjaannya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karena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khotbah-khotbahnya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tidak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dipahami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oleh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jemaahnya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kemudian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pergi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</a:t>
            </a:r>
            <a:r>
              <a:rPr lang="en-US" dirty="0">
                <a:solidFill>
                  <a:schemeClr val="accent3"/>
                </a:solidFill>
              </a:rPr>
              <a:t> London untuk </a:t>
            </a:r>
            <a:r>
              <a:rPr lang="en-US" dirty="0" err="1">
                <a:solidFill>
                  <a:schemeClr val="accent3"/>
                </a:solidFill>
              </a:rPr>
              <a:t>menempuh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karir</a:t>
            </a:r>
            <a:r>
              <a:rPr lang="en-US" dirty="0">
                <a:solidFill>
                  <a:schemeClr val="accent3"/>
                </a:solidFill>
              </a:rPr>
              <a:t> dalam </a:t>
            </a:r>
            <a:r>
              <a:rPr lang="en-US" dirty="0" err="1">
                <a:solidFill>
                  <a:schemeClr val="accent3"/>
                </a:solidFill>
              </a:rPr>
              <a:t>bidang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politik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 err="1">
                <a:solidFill>
                  <a:schemeClr val="accent3"/>
                </a:solidFill>
              </a:rPr>
              <a:t>Pandangan</a:t>
            </a:r>
            <a:r>
              <a:rPr lang="en-US" dirty="0">
                <a:solidFill>
                  <a:schemeClr val="accent3"/>
                </a:solidFill>
              </a:rPr>
              <a:t> Mill, </a:t>
            </a:r>
            <a:r>
              <a:rPr lang="en-US" dirty="0" err="1">
                <a:solidFill>
                  <a:schemeClr val="accent3"/>
                </a:solidFill>
              </a:rPr>
              <a:t>tidak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berbeda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jauh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dengan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pandangan</a:t>
            </a:r>
            <a:r>
              <a:rPr lang="en-US" dirty="0">
                <a:solidFill>
                  <a:schemeClr val="accent3"/>
                </a:solidFill>
              </a:rPr>
              <a:t> John Locke </a:t>
            </a:r>
            <a:r>
              <a:rPr lang="en-US" dirty="0" err="1">
                <a:solidFill>
                  <a:schemeClr val="accent3"/>
                </a:solidFill>
              </a:rPr>
              <a:t>tentang</a:t>
            </a:r>
            <a:r>
              <a:rPr lang="en-US" dirty="0">
                <a:solidFill>
                  <a:schemeClr val="accent3"/>
                </a:solidFill>
              </a:rPr>
              <a:t> ide, Mill </a:t>
            </a:r>
            <a:r>
              <a:rPr lang="en-US" dirty="0" err="1">
                <a:solidFill>
                  <a:schemeClr val="accent3"/>
                </a:solidFill>
              </a:rPr>
              <a:t>hanya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membedakan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antara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penginderaan</a:t>
            </a:r>
            <a:r>
              <a:rPr lang="en-US" dirty="0">
                <a:solidFill>
                  <a:schemeClr val="accent3"/>
                </a:solidFill>
              </a:rPr>
              <a:t> (</a:t>
            </a:r>
            <a:r>
              <a:rPr lang="en-US" i="1" dirty="0">
                <a:solidFill>
                  <a:schemeClr val="accent3"/>
                </a:solidFill>
              </a:rPr>
              <a:t>sensation</a:t>
            </a:r>
            <a:r>
              <a:rPr lang="en-US" dirty="0">
                <a:solidFill>
                  <a:schemeClr val="accent3"/>
                </a:solidFill>
              </a:rPr>
              <a:t>)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ide </a:t>
            </a:r>
          </a:p>
          <a:p>
            <a:r>
              <a:rPr lang="en-US" dirty="0" err="1">
                <a:solidFill>
                  <a:schemeClr val="accent3"/>
                </a:solidFill>
              </a:rPr>
              <a:t>Penginderaan</a:t>
            </a:r>
            <a:r>
              <a:rPr lang="en-US" dirty="0">
                <a:solidFill>
                  <a:schemeClr val="accent3"/>
                </a:solidFill>
              </a:rPr>
              <a:t> adalah </a:t>
            </a:r>
            <a:r>
              <a:rPr lang="en-US" dirty="0" err="1">
                <a:solidFill>
                  <a:schemeClr val="accent3"/>
                </a:solidFill>
              </a:rPr>
              <a:t>hasil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kontak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langsung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alat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indera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manusia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dengan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rangsang-rangsang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datang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luar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dirinya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>
                <a:solidFill>
                  <a:schemeClr val="accent3"/>
                </a:solidFill>
              </a:rPr>
              <a:t>Ide adalah </a:t>
            </a:r>
            <a:r>
              <a:rPr lang="en-US" dirty="0" err="1">
                <a:solidFill>
                  <a:schemeClr val="accent3"/>
                </a:solidFill>
              </a:rPr>
              <a:t>semacam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salinan</a:t>
            </a:r>
            <a:r>
              <a:rPr lang="en-US" dirty="0">
                <a:solidFill>
                  <a:schemeClr val="accent3"/>
                </a:solidFill>
              </a:rPr>
              <a:t> (</a:t>
            </a:r>
            <a:r>
              <a:rPr lang="en-US" i="1" dirty="0">
                <a:solidFill>
                  <a:schemeClr val="accent3"/>
                </a:solidFill>
              </a:rPr>
              <a:t>copy</a:t>
            </a:r>
            <a:r>
              <a:rPr lang="en-US" dirty="0">
                <a:solidFill>
                  <a:schemeClr val="accent3"/>
                </a:solidFill>
              </a:rPr>
              <a:t>) </a:t>
            </a:r>
            <a:r>
              <a:rPr lang="en-US" dirty="0" err="1">
                <a:solidFill>
                  <a:schemeClr val="accent3"/>
                </a:solidFill>
              </a:rPr>
              <a:t>dari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penginderaan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itu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muncul</a:t>
            </a:r>
            <a:r>
              <a:rPr lang="en-US" dirty="0">
                <a:solidFill>
                  <a:schemeClr val="accent3"/>
                </a:solidFill>
              </a:rPr>
              <a:t> dalam </a:t>
            </a:r>
            <a:r>
              <a:rPr lang="en-US" dirty="0" err="1">
                <a:solidFill>
                  <a:schemeClr val="accent3"/>
                </a:solidFill>
              </a:rPr>
              <a:t>ingatan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seseorang</a:t>
            </a:r>
            <a:r>
              <a:rPr lang="en-US" dirty="0">
                <a:solidFill>
                  <a:schemeClr val="accent3"/>
                </a:solidFill>
              </a:rPr>
              <a:t>. Mill </a:t>
            </a:r>
            <a:r>
              <a:rPr lang="en-US" dirty="0" err="1">
                <a:solidFill>
                  <a:schemeClr val="accent3"/>
                </a:solidFill>
              </a:rPr>
              <a:t>beranggapan</a:t>
            </a:r>
            <a:r>
              <a:rPr lang="en-US" dirty="0">
                <a:solidFill>
                  <a:schemeClr val="accent3"/>
                </a:solidFill>
              </a:rPr>
              <a:t> bahwa </a:t>
            </a:r>
            <a:r>
              <a:rPr lang="en-US" dirty="0" err="1">
                <a:solidFill>
                  <a:schemeClr val="accent3"/>
                </a:solidFill>
              </a:rPr>
              <a:t>sulit</a:t>
            </a:r>
            <a:r>
              <a:rPr lang="en-US" dirty="0">
                <a:solidFill>
                  <a:schemeClr val="accent3"/>
                </a:solidFill>
              </a:rPr>
              <a:t> untuk </a:t>
            </a:r>
            <a:r>
              <a:rPr lang="en-US" dirty="0" err="1">
                <a:solidFill>
                  <a:schemeClr val="accent3"/>
                </a:solidFill>
              </a:rPr>
              <a:t>memisahkan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penginderaan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dari</a:t>
            </a:r>
            <a:r>
              <a:rPr lang="en-US" dirty="0">
                <a:solidFill>
                  <a:schemeClr val="accent3"/>
                </a:solidFill>
              </a:rPr>
              <a:t> ide, </a:t>
            </a:r>
            <a:r>
              <a:rPr lang="en-US" dirty="0" err="1">
                <a:solidFill>
                  <a:schemeClr val="accent3"/>
                </a:solidFill>
              </a:rPr>
              <a:t>karena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penginderaanlah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menimbulkan</a:t>
            </a:r>
            <a:r>
              <a:rPr lang="en-US" dirty="0">
                <a:solidFill>
                  <a:schemeClr val="accent3"/>
                </a:solidFill>
              </a:rPr>
              <a:t> ide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ide </a:t>
            </a:r>
            <a:r>
              <a:rPr lang="en-US" dirty="0" err="1">
                <a:solidFill>
                  <a:schemeClr val="accent3"/>
                </a:solidFill>
              </a:rPr>
              <a:t>tidak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mungkin</a:t>
            </a:r>
            <a:r>
              <a:rPr lang="en-US" dirty="0">
                <a:solidFill>
                  <a:schemeClr val="accent3"/>
                </a:solidFill>
              </a:rPr>
              <a:t> ada </a:t>
            </a:r>
            <a:r>
              <a:rPr lang="en-US" dirty="0" err="1">
                <a:solidFill>
                  <a:schemeClr val="accent3"/>
                </a:solidFill>
              </a:rPr>
              <a:t>tanpa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seseorang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mengalami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penginderaan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terlebih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dahulu</a:t>
            </a:r>
            <a:endParaRPr lang="en-US" dirty="0">
              <a:solidFill>
                <a:schemeClr val="accent3"/>
              </a:solidFill>
            </a:endParaRPr>
          </a:p>
          <a:p>
            <a:endParaRPr lang="en-US" dirty="0">
              <a:solidFill>
                <a:schemeClr val="accent3"/>
              </a:solidFill>
            </a:endParaRPr>
          </a:p>
          <a:p>
            <a:endParaRPr lang="en-US" dirty="0">
              <a:solidFill>
                <a:schemeClr val="accent3"/>
              </a:solidFill>
            </a:endParaRPr>
          </a:p>
          <a:p>
            <a:endParaRPr 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816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828" y="980728"/>
            <a:ext cx="10441160" cy="5040560"/>
          </a:xfrm>
        </p:spPr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Selanjutnya Mill </a:t>
            </a:r>
            <a:r>
              <a:rPr lang="en-US" dirty="0" err="1">
                <a:solidFill>
                  <a:schemeClr val="accent3"/>
                </a:solidFill>
              </a:rPr>
              <a:t>berpendapat</a:t>
            </a:r>
            <a:r>
              <a:rPr lang="en-US" dirty="0">
                <a:solidFill>
                  <a:schemeClr val="accent3"/>
                </a:solidFill>
              </a:rPr>
              <a:t> bahwa ide-ide </a:t>
            </a:r>
            <a:r>
              <a:rPr lang="en-US" dirty="0" err="1">
                <a:solidFill>
                  <a:schemeClr val="accent3"/>
                </a:solidFill>
              </a:rPr>
              <a:t>dapat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dihubungkan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satu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sama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lainnya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 err="1">
                <a:solidFill>
                  <a:schemeClr val="accent3"/>
                </a:solidFill>
              </a:rPr>
              <a:t>Mekanisme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menghubungkan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satu</a:t>
            </a:r>
            <a:r>
              <a:rPr lang="en-US" dirty="0">
                <a:solidFill>
                  <a:schemeClr val="accent3"/>
                </a:solidFill>
              </a:rPr>
              <a:t> ide </a:t>
            </a:r>
            <a:r>
              <a:rPr lang="en-US" dirty="0" err="1">
                <a:solidFill>
                  <a:schemeClr val="accent3"/>
                </a:solidFill>
              </a:rPr>
              <a:t>dengan</a:t>
            </a:r>
            <a:r>
              <a:rPr lang="en-US" dirty="0">
                <a:solidFill>
                  <a:schemeClr val="accent3"/>
                </a:solidFill>
              </a:rPr>
              <a:t> ide </a:t>
            </a:r>
            <a:r>
              <a:rPr lang="en-US" dirty="0" err="1">
                <a:solidFill>
                  <a:schemeClr val="accent3"/>
                </a:solidFill>
              </a:rPr>
              <a:t>lainnya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disebut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asosiasi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 err="1">
                <a:solidFill>
                  <a:schemeClr val="accent3"/>
                </a:solidFill>
              </a:rPr>
              <a:t>Asosiasi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ini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penting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sekali</a:t>
            </a:r>
            <a:r>
              <a:rPr lang="en-US" dirty="0">
                <a:solidFill>
                  <a:schemeClr val="accent3"/>
                </a:solidFill>
              </a:rPr>
              <a:t> dalam teori James Mill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menurutnya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asosiasi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tunduk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hanya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pada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satu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hukum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yaitu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hukum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kontiguitas</a:t>
            </a:r>
            <a:r>
              <a:rPr lang="en-US" dirty="0">
                <a:solidFill>
                  <a:schemeClr val="accent3"/>
                </a:solidFill>
              </a:rPr>
              <a:t> (</a:t>
            </a:r>
            <a:r>
              <a:rPr lang="en-US" i="1" dirty="0">
                <a:solidFill>
                  <a:schemeClr val="accent3"/>
                </a:solidFill>
              </a:rPr>
              <a:t>contiguity</a:t>
            </a:r>
            <a:r>
              <a:rPr lang="en-US" dirty="0">
                <a:solidFill>
                  <a:schemeClr val="accent3"/>
                </a:solidFill>
              </a:rPr>
              <a:t>)</a:t>
            </a:r>
          </a:p>
          <a:p>
            <a:r>
              <a:rPr lang="en-US" dirty="0" err="1">
                <a:solidFill>
                  <a:schemeClr val="accent3"/>
                </a:solidFill>
              </a:rPr>
              <a:t>Kalau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kita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melihat</a:t>
            </a:r>
            <a:r>
              <a:rPr lang="en-US" dirty="0">
                <a:solidFill>
                  <a:schemeClr val="accent3"/>
                </a:solidFill>
              </a:rPr>
              <a:t> seorang </a:t>
            </a:r>
            <a:r>
              <a:rPr lang="en-US" dirty="0" err="1">
                <a:solidFill>
                  <a:schemeClr val="accent3"/>
                </a:solidFill>
              </a:rPr>
              <a:t>Bapak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maka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kita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segera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teringat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Ibu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karena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antara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Bapak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Ibu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terdapat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suatu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kelangsungan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atau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kontiguitas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tertentu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menyebabkan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kedua</a:t>
            </a:r>
            <a:r>
              <a:rPr lang="en-US" dirty="0">
                <a:solidFill>
                  <a:schemeClr val="accent3"/>
                </a:solidFill>
              </a:rPr>
              <a:t> ide </a:t>
            </a:r>
            <a:r>
              <a:rPr lang="en-US" dirty="0" err="1">
                <a:solidFill>
                  <a:schemeClr val="accent3"/>
                </a:solidFill>
              </a:rPr>
              <a:t>dapat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saling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diasosiasikan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Asosiasi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tidak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sama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kuatnya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satu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asosiasi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mungkin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lebih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kuat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atau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lebih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lemah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dibanding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asosiasi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lainnya</a:t>
            </a:r>
            <a:endParaRPr lang="en-US" dirty="0">
              <a:solidFill>
                <a:schemeClr val="accent3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9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3852" y="1052736"/>
            <a:ext cx="10225136" cy="4896544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accent3"/>
                </a:solidFill>
              </a:rPr>
              <a:t>Keluarbiasaan</a:t>
            </a:r>
            <a:r>
              <a:rPr lang="en-US" dirty="0">
                <a:solidFill>
                  <a:schemeClr val="accent3"/>
                </a:solidFill>
              </a:rPr>
              <a:t> James Mill </a:t>
            </a:r>
            <a:r>
              <a:rPr lang="en-US" dirty="0" err="1">
                <a:solidFill>
                  <a:schemeClr val="accent3"/>
                </a:solidFill>
              </a:rPr>
              <a:t>selanjutnya</a:t>
            </a:r>
            <a:r>
              <a:rPr lang="en-US" dirty="0">
                <a:solidFill>
                  <a:schemeClr val="accent3"/>
                </a:solidFill>
              </a:rPr>
              <a:t> adalah dalam </a:t>
            </a:r>
            <a:r>
              <a:rPr lang="en-US" dirty="0" err="1">
                <a:solidFill>
                  <a:schemeClr val="accent3"/>
                </a:solidFill>
              </a:rPr>
              <a:t>mendidik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anaknya</a:t>
            </a:r>
            <a:r>
              <a:rPr lang="en-US" dirty="0">
                <a:solidFill>
                  <a:schemeClr val="accent3"/>
                </a:solidFill>
              </a:rPr>
              <a:t>, John Stuart Mill</a:t>
            </a:r>
          </a:p>
          <a:p>
            <a:r>
              <a:rPr lang="en-US" dirty="0">
                <a:solidFill>
                  <a:schemeClr val="accent3"/>
                </a:solidFill>
              </a:rPr>
              <a:t>John Stuart Mill </a:t>
            </a:r>
            <a:r>
              <a:rPr lang="en-US" dirty="0" err="1">
                <a:solidFill>
                  <a:schemeClr val="accent3"/>
                </a:solidFill>
              </a:rPr>
              <a:t>tidak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pernah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disekolahkan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oleh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ayahnya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ayahnya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mendidik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sendiri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sampai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cukup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dewasa</a:t>
            </a:r>
            <a:r>
              <a:rPr lang="en-US" dirty="0">
                <a:solidFill>
                  <a:schemeClr val="accent3"/>
                </a:solidFill>
              </a:rPr>
              <a:t> </a:t>
            </a:r>
          </a:p>
          <a:p>
            <a:r>
              <a:rPr lang="en-US" dirty="0" err="1">
                <a:solidFill>
                  <a:schemeClr val="accent3"/>
                </a:solidFill>
              </a:rPr>
              <a:t>Dengan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demikian</a:t>
            </a:r>
            <a:r>
              <a:rPr lang="en-US" dirty="0">
                <a:solidFill>
                  <a:schemeClr val="accent3"/>
                </a:solidFill>
              </a:rPr>
              <a:t>, John Stuart Mill </a:t>
            </a:r>
            <a:r>
              <a:rPr lang="en-US" dirty="0" err="1">
                <a:solidFill>
                  <a:schemeClr val="accent3"/>
                </a:solidFill>
              </a:rPr>
              <a:t>akhirnya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menjadi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duplikat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kepribadian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ayahnya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khususnya</a:t>
            </a:r>
            <a:r>
              <a:rPr lang="en-US" dirty="0">
                <a:solidFill>
                  <a:schemeClr val="accent3"/>
                </a:solidFill>
              </a:rPr>
              <a:t> dalam </a:t>
            </a:r>
            <a:r>
              <a:rPr lang="en-US" dirty="0" err="1">
                <a:solidFill>
                  <a:schemeClr val="accent3"/>
                </a:solidFill>
              </a:rPr>
              <a:t>pikiran-pikiran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teori-</a:t>
            </a:r>
            <a:r>
              <a:rPr lang="en-US" dirty="0" err="1">
                <a:solidFill>
                  <a:schemeClr val="accent3"/>
                </a:solidFill>
              </a:rPr>
              <a:t>teorinya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 err="1">
                <a:solidFill>
                  <a:schemeClr val="accent3"/>
                </a:solidFill>
              </a:rPr>
              <a:t>Saat</a:t>
            </a:r>
            <a:r>
              <a:rPr lang="en-US" dirty="0">
                <a:solidFill>
                  <a:schemeClr val="accent3"/>
                </a:solidFill>
              </a:rPr>
              <a:t> James Mill </a:t>
            </a:r>
            <a:r>
              <a:rPr lang="en-US" dirty="0" err="1">
                <a:solidFill>
                  <a:schemeClr val="accent3"/>
                </a:solidFill>
              </a:rPr>
              <a:t>meninggal</a:t>
            </a:r>
            <a:r>
              <a:rPr lang="en-US" dirty="0">
                <a:solidFill>
                  <a:schemeClr val="accent3"/>
                </a:solidFill>
              </a:rPr>
              <a:t>, John Stuart Mill </a:t>
            </a:r>
            <a:r>
              <a:rPr lang="en-US" dirty="0" err="1">
                <a:solidFill>
                  <a:schemeClr val="accent3"/>
                </a:solidFill>
              </a:rPr>
              <a:t>segera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menunjukkan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warna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aslinya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mulai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mengemukakan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pikiran-pikirannya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sendiri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kepada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publik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publik</a:t>
            </a:r>
            <a:r>
              <a:rPr lang="en-US" dirty="0">
                <a:solidFill>
                  <a:schemeClr val="accent3"/>
                </a:solidFill>
              </a:rPr>
              <a:t> pun </a:t>
            </a:r>
            <a:r>
              <a:rPr lang="en-US" dirty="0" err="1">
                <a:solidFill>
                  <a:schemeClr val="accent3"/>
                </a:solidFill>
              </a:rPr>
              <a:t>akhirnya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mengetahui</a:t>
            </a:r>
            <a:r>
              <a:rPr lang="en-US" dirty="0">
                <a:solidFill>
                  <a:schemeClr val="accent3"/>
                </a:solidFill>
              </a:rPr>
              <a:t> bahwa </a:t>
            </a:r>
            <a:r>
              <a:rPr lang="en-US" dirty="0" err="1">
                <a:solidFill>
                  <a:schemeClr val="accent3"/>
                </a:solidFill>
              </a:rPr>
              <a:t>antara</a:t>
            </a:r>
            <a:r>
              <a:rPr lang="en-US" dirty="0">
                <a:solidFill>
                  <a:schemeClr val="accent3"/>
                </a:solidFill>
              </a:rPr>
              <a:t> ayah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anak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ini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sebetulnya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tidak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pernah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ada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kecocokan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pendapat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tetapi</a:t>
            </a:r>
            <a:r>
              <a:rPr lang="en-US" dirty="0">
                <a:solidFill>
                  <a:schemeClr val="accent3"/>
                </a:solidFill>
              </a:rPr>
              <a:t> sang </a:t>
            </a:r>
            <a:r>
              <a:rPr lang="en-US" dirty="0" err="1">
                <a:solidFill>
                  <a:schemeClr val="accent3"/>
                </a:solidFill>
              </a:rPr>
              <a:t>anak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tidak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pernah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berani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mengemukakan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perbedaan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tersebut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sampai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ayahnya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meninggal</a:t>
            </a:r>
            <a:endParaRPr 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061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836" y="836712"/>
            <a:ext cx="10441160" cy="54006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John Stuart Mill (1806-1873)</a:t>
            </a:r>
          </a:p>
          <a:p>
            <a:r>
              <a:rPr lang="en-US" dirty="0">
                <a:solidFill>
                  <a:schemeClr val="accent3"/>
                </a:solidFill>
              </a:rPr>
              <a:t>John Stuart Mill </a:t>
            </a:r>
            <a:r>
              <a:rPr lang="en-US" dirty="0" err="1">
                <a:solidFill>
                  <a:schemeClr val="accent3"/>
                </a:solidFill>
              </a:rPr>
              <a:t>lahir</a:t>
            </a:r>
            <a:r>
              <a:rPr lang="en-US" dirty="0">
                <a:solidFill>
                  <a:schemeClr val="accent3"/>
                </a:solidFill>
              </a:rPr>
              <a:t> di London </a:t>
            </a:r>
            <a:r>
              <a:rPr lang="en-US" dirty="0" err="1">
                <a:solidFill>
                  <a:schemeClr val="accent3"/>
                </a:solidFill>
              </a:rPr>
              <a:t>sebagai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anak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tertua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sembilan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bersaudara</a:t>
            </a:r>
            <a:r>
              <a:rPr lang="en-US" dirty="0">
                <a:solidFill>
                  <a:schemeClr val="accent3"/>
                </a:solidFill>
              </a:rPr>
              <a:t>. </a:t>
            </a:r>
            <a:r>
              <a:rPr lang="en-US" dirty="0" err="1">
                <a:solidFill>
                  <a:schemeClr val="accent3"/>
                </a:solidFill>
              </a:rPr>
              <a:t>Ia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tidak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pernah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sekolah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mendapat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pendidikan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langsung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ayahnya</a:t>
            </a:r>
            <a:r>
              <a:rPr lang="en-US" dirty="0">
                <a:solidFill>
                  <a:schemeClr val="accent3"/>
                </a:solidFill>
              </a:rPr>
              <a:t>. </a:t>
            </a:r>
            <a:r>
              <a:rPr lang="en-US" dirty="0" err="1">
                <a:solidFill>
                  <a:schemeClr val="accent3"/>
                </a:solidFill>
              </a:rPr>
              <a:t>Pada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usia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tiga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tahun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ia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sudah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dapat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membaca</a:t>
            </a:r>
            <a:r>
              <a:rPr lang="en-US" dirty="0">
                <a:solidFill>
                  <a:schemeClr val="accent3"/>
                </a:solidFill>
              </a:rPr>
              <a:t> dalam </a:t>
            </a:r>
            <a:r>
              <a:rPr lang="en-US" dirty="0" err="1">
                <a:solidFill>
                  <a:schemeClr val="accent3"/>
                </a:solidFill>
              </a:rPr>
              <a:t>bahasa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Yunani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membaca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buku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karangan</a:t>
            </a:r>
            <a:r>
              <a:rPr lang="en-US" dirty="0">
                <a:solidFill>
                  <a:schemeClr val="accent3"/>
                </a:solidFill>
              </a:rPr>
              <a:t> Plato </a:t>
            </a:r>
            <a:r>
              <a:rPr lang="en-US" dirty="0" err="1">
                <a:solidFill>
                  <a:schemeClr val="accent3"/>
                </a:solidFill>
              </a:rPr>
              <a:t>pada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saat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usia</a:t>
            </a:r>
            <a:r>
              <a:rPr lang="en-US" dirty="0">
                <a:solidFill>
                  <a:schemeClr val="accent3"/>
                </a:solidFill>
              </a:rPr>
              <a:t> 11 </a:t>
            </a:r>
            <a:r>
              <a:rPr lang="en-US" dirty="0" err="1">
                <a:solidFill>
                  <a:schemeClr val="accent3"/>
                </a:solidFill>
              </a:rPr>
              <a:t>tahun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 err="1">
                <a:solidFill>
                  <a:schemeClr val="accent3"/>
                </a:solidFill>
              </a:rPr>
              <a:t>Bukunya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terkenal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i="1" dirty="0">
                <a:solidFill>
                  <a:schemeClr val="accent3"/>
                </a:solidFill>
              </a:rPr>
              <a:t>The Logic</a:t>
            </a:r>
            <a:r>
              <a:rPr lang="en-US" dirty="0">
                <a:solidFill>
                  <a:schemeClr val="accent3"/>
                </a:solidFill>
              </a:rPr>
              <a:t>, baru </a:t>
            </a:r>
            <a:r>
              <a:rPr lang="en-US" dirty="0" err="1">
                <a:solidFill>
                  <a:schemeClr val="accent3"/>
                </a:solidFill>
              </a:rPr>
              <a:t>diterbitkan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tahun</a:t>
            </a:r>
            <a:r>
              <a:rPr lang="en-US" dirty="0">
                <a:solidFill>
                  <a:schemeClr val="accent3"/>
                </a:solidFill>
              </a:rPr>
              <a:t> 1843, </a:t>
            </a:r>
            <a:r>
              <a:rPr lang="en-US" dirty="0" err="1">
                <a:solidFill>
                  <a:schemeClr val="accent3"/>
                </a:solidFill>
              </a:rPr>
              <a:t>padahal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sudah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selesai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menyusunnya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tahun</a:t>
            </a:r>
            <a:r>
              <a:rPr lang="en-US" dirty="0">
                <a:solidFill>
                  <a:schemeClr val="accent3"/>
                </a:solidFill>
              </a:rPr>
              <a:t> 1836, </a:t>
            </a:r>
            <a:r>
              <a:rPr lang="en-US" dirty="0" err="1">
                <a:solidFill>
                  <a:schemeClr val="accent3"/>
                </a:solidFill>
              </a:rPr>
              <a:t>tahun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saat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ayahnya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meninggal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 err="1">
                <a:solidFill>
                  <a:schemeClr val="accent3"/>
                </a:solidFill>
              </a:rPr>
              <a:t>Buku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berisi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perbedaan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pendapat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dengan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ayahnya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itu</a:t>
            </a:r>
            <a:r>
              <a:rPr lang="en-US" dirty="0">
                <a:solidFill>
                  <a:schemeClr val="accent3"/>
                </a:solidFill>
              </a:rPr>
              <a:t> baru </a:t>
            </a:r>
            <a:r>
              <a:rPr lang="en-US" dirty="0" err="1">
                <a:solidFill>
                  <a:schemeClr val="accent3"/>
                </a:solidFill>
              </a:rPr>
              <a:t>terbit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setelah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tujuh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tahun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ayahnya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meninggal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>
                <a:solidFill>
                  <a:schemeClr val="accent3"/>
                </a:solidFill>
              </a:rPr>
              <a:t>Hal </a:t>
            </a:r>
            <a:r>
              <a:rPr lang="en-US" dirty="0" err="1">
                <a:solidFill>
                  <a:schemeClr val="accent3"/>
                </a:solidFill>
              </a:rPr>
              <a:t>itu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membuktikan</a:t>
            </a:r>
            <a:r>
              <a:rPr lang="en-US" dirty="0">
                <a:solidFill>
                  <a:schemeClr val="accent3"/>
                </a:solidFill>
              </a:rPr>
              <a:t> bahwa John Stuart Mill </a:t>
            </a:r>
            <a:r>
              <a:rPr lang="en-US" dirty="0" err="1">
                <a:solidFill>
                  <a:schemeClr val="accent3"/>
                </a:solidFill>
              </a:rPr>
              <a:t>sangat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dipengaruhi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oleh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otoritas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ayahnya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sehingga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membutuhkan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waktu</a:t>
            </a:r>
            <a:r>
              <a:rPr lang="en-US" dirty="0">
                <a:solidFill>
                  <a:schemeClr val="accent3"/>
                </a:solidFill>
              </a:rPr>
              <a:t> yang lama untuk </a:t>
            </a:r>
            <a:r>
              <a:rPr lang="en-US" dirty="0" err="1">
                <a:solidFill>
                  <a:schemeClr val="accent3"/>
                </a:solidFill>
              </a:rPr>
              <a:t>membebaskan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otoritas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tersebut</a:t>
            </a:r>
            <a:endParaRPr lang="en-US" dirty="0">
              <a:solidFill>
                <a:schemeClr val="accent3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11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1844" y="836712"/>
            <a:ext cx="10225136" cy="5233888"/>
          </a:xfrm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chemeClr val="accent3"/>
                </a:solidFill>
              </a:rPr>
              <a:t>John Stuart Mill </a:t>
            </a:r>
            <a:r>
              <a:rPr lang="en-US" dirty="0" err="1">
                <a:solidFill>
                  <a:schemeClr val="accent3"/>
                </a:solidFill>
              </a:rPr>
              <a:t>memulai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ajarannya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penginderaan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ide (</a:t>
            </a:r>
            <a:r>
              <a:rPr lang="en-US" i="1" dirty="0">
                <a:solidFill>
                  <a:schemeClr val="accent3"/>
                </a:solidFill>
              </a:rPr>
              <a:t>sensation and idea</a:t>
            </a:r>
            <a:r>
              <a:rPr lang="en-US" dirty="0">
                <a:solidFill>
                  <a:schemeClr val="accent3"/>
                </a:solidFill>
              </a:rPr>
              <a:t>), </a:t>
            </a:r>
            <a:r>
              <a:rPr lang="en-US" dirty="0" err="1">
                <a:solidFill>
                  <a:schemeClr val="accent3"/>
                </a:solidFill>
              </a:rPr>
              <a:t>karena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kedua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hal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dianggapnya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sebagai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elemen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dasar</a:t>
            </a:r>
            <a:r>
              <a:rPr lang="en-US" dirty="0">
                <a:solidFill>
                  <a:schemeClr val="accent3"/>
                </a:solidFill>
              </a:rPr>
              <a:t> untuk </a:t>
            </a:r>
            <a:r>
              <a:rPr lang="en-US" dirty="0" err="1">
                <a:solidFill>
                  <a:schemeClr val="accent3"/>
                </a:solidFill>
              </a:rPr>
              <a:t>mempelajari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manusia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secara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sistematis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 err="1">
                <a:solidFill>
                  <a:schemeClr val="accent3"/>
                </a:solidFill>
              </a:rPr>
              <a:t>Tetapi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selanjutnya</a:t>
            </a:r>
            <a:r>
              <a:rPr lang="en-US" dirty="0">
                <a:solidFill>
                  <a:schemeClr val="accent3"/>
                </a:solidFill>
              </a:rPr>
              <a:t> John Stuart Mill </a:t>
            </a:r>
            <a:r>
              <a:rPr lang="en-US" dirty="0" err="1">
                <a:solidFill>
                  <a:schemeClr val="accent3"/>
                </a:solidFill>
              </a:rPr>
              <a:t>mengemukakan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pandangan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berbeda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ayahnya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yaitu</a:t>
            </a:r>
            <a:r>
              <a:rPr lang="en-US" dirty="0">
                <a:solidFill>
                  <a:schemeClr val="accent3"/>
                </a:solidFill>
              </a:rPr>
              <a:t>:</a:t>
            </a:r>
          </a:p>
          <a:p>
            <a:pPr marL="457200" indent="-457200">
              <a:buFont typeface="+mj-lt"/>
              <a:buAutoNum type="alphaLcPeriod"/>
            </a:pPr>
            <a:r>
              <a:rPr lang="en-US" dirty="0" err="1">
                <a:solidFill>
                  <a:schemeClr val="accent3"/>
                </a:solidFill>
              </a:rPr>
              <a:t>Penginderaan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ide adalah </a:t>
            </a:r>
            <a:r>
              <a:rPr lang="en-US" dirty="0" err="1">
                <a:solidFill>
                  <a:schemeClr val="accent3"/>
                </a:solidFill>
              </a:rPr>
              <a:t>dua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hal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bisa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dibedakan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bisa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dipisahkan</a:t>
            </a:r>
            <a:r>
              <a:rPr lang="en-US" dirty="0">
                <a:solidFill>
                  <a:schemeClr val="accent3"/>
                </a:solidFill>
              </a:rPr>
              <a:t>. </a:t>
            </a:r>
            <a:r>
              <a:rPr lang="en-US" dirty="0" err="1">
                <a:solidFill>
                  <a:schemeClr val="accent3"/>
                </a:solidFill>
              </a:rPr>
              <a:t>Diantara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kedua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itu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idelah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lebih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penting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daripada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penginderaan</a:t>
            </a:r>
            <a:endParaRPr lang="en-US" dirty="0">
              <a:solidFill>
                <a:schemeClr val="accent3"/>
              </a:solidFill>
            </a:endParaRPr>
          </a:p>
          <a:p>
            <a:pPr marL="457200" indent="-457200">
              <a:buFont typeface="+mj-lt"/>
              <a:buAutoNum type="alphaLcPeriod"/>
            </a:pPr>
            <a:r>
              <a:rPr lang="en-US" dirty="0">
                <a:solidFill>
                  <a:schemeClr val="accent3"/>
                </a:solidFill>
              </a:rPr>
              <a:t>Ada </a:t>
            </a:r>
            <a:r>
              <a:rPr lang="en-US" dirty="0" err="1">
                <a:solidFill>
                  <a:schemeClr val="accent3"/>
                </a:solidFill>
              </a:rPr>
              <a:t>tiga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hukum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asosiasi</a:t>
            </a:r>
            <a:r>
              <a:rPr lang="en-US" dirty="0">
                <a:solidFill>
                  <a:schemeClr val="accent3"/>
                </a:solidFill>
              </a:rPr>
              <a:t> (James Mill </a:t>
            </a:r>
            <a:r>
              <a:rPr lang="en-US" dirty="0" err="1">
                <a:solidFill>
                  <a:schemeClr val="accent3"/>
                </a:solidFill>
              </a:rPr>
              <a:t>berpendapat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hanya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ada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satu</a:t>
            </a:r>
            <a:r>
              <a:rPr lang="en-US" dirty="0">
                <a:solidFill>
                  <a:schemeClr val="accent3"/>
                </a:solidFill>
              </a:rPr>
              <a:t>), </a:t>
            </a:r>
            <a:r>
              <a:rPr lang="en-US" dirty="0" err="1">
                <a:solidFill>
                  <a:schemeClr val="accent3"/>
                </a:solidFill>
              </a:rPr>
              <a:t>yaitu</a:t>
            </a:r>
            <a:r>
              <a:rPr lang="en-US" dirty="0">
                <a:solidFill>
                  <a:schemeClr val="accent3"/>
                </a:solidFill>
              </a:rPr>
              <a:t>: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3"/>
                </a:solidFill>
              </a:rPr>
              <a:t>1. </a:t>
            </a:r>
            <a:r>
              <a:rPr lang="en-US" dirty="0" err="1">
                <a:solidFill>
                  <a:schemeClr val="accent3"/>
                </a:solidFill>
              </a:rPr>
              <a:t>Similaritas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yaitu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persamaan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antara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dua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hal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menyebabkan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asosiasi</a:t>
            </a:r>
            <a:endParaRPr lang="en-US" dirty="0">
              <a:solidFill>
                <a:schemeClr val="accent3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3"/>
                </a:solidFill>
              </a:rPr>
              <a:t>2. </a:t>
            </a:r>
            <a:r>
              <a:rPr lang="en-US" dirty="0" err="1">
                <a:solidFill>
                  <a:schemeClr val="accent3"/>
                </a:solidFill>
              </a:rPr>
              <a:t>Kontiguitas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yaitu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kelanjutan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antara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satu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hal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dengan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hal</a:t>
            </a:r>
            <a:r>
              <a:rPr lang="en-US" dirty="0">
                <a:solidFill>
                  <a:schemeClr val="accent3"/>
                </a:solidFill>
              </a:rPr>
              <a:t> yang lain </a:t>
            </a:r>
            <a:r>
              <a:rPr lang="en-US" dirty="0" err="1">
                <a:solidFill>
                  <a:schemeClr val="accent3"/>
                </a:solidFill>
              </a:rPr>
              <a:t>menimbulkan</a:t>
            </a:r>
            <a:r>
              <a:rPr lang="en-US" dirty="0">
                <a:solidFill>
                  <a:schemeClr val="accent3"/>
                </a:solidFill>
              </a:rPr>
              <a:t>   </a:t>
            </a:r>
            <a:r>
              <a:rPr lang="en-US" dirty="0" err="1">
                <a:solidFill>
                  <a:schemeClr val="accent3"/>
                </a:solidFill>
              </a:rPr>
              <a:t>asosiasi</a:t>
            </a:r>
            <a:endParaRPr lang="en-US" dirty="0">
              <a:solidFill>
                <a:schemeClr val="accent3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3"/>
                </a:solidFill>
              </a:rPr>
              <a:t>3. </a:t>
            </a:r>
            <a:r>
              <a:rPr lang="en-US" dirty="0" err="1">
                <a:solidFill>
                  <a:schemeClr val="accent3"/>
                </a:solidFill>
              </a:rPr>
              <a:t>Intensitas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yaitu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kekuatan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hubungan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antara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dua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hal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menimbulkan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asosiasi</a:t>
            </a:r>
            <a:endParaRPr lang="en-US" dirty="0">
              <a:solidFill>
                <a:schemeClr val="accent3"/>
              </a:solidFill>
            </a:endParaRPr>
          </a:p>
          <a:p>
            <a:endParaRPr 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364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9876" y="2060848"/>
            <a:ext cx="9751060" cy="1944216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3"/>
                </a:solidFill>
                <a:latin typeface="Blackadder ITC" panose="04020505051007020D02" pitchFamily="82" charset="0"/>
              </a:rPr>
              <a:t>Usaha </a:t>
            </a:r>
            <a:r>
              <a:rPr lang="en-US" sz="6000" dirty="0" err="1">
                <a:solidFill>
                  <a:schemeClr val="accent3"/>
                </a:solidFill>
                <a:latin typeface="Blackadder ITC" panose="04020505051007020D02" pitchFamily="82" charset="0"/>
              </a:rPr>
              <a:t>Menerangkan</a:t>
            </a:r>
            <a:r>
              <a:rPr lang="en-US" sz="6000" dirty="0">
                <a:solidFill>
                  <a:schemeClr val="accent3"/>
                </a:solidFill>
                <a:latin typeface="Blackadder ITC" panose="04020505051007020D02" pitchFamily="82" charset="0"/>
              </a:rPr>
              <a:t> Psikologi </a:t>
            </a:r>
            <a:r>
              <a:rPr lang="en-US" sz="6000" dirty="0" err="1">
                <a:solidFill>
                  <a:schemeClr val="accent3"/>
                </a:solidFill>
                <a:latin typeface="Blackadder ITC" panose="04020505051007020D02" pitchFamily="82" charset="0"/>
              </a:rPr>
              <a:t>Secara</a:t>
            </a:r>
            <a:r>
              <a:rPr lang="en-US" sz="6000" dirty="0">
                <a:solidFill>
                  <a:schemeClr val="accent3"/>
                </a:solidFill>
                <a:latin typeface="Blackadder ITC" panose="04020505051007020D02" pitchFamily="82" charset="0"/>
              </a:rPr>
              <a:t> </a:t>
            </a:r>
            <a:r>
              <a:rPr lang="en-US" sz="6000" dirty="0" err="1">
                <a:solidFill>
                  <a:schemeClr val="accent3"/>
                </a:solidFill>
                <a:latin typeface="Blackadder ITC" panose="04020505051007020D02" pitchFamily="82" charset="0"/>
              </a:rPr>
              <a:t>Ilmiah</a:t>
            </a:r>
            <a:r>
              <a:rPr lang="en-US" sz="6000" dirty="0">
                <a:solidFill>
                  <a:schemeClr val="accent3"/>
                </a:solidFill>
                <a:latin typeface="Blackadder ITC" panose="04020505051007020D02" pitchFamily="82" charset="0"/>
              </a:rPr>
              <a:t> </a:t>
            </a:r>
            <a:r>
              <a:rPr lang="en-US" sz="6000" dirty="0" err="1">
                <a:solidFill>
                  <a:schemeClr val="accent3"/>
                </a:solidFill>
                <a:latin typeface="Blackadder ITC" panose="04020505051007020D02" pitchFamily="82" charset="0"/>
              </a:rPr>
              <a:t>Semu</a:t>
            </a:r>
            <a:endParaRPr lang="en-US" sz="6000" dirty="0">
              <a:solidFill>
                <a:schemeClr val="accent3"/>
              </a:solidFill>
              <a:latin typeface="Blackadder ITC" panose="04020505051007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449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836" y="908720"/>
            <a:ext cx="10513168" cy="5161880"/>
          </a:xfrm>
        </p:spPr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Sementara para </a:t>
            </a:r>
            <a:r>
              <a:rPr lang="en-US" dirty="0" err="1">
                <a:solidFill>
                  <a:schemeClr val="accent3"/>
                </a:solidFill>
              </a:rPr>
              <a:t>sarjana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dari</a:t>
            </a:r>
            <a:r>
              <a:rPr lang="en-US" dirty="0">
                <a:solidFill>
                  <a:schemeClr val="accent3"/>
                </a:solidFill>
              </a:rPr>
              <a:t> segala </a:t>
            </a:r>
            <a:r>
              <a:rPr lang="en-US" dirty="0" err="1">
                <a:solidFill>
                  <a:schemeClr val="accent3"/>
                </a:solidFill>
              </a:rPr>
              <a:t>bidang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berusaha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mencoba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menerangkan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gejala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kejiwaan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dengan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ilmiah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baik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sudut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filsafat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maupun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ilmu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faal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ada</a:t>
            </a:r>
            <a:r>
              <a:rPr lang="en-US" dirty="0">
                <a:solidFill>
                  <a:schemeClr val="accent3"/>
                </a:solidFill>
              </a:rPr>
              <a:t> pula </a:t>
            </a:r>
            <a:r>
              <a:rPr lang="en-US" dirty="0" err="1">
                <a:solidFill>
                  <a:schemeClr val="accent3"/>
                </a:solidFill>
              </a:rPr>
              <a:t>sarjana-sarjana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mengajukan</a:t>
            </a:r>
            <a:r>
              <a:rPr lang="en-US" dirty="0">
                <a:solidFill>
                  <a:schemeClr val="accent3"/>
                </a:solidFill>
              </a:rPr>
              <a:t> teori </a:t>
            </a:r>
            <a:r>
              <a:rPr lang="en-US" dirty="0" err="1">
                <a:solidFill>
                  <a:schemeClr val="accent3"/>
                </a:solidFill>
              </a:rPr>
              <a:t>mengenai</a:t>
            </a:r>
            <a:r>
              <a:rPr lang="en-US" dirty="0">
                <a:solidFill>
                  <a:schemeClr val="accent3"/>
                </a:solidFill>
              </a:rPr>
              <a:t> psikologi yang </a:t>
            </a:r>
            <a:r>
              <a:rPr lang="en-US" dirty="0" err="1">
                <a:solidFill>
                  <a:schemeClr val="accent3"/>
                </a:solidFill>
              </a:rPr>
              <a:t>tidak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didasarkan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pada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metode-metode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benar-benar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ilmiah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>
                <a:solidFill>
                  <a:schemeClr val="accent3"/>
                </a:solidFill>
              </a:rPr>
              <a:t>Mereka </a:t>
            </a:r>
            <a:r>
              <a:rPr lang="en-US" dirty="0" err="1">
                <a:solidFill>
                  <a:schemeClr val="accent3"/>
                </a:solidFill>
              </a:rPr>
              <a:t>menyusun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pengetahuan-pengetahuan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ada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bisa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dikumpulkan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mengenai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gejala-gejala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kejiwaan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menyusun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pengetahuan-pengetahuan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tersebut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secara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sistematis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 err="1">
                <a:solidFill>
                  <a:schemeClr val="accent3"/>
                </a:solidFill>
              </a:rPr>
              <a:t>Oleh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karena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disusun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secara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sistematis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maka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tampaknya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seperti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sudah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ilmiah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padahal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tidak</a:t>
            </a:r>
            <a:r>
              <a:rPr lang="en-US" dirty="0">
                <a:solidFill>
                  <a:schemeClr val="accent3"/>
                </a:solidFill>
              </a:rPr>
              <a:t> ada </a:t>
            </a:r>
            <a:r>
              <a:rPr lang="en-US" dirty="0" err="1">
                <a:solidFill>
                  <a:schemeClr val="accent3"/>
                </a:solidFill>
              </a:rPr>
              <a:t>satu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halpun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bisa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dibuktikan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secara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metodologi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>
                <a:solidFill>
                  <a:schemeClr val="accent3"/>
                </a:solidFill>
              </a:rPr>
              <a:t>Karena </a:t>
            </a:r>
            <a:r>
              <a:rPr lang="en-US" dirty="0" err="1">
                <a:solidFill>
                  <a:schemeClr val="accent3"/>
                </a:solidFill>
              </a:rPr>
              <a:t>itu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mereka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digolongkan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sebagai</a:t>
            </a:r>
            <a:r>
              <a:rPr lang="en-US" dirty="0">
                <a:solidFill>
                  <a:schemeClr val="accent3"/>
                </a:solidFill>
              </a:rPr>
              <a:t> orang-orang yang </a:t>
            </a:r>
            <a:r>
              <a:rPr lang="en-US" dirty="0" err="1">
                <a:solidFill>
                  <a:schemeClr val="accent3"/>
                </a:solidFill>
              </a:rPr>
              <a:t>menggunakan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ilmu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semu</a:t>
            </a:r>
            <a:r>
              <a:rPr lang="en-US" dirty="0">
                <a:solidFill>
                  <a:schemeClr val="accent3"/>
                </a:solidFill>
              </a:rPr>
              <a:t> (</a:t>
            </a:r>
            <a:r>
              <a:rPr lang="en-US" i="1" dirty="0">
                <a:solidFill>
                  <a:schemeClr val="accent3"/>
                </a:solidFill>
              </a:rPr>
              <a:t>pseudo science</a:t>
            </a:r>
            <a:r>
              <a:rPr lang="en-US" dirty="0">
                <a:solidFill>
                  <a:schemeClr val="accent3"/>
                </a:solidFill>
              </a:rPr>
              <a:t>) dalam </a:t>
            </a:r>
            <a:r>
              <a:rPr lang="en-US" dirty="0" err="1">
                <a:solidFill>
                  <a:schemeClr val="accent3"/>
                </a:solidFill>
              </a:rPr>
              <a:t>menerangkan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gejala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kejiwaan</a:t>
            </a:r>
            <a:endParaRPr 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286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836" y="836712"/>
            <a:ext cx="10513168" cy="518457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>
                <a:solidFill>
                  <a:srgbClr val="C00000"/>
                </a:solidFill>
              </a:rPr>
              <a:t>Phrenologi</a:t>
            </a:r>
            <a:endParaRPr lang="en-US" dirty="0">
              <a:solidFill>
                <a:srgbClr val="C00000"/>
              </a:solidFill>
            </a:endParaRPr>
          </a:p>
          <a:p>
            <a:r>
              <a:rPr lang="en-US" dirty="0">
                <a:solidFill>
                  <a:schemeClr val="accent3"/>
                </a:solidFill>
              </a:rPr>
              <a:t>Franz Joseph Gall (1758-1828), </a:t>
            </a:r>
            <a:r>
              <a:rPr lang="en-US" dirty="0" err="1">
                <a:solidFill>
                  <a:schemeClr val="accent3"/>
                </a:solidFill>
              </a:rPr>
              <a:t>seorang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dokter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professor </a:t>
            </a:r>
            <a:r>
              <a:rPr lang="en-US" dirty="0" err="1">
                <a:solidFill>
                  <a:schemeClr val="accent3"/>
                </a:solidFill>
              </a:rPr>
              <a:t>anatomi</a:t>
            </a:r>
            <a:r>
              <a:rPr lang="en-US" dirty="0">
                <a:solidFill>
                  <a:schemeClr val="accent3"/>
                </a:solidFill>
              </a:rPr>
              <a:t> di </a:t>
            </a:r>
            <a:r>
              <a:rPr lang="en-US" dirty="0" err="1">
                <a:solidFill>
                  <a:schemeClr val="accent3"/>
                </a:solidFill>
              </a:rPr>
              <a:t>Wina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percaya</a:t>
            </a:r>
            <a:r>
              <a:rPr lang="en-US" dirty="0">
                <a:solidFill>
                  <a:schemeClr val="accent3"/>
                </a:solidFill>
              </a:rPr>
              <a:t> bahwa </a:t>
            </a:r>
            <a:r>
              <a:rPr lang="en-US" dirty="0" err="1">
                <a:solidFill>
                  <a:schemeClr val="accent3"/>
                </a:solidFill>
              </a:rPr>
              <a:t>jiwa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terbagi-bagi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</a:t>
            </a:r>
            <a:r>
              <a:rPr lang="en-US" dirty="0">
                <a:solidFill>
                  <a:schemeClr val="accent3"/>
                </a:solidFill>
              </a:rPr>
              <a:t> dalam 42 </a:t>
            </a:r>
            <a:r>
              <a:rPr lang="en-US" dirty="0" err="1">
                <a:solidFill>
                  <a:schemeClr val="accent3"/>
                </a:solidFill>
              </a:rPr>
              <a:t>bagian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atau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fakultas</a:t>
            </a:r>
            <a:r>
              <a:rPr lang="en-US" dirty="0">
                <a:solidFill>
                  <a:schemeClr val="accent3"/>
                </a:solidFill>
              </a:rPr>
              <a:t> (</a:t>
            </a:r>
            <a:r>
              <a:rPr lang="en-US" i="1" dirty="0">
                <a:solidFill>
                  <a:schemeClr val="accent3"/>
                </a:solidFill>
              </a:rPr>
              <a:t>faculties</a:t>
            </a:r>
            <a:r>
              <a:rPr lang="en-US" dirty="0">
                <a:solidFill>
                  <a:schemeClr val="accent3"/>
                </a:solidFill>
              </a:rPr>
              <a:t>), </a:t>
            </a:r>
            <a:r>
              <a:rPr lang="en-US" dirty="0" err="1">
                <a:solidFill>
                  <a:schemeClr val="accent3"/>
                </a:solidFill>
              </a:rPr>
              <a:t>seperti</a:t>
            </a:r>
            <a:r>
              <a:rPr lang="en-US" dirty="0">
                <a:solidFill>
                  <a:schemeClr val="accent3"/>
                </a:solidFill>
              </a:rPr>
              <a:t>: </a:t>
            </a:r>
            <a:r>
              <a:rPr lang="en-US" dirty="0" err="1">
                <a:solidFill>
                  <a:schemeClr val="accent3"/>
                </a:solidFill>
              </a:rPr>
              <a:t>ingatan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kemarahan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dorongan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menghancurkan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penglihatan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kesadaran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waktu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harga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sebagainya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 err="1">
                <a:solidFill>
                  <a:schemeClr val="accent3"/>
                </a:solidFill>
              </a:rPr>
              <a:t>Penelitian-penelitian</a:t>
            </a:r>
            <a:r>
              <a:rPr lang="en-US" dirty="0">
                <a:solidFill>
                  <a:schemeClr val="accent3"/>
                </a:solidFill>
              </a:rPr>
              <a:t> di </a:t>
            </a:r>
            <a:r>
              <a:rPr lang="en-US" dirty="0" err="1">
                <a:solidFill>
                  <a:schemeClr val="accent3"/>
                </a:solidFill>
              </a:rPr>
              <a:t>bidang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kedokteran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waktu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telah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memberi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sedikit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bukti-bukti</a:t>
            </a:r>
            <a:r>
              <a:rPr lang="en-US" dirty="0">
                <a:solidFill>
                  <a:schemeClr val="accent3"/>
                </a:solidFill>
              </a:rPr>
              <a:t> bahwa </a:t>
            </a:r>
            <a:r>
              <a:rPr lang="en-US" dirty="0" err="1">
                <a:solidFill>
                  <a:schemeClr val="accent3"/>
                </a:solidFill>
              </a:rPr>
              <a:t>tempat-tempat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tertentu</a:t>
            </a:r>
            <a:r>
              <a:rPr lang="en-US" dirty="0">
                <a:solidFill>
                  <a:schemeClr val="accent3"/>
                </a:solidFill>
              </a:rPr>
              <a:t> di </a:t>
            </a:r>
            <a:r>
              <a:rPr lang="en-US" dirty="0" err="1">
                <a:solidFill>
                  <a:schemeClr val="accent3"/>
                </a:solidFill>
              </a:rPr>
              <a:t>otak</a:t>
            </a:r>
            <a:r>
              <a:rPr lang="en-US" dirty="0">
                <a:solidFill>
                  <a:schemeClr val="accent3"/>
                </a:solidFill>
              </a:rPr>
              <a:t> ada </a:t>
            </a:r>
            <a:r>
              <a:rPr lang="en-US" dirty="0" err="1">
                <a:solidFill>
                  <a:schemeClr val="accent3"/>
                </a:solidFill>
              </a:rPr>
              <a:t>hubungannya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dengan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fungsi-fungsi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tubuh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tertentu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karena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itu</a:t>
            </a:r>
            <a:r>
              <a:rPr lang="en-US" dirty="0">
                <a:solidFill>
                  <a:schemeClr val="accent3"/>
                </a:solidFill>
              </a:rPr>
              <a:t> Gall </a:t>
            </a:r>
            <a:r>
              <a:rPr lang="en-US" dirty="0" err="1">
                <a:solidFill>
                  <a:schemeClr val="accent3"/>
                </a:solidFill>
              </a:rPr>
              <a:t>menyusun</a:t>
            </a:r>
            <a:r>
              <a:rPr lang="en-US" dirty="0">
                <a:solidFill>
                  <a:schemeClr val="accent3"/>
                </a:solidFill>
              </a:rPr>
              <a:t> teori yang </a:t>
            </a:r>
            <a:r>
              <a:rPr lang="en-US" dirty="0" err="1">
                <a:solidFill>
                  <a:schemeClr val="accent3"/>
                </a:solidFill>
              </a:rPr>
              <a:t>bersifat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ilmiah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semu</a:t>
            </a:r>
            <a:r>
              <a:rPr lang="en-US" dirty="0">
                <a:solidFill>
                  <a:schemeClr val="accent3"/>
                </a:solidFill>
              </a:rPr>
              <a:t> bahwa 42 </a:t>
            </a:r>
            <a:r>
              <a:rPr lang="en-US" dirty="0" err="1">
                <a:solidFill>
                  <a:schemeClr val="accent3"/>
                </a:solidFill>
              </a:rPr>
              <a:t>fakultas-fakultas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kejiwaan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tersebut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diwakili</a:t>
            </a:r>
            <a:r>
              <a:rPr lang="en-US" dirty="0">
                <a:solidFill>
                  <a:schemeClr val="accent3"/>
                </a:solidFill>
              </a:rPr>
              <a:t> di </a:t>
            </a:r>
            <a:r>
              <a:rPr lang="en-US" dirty="0" err="1">
                <a:solidFill>
                  <a:schemeClr val="accent3"/>
                </a:solidFill>
              </a:rPr>
              <a:t>tempat-tempat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tertentu</a:t>
            </a:r>
            <a:r>
              <a:rPr lang="en-US" dirty="0">
                <a:solidFill>
                  <a:schemeClr val="accent3"/>
                </a:solidFill>
              </a:rPr>
              <a:t> di </a:t>
            </a:r>
            <a:r>
              <a:rPr lang="en-US" dirty="0" err="1">
                <a:solidFill>
                  <a:schemeClr val="accent3"/>
                </a:solidFill>
              </a:rPr>
              <a:t>otak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 err="1">
                <a:solidFill>
                  <a:schemeClr val="accent3"/>
                </a:solidFill>
              </a:rPr>
              <a:t>Atas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dasar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itu</a:t>
            </a:r>
            <a:r>
              <a:rPr lang="en-US" dirty="0">
                <a:solidFill>
                  <a:schemeClr val="accent3"/>
                </a:solidFill>
              </a:rPr>
              <a:t>, Gall </a:t>
            </a:r>
            <a:r>
              <a:rPr lang="en-US" dirty="0" err="1">
                <a:solidFill>
                  <a:schemeClr val="accent3"/>
                </a:solidFill>
              </a:rPr>
              <a:t>membagi-bagi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tengkorak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kepala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menjadi</a:t>
            </a:r>
            <a:r>
              <a:rPr lang="en-US" dirty="0">
                <a:solidFill>
                  <a:schemeClr val="accent3"/>
                </a:solidFill>
              </a:rPr>
              <a:t> 42 </a:t>
            </a:r>
            <a:r>
              <a:rPr lang="en-US" dirty="0" err="1">
                <a:solidFill>
                  <a:schemeClr val="accent3"/>
                </a:solidFill>
              </a:rPr>
              <a:t>lokasi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tiap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lokasi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mewakili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satu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fakultas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kejiwaan</a:t>
            </a:r>
            <a:r>
              <a:rPr lang="en-US" dirty="0">
                <a:solidFill>
                  <a:schemeClr val="accent3"/>
                </a:solidFill>
              </a:rPr>
              <a:t>. </a:t>
            </a:r>
            <a:r>
              <a:rPr lang="en-US" dirty="0" err="1">
                <a:solidFill>
                  <a:schemeClr val="accent3"/>
                </a:solidFill>
              </a:rPr>
              <a:t>Misalnya</a:t>
            </a:r>
            <a:r>
              <a:rPr lang="en-US" dirty="0">
                <a:solidFill>
                  <a:schemeClr val="accent3"/>
                </a:solidFill>
              </a:rPr>
              <a:t>: di </a:t>
            </a:r>
            <a:r>
              <a:rPr lang="en-US" dirty="0" err="1">
                <a:solidFill>
                  <a:schemeClr val="accent3"/>
                </a:solidFill>
              </a:rPr>
              <a:t>sekitar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kelopak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mata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bagian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atas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terdapat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pusat-pusat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fakultas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penginderaan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besar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berat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bentuk</a:t>
            </a:r>
            <a:endParaRPr 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05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836" y="1412776"/>
            <a:ext cx="10369152" cy="4824536"/>
          </a:xfrm>
        </p:spPr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Di </a:t>
            </a:r>
            <a:r>
              <a:rPr lang="en-US" dirty="0" err="1">
                <a:solidFill>
                  <a:schemeClr val="accent3"/>
                </a:solidFill>
              </a:rPr>
              <a:t>dahi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terdapat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pusat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ingatan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seterusnya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sehingga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seakan-akan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terdapat</a:t>
            </a:r>
            <a:r>
              <a:rPr lang="en-US" dirty="0">
                <a:solidFill>
                  <a:schemeClr val="accent3"/>
                </a:solidFill>
              </a:rPr>
              <a:t> sebuah </a:t>
            </a:r>
            <a:r>
              <a:rPr lang="en-US" dirty="0" err="1">
                <a:solidFill>
                  <a:schemeClr val="accent3"/>
                </a:solidFill>
              </a:rPr>
              <a:t>peta</a:t>
            </a:r>
            <a:r>
              <a:rPr lang="en-US" dirty="0">
                <a:solidFill>
                  <a:schemeClr val="accent3"/>
                </a:solidFill>
              </a:rPr>
              <a:t> di </a:t>
            </a:r>
            <a:r>
              <a:rPr lang="en-US" dirty="0" err="1">
                <a:solidFill>
                  <a:schemeClr val="accent3"/>
                </a:solidFill>
              </a:rPr>
              <a:t>atas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tengkorak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kepala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dengan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meraba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tengkorak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kepala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luar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kita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dapat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mengetahui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fakultas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kejiwaan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mana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menonjol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pada</a:t>
            </a:r>
            <a:r>
              <a:rPr lang="en-US" dirty="0">
                <a:solidFill>
                  <a:schemeClr val="accent3"/>
                </a:solidFill>
              </a:rPr>
              <a:t> orang </a:t>
            </a:r>
            <a:r>
              <a:rPr lang="en-US" dirty="0" err="1">
                <a:solidFill>
                  <a:schemeClr val="accent3"/>
                </a:solidFill>
              </a:rPr>
              <a:t>tersebut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 err="1">
                <a:solidFill>
                  <a:schemeClr val="accent3"/>
                </a:solidFill>
              </a:rPr>
              <a:t>Jadi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kita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dapat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mengenal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watak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manusia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meraba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bentuk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tengkoraknya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>
                <a:solidFill>
                  <a:schemeClr val="accent3"/>
                </a:solidFill>
              </a:rPr>
              <a:t>Gall </a:t>
            </a:r>
            <a:r>
              <a:rPr lang="en-US" dirty="0" err="1">
                <a:solidFill>
                  <a:schemeClr val="accent3"/>
                </a:solidFill>
              </a:rPr>
              <a:t>sendiri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menamakan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ilmu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semunya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ini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kraniognomi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i="1" dirty="0">
                <a:solidFill>
                  <a:srgbClr val="C00000"/>
                </a:solidFill>
              </a:rPr>
              <a:t>(</a:t>
            </a:r>
            <a:r>
              <a:rPr lang="en-US" i="1" dirty="0" err="1">
                <a:solidFill>
                  <a:srgbClr val="C00000"/>
                </a:solidFill>
              </a:rPr>
              <a:t>craniognomy</a:t>
            </a:r>
            <a:r>
              <a:rPr lang="en-US" i="1" dirty="0">
                <a:solidFill>
                  <a:srgbClr val="C00000"/>
                </a:solidFill>
              </a:rPr>
              <a:t>), </a:t>
            </a:r>
            <a:r>
              <a:rPr lang="en-US" dirty="0" err="1">
                <a:solidFill>
                  <a:schemeClr val="accent3"/>
                </a:solidFill>
              </a:rPr>
              <a:t>tetapi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kemudian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menjadi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lebih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terkenal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dengan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nama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phrenologi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chemeClr val="accent3"/>
                </a:solidFill>
              </a:rPr>
              <a:t>(phrenology) </a:t>
            </a:r>
            <a:r>
              <a:rPr lang="en-US" dirty="0" err="1">
                <a:solidFill>
                  <a:schemeClr val="accent3"/>
                </a:solidFill>
              </a:rPr>
              <a:t>yaitu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istilah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dikemukakan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oleh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salah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satu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penganut</a:t>
            </a:r>
            <a:r>
              <a:rPr lang="en-US" dirty="0">
                <a:solidFill>
                  <a:schemeClr val="accent3"/>
                </a:solidFill>
              </a:rPr>
              <a:t> Gall di </a:t>
            </a:r>
            <a:r>
              <a:rPr lang="en-US" dirty="0" err="1">
                <a:solidFill>
                  <a:schemeClr val="accent3"/>
                </a:solidFill>
              </a:rPr>
              <a:t>Jerman</a:t>
            </a:r>
            <a:r>
              <a:rPr lang="en-US" dirty="0">
                <a:solidFill>
                  <a:schemeClr val="accent3"/>
                </a:solidFill>
              </a:rPr>
              <a:t>, Johann Christian </a:t>
            </a:r>
            <a:r>
              <a:rPr lang="en-US" dirty="0" err="1">
                <a:solidFill>
                  <a:schemeClr val="accent3"/>
                </a:solidFill>
              </a:rPr>
              <a:t>Spurzheim</a:t>
            </a:r>
            <a:r>
              <a:rPr lang="en-US" dirty="0">
                <a:solidFill>
                  <a:schemeClr val="accent3"/>
                </a:solidFill>
              </a:rPr>
              <a:t> (1776-1832)</a:t>
            </a:r>
          </a:p>
        </p:txBody>
      </p:sp>
    </p:spTree>
    <p:extLst>
      <p:ext uri="{BB962C8B-B14F-4D97-AF65-F5344CB8AC3E}">
        <p14:creationId xmlns:p14="http://schemas.microsoft.com/office/powerpoint/2010/main" val="54870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51" y="908720"/>
            <a:ext cx="2952328" cy="403244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84003" y="5085184"/>
            <a:ext cx="6092825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200" dirty="0"/>
              <a:t>A definition of phrenology with chart from Webster's Academic Dictionary, circa 1895 </a:t>
            </a:r>
          </a:p>
          <a:p>
            <a:pPr algn="ctr"/>
            <a:r>
              <a:rPr lang="en-US" sz="1200" dirty="0"/>
              <a:t>(https://en.wikipedia.org/wiki/Phrenology)</a:t>
            </a:r>
          </a:p>
        </p:txBody>
      </p:sp>
    </p:spTree>
    <p:extLst>
      <p:ext uri="{BB962C8B-B14F-4D97-AF65-F5344CB8AC3E}">
        <p14:creationId xmlns:p14="http://schemas.microsoft.com/office/powerpoint/2010/main" val="4102193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828" y="764704"/>
            <a:ext cx="10585176" cy="53285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>
                <a:solidFill>
                  <a:srgbClr val="C00000"/>
                </a:solidFill>
              </a:rPr>
              <a:t>Phisiognomi</a:t>
            </a:r>
            <a:endParaRPr lang="en-US" dirty="0">
              <a:solidFill>
                <a:srgbClr val="C00000"/>
              </a:solidFill>
            </a:endParaRPr>
          </a:p>
          <a:p>
            <a:r>
              <a:rPr lang="en-US" dirty="0" err="1">
                <a:solidFill>
                  <a:schemeClr val="accent3"/>
                </a:solidFill>
              </a:rPr>
              <a:t>Ilmu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semu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ini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mengajarkan</a:t>
            </a:r>
            <a:r>
              <a:rPr lang="en-US" dirty="0">
                <a:solidFill>
                  <a:schemeClr val="accent3"/>
                </a:solidFill>
              </a:rPr>
              <a:t> bahwa </a:t>
            </a:r>
            <a:r>
              <a:rPr lang="en-US" dirty="0" err="1">
                <a:solidFill>
                  <a:schemeClr val="accent3"/>
                </a:solidFill>
              </a:rPr>
              <a:t>kepribadian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seseorang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tercermin</a:t>
            </a:r>
            <a:r>
              <a:rPr lang="en-US" dirty="0">
                <a:solidFill>
                  <a:schemeClr val="accent3"/>
                </a:solidFill>
              </a:rPr>
              <a:t> dalam </a:t>
            </a:r>
            <a:r>
              <a:rPr lang="en-US" dirty="0" err="1">
                <a:solidFill>
                  <a:schemeClr val="accent3"/>
                </a:solidFill>
              </a:rPr>
              <a:t>raut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mukanya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>
                <a:solidFill>
                  <a:schemeClr val="accent3"/>
                </a:solidFill>
              </a:rPr>
              <a:t>Salah </a:t>
            </a:r>
            <a:r>
              <a:rPr lang="en-US" dirty="0" err="1">
                <a:solidFill>
                  <a:schemeClr val="accent3"/>
                </a:solidFill>
              </a:rPr>
              <a:t>satu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tokoh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mengemukakan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ajaran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ini</a:t>
            </a:r>
            <a:r>
              <a:rPr lang="en-US" dirty="0">
                <a:solidFill>
                  <a:schemeClr val="accent3"/>
                </a:solidFill>
              </a:rPr>
              <a:t> adalah </a:t>
            </a:r>
            <a:r>
              <a:rPr lang="en-US" dirty="0" err="1">
                <a:solidFill>
                  <a:srgbClr val="C00000"/>
                </a:solidFill>
              </a:rPr>
              <a:t>Cesare</a:t>
            </a:r>
            <a:r>
              <a:rPr lang="en-US" dirty="0">
                <a:solidFill>
                  <a:srgbClr val="C00000"/>
                </a:solidFill>
              </a:rPr>
              <a:t> Lombroso (1835-1909)</a:t>
            </a:r>
          </a:p>
          <a:p>
            <a:r>
              <a:rPr lang="en-US" dirty="0" err="1">
                <a:solidFill>
                  <a:schemeClr val="accent3"/>
                </a:solidFill>
              </a:rPr>
              <a:t>Ia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percaya</a:t>
            </a:r>
            <a:r>
              <a:rPr lang="en-US" dirty="0">
                <a:solidFill>
                  <a:schemeClr val="accent3"/>
                </a:solidFill>
              </a:rPr>
              <a:t> bahwa </a:t>
            </a:r>
            <a:r>
              <a:rPr lang="en-US" dirty="0" err="1">
                <a:solidFill>
                  <a:schemeClr val="accent3"/>
                </a:solidFill>
              </a:rPr>
              <a:t>sifat-sifat</a:t>
            </a:r>
            <a:r>
              <a:rPr lang="en-US" dirty="0">
                <a:solidFill>
                  <a:schemeClr val="accent3"/>
                </a:solidFill>
              </a:rPr>
              <a:t> orang yang </a:t>
            </a:r>
            <a:r>
              <a:rPr lang="en-US" dirty="0" err="1">
                <a:solidFill>
                  <a:schemeClr val="accent3"/>
                </a:solidFill>
              </a:rPr>
              <a:t>sudah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diberikan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sejak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lahir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tidak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berubah</a:t>
            </a:r>
            <a:r>
              <a:rPr lang="en-US" dirty="0">
                <a:solidFill>
                  <a:schemeClr val="accent3"/>
                </a:solidFill>
              </a:rPr>
              <a:t> dalam </a:t>
            </a:r>
            <a:r>
              <a:rPr lang="en-US" dirty="0" err="1">
                <a:solidFill>
                  <a:schemeClr val="accent3"/>
                </a:solidFill>
              </a:rPr>
              <a:t>hidupnya</a:t>
            </a:r>
            <a:r>
              <a:rPr lang="en-US" dirty="0">
                <a:solidFill>
                  <a:schemeClr val="accent3"/>
                </a:solidFill>
              </a:rPr>
              <a:t> </a:t>
            </a:r>
          </a:p>
          <a:p>
            <a:r>
              <a:rPr lang="en-US" dirty="0" err="1">
                <a:solidFill>
                  <a:schemeClr val="accent3"/>
                </a:solidFill>
              </a:rPr>
              <a:t>Demikian</a:t>
            </a:r>
            <a:r>
              <a:rPr lang="en-US" dirty="0">
                <a:solidFill>
                  <a:schemeClr val="accent3"/>
                </a:solidFill>
              </a:rPr>
              <a:t> pula </a:t>
            </a:r>
            <a:r>
              <a:rPr lang="en-US" dirty="0" err="1">
                <a:solidFill>
                  <a:schemeClr val="accent3"/>
                </a:solidFill>
              </a:rPr>
              <a:t>dengan</a:t>
            </a:r>
            <a:r>
              <a:rPr lang="en-US" dirty="0">
                <a:solidFill>
                  <a:schemeClr val="accent3"/>
                </a:solidFill>
              </a:rPr>
              <a:t> para </a:t>
            </a:r>
            <a:r>
              <a:rPr lang="en-US" dirty="0" err="1">
                <a:solidFill>
                  <a:schemeClr val="accent3"/>
                </a:solidFill>
              </a:rPr>
              <a:t>penjahat</a:t>
            </a:r>
            <a:r>
              <a:rPr lang="en-US" dirty="0">
                <a:solidFill>
                  <a:schemeClr val="accent3"/>
                </a:solidFill>
              </a:rPr>
              <a:t>. Mereka </a:t>
            </a:r>
            <a:r>
              <a:rPr lang="en-US" dirty="0" err="1">
                <a:solidFill>
                  <a:schemeClr val="accent3"/>
                </a:solidFill>
              </a:rPr>
              <a:t>sudah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mendapat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bakat-bakat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jahatnya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sejak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lahir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bakat-bakat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ini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dicerminkan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pada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wajah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seseorang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>
                <a:solidFill>
                  <a:schemeClr val="accent3"/>
                </a:solidFill>
              </a:rPr>
              <a:t>Lombroso </a:t>
            </a:r>
            <a:r>
              <a:rPr lang="en-US" dirty="0" err="1">
                <a:solidFill>
                  <a:schemeClr val="accent3"/>
                </a:solidFill>
              </a:rPr>
              <a:t>menggolongkan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manusia</a:t>
            </a:r>
            <a:r>
              <a:rPr lang="en-US" dirty="0">
                <a:solidFill>
                  <a:schemeClr val="accent3"/>
                </a:solidFill>
              </a:rPr>
              <a:t> dalam </a:t>
            </a:r>
            <a:r>
              <a:rPr lang="en-US" dirty="0" err="1">
                <a:solidFill>
                  <a:schemeClr val="accent3"/>
                </a:solidFill>
              </a:rPr>
              <a:t>dua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tipe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yaitu</a:t>
            </a:r>
            <a:r>
              <a:rPr lang="en-US" dirty="0">
                <a:solidFill>
                  <a:schemeClr val="accent3"/>
                </a:solidFill>
              </a:rPr>
              <a:t>: </a:t>
            </a:r>
            <a:r>
              <a:rPr lang="en-US" dirty="0" err="1">
                <a:solidFill>
                  <a:schemeClr val="accent3"/>
                </a:solidFill>
              </a:rPr>
              <a:t>tipe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penjahat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tipe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bukan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penjahat</a:t>
            </a:r>
            <a:endParaRPr 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828" y="836712"/>
            <a:ext cx="10585176" cy="5184576"/>
          </a:xfrm>
        </p:spPr>
        <p:txBody>
          <a:bodyPr>
            <a:normAutofit lnSpcReduction="10000"/>
          </a:bodyPr>
          <a:lstStyle/>
          <a:p>
            <a:r>
              <a:rPr lang="en-US" dirty="0" err="1">
                <a:solidFill>
                  <a:schemeClr val="accent3"/>
                </a:solidFill>
              </a:rPr>
              <a:t>Phisiognomi</a:t>
            </a:r>
            <a:r>
              <a:rPr lang="en-US" dirty="0">
                <a:solidFill>
                  <a:schemeClr val="accent3"/>
                </a:solidFill>
              </a:rPr>
              <a:t> dalam </a:t>
            </a:r>
            <a:r>
              <a:rPr lang="en-US" dirty="0" err="1">
                <a:solidFill>
                  <a:schemeClr val="accent3"/>
                </a:solidFill>
              </a:rPr>
              <a:t>arti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lebih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luas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yaitu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bukan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sekedar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mengenai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raut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muka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melainkan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keseluruhan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bentuk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tengkorak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kita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dapati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pada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teknik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pengenalan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kepribadian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melalui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indeks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tengkorak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kepala</a:t>
            </a:r>
            <a:r>
              <a:rPr lang="en-US" dirty="0">
                <a:solidFill>
                  <a:schemeClr val="accent3"/>
                </a:solidFill>
              </a:rPr>
              <a:t> (</a:t>
            </a:r>
            <a:r>
              <a:rPr lang="en-US" i="1" dirty="0">
                <a:solidFill>
                  <a:schemeClr val="accent3"/>
                </a:solidFill>
              </a:rPr>
              <a:t>cephalic index</a:t>
            </a:r>
            <a:r>
              <a:rPr lang="en-US" dirty="0">
                <a:solidFill>
                  <a:schemeClr val="accent3"/>
                </a:solidFill>
              </a:rPr>
              <a:t>)</a:t>
            </a:r>
          </a:p>
          <a:p>
            <a:r>
              <a:rPr lang="en-US" dirty="0" err="1">
                <a:solidFill>
                  <a:schemeClr val="accent3"/>
                </a:solidFill>
              </a:rPr>
              <a:t>Indeks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tengkorak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ini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diperoleh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dengan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cara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menghitung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perbandingan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antara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panjang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lebar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tengkorak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 err="1">
                <a:solidFill>
                  <a:schemeClr val="accent3"/>
                </a:solidFill>
              </a:rPr>
              <a:t>Dengan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cara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ini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dapat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diperoleh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tiga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tipe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tengkorak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yaitu</a:t>
            </a:r>
            <a:r>
              <a:rPr lang="en-US" dirty="0">
                <a:solidFill>
                  <a:schemeClr val="accent3"/>
                </a:solidFill>
              </a:rPr>
              <a:t>: </a:t>
            </a:r>
            <a:r>
              <a:rPr lang="en-US" i="1" dirty="0" err="1">
                <a:solidFill>
                  <a:schemeClr val="accent3"/>
                </a:solidFill>
              </a:rPr>
              <a:t>dolicephalic</a:t>
            </a:r>
            <a:r>
              <a:rPr lang="en-US" dirty="0">
                <a:solidFill>
                  <a:schemeClr val="accent3"/>
                </a:solidFill>
              </a:rPr>
              <a:t> (</a:t>
            </a:r>
            <a:r>
              <a:rPr lang="en-US" dirty="0" err="1">
                <a:solidFill>
                  <a:schemeClr val="accent3"/>
                </a:solidFill>
              </a:rPr>
              <a:t>kepala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panjang</a:t>
            </a:r>
            <a:r>
              <a:rPr lang="en-US" dirty="0">
                <a:solidFill>
                  <a:schemeClr val="accent3"/>
                </a:solidFill>
              </a:rPr>
              <a:t>), </a:t>
            </a:r>
            <a:r>
              <a:rPr lang="en-US" i="1" dirty="0">
                <a:solidFill>
                  <a:schemeClr val="accent3"/>
                </a:solidFill>
              </a:rPr>
              <a:t>brachycephalic</a:t>
            </a:r>
            <a:r>
              <a:rPr lang="en-US" dirty="0">
                <a:solidFill>
                  <a:schemeClr val="accent3"/>
                </a:solidFill>
              </a:rPr>
              <a:t> (</a:t>
            </a:r>
            <a:r>
              <a:rPr lang="en-US" dirty="0" err="1">
                <a:solidFill>
                  <a:schemeClr val="accent3"/>
                </a:solidFill>
              </a:rPr>
              <a:t>kepala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bulat</a:t>
            </a:r>
            <a:r>
              <a:rPr lang="en-US" dirty="0">
                <a:solidFill>
                  <a:schemeClr val="accent3"/>
                </a:solidFill>
              </a:rPr>
              <a:t>), </a:t>
            </a:r>
            <a:r>
              <a:rPr lang="en-US" i="1" dirty="0" err="1">
                <a:solidFill>
                  <a:schemeClr val="accent3"/>
                </a:solidFill>
              </a:rPr>
              <a:t>mesocephalic</a:t>
            </a:r>
            <a:r>
              <a:rPr lang="en-US" dirty="0">
                <a:solidFill>
                  <a:schemeClr val="accent3"/>
                </a:solidFill>
              </a:rPr>
              <a:t> (</a:t>
            </a:r>
            <a:r>
              <a:rPr lang="en-US" dirty="0" err="1">
                <a:solidFill>
                  <a:schemeClr val="accent3"/>
                </a:solidFill>
              </a:rPr>
              <a:t>kepala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berbentuk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antara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panjang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bulat</a:t>
            </a:r>
            <a:r>
              <a:rPr lang="en-US" dirty="0">
                <a:solidFill>
                  <a:schemeClr val="accent3"/>
                </a:solidFill>
              </a:rPr>
              <a:t>)</a:t>
            </a:r>
          </a:p>
          <a:p>
            <a:r>
              <a:rPr lang="en-US" dirty="0" err="1">
                <a:solidFill>
                  <a:schemeClr val="accent3"/>
                </a:solidFill>
              </a:rPr>
              <a:t>Tipe-tipe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bentuk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kepala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atau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tengkorak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menunjukkan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adanya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sifat-sifat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ciri-ciri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kepribadian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tertentu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merupakan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pembawa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rasial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tidak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dapat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diubah-ubah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lagi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 err="1">
                <a:solidFill>
                  <a:schemeClr val="accent3"/>
                </a:solidFill>
              </a:rPr>
              <a:t>Paham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ini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erat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hubungannya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dengan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paham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rasialisme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yaitu</a:t>
            </a:r>
            <a:r>
              <a:rPr lang="en-US" dirty="0">
                <a:solidFill>
                  <a:schemeClr val="accent3"/>
                </a:solidFill>
              </a:rPr>
              <a:t> bahwa </a:t>
            </a:r>
            <a:r>
              <a:rPr lang="en-US" dirty="0" err="1">
                <a:solidFill>
                  <a:schemeClr val="accent3"/>
                </a:solidFill>
              </a:rPr>
              <a:t>tiap-tiap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ras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sudah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punya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sifat-sifat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ciri-ciri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kepribadian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sendiri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tidak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bisa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berubah-ubah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lagi</a:t>
            </a:r>
            <a:endParaRPr lang="en-US" dirty="0">
              <a:solidFill>
                <a:schemeClr val="accent3"/>
              </a:solidFill>
            </a:endParaRPr>
          </a:p>
          <a:p>
            <a:endParaRPr 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744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828" y="764704"/>
            <a:ext cx="10441160" cy="5305896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>
                <a:solidFill>
                  <a:schemeClr val="accent3"/>
                </a:solidFill>
              </a:rPr>
              <a:t>Lebih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luas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lagi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phisiognomi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dapat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berarti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ciri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kepribadian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nampak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pada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seluruh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tubuh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>
                <a:solidFill>
                  <a:schemeClr val="accent3"/>
                </a:solidFill>
              </a:rPr>
              <a:t>Salah </a:t>
            </a:r>
            <a:r>
              <a:rPr lang="en-US" dirty="0" err="1">
                <a:solidFill>
                  <a:schemeClr val="accent3"/>
                </a:solidFill>
              </a:rPr>
              <a:t>satu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tokoh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mengemukakan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ajaran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ini</a:t>
            </a:r>
            <a:r>
              <a:rPr lang="en-US" dirty="0">
                <a:solidFill>
                  <a:schemeClr val="accent3"/>
                </a:solidFill>
              </a:rPr>
              <a:t> adalah </a:t>
            </a:r>
            <a:r>
              <a:rPr lang="en-US" dirty="0">
                <a:solidFill>
                  <a:srgbClr val="C00000"/>
                </a:solidFill>
              </a:rPr>
              <a:t>Ernst </a:t>
            </a:r>
            <a:r>
              <a:rPr lang="en-US" dirty="0" err="1">
                <a:solidFill>
                  <a:srgbClr val="C00000"/>
                </a:solidFill>
              </a:rPr>
              <a:t>Kretschmer</a:t>
            </a:r>
            <a:r>
              <a:rPr lang="en-US" dirty="0">
                <a:solidFill>
                  <a:srgbClr val="C00000"/>
                </a:solidFill>
              </a:rPr>
              <a:t> (1888-1964)</a:t>
            </a:r>
            <a:r>
              <a:rPr lang="en-US" dirty="0">
                <a:solidFill>
                  <a:schemeClr val="accent3"/>
                </a:solidFill>
              </a:rPr>
              <a:t>, seorang </a:t>
            </a:r>
            <a:r>
              <a:rPr lang="en-US" dirty="0" err="1">
                <a:solidFill>
                  <a:schemeClr val="accent3"/>
                </a:solidFill>
              </a:rPr>
              <a:t>sarjana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kedokteran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berbangsa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Jerman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mengemukakan</a:t>
            </a:r>
            <a:r>
              <a:rPr lang="en-US" dirty="0">
                <a:solidFill>
                  <a:schemeClr val="accent3"/>
                </a:solidFill>
              </a:rPr>
              <a:t> bahwa </a:t>
            </a:r>
            <a:r>
              <a:rPr lang="en-US" dirty="0" err="1">
                <a:solidFill>
                  <a:schemeClr val="accent3"/>
                </a:solidFill>
              </a:rPr>
              <a:t>berdasarkan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bentuk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tubuhnya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seseorang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dapat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digolongkan</a:t>
            </a:r>
            <a:r>
              <a:rPr lang="en-US" dirty="0">
                <a:solidFill>
                  <a:schemeClr val="accent3"/>
                </a:solidFill>
              </a:rPr>
              <a:t> dalam salah </a:t>
            </a:r>
            <a:r>
              <a:rPr lang="en-US" dirty="0" err="1">
                <a:solidFill>
                  <a:schemeClr val="accent3"/>
                </a:solidFill>
              </a:rPr>
              <a:t>satu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empat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tipe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kepribadian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yaitu</a:t>
            </a:r>
            <a:r>
              <a:rPr lang="en-US" dirty="0">
                <a:solidFill>
                  <a:schemeClr val="accent3"/>
                </a:solidFill>
              </a:rPr>
              <a:t>: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>
                <a:solidFill>
                  <a:schemeClr val="accent3"/>
                </a:solidFill>
              </a:rPr>
              <a:t>Bentuk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tubuh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asthenis</a:t>
            </a:r>
            <a:r>
              <a:rPr lang="en-US" dirty="0">
                <a:solidFill>
                  <a:schemeClr val="accent3"/>
                </a:solidFill>
              </a:rPr>
              <a:t> (</a:t>
            </a:r>
            <a:r>
              <a:rPr lang="en-US" i="1" dirty="0" err="1">
                <a:solidFill>
                  <a:schemeClr val="accent3"/>
                </a:solidFill>
              </a:rPr>
              <a:t>asthenics</a:t>
            </a:r>
            <a:r>
              <a:rPr lang="en-US" dirty="0">
                <a:solidFill>
                  <a:schemeClr val="accent3"/>
                </a:solidFill>
              </a:rPr>
              <a:t>), </a:t>
            </a:r>
            <a:r>
              <a:rPr lang="en-US" dirty="0" err="1">
                <a:solidFill>
                  <a:schemeClr val="accent3"/>
                </a:solidFill>
              </a:rPr>
              <a:t>tinggi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kurus</a:t>
            </a:r>
            <a:r>
              <a:rPr lang="en-US" dirty="0">
                <a:solidFill>
                  <a:schemeClr val="accent3"/>
                </a:solidFill>
              </a:rPr>
              <a:t>, yang </a:t>
            </a:r>
            <a:r>
              <a:rPr lang="en-US" dirty="0" err="1">
                <a:solidFill>
                  <a:schemeClr val="accent3"/>
                </a:solidFill>
              </a:rPr>
              <a:t>jiwanya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lebih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banyak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diliputi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oleh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khayalan-khayalan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sendiri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kurang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memperhatikan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keadaan</a:t>
            </a:r>
            <a:r>
              <a:rPr lang="en-US" dirty="0">
                <a:solidFill>
                  <a:schemeClr val="accent3"/>
                </a:solidFill>
              </a:rPr>
              <a:t> di </a:t>
            </a:r>
            <a:r>
              <a:rPr lang="en-US" dirty="0" err="1">
                <a:solidFill>
                  <a:schemeClr val="accent3"/>
                </a:solidFill>
              </a:rPr>
              <a:t>luar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dirinya</a:t>
            </a:r>
            <a:endParaRPr lang="en-US" dirty="0">
              <a:solidFill>
                <a:schemeClr val="accent3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 err="1">
                <a:solidFill>
                  <a:schemeClr val="accent3"/>
                </a:solidFill>
              </a:rPr>
              <a:t>Bentuk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tubuh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piknis</a:t>
            </a:r>
            <a:r>
              <a:rPr lang="en-US" dirty="0">
                <a:solidFill>
                  <a:schemeClr val="accent3"/>
                </a:solidFill>
              </a:rPr>
              <a:t> (</a:t>
            </a:r>
            <a:r>
              <a:rPr lang="en-US" i="1" dirty="0" err="1">
                <a:solidFill>
                  <a:schemeClr val="accent3"/>
                </a:solidFill>
              </a:rPr>
              <a:t>pyknics</a:t>
            </a:r>
            <a:r>
              <a:rPr lang="en-US" dirty="0">
                <a:solidFill>
                  <a:schemeClr val="accent3"/>
                </a:solidFill>
              </a:rPr>
              <a:t>), </a:t>
            </a:r>
            <a:r>
              <a:rPr lang="en-US" dirty="0" err="1">
                <a:solidFill>
                  <a:schemeClr val="accent3"/>
                </a:solidFill>
              </a:rPr>
              <a:t>gemuk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bulat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berkepribadian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emosional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mudah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sekali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gembira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mudah</a:t>
            </a:r>
            <a:r>
              <a:rPr lang="en-US" dirty="0">
                <a:solidFill>
                  <a:schemeClr val="accent3"/>
                </a:solidFill>
              </a:rPr>
              <a:t> pula </a:t>
            </a:r>
            <a:r>
              <a:rPr lang="en-US" dirty="0" err="1">
                <a:solidFill>
                  <a:schemeClr val="accent3"/>
                </a:solidFill>
              </a:rPr>
              <a:t>sedih</a:t>
            </a:r>
            <a:endParaRPr lang="en-US" dirty="0">
              <a:solidFill>
                <a:schemeClr val="accent3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 err="1">
                <a:solidFill>
                  <a:schemeClr val="accent3"/>
                </a:solidFill>
              </a:rPr>
              <a:t>Bentuk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tubuh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atletis</a:t>
            </a:r>
            <a:r>
              <a:rPr lang="en-US" dirty="0">
                <a:solidFill>
                  <a:schemeClr val="accent3"/>
                </a:solidFill>
              </a:rPr>
              <a:t> (athletics), </a:t>
            </a:r>
            <a:r>
              <a:rPr lang="en-US" dirty="0" err="1">
                <a:solidFill>
                  <a:schemeClr val="accent3"/>
                </a:solidFill>
              </a:rPr>
              <a:t>badan</a:t>
            </a:r>
            <a:r>
              <a:rPr lang="en-US" dirty="0">
                <a:solidFill>
                  <a:schemeClr val="accent3"/>
                </a:solidFill>
              </a:rPr>
              <a:t> yang normal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berkepribadian</a:t>
            </a:r>
            <a:r>
              <a:rPr lang="en-US" dirty="0">
                <a:solidFill>
                  <a:schemeClr val="accent3"/>
                </a:solidFill>
              </a:rPr>
              <a:t> normal pula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>
                <a:solidFill>
                  <a:schemeClr val="accent3"/>
                </a:solidFill>
              </a:rPr>
              <a:t>Bentuk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tubuh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displastis</a:t>
            </a:r>
            <a:r>
              <a:rPr lang="en-US" dirty="0">
                <a:solidFill>
                  <a:schemeClr val="accent3"/>
                </a:solidFill>
              </a:rPr>
              <a:t> (</a:t>
            </a:r>
            <a:r>
              <a:rPr lang="en-US" i="1" dirty="0" err="1">
                <a:solidFill>
                  <a:schemeClr val="accent3"/>
                </a:solidFill>
              </a:rPr>
              <a:t>dysplastycs</a:t>
            </a:r>
            <a:r>
              <a:rPr lang="en-US" dirty="0">
                <a:solidFill>
                  <a:schemeClr val="accent3"/>
                </a:solidFill>
              </a:rPr>
              <a:t>), yang </a:t>
            </a:r>
            <a:r>
              <a:rPr lang="en-US" dirty="0" err="1">
                <a:solidFill>
                  <a:schemeClr val="accent3"/>
                </a:solidFill>
              </a:rPr>
              <a:t>tidak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tergolong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tiga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tipe</a:t>
            </a:r>
            <a:r>
              <a:rPr lang="en-US" dirty="0">
                <a:solidFill>
                  <a:schemeClr val="accent3"/>
                </a:solidFill>
              </a:rPr>
              <a:t> di </a:t>
            </a:r>
            <a:r>
              <a:rPr lang="en-US" dirty="0" err="1">
                <a:solidFill>
                  <a:schemeClr val="accent3"/>
                </a:solidFill>
              </a:rPr>
              <a:t>atas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kepribadiannya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bervariasi</a:t>
            </a:r>
            <a:endParaRPr lang="en-US" dirty="0">
              <a:solidFill>
                <a:schemeClr val="accent3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54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836" y="1196752"/>
            <a:ext cx="10369152" cy="4320480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3"/>
                </a:solidFill>
              </a:rPr>
              <a:t>Selanjutnya, </a:t>
            </a:r>
            <a:r>
              <a:rPr lang="en-US" dirty="0" err="1">
                <a:solidFill>
                  <a:schemeClr val="accent3"/>
                </a:solidFill>
              </a:rPr>
              <a:t>ada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tipe-tipe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somatis</a:t>
            </a:r>
            <a:r>
              <a:rPr lang="en-US" dirty="0">
                <a:solidFill>
                  <a:schemeClr val="accent3"/>
                </a:solidFill>
              </a:rPr>
              <a:t> (</a:t>
            </a:r>
            <a:r>
              <a:rPr lang="en-US" i="1" dirty="0">
                <a:solidFill>
                  <a:schemeClr val="accent3"/>
                </a:solidFill>
              </a:rPr>
              <a:t>somatotypes</a:t>
            </a:r>
            <a:r>
              <a:rPr lang="en-US" dirty="0">
                <a:solidFill>
                  <a:schemeClr val="accent3"/>
                </a:solidFill>
              </a:rPr>
              <a:t>) yang </a:t>
            </a:r>
            <a:r>
              <a:rPr lang="en-US" dirty="0" err="1">
                <a:solidFill>
                  <a:schemeClr val="accent3"/>
                </a:solidFill>
              </a:rPr>
              <a:t>dihubungkan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dengan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temperamen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manusia</a:t>
            </a:r>
            <a:r>
              <a:rPr lang="en-US" dirty="0">
                <a:solidFill>
                  <a:schemeClr val="accent3"/>
                </a:solidFill>
              </a:rPr>
              <a:t>, yang </a:t>
            </a:r>
            <a:r>
              <a:rPr lang="en-US" dirty="0" err="1">
                <a:solidFill>
                  <a:schemeClr val="accent3"/>
                </a:solidFill>
              </a:rPr>
              <a:t>dikemukakan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oleh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>
                <a:solidFill>
                  <a:srgbClr val="C00000"/>
                </a:solidFill>
              </a:rPr>
              <a:t>W.H Sheldon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pada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tahun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>
                <a:solidFill>
                  <a:srgbClr val="C00000"/>
                </a:solidFill>
              </a:rPr>
              <a:t>1940</a:t>
            </a:r>
          </a:p>
          <a:p>
            <a:r>
              <a:rPr lang="en-US" dirty="0" err="1">
                <a:solidFill>
                  <a:schemeClr val="accent3"/>
                </a:solidFill>
              </a:rPr>
              <a:t>Ia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mengemukakan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tipe-tipe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somatis</a:t>
            </a:r>
            <a:r>
              <a:rPr lang="en-US" dirty="0">
                <a:solidFill>
                  <a:schemeClr val="accent3"/>
                </a:solidFill>
              </a:rPr>
              <a:t> (</a:t>
            </a:r>
            <a:r>
              <a:rPr lang="en-US" dirty="0" err="1">
                <a:solidFill>
                  <a:schemeClr val="accent3"/>
                </a:solidFill>
              </a:rPr>
              <a:t>tubuh</a:t>
            </a:r>
            <a:r>
              <a:rPr lang="en-US" dirty="0">
                <a:solidFill>
                  <a:schemeClr val="accent3"/>
                </a:solidFill>
              </a:rPr>
              <a:t>) </a:t>
            </a:r>
            <a:r>
              <a:rPr lang="en-US" dirty="0" err="1">
                <a:solidFill>
                  <a:schemeClr val="accent3"/>
                </a:solidFill>
              </a:rPr>
              <a:t>berikut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ini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menggambarkan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suatu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temperamen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tertentu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yaitu</a:t>
            </a:r>
            <a:r>
              <a:rPr lang="en-US" dirty="0">
                <a:solidFill>
                  <a:schemeClr val="accent3"/>
                </a:solidFill>
              </a:rPr>
              <a:t>:</a:t>
            </a:r>
          </a:p>
          <a:p>
            <a:pPr marL="457200" indent="-457200">
              <a:buFont typeface="+mj-lt"/>
              <a:buAutoNum type="alphaLcPeriod"/>
            </a:pPr>
            <a:r>
              <a:rPr lang="en-US" dirty="0" err="1">
                <a:solidFill>
                  <a:schemeClr val="accent3"/>
                </a:solidFill>
              </a:rPr>
              <a:t>Ektomorphi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tulang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rapuh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otot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lemah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bertemperamen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i="1" dirty="0">
                <a:solidFill>
                  <a:schemeClr val="accent3"/>
                </a:solidFill>
              </a:rPr>
              <a:t>“</a:t>
            </a:r>
            <a:r>
              <a:rPr lang="en-US" i="1" dirty="0" err="1">
                <a:solidFill>
                  <a:schemeClr val="accent3"/>
                </a:solidFill>
              </a:rPr>
              <a:t>cerebrotonia</a:t>
            </a:r>
            <a:r>
              <a:rPr lang="en-US" i="1" dirty="0">
                <a:solidFill>
                  <a:schemeClr val="accent3"/>
                </a:solidFill>
              </a:rPr>
              <a:t>” </a:t>
            </a:r>
            <a:r>
              <a:rPr lang="en-US" dirty="0">
                <a:solidFill>
                  <a:schemeClr val="accent3"/>
                </a:solidFill>
              </a:rPr>
              <a:t>yang </a:t>
            </a:r>
            <a:r>
              <a:rPr lang="en-US" dirty="0" err="1">
                <a:solidFill>
                  <a:schemeClr val="accent3"/>
                </a:solidFill>
              </a:rPr>
              <a:t>mudah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cemas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>
                <a:solidFill>
                  <a:schemeClr val="accent3"/>
                </a:solidFill>
              </a:rPr>
              <a:t> anti sosial</a:t>
            </a:r>
            <a:endParaRPr lang="en-US" dirty="0">
              <a:solidFill>
                <a:schemeClr val="accent3"/>
              </a:solidFill>
            </a:endParaRPr>
          </a:p>
          <a:p>
            <a:pPr marL="457200" indent="-457200">
              <a:buFont typeface="+mj-lt"/>
              <a:buAutoNum type="alphaLcPeriod"/>
            </a:pPr>
            <a:r>
              <a:rPr lang="en-US" dirty="0" err="1">
                <a:solidFill>
                  <a:schemeClr val="accent3"/>
                </a:solidFill>
              </a:rPr>
              <a:t>Mesomorphi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tulang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otot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kuat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bentuk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tubuh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atletis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bertemperamen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i="1" dirty="0">
                <a:solidFill>
                  <a:schemeClr val="accent3"/>
                </a:solidFill>
              </a:rPr>
              <a:t>“</a:t>
            </a:r>
            <a:r>
              <a:rPr lang="en-US" i="1" dirty="0" err="1">
                <a:solidFill>
                  <a:schemeClr val="accent3"/>
                </a:solidFill>
              </a:rPr>
              <a:t>somatotonia</a:t>
            </a:r>
            <a:r>
              <a:rPr lang="en-US" i="1" dirty="0">
                <a:solidFill>
                  <a:schemeClr val="accent3"/>
                </a:solidFill>
              </a:rPr>
              <a:t>” </a:t>
            </a:r>
            <a:r>
              <a:rPr lang="en-US" dirty="0">
                <a:solidFill>
                  <a:schemeClr val="accent3"/>
                </a:solidFill>
              </a:rPr>
              <a:t>yang </a:t>
            </a:r>
            <a:r>
              <a:rPr lang="en-US" dirty="0" err="1">
                <a:solidFill>
                  <a:schemeClr val="accent3"/>
                </a:solidFill>
              </a:rPr>
              <a:t>angkuh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sombong</a:t>
            </a:r>
            <a:endParaRPr lang="en-US" dirty="0">
              <a:solidFill>
                <a:schemeClr val="accent3"/>
              </a:solidFill>
            </a:endParaRPr>
          </a:p>
          <a:p>
            <a:pPr marL="457200" indent="-457200">
              <a:buFont typeface="+mj-lt"/>
              <a:buAutoNum type="alphaLcPeriod"/>
            </a:pPr>
            <a:r>
              <a:rPr lang="en-US" dirty="0" err="1">
                <a:solidFill>
                  <a:schemeClr val="accent3"/>
                </a:solidFill>
              </a:rPr>
              <a:t>Endomorphi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bertubuh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gemuk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lunak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bertemperamen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i="1" dirty="0">
                <a:solidFill>
                  <a:schemeClr val="accent3"/>
                </a:solidFill>
              </a:rPr>
              <a:t>“</a:t>
            </a:r>
            <a:r>
              <a:rPr lang="en-US" i="1" dirty="0" err="1">
                <a:solidFill>
                  <a:schemeClr val="accent3"/>
                </a:solidFill>
              </a:rPr>
              <a:t>viscerotonia</a:t>
            </a:r>
            <a:r>
              <a:rPr lang="en-US" i="1" dirty="0">
                <a:solidFill>
                  <a:schemeClr val="accent3"/>
                </a:solidFill>
              </a:rPr>
              <a:t>” </a:t>
            </a:r>
            <a:r>
              <a:rPr lang="en-US" dirty="0">
                <a:solidFill>
                  <a:schemeClr val="accent3"/>
                </a:solidFill>
              </a:rPr>
              <a:t>yang </a:t>
            </a:r>
            <a:r>
              <a:rPr lang="en-US" dirty="0" err="1">
                <a:solidFill>
                  <a:schemeClr val="accent3"/>
                </a:solidFill>
              </a:rPr>
              <a:t>seenaknya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tidak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peduli</a:t>
            </a:r>
            <a:endParaRPr lang="en-US" dirty="0">
              <a:solidFill>
                <a:schemeClr val="accent3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793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4036" y="980728"/>
            <a:ext cx="4443481" cy="711200"/>
          </a:xfrm>
        </p:spPr>
        <p:txBody>
          <a:bodyPr/>
          <a:lstStyle/>
          <a:p>
            <a:pPr algn="ctr"/>
            <a:r>
              <a:rPr lang="en-US" dirty="0" err="1"/>
              <a:t>Mesmerisme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8883" y="1916832"/>
            <a:ext cx="4773956" cy="4032448"/>
          </a:xfrm>
        </p:spPr>
        <p:txBody>
          <a:bodyPr/>
          <a:lstStyle/>
          <a:p>
            <a:r>
              <a:rPr lang="en-US" dirty="0" err="1">
                <a:solidFill>
                  <a:schemeClr val="accent3"/>
                </a:solidFill>
              </a:rPr>
              <a:t>Pada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perkembangan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lebih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lanjut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rgbClr val="C00000"/>
                </a:solidFill>
              </a:rPr>
              <a:t>teknik</a:t>
            </a:r>
            <a:r>
              <a:rPr lang="en-US" dirty="0">
                <a:solidFill>
                  <a:srgbClr val="C00000"/>
                </a:solidFill>
              </a:rPr>
              <a:t> magnetism </a:t>
            </a:r>
            <a:r>
              <a:rPr lang="en-US" dirty="0" err="1">
                <a:solidFill>
                  <a:srgbClr val="C00000"/>
                </a:solidFill>
              </a:rPr>
              <a:t>atau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mesmerisme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diberi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nama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hipnotisme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oleh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seorang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Dokter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berbangsa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Skotlandia</a:t>
            </a:r>
            <a:r>
              <a:rPr lang="en-US" dirty="0">
                <a:solidFill>
                  <a:schemeClr val="accent3"/>
                </a:solidFill>
              </a:rPr>
              <a:t>, James Braid (1795-1860)</a:t>
            </a:r>
          </a:p>
          <a:p>
            <a:r>
              <a:rPr lang="en-US" dirty="0" err="1">
                <a:solidFill>
                  <a:schemeClr val="accent3"/>
                </a:solidFill>
              </a:rPr>
              <a:t>Hipnotisme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ini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kelak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melalui</a:t>
            </a:r>
            <a:r>
              <a:rPr lang="en-US" dirty="0">
                <a:solidFill>
                  <a:schemeClr val="accent3"/>
                </a:solidFill>
              </a:rPr>
              <a:t> Jean Martin Charcot (1825-1893) </a:t>
            </a:r>
            <a:r>
              <a:rPr lang="en-US" dirty="0" err="1">
                <a:solidFill>
                  <a:schemeClr val="accent3"/>
                </a:solidFill>
              </a:rPr>
              <a:t>diajarkan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kepada</a:t>
            </a:r>
            <a:r>
              <a:rPr lang="en-US" dirty="0">
                <a:solidFill>
                  <a:schemeClr val="accent3"/>
                </a:solidFill>
              </a:rPr>
              <a:t> Sigmund Freud (1856-1939) yang </a:t>
            </a:r>
            <a:r>
              <a:rPr lang="en-US" dirty="0" err="1">
                <a:solidFill>
                  <a:schemeClr val="accent3"/>
                </a:solidFill>
              </a:rPr>
              <a:t>kemudian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mengembangkan</a:t>
            </a:r>
            <a:r>
              <a:rPr lang="en-US" dirty="0">
                <a:solidFill>
                  <a:schemeClr val="accent3"/>
                </a:solidFill>
              </a:rPr>
              <a:t> teori </a:t>
            </a:r>
            <a:r>
              <a:rPr lang="en-US" dirty="0" err="1">
                <a:solidFill>
                  <a:schemeClr val="accent3"/>
                </a:solidFill>
              </a:rPr>
              <a:t>psikoanalisa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sangat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terkenal</a:t>
            </a:r>
            <a:endParaRPr lang="en-US" dirty="0">
              <a:solidFill>
                <a:schemeClr val="accent3"/>
              </a:solidFill>
            </a:endParaRP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4437" y="980728"/>
            <a:ext cx="4769806" cy="711200"/>
          </a:xfrm>
        </p:spPr>
        <p:txBody>
          <a:bodyPr/>
          <a:lstStyle/>
          <a:p>
            <a:pPr algn="ctr"/>
            <a:r>
              <a:rPr lang="en-US" dirty="0" err="1"/>
              <a:t>Ilmu-ilmu</a:t>
            </a:r>
            <a:r>
              <a:rPr lang="en-US" dirty="0"/>
              <a:t> </a:t>
            </a:r>
            <a:r>
              <a:rPr lang="en-US" dirty="0" err="1"/>
              <a:t>Semu</a:t>
            </a:r>
            <a:r>
              <a:rPr lang="en-US" dirty="0"/>
              <a:t> </a:t>
            </a:r>
            <a:r>
              <a:rPr lang="en-US" dirty="0" err="1"/>
              <a:t>lainnya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8428" y="1916832"/>
            <a:ext cx="4773956" cy="4032448"/>
          </a:xfrm>
        </p:spPr>
        <p:txBody>
          <a:bodyPr/>
          <a:lstStyle/>
          <a:p>
            <a:r>
              <a:rPr lang="en-US" dirty="0" err="1">
                <a:solidFill>
                  <a:schemeClr val="accent3"/>
                </a:solidFill>
              </a:rPr>
              <a:t>Palmistri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atau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ilmu</a:t>
            </a:r>
            <a:r>
              <a:rPr lang="en-US" dirty="0">
                <a:solidFill>
                  <a:schemeClr val="accent3"/>
                </a:solidFill>
              </a:rPr>
              <a:t> rajah </a:t>
            </a:r>
            <a:r>
              <a:rPr lang="en-US" dirty="0" err="1">
                <a:solidFill>
                  <a:schemeClr val="accent3"/>
                </a:solidFill>
              </a:rPr>
              <a:t>tangan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yaitu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teknik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mengenali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kepribadian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seseorang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dengan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membaca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garis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tangan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 err="1">
                <a:solidFill>
                  <a:schemeClr val="accent3"/>
                </a:solidFill>
              </a:rPr>
              <a:t>Astrologi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atau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ilmu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perbintangan</a:t>
            </a:r>
            <a:r>
              <a:rPr lang="en-US" dirty="0">
                <a:solidFill>
                  <a:schemeClr val="accent3"/>
                </a:solidFill>
              </a:rPr>
              <a:t> (</a:t>
            </a:r>
            <a:r>
              <a:rPr lang="en-US" dirty="0" err="1">
                <a:solidFill>
                  <a:schemeClr val="accent3"/>
                </a:solidFill>
              </a:rPr>
              <a:t>horoskop</a:t>
            </a:r>
            <a:r>
              <a:rPr lang="en-US" dirty="0">
                <a:solidFill>
                  <a:schemeClr val="accent3"/>
                </a:solidFill>
              </a:rPr>
              <a:t>), </a:t>
            </a:r>
            <a:r>
              <a:rPr lang="en-US" dirty="0" err="1">
                <a:solidFill>
                  <a:schemeClr val="accent3"/>
                </a:solidFill>
              </a:rPr>
              <a:t>yaitu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ilmu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tentang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pengaruh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peredaran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bintang-bintang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terhadap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kepribadian</a:t>
            </a:r>
            <a:endParaRPr lang="en-US" dirty="0">
              <a:solidFill>
                <a:schemeClr val="accent3"/>
              </a:solidFill>
            </a:endParaRPr>
          </a:p>
          <a:p>
            <a:r>
              <a:rPr lang="en-US" dirty="0" err="1">
                <a:solidFill>
                  <a:schemeClr val="accent3"/>
                </a:solidFill>
              </a:rPr>
              <a:t>Numerologi</a:t>
            </a:r>
            <a:r>
              <a:rPr lang="en-US" dirty="0">
                <a:solidFill>
                  <a:schemeClr val="accent3"/>
                </a:solidFill>
              </a:rPr>
              <a:t>, </a:t>
            </a:r>
            <a:r>
              <a:rPr lang="en-US" dirty="0" err="1">
                <a:solidFill>
                  <a:schemeClr val="accent3"/>
                </a:solidFill>
              </a:rPr>
              <a:t>yaitu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ilmu</a:t>
            </a:r>
            <a:r>
              <a:rPr lang="en-US" dirty="0">
                <a:solidFill>
                  <a:schemeClr val="accent3"/>
                </a:solidFill>
              </a:rPr>
              <a:t> yang </a:t>
            </a:r>
            <a:r>
              <a:rPr lang="en-US" dirty="0" err="1">
                <a:solidFill>
                  <a:schemeClr val="accent3"/>
                </a:solidFill>
              </a:rPr>
              <a:t>mempelajari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pengaruh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angka-angka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terhadap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kepribadian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err="1">
                <a:solidFill>
                  <a:schemeClr val="accent3"/>
                </a:solidFill>
              </a:rPr>
              <a:t>manusia</a:t>
            </a:r>
            <a:endParaRPr lang="en-US" dirty="0">
              <a:solidFill>
                <a:schemeClr val="accent3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16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5860" y="2564904"/>
            <a:ext cx="9751060" cy="1168400"/>
          </a:xfrm>
        </p:spPr>
        <p:txBody>
          <a:bodyPr>
            <a:normAutofit/>
          </a:bodyPr>
          <a:lstStyle/>
          <a:p>
            <a:pPr algn="ctr"/>
            <a:r>
              <a:rPr lang="en-US" sz="6600" dirty="0" err="1">
                <a:solidFill>
                  <a:schemeClr val="accent3"/>
                </a:solidFill>
                <a:latin typeface="Blackadder ITC" panose="04020505051007020D02" pitchFamily="82" charset="0"/>
              </a:rPr>
              <a:t>Selesai</a:t>
            </a:r>
            <a:endParaRPr lang="en-US" sz="6600" dirty="0">
              <a:solidFill>
                <a:schemeClr val="accent3"/>
              </a:solidFill>
              <a:latin typeface="Blackadder ITC" panose="04020505051007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839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oks Classic 16x9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50000"/>
              </a:schemeClr>
            </a:gs>
            <a:gs pos="60000">
              <a:schemeClr val="phClr">
                <a:shade val="20000"/>
                <a:satMod val="25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/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01059.potx" id="{C5FD5170-17AC-4815-968A-FDC1AAB6E99D}" vid="{74C691A5-1550-4555-B870-169F3443F41D}"/>
    </a:ext>
  </a:extLst>
</a:theme>
</file>

<file path=ppt/theme/theme2.xml><?xml version="1.0" encoding="utf-8"?>
<a:theme xmlns:a="http://schemas.openxmlformats.org/drawingml/2006/main" name="Office Theme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1360476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2011-12-12T13:37:00+00:00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TP102801058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706496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REDMOND\v-soujap</DisplayName>
        <AccountId>1954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D003AC8-209A-4321-A17C-1B7A2064339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ED80E12-3BE9-4746-820E-FFB249F467F2}">
  <ds:schemaRefs>
    <ds:schemaRef ds:uri="http://schemas.microsoft.com/office/2006/metadata/properties"/>
    <ds:schemaRef ds:uri="http://schemas.microsoft.com/office/2006/documentManagement/types"/>
    <ds:schemaRef ds:uri="4873beb7-5857-4685-be1f-d57550cc96cc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purl.org/dc/terms/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3ED4759-CFDD-43F0-817C-11D9197192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Classic book education presentation (widescreen)</Template>
  <TotalTime>2121</TotalTime>
  <Words>3719</Words>
  <Application>Microsoft Office PowerPoint</Application>
  <PresentationFormat>Custom</PresentationFormat>
  <Paragraphs>221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3" baseType="lpstr">
      <vt:lpstr>Arial</vt:lpstr>
      <vt:lpstr>Blackadder ITC</vt:lpstr>
      <vt:lpstr>Constantia</vt:lpstr>
      <vt:lpstr>Wingdings</vt:lpstr>
      <vt:lpstr>Books Classic 16x9</vt:lpstr>
      <vt:lpstr>PSIKOLOGI </vt:lpstr>
      <vt:lpstr>Cakupan Bahasan:</vt:lpstr>
      <vt:lpstr>Masa Yunani Kuno </vt:lpstr>
      <vt:lpstr>Pendekatan Naturalistik</vt:lpstr>
      <vt:lpstr>PowerPoint Presentation</vt:lpstr>
      <vt:lpstr>PowerPoint Presentation</vt:lpstr>
      <vt:lpstr>PowerPoint Presentation</vt:lpstr>
      <vt:lpstr>Pandangan Dualisme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Psikologi dalam Pandangan  Tokoh-tokoh Gereja</vt:lpstr>
      <vt:lpstr>PowerPoint Presentation</vt:lpstr>
      <vt:lpstr>PowerPoint Presentation</vt:lpstr>
      <vt:lpstr>PowerPoint Presentation</vt:lpstr>
      <vt:lpstr>PowerPoint Presentation</vt:lpstr>
      <vt:lpstr>Psikologi dalam Masa Renaisans</vt:lpstr>
      <vt:lpstr>PowerPoint Presentation</vt:lpstr>
      <vt:lpstr>PowerPoint Presentation</vt:lpstr>
      <vt:lpstr>PowerPoint Presentation</vt:lpstr>
      <vt:lpstr>PowerPoint Presentation</vt:lpstr>
      <vt:lpstr>Masa Titik Terang Dalam Psikologi</vt:lpstr>
      <vt:lpstr>PowerPoint Presentation</vt:lpstr>
      <vt:lpstr>PowerPoint Presentation</vt:lpstr>
      <vt:lpstr>PowerPoint Presentation</vt:lpstr>
      <vt:lpstr>PowerPoint Presentation</vt:lpstr>
      <vt:lpstr>Aliran Asosiasionisme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Usaha Menerangkan Psikologi Secara Ilmiah Semu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Selesai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PSIKOLOGI</dc:title>
  <dc:creator>Dini Diah N</dc:creator>
  <cp:lastModifiedBy>RR. Dini Diah Nurhadianti</cp:lastModifiedBy>
  <cp:revision>75</cp:revision>
  <dcterms:created xsi:type="dcterms:W3CDTF">2020-09-21T08:37:00Z</dcterms:created>
  <dcterms:modified xsi:type="dcterms:W3CDTF">2026-10-06T01:58:54Z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