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9" r:id="rId1"/>
  </p:sldMasterIdLst>
  <p:notesMasterIdLst>
    <p:notesMasterId r:id="rId18"/>
  </p:notesMasterIdLst>
  <p:sldIdLst>
    <p:sldId id="256" r:id="rId2"/>
    <p:sldId id="257" r:id="rId3"/>
    <p:sldId id="258" r:id="rId4"/>
    <p:sldId id="263" r:id="rId5"/>
    <p:sldId id="312" r:id="rId6"/>
    <p:sldId id="308" r:id="rId7"/>
    <p:sldId id="309" r:id="rId8"/>
    <p:sldId id="310" r:id="rId9"/>
    <p:sldId id="311" r:id="rId10"/>
    <p:sldId id="313" r:id="rId11"/>
    <p:sldId id="314" r:id="rId12"/>
    <p:sldId id="315" r:id="rId13"/>
    <p:sldId id="316" r:id="rId14"/>
    <p:sldId id="317" r:id="rId15"/>
    <p:sldId id="318" r:id="rId16"/>
    <p:sldId id="319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A55134-E2E2-4541-BCB7-8F8BFF556CEF}">
  <a:tblStyle styleId="{9CA55134-E2E2-4541-BCB7-8F8BFF556C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4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25f85ca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25f85ca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c439249f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c439249f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439249f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c439249f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ac439249f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ac439249f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9" cy="514400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49000" y="970200"/>
            <a:ext cx="3852000" cy="241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4400" b="1"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49000" y="3380700"/>
            <a:ext cx="3852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Oxygen"/>
                <a:ea typeface="Oxygen"/>
                <a:cs typeface="Oxygen"/>
                <a:sym typeface="Oxyge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7200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7200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3"/>
          </p:nvPr>
        </p:nvSpPr>
        <p:spPr>
          <a:xfrm>
            <a:off x="34038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5"/>
          </p:nvPr>
        </p:nvSpPr>
        <p:spPr>
          <a:xfrm>
            <a:off x="34038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6"/>
          </p:nvPr>
        </p:nvSpPr>
        <p:spPr>
          <a:xfrm>
            <a:off x="60876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8"/>
          </p:nvPr>
        </p:nvSpPr>
        <p:spPr>
          <a:xfrm>
            <a:off x="60876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720000" y="1452575"/>
            <a:ext cx="4461600" cy="28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8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>
            <a:spLocks noGrp="1"/>
          </p:cNvSpPr>
          <p:nvPr>
            <p:ph type="subTitle" idx="1"/>
          </p:nvPr>
        </p:nvSpPr>
        <p:spPr>
          <a:xfrm>
            <a:off x="1057950" y="3689600"/>
            <a:ext cx="27858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2"/>
          </p:nvPr>
        </p:nvSpPr>
        <p:spPr>
          <a:xfrm>
            <a:off x="5275850" y="3689600"/>
            <a:ext cx="27858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3"/>
          </p:nvPr>
        </p:nvSpPr>
        <p:spPr>
          <a:xfrm>
            <a:off x="1057800" y="3128600"/>
            <a:ext cx="27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4"/>
          </p:nvPr>
        </p:nvSpPr>
        <p:spPr>
          <a:xfrm>
            <a:off x="5275850" y="3128600"/>
            <a:ext cx="27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3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2800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Oxygen Light"/>
              <a:buChar char="●"/>
              <a:defRPr sz="1800"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●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●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 Light"/>
              <a:buChar char="○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Oxygen Light"/>
              <a:buChar char="■"/>
              <a:defRPr>
                <a:solidFill>
                  <a:schemeClr val="lt2"/>
                </a:solidFill>
                <a:latin typeface="Oxygen Light"/>
                <a:ea typeface="Oxygen Light"/>
                <a:cs typeface="Oxygen Light"/>
                <a:sym typeface="Oxygen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61" r:id="rId5"/>
    <p:sldLayoutId id="2147483663" r:id="rId6"/>
    <p:sldLayoutId id="2147483675" r:id="rId7"/>
    <p:sldLayoutId id="2147483676" r:id="rId8"/>
    <p:sldLayoutId id="214748367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ctrTitle"/>
          </p:nvPr>
        </p:nvSpPr>
        <p:spPr>
          <a:xfrm>
            <a:off x="1704622" y="2193572"/>
            <a:ext cx="6852355" cy="7641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Skema Sejarah Psikologi</a:t>
            </a:r>
            <a:endParaRPr sz="3600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720000" y="5513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kema Sejarah</a:t>
            </a:r>
            <a:endParaRPr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" name="Google Shape;174;p35"/>
          <p:cNvSpPr txBox="1">
            <a:spLocks noGrp="1"/>
          </p:cNvSpPr>
          <p:nvPr>
            <p:ph type="body" idx="1"/>
          </p:nvPr>
        </p:nvSpPr>
        <p:spPr>
          <a:xfrm>
            <a:off x="561956" y="1170911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Diperlukan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tiap-tiap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tokoh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suatu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rangkaian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rial Rounded MT Bold" panose="020F07040305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tokoh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berbeda-beda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mewakili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pemikiran-pemikiran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berbeda-beda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mempengaruhi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mengkritik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garis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sejarah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psikologi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dibagi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tahap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yaitu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sebelum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sesudah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berdiri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sendiri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di mana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kedua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dibatasi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berdirinya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laboratorium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psikologi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pertama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Leipzig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1879 oleh Wilhelm Wundt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n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Garis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Besar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Sejarah Psikologi</a:t>
            </a:r>
            <a:endParaRPr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0" name="Google Shape;180;p36"/>
          <p:cNvSpPr txBox="1">
            <a:spLocks noGrp="1"/>
          </p:cNvSpPr>
          <p:nvPr>
            <p:ph type="title"/>
          </p:nvPr>
        </p:nvSpPr>
        <p:spPr>
          <a:xfrm>
            <a:off x="7200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Masa Sebelum</a:t>
            </a:r>
            <a:endParaRPr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2" name="Google Shape;182;p36"/>
          <p:cNvSpPr txBox="1">
            <a:spLocks noGrp="1"/>
          </p:cNvSpPr>
          <p:nvPr>
            <p:ph type="title" idx="3"/>
          </p:nvPr>
        </p:nvSpPr>
        <p:spPr>
          <a:xfrm>
            <a:off x="34038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1879</a:t>
            </a:r>
            <a:endParaRPr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3" name="Google Shape;183;p36"/>
          <p:cNvSpPr txBox="1">
            <a:spLocks noGrp="1"/>
          </p:cNvSpPr>
          <p:nvPr>
            <p:ph type="subTitle" idx="5"/>
          </p:nvPr>
        </p:nvSpPr>
        <p:spPr>
          <a:xfrm>
            <a:off x="3056400" y="3332139"/>
            <a:ext cx="3031199" cy="1217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-ID" b="1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Berdirinya</a:t>
            </a:r>
            <a:r>
              <a:rPr lang="en-ID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b="1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laboratorium</a:t>
            </a:r>
            <a:r>
              <a:rPr lang="en-ID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b="1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b="1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pertama</a:t>
            </a:r>
            <a:r>
              <a:rPr lang="en-ID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-ID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di Leipzig oleh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-ID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Wilhelm Wundt</a:t>
            </a:r>
          </a:p>
        </p:txBody>
      </p:sp>
      <p:sp>
        <p:nvSpPr>
          <p:cNvPr id="184" name="Google Shape;184;p36"/>
          <p:cNvSpPr txBox="1">
            <a:spLocks noGrp="1"/>
          </p:cNvSpPr>
          <p:nvPr>
            <p:ph type="title" idx="6"/>
          </p:nvPr>
        </p:nvSpPr>
        <p:spPr>
          <a:xfrm>
            <a:off x="60876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Masa Sesudah</a:t>
            </a:r>
            <a:endParaRPr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6" name="Google Shape;186;p36"/>
          <p:cNvSpPr/>
          <p:nvPr/>
        </p:nvSpPr>
        <p:spPr>
          <a:xfrm>
            <a:off x="1402350" y="1385575"/>
            <a:ext cx="971700" cy="9717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6"/>
          <p:cNvSpPr/>
          <p:nvPr/>
        </p:nvSpPr>
        <p:spPr>
          <a:xfrm>
            <a:off x="4086150" y="1385575"/>
            <a:ext cx="971700" cy="9717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6"/>
          <p:cNvSpPr/>
          <p:nvPr/>
        </p:nvSpPr>
        <p:spPr>
          <a:xfrm>
            <a:off x="6769950" y="1385575"/>
            <a:ext cx="971700" cy="9717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9" name="Google Shape;189;p36"/>
          <p:cNvCxnSpPr>
            <a:stCxn id="186" idx="4"/>
            <a:endCxn id="180" idx="0"/>
          </p:cNvCxnSpPr>
          <p:nvPr/>
        </p:nvCxnSpPr>
        <p:spPr>
          <a:xfrm>
            <a:off x="1888200" y="2357275"/>
            <a:ext cx="0" cy="447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" name="Google Shape;190;p36"/>
          <p:cNvCxnSpPr>
            <a:stCxn id="187" idx="4"/>
            <a:endCxn id="182" idx="0"/>
          </p:cNvCxnSpPr>
          <p:nvPr/>
        </p:nvCxnSpPr>
        <p:spPr>
          <a:xfrm>
            <a:off x="4572000" y="2357275"/>
            <a:ext cx="0" cy="447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36"/>
          <p:cNvCxnSpPr>
            <a:stCxn id="188" idx="4"/>
            <a:endCxn id="184" idx="0"/>
          </p:cNvCxnSpPr>
          <p:nvPr/>
        </p:nvCxnSpPr>
        <p:spPr>
          <a:xfrm>
            <a:off x="7255800" y="2357275"/>
            <a:ext cx="0" cy="447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" name="Google Shape;192;p36"/>
          <p:cNvSpPr txBox="1">
            <a:spLocks noGrp="1"/>
          </p:cNvSpPr>
          <p:nvPr>
            <p:ph type="title" idx="2"/>
          </p:nvPr>
        </p:nvSpPr>
        <p:spPr>
          <a:xfrm>
            <a:off x="7200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93" name="Google Shape;193;p36"/>
          <p:cNvSpPr txBox="1">
            <a:spLocks noGrp="1"/>
          </p:cNvSpPr>
          <p:nvPr>
            <p:ph type="title" idx="4"/>
          </p:nvPr>
        </p:nvSpPr>
        <p:spPr>
          <a:xfrm>
            <a:off x="34038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title" idx="7"/>
          </p:nvPr>
        </p:nvSpPr>
        <p:spPr>
          <a:xfrm>
            <a:off x="60876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1"/>
          <p:cNvSpPr txBox="1">
            <a:spLocks noGrp="1"/>
          </p:cNvSpPr>
          <p:nvPr>
            <p:ph type="subTitle" idx="1"/>
          </p:nvPr>
        </p:nvSpPr>
        <p:spPr>
          <a:xfrm>
            <a:off x="460355" y="1230019"/>
            <a:ext cx="8028888" cy="36603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dianggap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bagian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filsafat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atau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faal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banyak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dibicarakan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oleh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sarjana-sarjana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kedua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bidang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itu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yang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kebetulan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mempunyai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minat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terhadap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gejala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jiwa</a:t>
            </a:r>
            <a:endParaRPr lang="en-US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Tetapi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tentu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saja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penyelidikan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mereka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masih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dikaitkan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bidang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mereka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masing-masing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saja</a:t>
            </a:r>
            <a:endParaRPr lang="en-US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Barulah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ketika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berhasil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mendirikan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laboratorium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Leipzig, para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mulai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menyelidiki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gejala-gejala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secara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lebih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sistematis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objektif</a:t>
            </a:r>
            <a:endParaRPr lang="en-US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Minat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untuk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menyelidiki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gejala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sudah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lama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ada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kalangan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umat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.  Ahli-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ahli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filsafat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zaman Yunani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kuno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mulai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memikirkan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tentang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gejala-gejala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25" name="Google Shape;225;p41"/>
          <p:cNvSpPr txBox="1">
            <a:spLocks noGrp="1"/>
          </p:cNvSpPr>
          <p:nvPr>
            <p:ph type="title"/>
          </p:nvPr>
        </p:nvSpPr>
        <p:spPr>
          <a:xfrm>
            <a:off x="568845" y="494939"/>
            <a:ext cx="252431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Sebelum</a:t>
            </a:r>
            <a:r>
              <a:rPr lang="en-ID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1879</a:t>
            </a:r>
            <a:endParaRPr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622D558-0494-46A9-B47E-554CACF14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071" y="1774264"/>
            <a:ext cx="3152806" cy="738125"/>
          </a:xfrm>
        </p:spPr>
        <p:txBody>
          <a:bodyPr/>
          <a:lstStyle/>
          <a:p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Plato (427-347 SM) dan Aristoteles (384-322 SM)</a:t>
            </a:r>
          </a:p>
          <a:p>
            <a:endParaRPr lang="en-ID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4795F91-C750-417A-977C-81D29FA387AD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4181679" y="2450932"/>
            <a:ext cx="4225250" cy="2292855"/>
          </a:xfrm>
        </p:spPr>
        <p:txBody>
          <a:bodyPr/>
          <a:lstStyle/>
          <a:p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Perancis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muncul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Rene Descartes (1596-1650)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terkenal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kesadaran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di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Inggris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muncul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tokoh-tokoh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seperti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John Locke (1623-1704), George Berkeley (1685-1753), James Mill (1773-1836) 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dan</a:t>
            </a:r>
            <a:r>
              <a:rPr lang="en-ID" sz="1400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anaknya</a:t>
            </a:r>
            <a:r>
              <a:rPr lang="en-ID" sz="1400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John Stuart Mill (1806-1873) 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yang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semuanya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sz="14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4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Asosiasionisme</a:t>
            </a:r>
            <a:endParaRPr lang="en-ID" sz="1400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endParaRPr lang="en-ID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0A891D9-A38D-43A3-A613-A0E59C70636E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50112" y="477737"/>
            <a:ext cx="3526724" cy="1044538"/>
          </a:xfrm>
        </p:spPr>
        <p:txBody>
          <a:bodyPr/>
          <a:lstStyle/>
          <a:p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    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Tokoh-tokoh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filsafat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Yunani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kuno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banyak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mengemukakan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teori-teori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sz="1600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antara</a:t>
            </a:r>
            <a:r>
              <a:rPr lang="en-ID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lain:</a:t>
            </a:r>
          </a:p>
          <a:p>
            <a:endParaRPr lang="en-ID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DB2A49FB-37FF-4584-9CB3-17B5B4E494B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368638" y="1522275"/>
            <a:ext cx="4225250" cy="1044539"/>
          </a:xfrm>
        </p:spPr>
        <p:txBody>
          <a:bodyPr/>
          <a:lstStyle/>
          <a:p>
            <a:r>
              <a:rPr lang="sv-SE" sz="16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Berabad-abad setelah itu, psikologi masih merupakan bagian dari filsafat, antara lain:</a:t>
            </a:r>
          </a:p>
          <a:p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54220A-1174-4FFA-AC34-05EA097A7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47" y="729726"/>
            <a:ext cx="514494" cy="792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0BC5B8-8848-4DDD-8FC0-C2FD3F782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427" y="2873228"/>
            <a:ext cx="604900" cy="84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22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D5B0EF5-6140-4672-9A5A-63523F840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533" y="1112951"/>
            <a:ext cx="7983733" cy="3459049"/>
          </a:xfrm>
        </p:spPr>
        <p:txBody>
          <a:bodyPr/>
          <a:lstStyle/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Sementara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sejumlah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ahli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faal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juga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mulai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menaruh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minat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gejala-gejala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.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Mereka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melakukan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eksperimen-eksperimen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mengemukakan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teori-teori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besar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pengaruhnya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perkembangan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selanjutnya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Teori-teori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dikemukakan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berkisar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tentang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syaraf-syaraf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sensoris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motoris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pusat-pusat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sensoris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motoris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otak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hukum-hukum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mengatur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bekerjanya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syaraf-syaraf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tersebut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Tokoh-tokoh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faal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antara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lain: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Sir Charles Bell (1774-1842), Francois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Magandie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(1785-1855), John Peter Muller (1801-1858), Paul Broca (1824-1880)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sebagainya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marL="11430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7444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0A094E6-4E4D-4350-B0D8-2DEC11D73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689" y="1046091"/>
            <a:ext cx="8037689" cy="3502874"/>
          </a:xfrm>
        </p:spPr>
        <p:txBody>
          <a:bodyPr/>
          <a:lstStyle/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Seorang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Rusia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Ivan Pavlov (1849-1936)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teori-teorinya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tentang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refleks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kemudian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berkembang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Behaviorisme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Serikat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yaitu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mengakui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tingkah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laku-tingkah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laku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nyata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objek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studinya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menolak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anggapan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lainnya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mempelajari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tingkah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laku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tidak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nampak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luar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Seorang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dokter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campuran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Inggris-Skotlandia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William McDougall (1871-1938)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memberi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inspirasi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pula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kepada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Behaviorisme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Serikat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melalui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teori-teorinya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purposive psychology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purposive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atau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bertujuan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1066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3B8C06C-12D7-4BB4-B555-BE01311E8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399" y="1069141"/>
            <a:ext cx="7942979" cy="3797030"/>
          </a:xfrm>
        </p:spPr>
        <p:txBody>
          <a:bodyPr/>
          <a:lstStyle/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Tahun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sangat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penting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sejarah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Wilhelm Wundt (1832-1920)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mendirikan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laboratorium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pertama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kali di Leipzig,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kemudian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dianggap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pertanda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berdiri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sendirinya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terpisah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ilmu-ilmu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induknya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filsafat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ilmu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faal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</a:t>
            </a:r>
          </a:p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tahun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memperkenalkan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metode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digunakan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eksperimen-eksperimennya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yaitu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metode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introspeksi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kemudian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seorang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penganut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strukturalisme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(1),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mengemukakan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suatu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menguraikan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struktur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susunan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komposisi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jiwa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Wundt juga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seorang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penganut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elementisme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(2),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percaya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bahwa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jiwa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terdiri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elemen-elemen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endParaRPr lang="en-ID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61E278-25CF-442F-B49E-F336B1ECA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311" y="496441"/>
            <a:ext cx="2099734" cy="572700"/>
          </a:xfrm>
        </p:spPr>
        <p:txBody>
          <a:bodyPr/>
          <a:lstStyle/>
          <a:p>
            <a:r>
              <a:rPr lang="en-ID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Tahun</a:t>
            </a:r>
            <a:r>
              <a:rPr lang="en-ID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1879</a:t>
            </a:r>
          </a:p>
        </p:txBody>
      </p:sp>
    </p:spTree>
    <p:extLst>
      <p:ext uri="{BB962C8B-B14F-4D97-AF65-F5344CB8AC3E}">
        <p14:creationId xmlns:p14="http://schemas.microsoft.com/office/powerpoint/2010/main" val="200243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F7DA080-54A1-4664-8C6F-08350EB54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956" y="815805"/>
            <a:ext cx="7965556" cy="3643306"/>
          </a:xfrm>
        </p:spPr>
        <p:txBody>
          <a:bodyPr/>
          <a:lstStyle/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pun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dianggap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asosiasionisme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(3),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percaya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bahwa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asosiasi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adalah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mekanisme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terpenting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jiwa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menghubungkan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elemen-elemen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lainnya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sehingga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membentuk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struktur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utuh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dibawa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Serikat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oleh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Edward Bradford Titchener (1867-1927)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disebarluaskan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namun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tidak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respons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positif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orang Amerika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praktis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pragmatis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suka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dianggap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terlalu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abstrak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diterapkan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secara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langsung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kenyataan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Orang-orang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kemudian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membentuk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sendiri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disebut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fungsionalisme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tokoh-tokohnya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antara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lain: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William James (1842-1910)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dan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James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Mckeen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Cattel (1866-1944)</a:t>
            </a:r>
          </a:p>
          <a:p>
            <a:pPr algn="just"/>
            <a:endParaRPr lang="en-ID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94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9EF397A-1C02-4594-8581-40729F4B1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488" y="748888"/>
            <a:ext cx="8028890" cy="3645723"/>
          </a:xfrm>
        </p:spPr>
        <p:txBody>
          <a:bodyPr/>
          <a:lstStyle/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Sesuai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fungsionalisme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lebih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mengutamakan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mempelajari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fungsi-fungsi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jiwa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daripada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mempelajari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strukturnya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. Bukti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betapa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pragmatisnya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orang-orang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dilihat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ditemukannya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teknik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evaluasi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sekarang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secara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popular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psikotes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oleh James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Mckeen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Cattel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Meskipun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fungsionalisme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sangat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pragmatis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namun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masih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menganggap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tersebut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terlalu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abstrak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hingga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muncul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golongan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terakhir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menghendaki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mempelajari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hal-hal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benar-benar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objektif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mengakui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tingkah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laku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nyata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dilihat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diukur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objek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dipelopori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oleh John Broadus Watson (1878-1958)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selanjutnya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dikembangkan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oleh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Edward Chance Tolman (1886-1959)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dan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B. F Skinner (1904-1990)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disebut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Behaviorisme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42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FFD26CC-EDD8-4971-97E8-2BAE667C5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199" y="1108038"/>
            <a:ext cx="8017602" cy="3348683"/>
          </a:xfrm>
        </p:spPr>
        <p:txBody>
          <a:bodyPr/>
          <a:lstStyle/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Jerman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ajaran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mulai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kritik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koreksi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Oswald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Kulpe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(1862-1915)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salah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seorang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murid 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termasuk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sekian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banyak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sarjana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kurang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puas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ajaran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kemudian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memisahkan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membuat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sendiri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Wurzburg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Kemudian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Wurzburg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menolak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anggapan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bahwa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berpikir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selalu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berupa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image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bayangan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pikiran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Menurut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Kulpe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tingkat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berpikir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lebih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tinggi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dipikirkan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tidak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berupa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image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sehingga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Kulpe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mengemukakan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bahwa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ada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pikiran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terbayangkan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imageless thought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</a:t>
            </a:r>
          </a:p>
          <a:p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268D5-A91D-4010-8497-E0D3306D5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67" y="400429"/>
            <a:ext cx="2449690" cy="572700"/>
          </a:xfrm>
        </p:spPr>
        <p:txBody>
          <a:bodyPr/>
          <a:lstStyle/>
          <a:p>
            <a:r>
              <a:rPr lang="en-ID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Sesudah</a:t>
            </a:r>
            <a:r>
              <a:rPr lang="en-ID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1879</a:t>
            </a:r>
          </a:p>
        </p:txBody>
      </p:sp>
    </p:spTree>
    <p:extLst>
      <p:ext uri="{BB962C8B-B14F-4D97-AF65-F5344CB8AC3E}">
        <p14:creationId xmlns:p14="http://schemas.microsoft.com/office/powerpoint/2010/main" val="1798116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DC3C987-1FD4-4CFE-B4F0-423C615C8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400" y="1000748"/>
            <a:ext cx="8119200" cy="3390359"/>
          </a:xfrm>
        </p:spPr>
        <p:txBody>
          <a:bodyPr/>
          <a:lstStyle/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Eropa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reaksi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terhadap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datang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Gestalt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menolak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ajaran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elementisme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Wundt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berpendapat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bahwa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gejala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khususnya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persepsi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banyak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diteliti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oleh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haruslah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dilihat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keseluruhan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utuh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tidak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terpecah-pecah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harus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dilihat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suatu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“Gestalt”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Max Wertheimer (1880-1943), Kurt </a:t>
            </a:r>
            <a:r>
              <a:rPr lang="en-ID" i="1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Koffka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(1886-1941)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dan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Wolfgang Kohler (1887-1967)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Lebih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lanjut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Gestalt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berkembang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melalui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Kurt Lewin (1890-1947)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membawa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Serikat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berkembang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baru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nama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kognitif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endParaRPr lang="en-ID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27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A92111D-0EAE-4C61-BBE2-22D9D6BB4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042" y="1543810"/>
            <a:ext cx="8232089" cy="2644367"/>
          </a:xfrm>
        </p:spPr>
        <p:txBody>
          <a:bodyPr/>
          <a:lstStyle/>
          <a:p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Kognitif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merupakan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perpaduan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antara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Behaviorisme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sudah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ada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Amerika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Serikat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Gestalt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dibawa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Kurt Lewin</a:t>
            </a:r>
          </a:p>
          <a:p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Kognitif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menitikberatkan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pada proses-proses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sentral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seperti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: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sikap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ide,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harapan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untuk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mewujudkan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tingkah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laku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Psikologi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Kognitif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antara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lain: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F. Heider 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dan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Leon Festinger</a:t>
            </a:r>
          </a:p>
          <a:p>
            <a:endParaRPr lang="en-ID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80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22423BC-5F2D-4B86-AA6F-D7D52C391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954" y="1008418"/>
            <a:ext cx="8207023" cy="3574871"/>
          </a:xfrm>
        </p:spPr>
        <p:txBody>
          <a:bodyPr/>
          <a:lstStyle/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Banyak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dokter-dokter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khususnya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psikiater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ahli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penyakit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jiwa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tertarik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pada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penyakit-penyakit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khususnya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psikoneurosis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berusaha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mencari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penyebab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teknik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penyembuhannya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terapi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tepat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Teknik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terapi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seperti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magnetism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hipnotisme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meyakinkan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para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dokter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bahwa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di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belakang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kesadaran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terdapat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kualitas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lain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disebut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ketidaksadaran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unconsciousness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), di mana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ketidaksadaran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inilah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terletak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konflik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menyebabkan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penyakit-penyakit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Sigmund Freud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adalah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orang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pertama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menguraikan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kualitas-kualitas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kejiwaan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beserta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dinamikanya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untuk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menerangkan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kepribadian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untuk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diterapkan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teknik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psikoterapi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Teori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Freud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dinamakan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psikoanalisa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atau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dikenal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dalam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(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depth psychology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D7CEC2-9DD0-4180-B176-D7DD337A6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56" y="411473"/>
            <a:ext cx="2407022" cy="473503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Selanjutnya</a:t>
            </a:r>
            <a:r>
              <a:rPr lang="en-US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…</a:t>
            </a:r>
            <a:endParaRPr lang="en-ID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631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E6EE154-19AC-4A19-BEE4-E6B9E7659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56" y="1209637"/>
            <a:ext cx="7927291" cy="3193030"/>
          </a:xfrm>
        </p:spPr>
        <p:txBody>
          <a:bodyPr/>
          <a:lstStyle/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Dua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sangat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berpengaruh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yaitu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Behaviorisme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Psikoanalisis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dianggap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oleh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beberapa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pakar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terlalu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memandang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dari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sisi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saja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Behaviorisme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dianggap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memandang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mahluk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refleks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sementara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psikoanalisis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hanya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memandang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mahluk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yang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dikendalikan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oleh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ketidaksadarannya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Maka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muncullah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psikologi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Holistik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atau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Humanistik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dengan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tokohnya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Abraham Maslow (1908-1970)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dan </a:t>
            </a:r>
            <a:r>
              <a:rPr lang="en-ID" i="1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Carl Rogers (1902-1987)</a:t>
            </a:r>
          </a:p>
          <a:p>
            <a:pPr algn="just"/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Dinamakan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aliran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Holistik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ingin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memandang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keseluruhan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, dan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dinamakan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Humanistik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karena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ingin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memandang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sebagai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manusia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itu</a:t>
            </a:r>
            <a:r>
              <a:rPr lang="en-ID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en-ID" dirty="0" err="1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sendiri</a:t>
            </a:r>
            <a:endParaRPr lang="en-ID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  <a:p>
            <a:pPr algn="just"/>
            <a:endParaRPr lang="en-ID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FC5EC8-4D20-4189-9AA7-92314F309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56" y="503767"/>
            <a:ext cx="1978044" cy="572700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akhirnya</a:t>
            </a:r>
            <a:r>
              <a:rPr lang="en-US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…</a:t>
            </a:r>
            <a:endParaRPr lang="en-ID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25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5F22-42FF-454B-B240-2ACF8E1BE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2377" y="1397383"/>
            <a:ext cx="4498289" cy="1594172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bg1">
                    <a:lumMod val="10000"/>
                  </a:schemeClr>
                </a:solidFill>
                <a:latin typeface="Arial Rounded MT Bold" panose="020F0704030504030204" pitchFamily="34" charset="0"/>
              </a:rPr>
              <a:t>Thank You</a:t>
            </a:r>
            <a:endParaRPr lang="en-ID" sz="4800" dirty="0">
              <a:solidFill>
                <a:schemeClr val="bg1">
                  <a:lumMod val="1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372296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Aesthetic Slideshow by Slidesgo">
  <a:themeElements>
    <a:clrScheme name="Simple Light">
      <a:dk1>
        <a:srgbClr val="6D5B57"/>
      </a:dk1>
      <a:lt1>
        <a:srgbClr val="F2E1D8"/>
      </a:lt1>
      <a:dk2>
        <a:srgbClr val="595959"/>
      </a:dk2>
      <a:lt2>
        <a:srgbClr val="B08980"/>
      </a:lt2>
      <a:accent1>
        <a:srgbClr val="6D5B57"/>
      </a:accent1>
      <a:accent2>
        <a:srgbClr val="F2E1D8"/>
      </a:accent2>
      <a:accent3>
        <a:srgbClr val="595959"/>
      </a:accent3>
      <a:accent4>
        <a:srgbClr val="B08980"/>
      </a:accent4>
      <a:accent5>
        <a:srgbClr val="F2E1D8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1224</Words>
  <Application>Microsoft Office PowerPoint</Application>
  <PresentationFormat>On-screen Show (16:9)</PresentationFormat>
  <Paragraphs>64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Rounded MT Bold</vt:lpstr>
      <vt:lpstr>Bebas Neue</vt:lpstr>
      <vt:lpstr>Maven Pro</vt:lpstr>
      <vt:lpstr>Oxygen</vt:lpstr>
      <vt:lpstr>Oxygen Light</vt:lpstr>
      <vt:lpstr>Poiret One</vt:lpstr>
      <vt:lpstr>Minimalist Aesthetic Slideshow by Slidesgo</vt:lpstr>
      <vt:lpstr>Skema Sejarah Psikologi</vt:lpstr>
      <vt:lpstr>Skema Sejarah</vt:lpstr>
      <vt:lpstr>Garis Besar Sejarah Psikologi</vt:lpstr>
      <vt:lpstr>Sebelum 1879</vt:lpstr>
      <vt:lpstr>PowerPoint Presentation</vt:lpstr>
      <vt:lpstr>PowerPoint Presentation</vt:lpstr>
      <vt:lpstr>PowerPoint Presentation</vt:lpstr>
      <vt:lpstr>Tahun 1879</vt:lpstr>
      <vt:lpstr>PowerPoint Presentation</vt:lpstr>
      <vt:lpstr>PowerPoint Presentation</vt:lpstr>
      <vt:lpstr>Sesudah 1879</vt:lpstr>
      <vt:lpstr>PowerPoint Presentation</vt:lpstr>
      <vt:lpstr>PowerPoint Presentation</vt:lpstr>
      <vt:lpstr>Selanjutnya …</vt:lpstr>
      <vt:lpstr>akhirnya …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Skema Sejarah Psikologi</dc:title>
  <dc:creator>Dini Diah N</dc:creator>
  <cp:lastModifiedBy>RR. Dini Diah Nurhadianti</cp:lastModifiedBy>
  <cp:revision>10</cp:revision>
  <dcterms:modified xsi:type="dcterms:W3CDTF">2026-09-29T02:07:27Z</dcterms:modified>
</cp:coreProperties>
</file>