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20"/>
  </p:notesMasterIdLst>
  <p:handoutMasterIdLst>
    <p:handoutMasterId r:id="rId21"/>
  </p:handoutMasterIdLst>
  <p:sldIdLst>
    <p:sldId id="256" r:id="rId4"/>
    <p:sldId id="261" r:id="rId5"/>
    <p:sldId id="269" r:id="rId6"/>
    <p:sldId id="270" r:id="rId7"/>
    <p:sldId id="276" r:id="rId8"/>
    <p:sldId id="271" r:id="rId9"/>
    <p:sldId id="281" r:id="rId10"/>
    <p:sldId id="278" r:id="rId11"/>
    <p:sldId id="285" r:id="rId12"/>
    <p:sldId id="273" r:id="rId13"/>
    <p:sldId id="291" r:id="rId14"/>
    <p:sldId id="293" r:id="rId15"/>
    <p:sldId id="284" r:id="rId16"/>
    <p:sldId id="283" r:id="rId17"/>
    <p:sldId id="267" r:id="rId18"/>
    <p:sldId id="262" r:id="rId19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0CA"/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9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4740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7F127-ECAA-4760-ACEA-FAD63A3FB4DC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425A6-399E-4519-876C-F022D27B71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881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E243F-38FD-4C77-9249-0B541C6C526A}" type="datetimeFigureOut">
              <a:rPr lang="ko-KR" altLang="en-US" smtClean="0"/>
              <a:t>2025-10-01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3FD51-CB7D-4F20-9C67-E553E8D12E8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085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23FD51-CB7D-4F20-9C67-E553E8D12E8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7978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11412" y="1773084"/>
            <a:ext cx="4176612" cy="1080121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80000"/>
              </a:lnSpc>
              <a:buNone/>
              <a:defRPr sz="3600" b="1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pPr>
              <a:lnSpc>
                <a:spcPct val="100000"/>
              </a:lnSpc>
            </a:pPr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11412" y="2925212"/>
            <a:ext cx="4176612" cy="43204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915816" y="915566"/>
            <a:ext cx="3312368" cy="3312368"/>
          </a:xfrm>
          <a:prstGeom prst="ellipse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5816" y="2113414"/>
            <a:ext cx="3312368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915668" y="2689478"/>
            <a:ext cx="3312368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3478"/>
            <a:ext cx="70922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51720" y="699542"/>
            <a:ext cx="70922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65202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20883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7824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915520" y="2113414"/>
            <a:ext cx="3312368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915520" y="2689478"/>
            <a:ext cx="331266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90741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840432" y="1455606"/>
            <a:ext cx="1620000" cy="162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83568" y="1455606"/>
            <a:ext cx="1620000" cy="162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042784" y="1365606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01216" y="1365606"/>
            <a:ext cx="1800000" cy="180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82000" y="1275606"/>
            <a:ext cx="1980000" cy="198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041" y="1313860"/>
            <a:ext cx="6438182" cy="327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1898" y="1731279"/>
            <a:ext cx="3085597" cy="22818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184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nut 6"/>
          <p:cNvSpPr/>
          <p:nvPr userDrawn="1"/>
        </p:nvSpPr>
        <p:spPr>
          <a:xfrm>
            <a:off x="2847111" y="1179745"/>
            <a:ext cx="3401564" cy="3401564"/>
          </a:xfrm>
          <a:prstGeom prst="donut">
            <a:avLst>
              <a:gd name="adj" fmla="val 135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25" y="1079005"/>
            <a:ext cx="3373328" cy="40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66328" y="1217153"/>
            <a:ext cx="1945465" cy="30051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7516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0998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83568" y="427547"/>
            <a:ext cx="3528311" cy="42884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6902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435524"/>
            <a:ext cx="3042000" cy="22802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42000" y="1435524"/>
            <a:ext cx="3051000" cy="22802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093000" y="1435524"/>
            <a:ext cx="3051000" cy="22802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5403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190452" y="0"/>
            <a:ext cx="2160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48104" y="2571750"/>
            <a:ext cx="2160000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0591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03848" y="181632"/>
            <a:ext cx="594015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03848" y="757696"/>
            <a:ext cx="5940152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2988000" cy="5143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078000" y="3507854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56000" y="3507854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078000" y="1791800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156000" y="1791800"/>
            <a:ext cx="2988000" cy="1635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80778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6464" y="2181230"/>
            <a:ext cx="4967536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accent2">
                    <a:lumMod val="50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6464" y="2734434"/>
            <a:ext cx="4967536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accent2">
                    <a:lumMod val="50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1901760" y="1673746"/>
            <a:ext cx="1878152" cy="1872208"/>
            <a:chOff x="1547664" y="1563638"/>
            <a:chExt cx="1878152" cy="1872208"/>
          </a:xfrm>
        </p:grpSpPr>
        <p:pic>
          <p:nvPicPr>
            <p:cNvPr id="5" name="Picture 3" descr="E:\002-KIMS BUSINESS\007-02-Fullslidesppt-Contents\20161228\01-abs\section-item0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1563638"/>
              <a:ext cx="1878152" cy="1872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5"/>
            <p:cNvSpPr/>
            <p:nvPr/>
          </p:nvSpPr>
          <p:spPr>
            <a:xfrm>
              <a:off x="1858556" y="1793198"/>
              <a:ext cx="1385096" cy="1385096"/>
            </a:xfrm>
            <a:prstGeom prst="ellipse">
              <a:avLst/>
            </a:prstGeom>
            <a:solidFill>
              <a:srgbClr val="EFE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2" r:id="rId2"/>
    <p:sldLayoutId id="2147483660" r:id="rId3"/>
    <p:sldLayoutId id="2147483661" r:id="rId4"/>
    <p:sldLayoutId id="2147483670" r:id="rId5"/>
    <p:sldLayoutId id="2147483662" r:id="rId6"/>
    <p:sldLayoutId id="2147483655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56" r:id="rId1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45491" y="1743750"/>
            <a:ext cx="6100629" cy="108012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  <a:ea typeface="맑은 고딕" pitchFamily="50" charset="-127"/>
              </a:rPr>
              <a:t>SEJARAH &amp; ALIRAN PSIKOLOGI</a:t>
            </a:r>
            <a:endParaRPr lang="en-US" altLang="ko-K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45491" y="2967702"/>
            <a:ext cx="4176612" cy="432048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US" altLang="ko-KR" b="1" i="1" dirty="0">
                <a:solidFill>
                  <a:schemeClr val="accent1">
                    <a:lumMod val="75000"/>
                  </a:schemeClr>
                </a:solidFill>
              </a:rPr>
              <a:t>Rr. Dini Diah </a:t>
            </a:r>
            <a:r>
              <a:rPr lang="en-US" altLang="ko-KR" b="1" i="1" dirty="0" err="1">
                <a:solidFill>
                  <a:schemeClr val="accent1">
                    <a:lumMod val="75000"/>
                  </a:schemeClr>
                </a:solidFill>
              </a:rPr>
              <a:t>Nurhadianti</a:t>
            </a:r>
            <a:r>
              <a:rPr lang="en-US" altLang="ko-KR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altLang="ko-KR" b="1" i="1" dirty="0" err="1">
                <a:solidFill>
                  <a:schemeClr val="accent1">
                    <a:lumMod val="75000"/>
                  </a:schemeClr>
                </a:solidFill>
              </a:rPr>
              <a:t>S.Psi</a:t>
            </a:r>
            <a:r>
              <a:rPr lang="en-US" altLang="ko-KR" b="1" i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altLang="ko-KR" b="1" i="1" dirty="0" err="1">
                <a:solidFill>
                  <a:schemeClr val="accent1">
                    <a:lumMod val="75000"/>
                  </a:schemeClr>
                </a:solidFill>
              </a:rPr>
              <a:t>M.Si</a:t>
            </a:r>
            <a:endParaRPr lang="en-US" altLang="ko-KR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57264" y="1743750"/>
            <a:ext cx="138272" cy="1656000"/>
            <a:chOff x="0" y="1995686"/>
            <a:chExt cx="173576" cy="1368152"/>
          </a:xfrm>
        </p:grpSpPr>
        <p:sp>
          <p:nvSpPr>
            <p:cNvPr id="6" name="Rectangle 5"/>
            <p:cNvSpPr/>
            <p:nvPr/>
          </p:nvSpPr>
          <p:spPr>
            <a:xfrm>
              <a:off x="0" y="1995686"/>
              <a:ext cx="89756" cy="13681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83820" y="1995686"/>
              <a:ext cx="89756" cy="1368152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1998632" y="456935"/>
            <a:ext cx="7164288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Pendahuluan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195736" y="1347614"/>
            <a:ext cx="6120680" cy="468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Rounded Rectangle 5"/>
          <p:cNvSpPr/>
          <p:nvPr/>
        </p:nvSpPr>
        <p:spPr>
          <a:xfrm>
            <a:off x="2195736" y="2472241"/>
            <a:ext cx="6120680" cy="468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195736" y="3596868"/>
            <a:ext cx="6120680" cy="468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Oval 3"/>
          <p:cNvSpPr/>
          <p:nvPr/>
        </p:nvSpPr>
        <p:spPr>
          <a:xfrm>
            <a:off x="2246881" y="1401594"/>
            <a:ext cx="360040" cy="3600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246881" y="2523588"/>
            <a:ext cx="360040" cy="360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246881" y="3650848"/>
            <a:ext cx="360040" cy="360040"/>
          </a:xfrm>
          <a:prstGeom prst="ellipse">
            <a:avLst/>
          </a:prstGeom>
          <a:solidFill>
            <a:srgbClr val="EFE0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43808" y="2537127"/>
            <a:ext cx="4851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Pendapat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tokoh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tentang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arti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psikologi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43808" y="1411583"/>
            <a:ext cx="4851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Arti kata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psikologi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43808" y="3661591"/>
            <a:ext cx="48519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Perkenalan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awal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dengan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dua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tokoh</a:t>
            </a:r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bg1"/>
                </a:solidFill>
                <a:cs typeface="Arial" pitchFamily="34" charset="0"/>
              </a:rPr>
              <a:t>psikologi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21601" y="1426971"/>
            <a:ext cx="410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21601" y="2552353"/>
            <a:ext cx="410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21601" y="3676980"/>
            <a:ext cx="410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2658286" y="4083918"/>
            <a:ext cx="5040560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itchFamily="34" charset="0"/>
              <a:buChar char="•"/>
              <a:defRPr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Sigmund Freud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2658286" y="4388838"/>
            <a:ext cx="5040560" cy="27699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itchFamily="34" charset="0"/>
              <a:buChar char="•"/>
              <a:defRPr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Aristoteles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85975" y="343192"/>
            <a:ext cx="9144000" cy="576064"/>
          </a:xfrm>
        </p:spPr>
        <p:txBody>
          <a:bodyPr/>
          <a:lstStyle/>
          <a:p>
            <a:r>
              <a:rPr lang="en-US" altLang="ko-KR" sz="2800" dirty="0">
                <a:solidFill>
                  <a:schemeClr val="accent3">
                    <a:lumMod val="75000"/>
                  </a:schemeClr>
                </a:solidFill>
              </a:rPr>
              <a:t>Psikologi?</a:t>
            </a:r>
            <a:endParaRPr lang="ko-KR" alt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292155"/>
            <a:ext cx="9144000" cy="17281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06277" y="1946141"/>
            <a:ext cx="1322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Ilmu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jiwa</a:t>
            </a:r>
            <a:endParaRPr lang="ko-KR" altLang="en-US" sz="12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1354" y="1556087"/>
            <a:ext cx="1677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Sebagian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berpendapat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bahwa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hewan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,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tumbuhan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juga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mempunyai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jiwa</a:t>
            </a:r>
            <a:endParaRPr lang="ko-KR" altLang="en-US" sz="12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39615" y="1740751"/>
            <a:ext cx="144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Ilmu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tentang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tingkah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laku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atau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perilaku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manusia</a:t>
            </a:r>
            <a:endParaRPr lang="ko-KR" altLang="en-US" sz="12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24859" y="1946140"/>
            <a:ext cx="1322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Parapsikologi</a:t>
            </a:r>
            <a:endParaRPr lang="ko-KR" altLang="en-US" sz="12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3525" y="3324929"/>
            <a:ext cx="1899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o-KR" altLang="en-US" sz="12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4140" y="3324929"/>
            <a:ext cx="1899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Jiwa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atau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tingkah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laku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yang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dimaksud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adalah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jiwa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atau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tingkah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laku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manusia</a:t>
            </a:r>
            <a:endParaRPr lang="en-ID" altLang="ko-KR" sz="1200" dirty="0">
              <a:solidFill>
                <a:schemeClr val="accent2">
                  <a:lumMod val="2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0347" y="3334994"/>
            <a:ext cx="1899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Setidaknya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hewan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dan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tumbuhan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bertingkah</a:t>
            </a:r>
            <a:r>
              <a:rPr lang="en-ID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ID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laku</a:t>
            </a:r>
            <a:endParaRPr lang="ko-KR" altLang="en-US" sz="1200" dirty="0">
              <a:solidFill>
                <a:schemeClr val="accent2">
                  <a:lumMod val="2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53522" y="3334994"/>
            <a:ext cx="1946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yaitu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gejala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seperti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: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telepati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kemampuan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berhubungan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mahluk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halus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kemampuan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meramalkan</a:t>
            </a:r>
            <a:r>
              <a:rPr lang="en-US" altLang="ko-KR" sz="1200" dirty="0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 masa </a:t>
            </a:r>
            <a:r>
              <a:rPr lang="en-US" altLang="ko-KR" sz="1200" dirty="0" err="1">
                <a:solidFill>
                  <a:schemeClr val="accent2">
                    <a:lumMod val="25000"/>
                  </a:schemeClr>
                </a:solidFill>
                <a:cs typeface="Arial" pitchFamily="34" charset="0"/>
              </a:rPr>
              <a:t>depan</a:t>
            </a:r>
            <a:endParaRPr lang="ko-KR" altLang="en-US" sz="1200" dirty="0">
              <a:solidFill>
                <a:schemeClr val="accent2">
                  <a:lumMod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64500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355579"/>
            <a:ext cx="9144000" cy="576064"/>
          </a:xfrm>
        </p:spPr>
        <p:txBody>
          <a:bodyPr/>
          <a:lstStyle/>
          <a:p>
            <a:r>
              <a:rPr lang="en-US" altLang="ko-KR" sz="2800" dirty="0"/>
              <a:t>Psikologi</a:t>
            </a:r>
            <a:endParaRPr lang="ko-KR" alt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1074716"/>
            <a:ext cx="9144000" cy="288032"/>
          </a:xfrm>
        </p:spPr>
        <p:txBody>
          <a:bodyPr/>
          <a:lstStyle/>
          <a:p>
            <a:pPr lvl="0"/>
            <a:r>
              <a:rPr lang="en-US" altLang="ko-KR" dirty="0">
                <a:solidFill>
                  <a:srgbClr val="C00000"/>
                </a:solidFill>
              </a:rPr>
              <a:t>Berasal </a:t>
            </a:r>
            <a:r>
              <a:rPr lang="en-US" altLang="ko-KR" dirty="0" err="1">
                <a:solidFill>
                  <a:srgbClr val="C00000"/>
                </a:solidFill>
              </a:rPr>
              <a:t>dari</a:t>
            </a:r>
            <a:r>
              <a:rPr lang="en-US" altLang="ko-KR" dirty="0">
                <a:solidFill>
                  <a:srgbClr val="C00000"/>
                </a:solidFill>
              </a:rPr>
              <a:t> kata </a:t>
            </a:r>
            <a:r>
              <a:rPr lang="en-US" altLang="ko-KR" dirty="0" err="1">
                <a:solidFill>
                  <a:srgbClr val="C00000"/>
                </a:solidFill>
              </a:rPr>
              <a:t>dalam</a:t>
            </a:r>
            <a:r>
              <a:rPr lang="en-US" altLang="ko-KR" dirty="0">
                <a:solidFill>
                  <a:srgbClr val="C00000"/>
                </a:solidFill>
              </a:rPr>
              <a:t> Bahasa Yunani, </a:t>
            </a:r>
            <a:r>
              <a:rPr lang="en-US" altLang="ko-KR" b="1" i="1" dirty="0">
                <a:solidFill>
                  <a:srgbClr val="C00000"/>
                </a:solidFill>
              </a:rPr>
              <a:t>Psyche </a:t>
            </a:r>
            <a:r>
              <a:rPr lang="en-US" altLang="ko-KR" dirty="0">
                <a:solidFill>
                  <a:srgbClr val="C00000"/>
                </a:solidFill>
              </a:rPr>
              <a:t>dan</a:t>
            </a:r>
            <a:r>
              <a:rPr lang="en-US" altLang="ko-KR" b="1" i="1" dirty="0">
                <a:solidFill>
                  <a:srgbClr val="C00000"/>
                </a:solidFill>
              </a:rPr>
              <a:t> Logos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5680179" y="1729223"/>
            <a:ext cx="1440158" cy="842527"/>
            <a:chOff x="277193" y="3301895"/>
            <a:chExt cx="1656183" cy="842527"/>
          </a:xfrm>
        </p:grpSpPr>
        <p:sp>
          <p:nvSpPr>
            <p:cNvPr id="28" name="Text Placeholder 17"/>
            <p:cNvSpPr txBox="1">
              <a:spLocks/>
            </p:cNvSpPr>
            <p:nvPr/>
          </p:nvSpPr>
          <p:spPr>
            <a:xfrm>
              <a:off x="277193" y="3301895"/>
              <a:ext cx="1656183" cy="246087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i="1" dirty="0">
                  <a:solidFill>
                    <a:schemeClr val="accent3"/>
                  </a:solidFill>
                  <a:cs typeface="Arial" pitchFamily="34" charset="0"/>
                </a:rPr>
                <a:t>Logos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77193" y="3682757"/>
              <a:ext cx="16561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altLang="ko-KR" sz="1200" dirty="0">
                  <a:solidFill>
                    <a:schemeClr val="accent1"/>
                  </a:solidFill>
                  <a:cs typeface="Arial" pitchFamily="34" charset="0"/>
                </a:rPr>
                <a:t>Nalar, logika atau ilmu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023663" y="1701963"/>
            <a:ext cx="3960554" cy="2705360"/>
            <a:chOff x="357521" y="3320900"/>
            <a:chExt cx="1656183" cy="2819961"/>
          </a:xfrm>
        </p:grpSpPr>
        <p:sp>
          <p:nvSpPr>
            <p:cNvPr id="38" name="Text Placeholder 17"/>
            <p:cNvSpPr txBox="1">
              <a:spLocks/>
            </p:cNvSpPr>
            <p:nvPr/>
          </p:nvSpPr>
          <p:spPr>
            <a:xfrm>
              <a:off x="357521" y="3320900"/>
              <a:ext cx="1375844" cy="352259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b="1" i="1" dirty="0">
                  <a:solidFill>
                    <a:schemeClr val="accent3"/>
                  </a:solidFill>
                  <a:cs typeface="Arial" pitchFamily="34" charset="0"/>
                </a:rPr>
                <a:t>Psyche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57521" y="3734755"/>
              <a:ext cx="1656183" cy="2406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Bahasa </a:t>
              </a:r>
              <a:r>
                <a:rPr lang="en-US" altLang="ko-KR" sz="1200" dirty="0" err="1">
                  <a:solidFill>
                    <a:schemeClr val="accent1"/>
                  </a:solidFill>
                  <a:cs typeface="Arial" pitchFamily="34" charset="0"/>
                </a:rPr>
                <a:t>Inggris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  <a:sym typeface="Wingdings" panose="05000000000000000000" pitchFamily="2" charset="2"/>
                </a:rPr>
                <a:t>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1200" i="1" dirty="0">
                  <a:solidFill>
                    <a:srgbClr val="C00000"/>
                  </a:solidFill>
                  <a:cs typeface="Arial" pitchFamily="34" charset="0"/>
                </a:rPr>
                <a:t>soul, mind, spirit</a:t>
              </a:r>
            </a:p>
            <a:p>
              <a:endParaRPr lang="en-US" altLang="ko-KR" sz="1200" i="1" dirty="0">
                <a:solidFill>
                  <a:srgbClr val="C00000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Bahasa Indonesia 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  <a:sym typeface="Wingdings" panose="05000000000000000000" pitchFamily="2" charset="2"/>
                </a:rPr>
                <a:t>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ketiga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 kata di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atas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 		             	           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dicakup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dalam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satu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 kata, 	            	            yaitu: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jiwa</a:t>
              </a:r>
              <a:endParaRPr lang="en-US" altLang="ko-KR" sz="1200" dirty="0">
                <a:solidFill>
                  <a:srgbClr val="C00000"/>
                </a:solidFill>
                <a:cs typeface="Arial" pitchFamily="34" charset="0"/>
              </a:endParaRPr>
            </a:p>
            <a:p>
              <a:endParaRPr lang="en-US" altLang="ko-KR" sz="1200" dirty="0">
                <a:solidFill>
                  <a:srgbClr val="C00000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Bahasa </a:t>
              </a:r>
              <a:r>
                <a:rPr lang="en-US" altLang="ko-KR" sz="1200" dirty="0" err="1">
                  <a:solidFill>
                    <a:schemeClr val="accent1"/>
                  </a:solidFill>
                  <a:cs typeface="Arial" pitchFamily="34" charset="0"/>
                </a:rPr>
                <a:t>Jerman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  <a:sym typeface="Wingdings" panose="05000000000000000000" pitchFamily="2" charset="2"/>
                </a:rPr>
                <a:t>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Seelenkunde</a:t>
              </a:r>
              <a:endParaRPr lang="en-US" altLang="ko-KR" sz="1200" dirty="0">
                <a:solidFill>
                  <a:srgbClr val="C00000"/>
                </a:solidFill>
                <a:cs typeface="Arial" pitchFamily="34" charset="0"/>
              </a:endParaRPr>
            </a:p>
            <a:p>
              <a:endParaRPr lang="en-US" altLang="ko-KR" sz="1200" dirty="0">
                <a:solidFill>
                  <a:srgbClr val="C00000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Bahasa Arab 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  <a:sym typeface="Wingdings" panose="05000000000000000000" pitchFamily="2" charset="2"/>
                </a:rPr>
                <a:t></a:t>
              </a:r>
              <a:r>
                <a:rPr lang="en-US" altLang="ko-KR" sz="1200" dirty="0">
                  <a:solidFill>
                    <a:schemeClr val="accent1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Ilmun-nafsi</a:t>
              </a:r>
              <a:endParaRPr lang="en-US" altLang="ko-KR" sz="1200" dirty="0">
                <a:solidFill>
                  <a:srgbClr val="C00000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	    Jika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diartikan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semua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 kata di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atas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, 	    	   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merujuk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 pada kata “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ilmu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en-US" altLang="ko-KR" sz="1200" dirty="0" err="1">
                  <a:solidFill>
                    <a:srgbClr val="C00000"/>
                  </a:solidFill>
                  <a:cs typeface="Arial" pitchFamily="34" charset="0"/>
                </a:rPr>
                <a:t>jiwa</a:t>
              </a:r>
              <a:r>
                <a:rPr lang="en-US" altLang="ko-KR" sz="1200" dirty="0">
                  <a:solidFill>
                    <a:srgbClr val="C00000"/>
                  </a:solidFill>
                  <a:cs typeface="Arial" pitchFamily="34" charset="0"/>
                </a:rPr>
                <a:t>”</a:t>
              </a:r>
            </a:p>
            <a:p>
              <a:pPr algn="ctr"/>
              <a:endParaRPr lang="ko-KR" altLang="en-US" sz="12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910935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53513"/>
            <a:ext cx="9144000" cy="576064"/>
          </a:xfrm>
        </p:spPr>
        <p:txBody>
          <a:bodyPr/>
          <a:lstStyle/>
          <a:p>
            <a:r>
              <a:rPr lang="en-US" altLang="ko-KR" sz="2800" dirty="0"/>
              <a:t>Carl Gustav Jung</a:t>
            </a:r>
            <a:endParaRPr lang="ko-KR" alt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>
                <a:solidFill>
                  <a:srgbClr val="C00000"/>
                </a:solidFill>
              </a:rPr>
              <a:t>Tokoh </a:t>
            </a:r>
            <a:r>
              <a:rPr lang="en-US" altLang="ko-KR" dirty="0" err="1">
                <a:solidFill>
                  <a:srgbClr val="C00000"/>
                </a:solidFill>
              </a:rPr>
              <a:t>Psikoanalisa</a:t>
            </a:r>
            <a:r>
              <a:rPr lang="en-US" altLang="ko-KR" dirty="0">
                <a:solidFill>
                  <a:srgbClr val="C00000"/>
                </a:solidFill>
              </a:rPr>
              <a:t> </a:t>
            </a:r>
            <a:r>
              <a:rPr lang="en-US" altLang="ko-KR" dirty="0" err="1">
                <a:solidFill>
                  <a:srgbClr val="C00000"/>
                </a:solidFill>
              </a:rPr>
              <a:t>dari</a:t>
            </a:r>
            <a:r>
              <a:rPr lang="en-US" altLang="ko-KR" dirty="0">
                <a:solidFill>
                  <a:srgbClr val="C00000"/>
                </a:solidFill>
              </a:rPr>
              <a:t> Swiss (1875-1961)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9573" y="2362761"/>
            <a:ext cx="16056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Seorang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sarjana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banyak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mencurahkan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perhatian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mengorbankan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waktunya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menyelidiki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arti kata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ditinjau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harfiahnya</a:t>
            </a:r>
            <a:endParaRPr lang="en-US" altLang="ko-KR" sz="12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84689" y="2334105"/>
            <a:ext cx="15046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Ia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mencoba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mencari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arti-arti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kata “</a:t>
            </a:r>
            <a:r>
              <a:rPr lang="en-US" altLang="ko-KR" sz="1200" i="1" dirty="0">
                <a:solidFill>
                  <a:schemeClr val="accent3"/>
                </a:solidFill>
                <a:cs typeface="Arial" pitchFamily="34" charset="0"/>
              </a:rPr>
              <a:t>psyche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” dan arti  kata-kata lain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berdekatan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serta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mencoba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menghubungkan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arti kata-kata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itu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78804" y="2338704"/>
            <a:ext cx="15046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ko-KR" sz="1200" dirty="0">
                <a:solidFill>
                  <a:schemeClr val="accent1"/>
                </a:solidFill>
                <a:cs typeface="Arial" pitchFamily="34" charset="0"/>
              </a:rPr>
              <a:t>Misalnya, ia tertarik pada kata </a:t>
            </a:r>
            <a:r>
              <a:rPr lang="sv-SE" altLang="ko-KR" sz="1200" i="1" dirty="0">
                <a:solidFill>
                  <a:schemeClr val="accent1"/>
                </a:solidFill>
                <a:cs typeface="Arial" pitchFamily="34" charset="0"/>
              </a:rPr>
              <a:t>anemos</a:t>
            </a:r>
            <a:r>
              <a:rPr lang="sv-SE" altLang="ko-KR" sz="1200" dirty="0">
                <a:solidFill>
                  <a:schemeClr val="accent1"/>
                </a:solidFill>
                <a:cs typeface="Arial" pitchFamily="34" charset="0"/>
              </a:rPr>
              <a:t> (Bahasa Yunani) yang berarti angin, sedangkan dalam Bahasa Latin, kata-kata </a:t>
            </a:r>
            <a:r>
              <a:rPr lang="sv-SE" altLang="ko-KR" sz="1200" i="1" dirty="0">
                <a:solidFill>
                  <a:schemeClr val="accent1"/>
                </a:solidFill>
                <a:cs typeface="Arial" pitchFamily="34" charset="0"/>
              </a:rPr>
              <a:t>animus</a:t>
            </a:r>
            <a:r>
              <a:rPr lang="sv-SE" altLang="ko-KR" sz="1200" dirty="0">
                <a:solidFill>
                  <a:schemeClr val="accent1"/>
                </a:solidFill>
                <a:cs typeface="Arial" pitchFamily="34" charset="0"/>
              </a:rPr>
              <a:t> dan </a:t>
            </a:r>
            <a:r>
              <a:rPr lang="sv-SE" altLang="ko-KR" sz="1200" i="1" dirty="0">
                <a:solidFill>
                  <a:schemeClr val="accent1"/>
                </a:solidFill>
                <a:cs typeface="Arial" pitchFamily="34" charset="0"/>
              </a:rPr>
              <a:t>anima</a:t>
            </a:r>
            <a:r>
              <a:rPr lang="sv-SE" altLang="ko-KR" sz="1200" dirty="0">
                <a:solidFill>
                  <a:schemeClr val="accent1"/>
                </a:solidFill>
                <a:cs typeface="Arial" pitchFamily="34" charset="0"/>
              </a:rPr>
              <a:t> masing-masing berarti jiwa dan nyawa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72919" y="2334105"/>
            <a:ext cx="15046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Di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sisi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lain, kata “</a:t>
            </a:r>
            <a:r>
              <a:rPr lang="en-US" altLang="ko-KR" sz="1200" i="1" dirty="0">
                <a:solidFill>
                  <a:schemeClr val="accent3"/>
                </a:solidFill>
                <a:cs typeface="Arial" pitchFamily="34" charset="0"/>
              </a:rPr>
              <a:t>psycho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” (Bahasa Yunani)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berarti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pula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meniup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.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Bahasa Arab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menemukan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kata-kata </a:t>
            </a:r>
            <a:r>
              <a:rPr lang="en-US" altLang="ko-KR" sz="1200" i="1" dirty="0" err="1">
                <a:solidFill>
                  <a:schemeClr val="accent3"/>
                </a:solidFill>
                <a:cs typeface="Arial" pitchFamily="34" charset="0"/>
              </a:rPr>
              <a:t>ruh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dan </a:t>
            </a:r>
            <a:r>
              <a:rPr lang="en-US" altLang="ko-KR" sz="1200" i="1" dirty="0" err="1">
                <a:solidFill>
                  <a:schemeClr val="accent3"/>
                </a:solidFill>
                <a:cs typeface="Arial" pitchFamily="34" charset="0"/>
              </a:rPr>
              <a:t>rih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yang masing-masing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berarti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jiwa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nyawa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angin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67034" y="2320300"/>
            <a:ext cx="15046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Jung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menduga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ada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hubungan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antara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apa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bernyawa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apa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bernafas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(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angin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), dan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menurutnya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adalah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tentang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sesuatu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bernyawa</a:t>
            </a:r>
            <a:endParaRPr lang="en-US" altLang="ko-KR" sz="1200" dirty="0">
              <a:solidFill>
                <a:schemeClr val="accent1"/>
              </a:solidFill>
              <a:cs typeface="Arial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AC7F013-42B8-45DD-8B38-4A82BF2E1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804" y="1101102"/>
            <a:ext cx="1444877" cy="107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3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454360" y="2538148"/>
            <a:ext cx="1401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7" y="2538148"/>
            <a:ext cx="14013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 Text  Here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6604" y="1054156"/>
            <a:ext cx="1619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Pada masa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merupakan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sesuatu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dipikirkan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oleh para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Filsuf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definisi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jiwa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belum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menimbulkan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banyak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kesulitan</a:t>
            </a:r>
            <a:endParaRPr lang="en-US" altLang="ko-KR" sz="12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ko-KR" altLang="en-US" sz="12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52843" y="1672642"/>
            <a:ext cx="22690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Namun,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sejak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berdiri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berdiri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sendiri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terpisah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induknya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filsafat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mulailah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timbul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kesulitan-kesulitan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salah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satu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tuntutan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pengetahuan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hal-hal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dipelajari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harus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dibuktikan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nyata</a:t>
            </a:r>
            <a:endParaRPr lang="en-US" altLang="ko-KR" sz="12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ko-KR" altLang="en-US" sz="12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53528" y="1054156"/>
            <a:ext cx="19107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Padahal,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membuktikan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adanya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jiwa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sesuatu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nyata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mungkin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apalagi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jika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diukur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dihitung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alat-alat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objektif</a:t>
            </a:r>
            <a:endParaRPr lang="en-US" altLang="ko-KR" sz="12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  </a:t>
            </a:r>
            <a:endParaRPr lang="ko-KR" altLang="en-US" sz="12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18139" y="1909660"/>
            <a:ext cx="14131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Oleh karena itu, para sarjana mulai memikirkan untuk memberi definisi lain pada psikologi</a:t>
            </a:r>
          </a:p>
        </p:txBody>
      </p:sp>
    </p:spTree>
    <p:extLst>
      <p:ext uri="{BB962C8B-B14F-4D97-AF65-F5344CB8AC3E}">
        <p14:creationId xmlns:p14="http://schemas.microsoft.com/office/powerpoint/2010/main" val="363535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63877" y="1154130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Bertitik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tolak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anggapan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haruslah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mempelajari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sesuatu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nyata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(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konkrit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),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maka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muncul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sebagian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sarjana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mengartikan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=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karakterologi</a:t>
            </a:r>
            <a:endParaRPr lang="en-US" altLang="ko-KR" sz="12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9552" y="2828386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Jelas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pendefinisian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karaterologi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tipologi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saja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merupakan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pendefinisian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terlalu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sempit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meskipun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karakterologi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tipologi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termasuk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di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tetapi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cakupan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lebih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luas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daripada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kedua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hal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tersebut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3608" y="1991258"/>
            <a:ext cx="7620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Karakterologi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adalah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tentang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karakter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sifat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kepribadian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.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Tipologi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adalah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tentang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berbagai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tipe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jenis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berdasarkan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karakternya</a:t>
            </a:r>
            <a:endParaRPr lang="en-US" altLang="ko-KR" sz="12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9" name="Rectangle 16"/>
          <p:cNvSpPr/>
          <p:nvPr/>
        </p:nvSpPr>
        <p:spPr>
          <a:xfrm rot="2700000">
            <a:off x="3851200" y="3547148"/>
            <a:ext cx="223629" cy="42546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Rounded Rectangle 27"/>
          <p:cNvSpPr/>
          <p:nvPr/>
        </p:nvSpPr>
        <p:spPr>
          <a:xfrm>
            <a:off x="4945646" y="3614777"/>
            <a:ext cx="329069" cy="25276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14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456960"/>
            <a:ext cx="9144000" cy="288032"/>
          </a:xfrm>
        </p:spPr>
        <p:txBody>
          <a:bodyPr/>
          <a:lstStyle/>
          <a:p>
            <a:pPr lvl="0"/>
            <a:r>
              <a:rPr lang="en-US" altLang="ko-KR" dirty="0">
                <a:solidFill>
                  <a:srgbClr val="002060"/>
                </a:solidFill>
              </a:rPr>
              <a:t>Titik </a:t>
            </a:r>
            <a:r>
              <a:rPr lang="en-US" altLang="ko-KR" dirty="0" err="1">
                <a:solidFill>
                  <a:srgbClr val="002060"/>
                </a:solidFill>
              </a:rPr>
              <a:t>tolak</a:t>
            </a:r>
            <a:r>
              <a:rPr lang="en-US" altLang="ko-KR" dirty="0">
                <a:solidFill>
                  <a:srgbClr val="002060"/>
                </a:solidFill>
              </a:rPr>
              <a:t> lain </a:t>
            </a:r>
            <a:r>
              <a:rPr lang="en-US" altLang="ko-KR" dirty="0" err="1">
                <a:solidFill>
                  <a:srgbClr val="002060"/>
                </a:solidFill>
              </a:rPr>
              <a:t>dalam</a:t>
            </a: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en-US" altLang="ko-KR" dirty="0" err="1">
                <a:solidFill>
                  <a:srgbClr val="002060"/>
                </a:solidFill>
              </a:rPr>
              <a:t>pendefinisian</a:t>
            </a: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en-US" altLang="ko-KR" dirty="0" err="1">
                <a:solidFill>
                  <a:srgbClr val="002060"/>
                </a:solidFill>
              </a:rPr>
              <a:t>psikologi</a:t>
            </a:r>
            <a:r>
              <a:rPr lang="en-US" altLang="ko-KR" dirty="0">
                <a:solidFill>
                  <a:srgbClr val="002060"/>
                </a:solidFill>
              </a:rPr>
              <a:t>, </a:t>
            </a:r>
            <a:r>
              <a:rPr lang="en-US" altLang="ko-KR" dirty="0" err="1">
                <a:solidFill>
                  <a:srgbClr val="002060"/>
                </a:solidFill>
              </a:rPr>
              <a:t>adalah</a:t>
            </a:r>
            <a:r>
              <a:rPr lang="en-US" altLang="ko-KR" dirty="0">
                <a:solidFill>
                  <a:srgbClr val="002060"/>
                </a:solidFill>
              </a:rPr>
              <a:t> …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11560" y="2279829"/>
            <a:ext cx="3902572" cy="807472"/>
            <a:chOff x="443691" y="2179277"/>
            <a:chExt cx="3902572" cy="807472"/>
          </a:xfrm>
          <a:solidFill>
            <a:schemeClr val="accent3">
              <a:alpha val="70000"/>
            </a:schemeClr>
          </a:solidFill>
        </p:grpSpPr>
        <p:sp>
          <p:nvSpPr>
            <p:cNvPr id="4" name="Rounded Rectangle 3"/>
            <p:cNvSpPr/>
            <p:nvPr/>
          </p:nvSpPr>
          <p:spPr>
            <a:xfrm>
              <a:off x="443691" y="2589288"/>
              <a:ext cx="3816000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7" name="Rounded Rectangle 6"/>
            <p:cNvSpPr/>
            <p:nvPr/>
          </p:nvSpPr>
          <p:spPr>
            <a:xfrm rot="2700000">
              <a:off x="3648606" y="2411931"/>
              <a:ext cx="697896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" name="Rounded Rectangle 7"/>
            <p:cNvSpPr/>
            <p:nvPr/>
          </p:nvSpPr>
          <p:spPr>
            <a:xfrm rot="18900000">
              <a:off x="3648367" y="2754161"/>
              <a:ext cx="697896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 flipH="1">
            <a:off x="4611893" y="2286104"/>
            <a:ext cx="3894197" cy="807472"/>
            <a:chOff x="452066" y="2179277"/>
            <a:chExt cx="3894197" cy="807472"/>
          </a:xfrm>
          <a:solidFill>
            <a:schemeClr val="accent3">
              <a:alpha val="70000"/>
            </a:schemeClr>
          </a:solidFill>
        </p:grpSpPr>
        <p:sp>
          <p:nvSpPr>
            <p:cNvPr id="24" name="Rounded Rectangle 23"/>
            <p:cNvSpPr/>
            <p:nvPr/>
          </p:nvSpPr>
          <p:spPr>
            <a:xfrm>
              <a:off x="452066" y="2589288"/>
              <a:ext cx="3816000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5" name="Rounded Rectangle 24"/>
            <p:cNvSpPr/>
            <p:nvPr/>
          </p:nvSpPr>
          <p:spPr>
            <a:xfrm rot="2700000">
              <a:off x="3648606" y="2411931"/>
              <a:ext cx="697896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6" name="Rounded Rectangle 25"/>
            <p:cNvSpPr/>
            <p:nvPr/>
          </p:nvSpPr>
          <p:spPr>
            <a:xfrm rot="18900000">
              <a:off x="3648367" y="2754161"/>
              <a:ext cx="697896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7" name="Group 26"/>
          <p:cNvGrpSpPr/>
          <p:nvPr/>
        </p:nvGrpSpPr>
        <p:grpSpPr>
          <a:xfrm rot="5400000" flipH="1">
            <a:off x="3947124" y="3181893"/>
            <a:ext cx="1482198" cy="807472"/>
            <a:chOff x="2864065" y="2179277"/>
            <a:chExt cx="1482198" cy="807472"/>
          </a:xfrm>
          <a:solidFill>
            <a:schemeClr val="accent1">
              <a:alpha val="70000"/>
            </a:schemeClr>
          </a:solidFill>
        </p:grpSpPr>
        <p:sp>
          <p:nvSpPr>
            <p:cNvPr id="28" name="Rounded Rectangle 27"/>
            <p:cNvSpPr/>
            <p:nvPr/>
          </p:nvSpPr>
          <p:spPr>
            <a:xfrm>
              <a:off x="2864065" y="2589289"/>
              <a:ext cx="1404000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9" name="Rounded Rectangle 28"/>
            <p:cNvSpPr/>
            <p:nvPr/>
          </p:nvSpPr>
          <p:spPr>
            <a:xfrm rot="2700000">
              <a:off x="3648606" y="2411931"/>
              <a:ext cx="697896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0" name="Rounded Rectangle 29"/>
            <p:cNvSpPr/>
            <p:nvPr/>
          </p:nvSpPr>
          <p:spPr>
            <a:xfrm rot="18900000">
              <a:off x="3648367" y="2754161"/>
              <a:ext cx="697896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1" name="Group 30"/>
          <p:cNvGrpSpPr/>
          <p:nvPr/>
        </p:nvGrpSpPr>
        <p:grpSpPr>
          <a:xfrm rot="16200000" flipH="1">
            <a:off x="3704640" y="1612969"/>
            <a:ext cx="1482196" cy="807472"/>
            <a:chOff x="2864067" y="2179277"/>
            <a:chExt cx="1482196" cy="807472"/>
          </a:xfrm>
          <a:solidFill>
            <a:schemeClr val="accent1">
              <a:alpha val="70000"/>
            </a:schemeClr>
          </a:solidFill>
        </p:grpSpPr>
        <p:sp>
          <p:nvSpPr>
            <p:cNvPr id="32" name="Rounded Rectangle 31"/>
            <p:cNvSpPr/>
            <p:nvPr/>
          </p:nvSpPr>
          <p:spPr>
            <a:xfrm>
              <a:off x="2864067" y="2589289"/>
              <a:ext cx="1404000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3" name="Rounded Rectangle 32"/>
            <p:cNvSpPr/>
            <p:nvPr/>
          </p:nvSpPr>
          <p:spPr>
            <a:xfrm rot="2700000">
              <a:off x="3648606" y="2411931"/>
              <a:ext cx="697896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Rounded Rectangle 33"/>
            <p:cNvSpPr/>
            <p:nvPr/>
          </p:nvSpPr>
          <p:spPr>
            <a:xfrm rot="18900000">
              <a:off x="3648367" y="2754161"/>
              <a:ext cx="697896" cy="2325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06812" y="1172129"/>
            <a:ext cx="31580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Anggapan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jiwa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selalu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diekspresikan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melalui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raga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badan.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mempelajari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ekspresi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tampak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tubuh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maka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mengetahui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keadaan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kejiwaan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orang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bersangkutan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kadang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diartikan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ekspresi</a:t>
            </a:r>
            <a:endParaRPr lang="en-US" altLang="ko-KR" sz="12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391191" y="1205958"/>
            <a:ext cx="31580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Adalah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benar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bisa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mempelajari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jiwa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melalui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ekspresi-ekspresinya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pengalaman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sehari-hari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bisa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mengetahui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sedang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bersedih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menangis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, dan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seseorang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sedang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bergembira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ia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tertawa</a:t>
            </a:r>
            <a:endParaRPr lang="en-US" altLang="ko-KR" sz="12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8137" y="3309915"/>
            <a:ext cx="3158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Definisi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sebagian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benar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tetapi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sebagian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benar</a:t>
            </a:r>
            <a:endParaRPr lang="en-US" altLang="ko-KR" sz="12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401630" y="3079082"/>
            <a:ext cx="31580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Beberapa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ekspresi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bahkan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menetap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sehingga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bisa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mengetahui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karakter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orang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tersebut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melalui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ekspresinya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menetap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misalnya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 orang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pemurung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akan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terlihat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wajahnya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selalu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berkerut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sudut-sudut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bibir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selalu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bertekuk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bawah</a:t>
            </a:r>
            <a:endParaRPr lang="en-US" altLang="ko-KR" sz="12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5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632341"/>
            <a:ext cx="9144000" cy="761032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altLang="ko-KR" sz="1400" dirty="0"/>
              <a:t>Jadi, </a:t>
            </a:r>
            <a:r>
              <a:rPr lang="en-ID" altLang="ko-KR" sz="1400" dirty="0" err="1"/>
              <a:t>kesimpulannya</a:t>
            </a:r>
            <a:r>
              <a:rPr lang="en-ID" altLang="ko-KR" sz="1400" dirty="0"/>
              <a:t> </a:t>
            </a:r>
            <a:r>
              <a:rPr lang="en-ID" altLang="ko-KR" sz="1400" dirty="0" err="1"/>
              <a:t>apakah</a:t>
            </a:r>
            <a:r>
              <a:rPr lang="en-ID" altLang="ko-KR" sz="1400" dirty="0"/>
              <a:t> yang </a:t>
            </a:r>
            <a:r>
              <a:rPr lang="en-ID" altLang="ko-KR" sz="1400" dirty="0" err="1"/>
              <a:t>akan</a:t>
            </a:r>
            <a:r>
              <a:rPr lang="en-ID" altLang="ko-KR" sz="1400" dirty="0"/>
              <a:t> </a:t>
            </a:r>
            <a:r>
              <a:rPr lang="en-ID" altLang="ko-KR" sz="1400" dirty="0" err="1"/>
              <a:t>kita</a:t>
            </a:r>
            <a:r>
              <a:rPr lang="en-ID" altLang="ko-KR" sz="1400" dirty="0"/>
              <a:t> </a:t>
            </a:r>
            <a:r>
              <a:rPr lang="en-ID" altLang="ko-KR" sz="1400" dirty="0" err="1"/>
              <a:t>pikirkan</a:t>
            </a:r>
            <a:r>
              <a:rPr lang="en-ID" altLang="ko-KR" sz="1400" dirty="0"/>
              <a:t> </a:t>
            </a:r>
            <a:r>
              <a:rPr lang="en-ID" altLang="ko-KR" sz="1400" dirty="0" err="1"/>
              <a:t>jika</a:t>
            </a:r>
            <a:r>
              <a:rPr lang="en-ID" altLang="ko-KR" sz="1400" dirty="0"/>
              <a:t> </a:t>
            </a:r>
            <a:r>
              <a:rPr lang="en-ID" altLang="ko-KR" sz="1400" dirty="0" err="1"/>
              <a:t>melihat</a:t>
            </a:r>
            <a:r>
              <a:rPr lang="en-ID" altLang="ko-KR" sz="1400" dirty="0"/>
              <a:t> orang </a:t>
            </a:r>
            <a:r>
              <a:rPr lang="en-ID" altLang="ko-KR" sz="1400" dirty="0" err="1"/>
              <a:t>tersenyum</a:t>
            </a:r>
            <a:r>
              <a:rPr lang="en-ID" altLang="ko-KR" sz="1400" dirty="0"/>
              <a:t>? </a:t>
            </a:r>
            <a:r>
              <a:rPr lang="en-ID" altLang="ko-KR" sz="1400" dirty="0" err="1"/>
              <a:t>Meskipun</a:t>
            </a:r>
            <a:r>
              <a:rPr lang="en-ID" altLang="ko-KR" sz="1400" dirty="0"/>
              <a:t> </a:t>
            </a:r>
            <a:r>
              <a:rPr lang="en-ID" altLang="ko-KR" sz="1400" dirty="0" err="1"/>
              <a:t>demikian</a:t>
            </a:r>
            <a:r>
              <a:rPr lang="en-ID" altLang="ko-KR" sz="1400" dirty="0"/>
              <a:t>, </a:t>
            </a:r>
            <a:r>
              <a:rPr lang="en-ID" altLang="ko-KR" sz="1400" dirty="0" err="1"/>
              <a:t>umumnya</a:t>
            </a:r>
            <a:r>
              <a:rPr lang="en-ID" altLang="ko-KR" sz="1400" dirty="0"/>
              <a:t> </a:t>
            </a:r>
            <a:r>
              <a:rPr lang="en-ID" altLang="ko-KR" sz="1400" dirty="0" err="1"/>
              <a:t>kita</a:t>
            </a:r>
            <a:r>
              <a:rPr lang="en-ID" altLang="ko-KR" sz="1400" dirty="0"/>
              <a:t> </a:t>
            </a:r>
            <a:r>
              <a:rPr lang="en-ID" altLang="ko-KR" sz="1400" dirty="0" err="1"/>
              <a:t>dapat</a:t>
            </a:r>
            <a:r>
              <a:rPr lang="en-ID" altLang="ko-KR" sz="1400" dirty="0"/>
              <a:t> </a:t>
            </a:r>
            <a:r>
              <a:rPr lang="en-ID" altLang="ko-KR" sz="1400" dirty="0" err="1"/>
              <a:t>membedakan</a:t>
            </a:r>
            <a:r>
              <a:rPr lang="en-ID" altLang="ko-KR" sz="1400" dirty="0"/>
              <a:t> arti </a:t>
            </a:r>
            <a:r>
              <a:rPr lang="en-ID" altLang="ko-KR" sz="1400" dirty="0" err="1"/>
              <a:t>senyum</a:t>
            </a:r>
            <a:r>
              <a:rPr lang="en-ID" altLang="ko-KR" sz="1400" dirty="0"/>
              <a:t> yang </a:t>
            </a:r>
            <a:r>
              <a:rPr lang="en-ID" altLang="ko-KR" sz="1400" dirty="0" err="1"/>
              <a:t>diperlihatkan</a:t>
            </a:r>
            <a:r>
              <a:rPr lang="en-ID" altLang="ko-KR" sz="1400" dirty="0"/>
              <a:t> orang lain pada </a:t>
            </a:r>
            <a:r>
              <a:rPr lang="en-ID" altLang="ko-KR" sz="1400" dirty="0" err="1"/>
              <a:t>diri</a:t>
            </a:r>
            <a:r>
              <a:rPr lang="en-ID" altLang="ko-KR" sz="1400" dirty="0"/>
              <a:t> </a:t>
            </a:r>
            <a:r>
              <a:rPr lang="en-ID" altLang="ko-KR" sz="1400" dirty="0" err="1"/>
              <a:t>kita</a:t>
            </a:r>
            <a:endParaRPr lang="en-ID" altLang="ko-KR" sz="1400" dirty="0"/>
          </a:p>
        </p:txBody>
      </p:sp>
      <p:sp>
        <p:nvSpPr>
          <p:cNvPr id="7" name="Text Placeholder 1"/>
          <p:cNvSpPr txBox="1">
            <a:spLocks/>
          </p:cNvSpPr>
          <p:nvPr/>
        </p:nvSpPr>
        <p:spPr>
          <a:xfrm>
            <a:off x="1115616" y="225497"/>
            <a:ext cx="5395237" cy="57606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ko-KR" sz="3600" b="1" dirty="0">
              <a:solidFill>
                <a:schemeClr val="accent3"/>
              </a:solidFill>
              <a:latin typeface="+mj-lt"/>
              <a:cs typeface="Arial" pitchFamily="34" charset="0"/>
            </a:endParaRPr>
          </a:p>
        </p:txBody>
      </p:sp>
      <p:sp>
        <p:nvSpPr>
          <p:cNvPr id="10" name="Rectangle 16"/>
          <p:cNvSpPr/>
          <p:nvPr/>
        </p:nvSpPr>
        <p:spPr>
          <a:xfrm rot="2700000">
            <a:off x="5659248" y="994139"/>
            <a:ext cx="183076" cy="32822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Parallelogram 15"/>
          <p:cNvSpPr/>
          <p:nvPr/>
        </p:nvSpPr>
        <p:spPr>
          <a:xfrm rot="16200000">
            <a:off x="5617943" y="1887558"/>
            <a:ext cx="265687" cy="287596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115616" y="1431874"/>
            <a:ext cx="3357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Karena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ada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ekspresi-ekspresi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langsung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misalnya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: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seseorang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mendengar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berita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sedih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langsung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menangis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bahkan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mungkin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tetap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tersenyum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sehingga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orang lain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mengira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berita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sedih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ada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pengaruh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terhadap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pribadinya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.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Tetapi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saat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sampai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di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rumah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orang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menangis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sejadi-jadinya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melampiaskan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kesedihannya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110228" y="1703446"/>
            <a:ext cx="2397682" cy="678692"/>
            <a:chOff x="803640" y="3362835"/>
            <a:chExt cx="2059657" cy="678692"/>
          </a:xfrm>
        </p:grpSpPr>
        <p:sp>
          <p:nvSpPr>
            <p:cNvPr id="18" name="TextBox 17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729486" y="1452371"/>
            <a:ext cx="26747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Selain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tahu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satu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macam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ekspresi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mewakili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berbagai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macam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keadaan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kejiwaan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. Misalnya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ekspresi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senyum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. Selain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senyum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bahagia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ada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senyum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ramah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senyum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malu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bahkan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senyum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sinis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4A6CB9-D45D-4E38-BB37-8194A8412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774" y="1620749"/>
            <a:ext cx="359695" cy="3596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093E52-3649-4FB7-818D-F611450E3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497" y="1620750"/>
            <a:ext cx="359695" cy="35969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001A75E-D4F1-4360-A3EB-2A27610CDA12}"/>
              </a:ext>
            </a:extLst>
          </p:cNvPr>
          <p:cNvSpPr txBox="1"/>
          <p:nvPr/>
        </p:nvSpPr>
        <p:spPr>
          <a:xfrm>
            <a:off x="244507" y="544226"/>
            <a:ext cx="86549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1600" dirty="0">
                <a:solidFill>
                  <a:srgbClr val="C00000"/>
                </a:solidFill>
              </a:rPr>
              <a:t>Namun, </a:t>
            </a:r>
            <a:r>
              <a:rPr lang="en-ID" sz="1600" dirty="0" err="1">
                <a:solidFill>
                  <a:srgbClr val="C00000"/>
                </a:solidFill>
              </a:rPr>
              <a:t>mempelajari</a:t>
            </a:r>
            <a:r>
              <a:rPr lang="en-ID" sz="1600" dirty="0">
                <a:solidFill>
                  <a:srgbClr val="C00000"/>
                </a:solidFill>
              </a:rPr>
              <a:t> </a:t>
            </a:r>
            <a:r>
              <a:rPr lang="en-ID" sz="1600" dirty="0" err="1">
                <a:solidFill>
                  <a:srgbClr val="C00000"/>
                </a:solidFill>
              </a:rPr>
              <a:t>jiwa</a:t>
            </a:r>
            <a:r>
              <a:rPr lang="en-ID" sz="1600" dirty="0">
                <a:solidFill>
                  <a:srgbClr val="C00000"/>
                </a:solidFill>
              </a:rPr>
              <a:t> </a:t>
            </a:r>
            <a:r>
              <a:rPr lang="en-ID" sz="1600" dirty="0" err="1">
                <a:solidFill>
                  <a:srgbClr val="C00000"/>
                </a:solidFill>
              </a:rPr>
              <a:t>hanya</a:t>
            </a:r>
            <a:r>
              <a:rPr lang="en-ID" sz="1600" dirty="0">
                <a:solidFill>
                  <a:srgbClr val="C00000"/>
                </a:solidFill>
              </a:rPr>
              <a:t> </a:t>
            </a:r>
            <a:r>
              <a:rPr lang="en-ID" sz="1600" dirty="0" err="1">
                <a:solidFill>
                  <a:srgbClr val="C00000"/>
                </a:solidFill>
              </a:rPr>
              <a:t>melalui</a:t>
            </a:r>
            <a:r>
              <a:rPr lang="en-ID" sz="1600" dirty="0">
                <a:solidFill>
                  <a:srgbClr val="C00000"/>
                </a:solidFill>
              </a:rPr>
              <a:t> </a:t>
            </a:r>
            <a:r>
              <a:rPr lang="en-ID" sz="1600" dirty="0" err="1">
                <a:solidFill>
                  <a:srgbClr val="C00000"/>
                </a:solidFill>
              </a:rPr>
              <a:t>ekspresi</a:t>
            </a:r>
            <a:r>
              <a:rPr lang="en-ID" sz="1600" dirty="0">
                <a:solidFill>
                  <a:srgbClr val="C00000"/>
                </a:solidFill>
              </a:rPr>
              <a:t> </a:t>
            </a:r>
            <a:r>
              <a:rPr lang="en-ID" sz="1600" dirty="0" err="1">
                <a:solidFill>
                  <a:srgbClr val="C00000"/>
                </a:solidFill>
              </a:rPr>
              <a:t>saja</a:t>
            </a:r>
            <a:r>
              <a:rPr lang="en-ID" sz="1600" dirty="0">
                <a:solidFill>
                  <a:srgbClr val="C00000"/>
                </a:solidFill>
              </a:rPr>
              <a:t> juga </a:t>
            </a:r>
            <a:r>
              <a:rPr lang="en-ID" sz="1600" dirty="0" err="1">
                <a:solidFill>
                  <a:srgbClr val="C00000"/>
                </a:solidFill>
              </a:rPr>
              <a:t>tidak</a:t>
            </a:r>
            <a:r>
              <a:rPr lang="en-ID" sz="1600" dirty="0">
                <a:solidFill>
                  <a:srgbClr val="C00000"/>
                </a:solidFill>
              </a:rPr>
              <a:t> </a:t>
            </a:r>
            <a:r>
              <a:rPr lang="en-ID" sz="1600" dirty="0" err="1">
                <a:solidFill>
                  <a:srgbClr val="C00000"/>
                </a:solidFill>
              </a:rPr>
              <a:t>mungkin</a:t>
            </a:r>
            <a:r>
              <a:rPr lang="en-ID" sz="1600" dirty="0">
                <a:solidFill>
                  <a:srgbClr val="C00000"/>
                </a:solidFill>
              </a:rPr>
              <a:t>, </a:t>
            </a:r>
          </a:p>
          <a:p>
            <a:pPr algn="ctr"/>
            <a:r>
              <a:rPr lang="en-ID" sz="1600" dirty="0" err="1">
                <a:solidFill>
                  <a:srgbClr val="C00000"/>
                </a:solidFill>
              </a:rPr>
              <a:t>mengapa</a:t>
            </a:r>
            <a:r>
              <a:rPr lang="en-ID" sz="1600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427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007637" y="279298"/>
            <a:ext cx="2892010" cy="473675"/>
          </a:xfrm>
        </p:spPr>
        <p:txBody>
          <a:bodyPr/>
          <a:lstStyle/>
          <a:p>
            <a:r>
              <a:rPr lang="en-US" altLang="ko-KR" sz="1800" dirty="0" err="1">
                <a:solidFill>
                  <a:srgbClr val="002060"/>
                </a:solidFill>
              </a:rPr>
              <a:t>sampai</a:t>
            </a:r>
            <a:r>
              <a:rPr lang="en-US" altLang="ko-KR" sz="1800" dirty="0">
                <a:solidFill>
                  <a:srgbClr val="002060"/>
                </a:solidFill>
              </a:rPr>
              <a:t> pada </a:t>
            </a:r>
            <a:r>
              <a:rPr lang="en-US" altLang="ko-KR" sz="1800" dirty="0" err="1">
                <a:solidFill>
                  <a:srgbClr val="002060"/>
                </a:solidFill>
              </a:rPr>
              <a:t>akhirnya</a:t>
            </a:r>
            <a:r>
              <a:rPr lang="en-US" altLang="ko-KR" sz="1800" dirty="0">
                <a:solidFill>
                  <a:srgbClr val="002060"/>
                </a:solidFill>
              </a:rPr>
              <a:t>, </a:t>
            </a:r>
            <a:endParaRPr lang="ko-KR" altLang="en-US" sz="1800" dirty="0">
              <a:solidFill>
                <a:srgbClr val="00206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808601" y="793791"/>
            <a:ext cx="6581768" cy="666758"/>
          </a:xfrm>
        </p:spPr>
        <p:txBody>
          <a:bodyPr/>
          <a:lstStyle/>
          <a:p>
            <a:pPr lvl="0"/>
            <a:r>
              <a:rPr lang="en-US" altLang="ko-KR" sz="1200" dirty="0">
                <a:solidFill>
                  <a:schemeClr val="accent3"/>
                </a:solidFill>
              </a:rPr>
              <a:t>Para </a:t>
            </a:r>
            <a:r>
              <a:rPr lang="en-US" altLang="ko-KR" sz="1200" dirty="0" err="1">
                <a:solidFill>
                  <a:schemeClr val="accent3"/>
                </a:solidFill>
              </a:rPr>
              <a:t>sarjana</a:t>
            </a:r>
            <a:r>
              <a:rPr lang="en-US" altLang="ko-KR" sz="1200" dirty="0">
                <a:solidFill>
                  <a:schemeClr val="accent3"/>
                </a:solidFill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</a:rPr>
              <a:t>mengemukakan</a:t>
            </a:r>
            <a:r>
              <a:rPr lang="en-US" altLang="ko-KR" sz="1200" dirty="0">
                <a:solidFill>
                  <a:schemeClr val="accent3"/>
                </a:solidFill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</a:rPr>
              <a:t>satu</a:t>
            </a:r>
            <a:r>
              <a:rPr lang="en-US" altLang="ko-KR" sz="1200" dirty="0">
                <a:solidFill>
                  <a:schemeClr val="accent3"/>
                </a:solidFill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</a:rPr>
              <a:t>definisi</a:t>
            </a:r>
            <a:r>
              <a:rPr lang="en-US" altLang="ko-KR" sz="1200" dirty="0">
                <a:solidFill>
                  <a:schemeClr val="accent3"/>
                </a:solidFill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</a:rPr>
              <a:t>lagi</a:t>
            </a:r>
            <a:r>
              <a:rPr lang="en-US" altLang="ko-KR" sz="1200" dirty="0">
                <a:solidFill>
                  <a:schemeClr val="accent3"/>
                </a:solidFill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</a:rPr>
              <a:t>tentang</a:t>
            </a:r>
            <a:r>
              <a:rPr lang="en-US" altLang="ko-KR" sz="1200" dirty="0">
                <a:solidFill>
                  <a:schemeClr val="accent3"/>
                </a:solidFill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</a:rPr>
              <a:t>psikologi</a:t>
            </a:r>
            <a:r>
              <a:rPr lang="en-US" altLang="ko-KR" sz="1200" dirty="0">
                <a:solidFill>
                  <a:schemeClr val="accent3"/>
                </a:solidFill>
              </a:rPr>
              <a:t>, yaitu </a:t>
            </a:r>
            <a:r>
              <a:rPr lang="en-US" altLang="ko-KR" sz="1200" b="1" i="1" dirty="0" err="1">
                <a:solidFill>
                  <a:srgbClr val="C00000"/>
                </a:solidFill>
              </a:rPr>
              <a:t>psikologi</a:t>
            </a:r>
            <a:r>
              <a:rPr lang="en-US" altLang="ko-KR" sz="1200" b="1" i="1" dirty="0">
                <a:solidFill>
                  <a:srgbClr val="C00000"/>
                </a:solidFill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</a:rPr>
              <a:t>adalah</a:t>
            </a:r>
            <a:r>
              <a:rPr lang="en-US" altLang="ko-KR" sz="1200" b="1" i="1" dirty="0">
                <a:solidFill>
                  <a:srgbClr val="C00000"/>
                </a:solidFill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</a:rPr>
              <a:t>ilmu</a:t>
            </a:r>
            <a:r>
              <a:rPr lang="en-US" altLang="ko-KR" sz="1200" b="1" i="1" dirty="0">
                <a:solidFill>
                  <a:srgbClr val="C00000"/>
                </a:solidFill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</a:rPr>
              <a:t>tentang</a:t>
            </a:r>
            <a:r>
              <a:rPr lang="en-US" altLang="ko-KR" sz="1200" b="1" i="1" dirty="0">
                <a:solidFill>
                  <a:srgbClr val="C00000"/>
                </a:solidFill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</a:rPr>
              <a:t>tingkah</a:t>
            </a:r>
            <a:r>
              <a:rPr lang="en-US" altLang="ko-KR" sz="1200" b="1" i="1" dirty="0">
                <a:solidFill>
                  <a:srgbClr val="C00000"/>
                </a:solidFill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</a:rPr>
              <a:t>laku</a:t>
            </a:r>
            <a:endParaRPr lang="en-US" altLang="ko-KR" sz="1200" b="1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743169"/>
            <a:ext cx="698672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Pengertian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jelas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sudah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jauh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nyata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daripada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pengertian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jiwa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dibuktikan</a:t>
            </a:r>
            <a:r>
              <a:rPr lang="en-US" altLang="ko-KR" sz="1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nyata</a:t>
            </a:r>
            <a:r>
              <a:rPr lang="en-US" altLang="ko-KR" sz="1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dihitung</a:t>
            </a:r>
            <a:r>
              <a:rPr lang="en-US" altLang="ko-KR" sz="1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altLang="ko-KR" sz="1200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diukur</a:t>
            </a:r>
            <a:r>
              <a:rPr lang="en-US" altLang="ko-KR" sz="1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secara</a:t>
            </a:r>
            <a:r>
              <a:rPr lang="en-US" altLang="ko-KR" sz="1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objektif</a:t>
            </a:r>
            <a:endParaRPr lang="en-US" altLang="ko-KR" sz="12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2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Jadi,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definisi</a:t>
            </a:r>
            <a:r>
              <a:rPr lang="en-US" altLang="ko-KR" sz="1200" b="1" i="1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tentang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sudah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memenuhi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syarat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pengetahuan</a:t>
            </a:r>
            <a:endParaRPr lang="en-US" altLang="ko-KR" sz="1200" dirty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  <a:p>
            <a:endParaRPr lang="en-US" altLang="ko-KR" sz="1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39084" y="2941947"/>
            <a:ext cx="6320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Tetapi,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sulitnya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lagi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bukanlah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satu-satunya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mempelajari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Sosiologi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antropologi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biologi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sebagainya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mempelajari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sudut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pandang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keilmuan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masing-masing</a:t>
            </a:r>
          </a:p>
        </p:txBody>
      </p:sp>
      <p:sp>
        <p:nvSpPr>
          <p:cNvPr id="23" name="Rounded Rectangle 27"/>
          <p:cNvSpPr/>
          <p:nvPr/>
        </p:nvSpPr>
        <p:spPr>
          <a:xfrm>
            <a:off x="6390213" y="3801513"/>
            <a:ext cx="270085" cy="20746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007637" y="3905244"/>
            <a:ext cx="7128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Oleh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sebab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perlu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menelaah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lanjut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apa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dimaksud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karena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pengertian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khas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membawa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konsekuensi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metodologi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berbeda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ilmu</a:t>
            </a:r>
            <a:r>
              <a:rPr lang="en-US" altLang="ko-KR" sz="12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lainnya</a:t>
            </a:r>
            <a:endParaRPr lang="en-US" altLang="ko-KR" sz="1200" dirty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2D863-7B89-4A4E-9A26-8A4E0D83F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30191"/>
            <a:ext cx="341406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4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9552" y="363683"/>
            <a:ext cx="4752528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5868144" y="4129272"/>
            <a:ext cx="2952000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90087" y="621241"/>
            <a:ext cx="5068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hanya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berarti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nyata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sendiri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(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misalnya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tertawa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memukul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dsb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),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tetapi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meliputi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eksistensi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perpanjangan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nyata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tersebut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2708" y="1458689"/>
            <a:ext cx="5069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Eksistensi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antara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lain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bekas-bekas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efek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permanen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tubuh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akibat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terlalu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sering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melakukan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tsb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0087" y="2201032"/>
            <a:ext cx="5068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Seorang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sering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tertawa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meninggalkan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bekas-bekas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di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wajahnya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sehingga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melihat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wajahnya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bisa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mengetahui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orang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periang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3038480"/>
            <a:ext cx="5107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Eksistensi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ini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temui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misalnya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buku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harian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seorang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remaja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.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membaca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buku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harian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seorang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remaja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rajin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mencurahkan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isi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hatinya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buku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harian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itu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maka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mengenali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keadaan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kejiwaan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remaja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tersebut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74660" y="471683"/>
            <a:ext cx="33379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Buku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harian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merupakan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jejak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permanen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kejiwaan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seseorang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Jejak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permanen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lainnya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kita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lihat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kebiasaan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sehari-hari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cara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berbicara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cara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berpikir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pandangan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hidup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taraf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kecerdasan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sikap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sebagainya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4660" y="1976651"/>
            <a:ext cx="33178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Adanya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jejak-jejak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permanen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inilah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memungkinkan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mempelajari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jiwa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melalui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Satu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prinsip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mutlak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yaitu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tingkah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laku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merupakan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ekspresi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dari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jiwa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,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karena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itu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ekspresi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mempunyai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peranan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yang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penting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dalam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meskipun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semua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jiwa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bisa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diekspresikan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laku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  <a:p>
            <a:pPr marL="171450" indent="-171450">
              <a:buFont typeface="Arial" pitchFamily="34" charset="0"/>
              <a:buChar char="•"/>
            </a:pP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858652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113982"/>
              </p:ext>
            </p:extLst>
          </p:nvPr>
        </p:nvGraphicFramePr>
        <p:xfrm>
          <a:off x="708217" y="627534"/>
          <a:ext cx="4799886" cy="34563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9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9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9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099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i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Tiga </a:t>
                      </a:r>
                      <a:r>
                        <a:rPr lang="en-US" altLang="ko-KR" sz="1400" b="1" i="1" dirty="0" err="1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Macam</a:t>
                      </a:r>
                      <a:r>
                        <a:rPr lang="en-US" altLang="ko-KR" sz="1400" b="1" i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400" b="1" i="1" dirty="0" err="1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Ekspresi</a:t>
                      </a:r>
                      <a:endParaRPr lang="ko-KR" altLang="en-US" sz="1200" i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88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Ekspresi verbal, yaitu: pernyataan keadaan jiwa melalui kata-kata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Ekspresi grafis,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yaitu: pernyataan melalui lukisan, coretan, tulisan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Ekspresi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motoris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, yaitu: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pernyataan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melalui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perbuatan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tindakan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gerakan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(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disebut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juga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ekspresi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kinestetis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83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Ketiga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ekspresi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ini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penting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dalam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psikologi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. Namun,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khususnya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dalam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psikologi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yang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mempelajari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manusia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, yang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terpenting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adalah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ekspresi</a:t>
                      </a:r>
                      <a:r>
                        <a:rPr lang="en-US" altLang="ko-KR" sz="12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 verbal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tx2"/>
                          </a:solidFill>
                          <a:latin typeface="+mn-lt"/>
                          <a:cs typeface="Arial" pitchFamily="34" charset="0"/>
                        </a:rPr>
                        <a:t>Mengapa</a:t>
                      </a:r>
                      <a:r>
                        <a:rPr lang="en-US" altLang="ko-KR" sz="1200" dirty="0">
                          <a:solidFill>
                            <a:schemeClr val="tx2"/>
                          </a:solidFill>
                          <a:latin typeface="+mn-lt"/>
                          <a:cs typeface="Arial" pitchFamily="34" charset="0"/>
                        </a:rPr>
                        <a:t>?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71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karena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ekspresi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verbal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adalah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khas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manusia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dan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bisa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memberikan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kemungkinan-kemungkinan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yang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tidak</a:t>
                      </a:r>
                      <a:r>
                        <a:rPr lang="en-US" altLang="ko-KR" sz="12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dirty="0" err="1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terbatas</a:t>
                      </a:r>
                      <a:endParaRPr lang="en-US" altLang="ko-KR" sz="1200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724128" y="1417588"/>
            <a:ext cx="31720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Ekspresi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grafis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khas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tetapi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semua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mampu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mengekspresikan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dirinya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secara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grafis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.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Seseorang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buta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huruf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misalnya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akan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mungkin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mengekspresikan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dirinya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melalui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tulisan</a:t>
            </a:r>
          </a:p>
          <a:p>
            <a:endParaRPr lang="en-US" altLang="ko-KR" sz="1200" dirty="0">
              <a:solidFill>
                <a:schemeClr val="accent1"/>
              </a:solidFill>
              <a:cs typeface="Arial" pitchFamily="34" charset="0"/>
            </a:endParaRPr>
          </a:p>
          <a:p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Meskipun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demikian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ekspresi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grafis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menjadi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sangat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penting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bagi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seseorang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pendiam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bisu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tuli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yang sangat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terampil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menyatakan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perasaannya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melalui</a:t>
            </a:r>
            <a:r>
              <a:rPr lang="en-US" altLang="ko-KR" sz="1200" dirty="0">
                <a:solidFill>
                  <a:schemeClr val="accent1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/>
                </a:solidFill>
                <a:cs typeface="Arial" pitchFamily="34" charset="0"/>
              </a:rPr>
              <a:t>coret-coretan</a:t>
            </a:r>
            <a:endParaRPr lang="en-US" altLang="ko-KR" sz="1200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732664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259168"/>
            <a:ext cx="9144000" cy="540523"/>
          </a:xfrm>
        </p:spPr>
        <p:txBody>
          <a:bodyPr/>
          <a:lstStyle/>
          <a:p>
            <a:pPr lvl="0"/>
            <a:r>
              <a:rPr lang="en-US" altLang="ko-KR" sz="1200" dirty="0" err="1">
                <a:solidFill>
                  <a:schemeClr val="tx2"/>
                </a:solidFill>
              </a:rPr>
              <a:t>dalam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</a:rPr>
              <a:t>hubungan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</a:rPr>
              <a:t>dengan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</a:rPr>
              <a:t>eksistensi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</a:rPr>
              <a:t>tingkah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</a:rPr>
              <a:t>laku</a:t>
            </a:r>
            <a:r>
              <a:rPr lang="en-US" altLang="ko-KR" sz="1200" dirty="0">
                <a:solidFill>
                  <a:schemeClr val="tx2"/>
                </a:solidFill>
              </a:rPr>
              <a:t> dan </a:t>
            </a:r>
            <a:r>
              <a:rPr lang="en-US" altLang="ko-KR" sz="1200" dirty="0" err="1">
                <a:solidFill>
                  <a:schemeClr val="tx2"/>
                </a:solidFill>
              </a:rPr>
              <a:t>jejak-jejak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</a:rPr>
              <a:t>permanen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</a:rPr>
              <a:t>dari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</a:rPr>
              <a:t>tingkah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  <a:r>
              <a:rPr lang="en-US" altLang="ko-KR" sz="1200" dirty="0" err="1">
                <a:solidFill>
                  <a:schemeClr val="tx2"/>
                </a:solidFill>
              </a:rPr>
              <a:t>laku</a:t>
            </a:r>
            <a:r>
              <a:rPr lang="en-US" altLang="ko-KR" sz="1200" dirty="0">
                <a:solidFill>
                  <a:schemeClr val="tx2"/>
                </a:solidFill>
              </a:rPr>
              <a:t>, </a:t>
            </a:r>
          </a:p>
          <a:p>
            <a:pPr lvl="0"/>
            <a:r>
              <a:rPr lang="en-US" altLang="ko-KR" sz="1200" dirty="0">
                <a:solidFill>
                  <a:schemeClr val="tx2"/>
                </a:solidFill>
              </a:rPr>
              <a:t>Freud </a:t>
            </a:r>
            <a:r>
              <a:rPr lang="en-US" altLang="ko-KR" sz="1200" dirty="0" err="1">
                <a:solidFill>
                  <a:schemeClr val="tx2"/>
                </a:solidFill>
              </a:rPr>
              <a:t>mengemukakan</a:t>
            </a:r>
            <a:r>
              <a:rPr lang="en-US" altLang="ko-KR" sz="12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34447" y="1954831"/>
            <a:ext cx="2406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teorinya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ini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, Freud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menggagalkan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teori-teori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sebelumnya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hanya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mengakui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hal-hal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sadar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psikologi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antara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lain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teori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kesadaran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dikemukakan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oleh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seorang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sarjana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Perancis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, Rene Descartes (1596-1650)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9552" y="939168"/>
            <a:ext cx="2491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jejak-jejak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permanen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hanya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kesadaran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seseorang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tetapi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4">
                    <a:lumMod val="25000"/>
                  </a:schemeClr>
                </a:solidFill>
                <a:cs typeface="Arial" pitchFamily="34" charset="0"/>
              </a:rPr>
              <a:t>ketidaksadarannya</a:t>
            </a:r>
            <a:endParaRPr lang="en-US" altLang="ko-KR" sz="1200" dirty="0">
              <a:solidFill>
                <a:schemeClr val="accent4">
                  <a:lumMod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4296" y="2156129"/>
            <a:ext cx="24910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teorinya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tentang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kehidupan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kejiwaan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seseorang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terdiri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tiga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kualitas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yaitu: 1)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Kesadaran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(consciousness)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berisi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hal-hal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sadar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2) 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Bawah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sadar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atau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subsadar</a:t>
            </a:r>
            <a:r>
              <a:rPr lang="en-US" altLang="ko-KR" sz="1200" b="1" i="1" dirty="0">
                <a:solidFill>
                  <a:srgbClr val="C00000"/>
                </a:solidFill>
                <a:cs typeface="Arial" pitchFamily="34" charset="0"/>
              </a:rPr>
              <a:t> (subconsciousness)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berisi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hal-hal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sewaktu-waktu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muncul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kesadaran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, 3) </a:t>
            </a:r>
            <a:r>
              <a:rPr lang="en-US" altLang="ko-KR" sz="1200" b="1" i="1" dirty="0" err="1">
                <a:solidFill>
                  <a:srgbClr val="C00000"/>
                </a:solidFill>
                <a:cs typeface="Arial" pitchFamily="34" charset="0"/>
              </a:rPr>
              <a:t>Ketidaksadaran</a:t>
            </a:r>
            <a:r>
              <a:rPr lang="en-US" altLang="ko-KR" sz="1200" b="1" i="1" dirty="0">
                <a:solidFill>
                  <a:schemeClr val="accent3"/>
                </a:solidFill>
                <a:cs typeface="Arial" pitchFamily="34" charset="0"/>
              </a:rPr>
              <a:t>  (unconsciousness)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berisi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hal-hal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atau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mau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dimunculkan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</a:t>
            </a:r>
            <a:r>
              <a:rPr lang="en-US" altLang="ko-KR" sz="1200" dirty="0">
                <a:solidFill>
                  <a:schemeClr val="accent3"/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3"/>
                </a:solidFill>
                <a:cs typeface="Arial" pitchFamily="34" charset="0"/>
              </a:rPr>
              <a:t>kesadaran</a:t>
            </a:r>
            <a:endParaRPr lang="en-US" altLang="ko-KR" sz="12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68144" y="1216166"/>
            <a:ext cx="2872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Sigmund Freud (1856-1939) </a:t>
            </a:r>
          </a:p>
          <a:p>
            <a:pPr algn="ctr"/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Tokoh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pendiri</a:t>
            </a:r>
            <a:r>
              <a:rPr lang="en-US" altLang="ko-KR" sz="1200" b="1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altLang="ko-KR" sz="1200" b="1" dirty="0" err="1">
                <a:solidFill>
                  <a:srgbClr val="C00000"/>
                </a:solidFill>
                <a:cs typeface="Arial" pitchFamily="34" charset="0"/>
              </a:rPr>
              <a:t>psikoanalisa</a:t>
            </a:r>
            <a:endParaRPr lang="ko-KR" altLang="en-US" sz="1200" b="1" dirty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37" name="Picture Placeholder 36">
            <a:extLst>
              <a:ext uri="{FF2B5EF4-FFF2-40B4-BE49-F238E27FC236}">
                <a16:creationId xmlns:a16="http://schemas.microsoft.com/office/drawing/2014/main" id="{9F8A0248-FB0A-4445-8E82-61ACEBC8EA3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434" r="1543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9819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47675" y="1529698"/>
            <a:ext cx="4176464" cy="27699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D" altLang="ko-KR" sz="1200" b="1" dirty="0">
                <a:solidFill>
                  <a:schemeClr val="bg1"/>
                </a:solidFill>
                <a:cs typeface="Arial" pitchFamily="34" charset="0"/>
              </a:rPr>
              <a:t>Aristoteles (384-322 SM)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061017"/>
            <a:ext cx="4386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Tingkah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laku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hanya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melainkan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juga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hewan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tumbuh-tumbuhan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demikian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pendapat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sebagian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para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sarjana</a:t>
            </a:r>
            <a:endParaRPr lang="en-US" altLang="ko-KR" sz="120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Aristoteles,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seorang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ahli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filsafat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di zaman Yunani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kuno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adalah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salah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satu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setuju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pendapat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tersebut</a:t>
            </a:r>
            <a:endParaRPr lang="en-US" altLang="ko-KR" sz="120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 rot="2700000">
            <a:off x="5376086" y="3664072"/>
            <a:ext cx="183076" cy="32822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Rectangle 9"/>
          <p:cNvSpPr/>
          <p:nvPr/>
        </p:nvSpPr>
        <p:spPr>
          <a:xfrm>
            <a:off x="7759153" y="3715078"/>
            <a:ext cx="241648" cy="22620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F67E2AB-32C7-44D1-A390-E74282F41DC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8629" b="18629"/>
          <a:stretch>
            <a:fillRect/>
          </a:stretch>
        </p:blipFill>
        <p:spPr>
          <a:xfrm>
            <a:off x="971600" y="1723205"/>
            <a:ext cx="3096344" cy="228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06909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32023" y="225673"/>
            <a:ext cx="7344730" cy="290987"/>
          </a:xfrm>
        </p:spPr>
        <p:txBody>
          <a:bodyPr/>
          <a:lstStyle/>
          <a:p>
            <a:endParaRPr lang="en-US" altLang="ko-KR" dirty="0">
              <a:solidFill>
                <a:srgbClr val="984807"/>
              </a:solidFill>
            </a:endParaRPr>
          </a:p>
          <a:p>
            <a:pPr algn="ctr"/>
            <a:r>
              <a:rPr lang="en-US" altLang="ko-KR" sz="1800" dirty="0">
                <a:solidFill>
                  <a:srgbClr val="984807"/>
                </a:solidFill>
              </a:rPr>
              <a:t>Pandangan ARISTOTELES</a:t>
            </a:r>
          </a:p>
          <a:p>
            <a:endParaRPr lang="en-US" altLang="ko-KR" dirty="0">
              <a:solidFill>
                <a:srgbClr val="98480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32023" y="539026"/>
            <a:ext cx="7785201" cy="259209"/>
          </a:xfrm>
        </p:spPr>
        <p:txBody>
          <a:bodyPr/>
          <a:lstStyle/>
          <a:p>
            <a:pPr lvl="0" algn="ctr"/>
            <a:endParaRPr lang="en-US" altLang="ko-KR" dirty="0"/>
          </a:p>
          <a:p>
            <a:pPr lvl="0" algn="ctr"/>
            <a:r>
              <a:rPr lang="en-US" altLang="ko-KR" dirty="0">
                <a:solidFill>
                  <a:srgbClr val="002060"/>
                </a:solidFill>
              </a:rPr>
              <a:t>taraf </a:t>
            </a:r>
            <a:r>
              <a:rPr lang="en-US" altLang="ko-KR" dirty="0" err="1">
                <a:solidFill>
                  <a:srgbClr val="002060"/>
                </a:solidFill>
              </a:rPr>
              <a:t>hidup</a:t>
            </a: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en-US" altLang="ko-KR" dirty="0" err="1">
                <a:solidFill>
                  <a:srgbClr val="002060"/>
                </a:solidFill>
              </a:rPr>
              <a:t>secara</a:t>
            </a: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en-US" altLang="ko-KR" dirty="0" err="1">
                <a:solidFill>
                  <a:srgbClr val="002060"/>
                </a:solidFill>
              </a:rPr>
              <a:t>sistematis</a:t>
            </a: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en-US" altLang="ko-KR" dirty="0" err="1">
                <a:solidFill>
                  <a:srgbClr val="002060"/>
                </a:solidFill>
              </a:rPr>
              <a:t>dapat</a:t>
            </a: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en-US" altLang="ko-KR" dirty="0" err="1">
                <a:solidFill>
                  <a:srgbClr val="002060"/>
                </a:solidFill>
              </a:rPr>
              <a:t>diklasifikasikan</a:t>
            </a: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en-US" altLang="ko-KR" dirty="0" err="1">
                <a:solidFill>
                  <a:srgbClr val="002060"/>
                </a:solidFill>
              </a:rPr>
              <a:t>dalam</a:t>
            </a:r>
            <a:r>
              <a:rPr lang="en-US" altLang="ko-KR" dirty="0">
                <a:solidFill>
                  <a:srgbClr val="002060"/>
                </a:solidFill>
              </a:rPr>
              <a:t> </a:t>
            </a:r>
            <a:r>
              <a:rPr lang="en-US" altLang="ko-KR" dirty="0" err="1">
                <a:solidFill>
                  <a:srgbClr val="002060"/>
                </a:solidFill>
              </a:rPr>
              <a:t>tingkatan</a:t>
            </a:r>
            <a:r>
              <a:rPr lang="en-US" altLang="ko-KR" dirty="0">
                <a:solidFill>
                  <a:srgbClr val="002060"/>
                </a:solidFill>
              </a:rPr>
              <a:t>, yaitu: </a:t>
            </a:r>
          </a:p>
          <a:p>
            <a:pPr lvl="0"/>
            <a:endParaRPr lang="en-US" altLang="ko-KR" dirty="0"/>
          </a:p>
        </p:txBody>
      </p:sp>
      <p:sp>
        <p:nvSpPr>
          <p:cNvPr id="5" name="Rectangle 4"/>
          <p:cNvSpPr/>
          <p:nvPr/>
        </p:nvSpPr>
        <p:spPr>
          <a:xfrm>
            <a:off x="1492936" y="974874"/>
            <a:ext cx="1995542" cy="4897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5437552" y="974874"/>
            <a:ext cx="2192195" cy="46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59772" y="986588"/>
            <a:ext cx="533164" cy="46800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04388" y="974874"/>
            <a:ext cx="533164" cy="46800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8104" y="1013942"/>
            <a:ext cx="1792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Anima </a:t>
            </a:r>
            <a:r>
              <a:rPr lang="en-ID" altLang="ko-KR" sz="1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Sensitiva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4242" y="1054984"/>
            <a:ext cx="1774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Anima </a:t>
            </a:r>
            <a:r>
              <a:rPr lang="en-US" altLang="ko-KR" sz="1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Vegetatifa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9592" y="1501219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taraf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terendah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tumbuh-tumbuhan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taraf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mahluk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mampu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melakukan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reaksi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terhadap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rangsang-rangsang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datang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luar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tujuannya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semata-mata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hanyalah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mempertahankan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tumbuh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Contoh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reaksi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taraf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adalah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gerakan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menguncup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tanaman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putri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malu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algn="just"/>
            <a:r>
              <a:rPr lang="en-US" altLang="ko-KR" sz="1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5316" y="1517515"/>
            <a:ext cx="36344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taraf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hewan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Pada taraf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mahluk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bersangkutan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sudah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mempunyai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alat-alat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indera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reaksi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mahluk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bervariasi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sesuai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inderanya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Tingkat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ditandai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dengan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adanya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seleksi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Mahluk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memilih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mana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rangsangan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perlu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didekati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dan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harus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dijauhi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10272" y="3101183"/>
            <a:ext cx="2371794" cy="46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013733" y="3107518"/>
            <a:ext cx="596539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52584" y="3152677"/>
            <a:ext cx="23717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Anima </a:t>
            </a:r>
            <a:r>
              <a:rPr lang="en-ID" altLang="ko-KR" sz="1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Intelektiva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80162" y="4774305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2134" y="3622075"/>
            <a:ext cx="7459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taraf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hidup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tertinggi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dunia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jauh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kaya. Pada taraf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kehidupan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dari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sekedar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kehidupan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sadar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belaka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misalnya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potensi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kecerdasan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menyimpan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rangsang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kemudian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timbul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sebagai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jejak-jejak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dalam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kesadaran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disebut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fungsi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mneme (</a:t>
            </a:r>
            <a:r>
              <a:rPr lang="en-US" altLang="ko-KR" sz="1200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mnemic function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).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manusia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terdapat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untuk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belajar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dan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kemampuan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memilih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yang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lebih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tinggi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Pada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akhirnya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Aristoteles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mengemukakan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bahwa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taraf anima </a:t>
            </a:r>
            <a:r>
              <a:rPr lang="en-US" altLang="ko-KR" sz="1200" b="1" i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intelektiva</a:t>
            </a:r>
            <a:r>
              <a:rPr lang="en-US" altLang="ko-KR" sz="12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mengandung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kedua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taraf yang lain,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tetapi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tidak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sebaliknya</a:t>
            </a:r>
            <a:endParaRPr lang="en-US" altLang="ko-KR" sz="12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0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915816" y="2211710"/>
            <a:ext cx="3312368" cy="576063"/>
          </a:xfrm>
        </p:spPr>
        <p:txBody>
          <a:bodyPr/>
          <a:lstStyle/>
          <a:p>
            <a:r>
              <a:rPr lang="en-US" altLang="ko-KR" dirty="0" err="1">
                <a:solidFill>
                  <a:schemeClr val="accent1">
                    <a:lumMod val="75000"/>
                  </a:schemeClr>
                </a:solidFill>
              </a:rPr>
              <a:t>Terima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 Kasih</a:t>
            </a:r>
            <a:endParaRPr lang="ko-KR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55909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FE0CA"/>
      </a:accent2>
      <a:accent3>
        <a:srgbClr val="984807"/>
      </a:accent3>
      <a:accent4>
        <a:srgbClr val="EFE0CA"/>
      </a:accent4>
      <a:accent5>
        <a:srgbClr val="984807"/>
      </a:accent5>
      <a:accent6>
        <a:srgbClr val="EFE0CA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FE0CA"/>
      </a:accent2>
      <a:accent3>
        <a:srgbClr val="984807"/>
      </a:accent3>
      <a:accent4>
        <a:srgbClr val="EFE0CA"/>
      </a:accent4>
      <a:accent5>
        <a:srgbClr val="984807"/>
      </a:accent5>
      <a:accent6>
        <a:srgbClr val="EFE0CA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84807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84807"/>
      </a:accent1>
      <a:accent2>
        <a:srgbClr val="EFE0CA"/>
      </a:accent2>
      <a:accent3>
        <a:srgbClr val="984807"/>
      </a:accent3>
      <a:accent4>
        <a:srgbClr val="EFE0CA"/>
      </a:accent4>
      <a:accent5>
        <a:srgbClr val="984807"/>
      </a:accent5>
      <a:accent6>
        <a:srgbClr val="EFE0CA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2267</TotalTime>
  <Words>1610</Words>
  <Application>Microsoft Office PowerPoint</Application>
  <PresentationFormat>On-screen Show (16:9)</PresentationFormat>
  <Paragraphs>117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맑은 고딕</vt:lpstr>
      <vt:lpstr>Arial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USER</cp:lastModifiedBy>
  <cp:revision>108</cp:revision>
  <dcterms:created xsi:type="dcterms:W3CDTF">2016-12-05T23:26:54Z</dcterms:created>
  <dcterms:modified xsi:type="dcterms:W3CDTF">2025-10-01T03:35:29Z</dcterms:modified>
</cp:coreProperties>
</file>