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F9FED-F774-490F-AB4F-D82B57ED7889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B573-EF38-4707-A501-7F664BE36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B573-EF38-4707-A501-7F664BE362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7B47-81BF-4429-95E4-514F89C1161C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AD40-AD66-44F0-A8E6-E00B286FF5C2}" type="datetime1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F983-E092-4CE2-879E-616B80F8F4A7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9308-0DA6-47B0-8EE0-5970EF43309A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84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D950-1FAE-4FC2-BAF3-D329D767FCA7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8588-84E3-48C7-98F6-153F67DE4D6B}" type="datetime1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B532-64A4-44BD-92DA-5234090B0B47}" type="datetime1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0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60D1-0122-49CB-A0A6-6F7EC09CCCAF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C74-C2A3-45DC-A9B7-F13C8D19396A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705F-4B27-4AF1-A07B-88B31F102C1E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7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88DE-A378-435E-AD5C-76BCCCBE7346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76BC-5461-443D-AEDF-3BAA023F7F87}" type="datetime1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71CF-33BC-498B-BE52-69E0AB2752DD}" type="datetime1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F244-D6C5-48FF-AF2F-862C4DA3D885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5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38FA-16A1-4043-9DEA-D19D541A4ADE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EC7-6A0C-4D9C-86B3-8FEB541C89CD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2B4-97BC-4F5A-9CDA-4B2B682FCBB4}" type="datetime1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32C78A-BA0C-4F2D-9015-22AAA14272A9}" type="datetime1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FB61-A004-4453-BEA7-184453B0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smtClean="0"/>
              <a:t>Pokok Bahasan 2 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4000" smtClean="0"/>
              <a:t>Perencanaan Strategis </a:t>
            </a:r>
            <a:r>
              <a:rPr lang="en-US" sz="4000"/>
              <a:t>Organisasi </a:t>
            </a:r>
            <a:r>
              <a:rPr lang="en-US" sz="4000" smtClean="0"/>
              <a:t>Bertumpu pada Pelanggan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576" y="5198486"/>
            <a:ext cx="8825658" cy="8614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 Pemasaran :  Lingkungan Pasar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947203" y="1754168"/>
            <a:ext cx="7630460" cy="4305339"/>
            <a:chOff x="1905000" y="1754168"/>
            <a:chExt cx="7630460" cy="4305339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905000" y="5105400"/>
              <a:ext cx="2073275" cy="9541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r>
                <a:rPr lang="en-US" altLang="zh-CN" sz="2800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Kondisi Fisik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348472" y="1754168"/>
              <a:ext cx="4186988" cy="9541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r>
                <a:rPr lang="en-US" altLang="zh-CN" sz="2800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Stabilitas Pemeritahan dan Regulasi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581400" y="3429000"/>
              <a:ext cx="2743200" cy="9541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Lingkungan Pasar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172200" y="5257800"/>
              <a:ext cx="2209800" cy="5286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r>
                <a:rPr lang="en-US" altLang="zh-CN" sz="2800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Teknologi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905000" y="1828800"/>
              <a:ext cx="1828800" cy="9541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r>
                <a:rPr lang="en-US" altLang="zh-CN" sz="2800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Kondisi Ekonomi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667000" y="2819400"/>
              <a:ext cx="838200" cy="6096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667000" y="4495800"/>
              <a:ext cx="838200" cy="5334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6400800" y="2819400"/>
              <a:ext cx="838200" cy="5334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 flipV="1">
              <a:off x="6400800" y="4495800"/>
              <a:ext cx="838200" cy="6858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0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11</a:t>
            </a:fld>
            <a:endParaRPr lang="en-US"/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1764260" y="2590800"/>
            <a:ext cx="165942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altLang="zh-CN" b="1" u="sng" smtClean="0">
                <a:solidFill>
                  <a:srgbClr val="00FF00"/>
                </a:solidFill>
                <a:latin typeface="Arial" panose="020B0604020202020204" pitchFamily="34" charset="0"/>
              </a:rPr>
              <a:t>Implementasi</a:t>
            </a:r>
            <a:endParaRPr lang="en-US" altLang="zh-CN" b="1" smtClean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" panose="020B0604020202020204" pitchFamily="34" charset="0"/>
              </a:rPr>
              <a:t>Di Pasar</a:t>
            </a:r>
          </a:p>
          <a:p>
            <a:pPr algn="ctr"/>
            <a:endParaRPr lang="en-US" altLang="zh-CN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3876675" y="4495800"/>
            <a:ext cx="2497138" cy="1946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altLang="zh-CN" b="1" u="sng">
                <a:solidFill>
                  <a:srgbClr val="00FF00"/>
                </a:solidFill>
                <a:latin typeface="Arial" panose="020B0604020202020204" pitchFamily="34" charset="0"/>
              </a:rPr>
              <a:t>Marketing Mix </a:t>
            </a:r>
            <a:endParaRPr lang="en-US" altLang="zh-CN" b="1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Product, Brand,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Price, Place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Promotion, and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7Rs</a:t>
            </a: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4263285" y="228600"/>
            <a:ext cx="1762021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altLang="zh-CN" b="1" u="sng" smtClean="0">
                <a:solidFill>
                  <a:srgbClr val="00FF00"/>
                </a:solidFill>
                <a:latin typeface="Arial" panose="020B0604020202020204" pitchFamily="34" charset="0"/>
              </a:rPr>
              <a:t>Analisis Pasar</a:t>
            </a:r>
            <a:endParaRPr lang="en-US" altLang="zh-CN" b="1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" panose="020B0604020202020204" pitchFamily="34" charset="0"/>
              </a:rPr>
              <a:t>Lingkungan </a:t>
            </a:r>
          </a:p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" panose="020B0604020202020204" pitchFamily="34" charset="0"/>
              </a:rPr>
              <a:t>Konsumen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" panose="020B0604020202020204" pitchFamily="34" charset="0"/>
              </a:rPr>
              <a:t>Perusahaan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" panose="020B0604020202020204" pitchFamily="34" charset="0"/>
              </a:rPr>
              <a:t>Political/Legal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6592667" y="2590800"/>
            <a:ext cx="2146742" cy="923330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u="sng" smtClean="0">
                <a:solidFill>
                  <a:srgbClr val="00FF00"/>
                </a:solidFill>
                <a:latin typeface="Arial" panose="020B0604020202020204" pitchFamily="34" charset="0"/>
              </a:rPr>
              <a:t>Segmentasi</a:t>
            </a:r>
            <a:endParaRPr lang="en-US" altLang="zh-CN" b="1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1" smtClean="0">
                <a:solidFill>
                  <a:schemeClr val="bg1"/>
                </a:solidFill>
                <a:latin typeface="Arial" panose="020B0604020202020204" pitchFamily="34" charset="0"/>
              </a:rPr>
              <a:t>Situasi Demografi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Psychographic</a:t>
            </a:r>
          </a:p>
        </p:txBody>
      </p:sp>
      <p:graphicFrame>
        <p:nvGraphicFramePr>
          <p:cNvPr id="10" name="Object 1034"/>
          <p:cNvGraphicFramePr>
            <a:graphicFrameLocks noChangeAspect="1"/>
          </p:cNvGraphicFramePr>
          <p:nvPr/>
        </p:nvGraphicFramePr>
        <p:xfrm>
          <a:off x="4876800" y="2819400"/>
          <a:ext cx="787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3" imgW="1045800" imgH="1552320" progId="MS_ClipArt_Gallery.5">
                  <p:embed/>
                </p:oleObj>
              </mc:Choice>
              <mc:Fallback>
                <p:oleObj name="Clip" r:id="rId3" imgW="1045800" imgH="15523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19400"/>
                        <a:ext cx="7874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035"/>
          <p:cNvSpPr>
            <a:spLocks noChangeShapeType="1"/>
          </p:cNvSpPr>
          <p:nvPr/>
        </p:nvSpPr>
        <p:spPr bwMode="auto">
          <a:xfrm>
            <a:off x="5181600" y="2171695"/>
            <a:ext cx="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1036"/>
          <p:cNvSpPr>
            <a:spLocks noChangeShapeType="1"/>
          </p:cNvSpPr>
          <p:nvPr/>
        </p:nvSpPr>
        <p:spPr bwMode="auto">
          <a:xfrm flipV="1">
            <a:off x="5181600" y="3886200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1037"/>
          <p:cNvSpPr>
            <a:spLocks noChangeShapeType="1"/>
          </p:cNvSpPr>
          <p:nvPr/>
        </p:nvSpPr>
        <p:spPr bwMode="auto">
          <a:xfrm>
            <a:off x="3810000" y="33528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1038"/>
          <p:cNvSpPr>
            <a:spLocks noChangeShapeType="1"/>
          </p:cNvSpPr>
          <p:nvPr/>
        </p:nvSpPr>
        <p:spPr bwMode="auto">
          <a:xfrm flipH="1">
            <a:off x="5715000" y="3352800"/>
            <a:ext cx="762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Group 1039"/>
          <p:cNvGrpSpPr>
            <a:grpSpLocks/>
          </p:cNvGrpSpPr>
          <p:nvPr/>
        </p:nvGrpSpPr>
        <p:grpSpPr bwMode="auto">
          <a:xfrm rot="5400000">
            <a:off x="6589712" y="1106488"/>
            <a:ext cx="1298575" cy="1371600"/>
            <a:chOff x="1536" y="720"/>
            <a:chExt cx="818" cy="864"/>
          </a:xfrm>
        </p:grpSpPr>
        <p:sp>
          <p:nvSpPr>
            <p:cNvPr id="16" name="Line 1040"/>
            <p:cNvSpPr>
              <a:spLocks noChangeShapeType="1"/>
            </p:cNvSpPr>
            <p:nvPr/>
          </p:nvSpPr>
          <p:spPr bwMode="auto">
            <a:xfrm rot="5386682" flipH="1">
              <a:off x="1104" y="1152"/>
              <a:ext cx="8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Line 1041"/>
            <p:cNvSpPr>
              <a:spLocks noChangeShapeType="1"/>
            </p:cNvSpPr>
            <p:nvPr/>
          </p:nvSpPr>
          <p:spPr bwMode="auto">
            <a:xfrm rot="5386682" flipV="1">
              <a:off x="1945" y="311"/>
              <a:ext cx="0" cy="81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" name="Line 1042"/>
          <p:cNvSpPr>
            <a:spLocks noChangeShapeType="1"/>
          </p:cNvSpPr>
          <p:nvPr/>
        </p:nvSpPr>
        <p:spPr bwMode="auto">
          <a:xfrm flipH="1">
            <a:off x="2438400" y="5562600"/>
            <a:ext cx="1371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043"/>
          <p:cNvSpPr>
            <a:spLocks noChangeShapeType="1"/>
          </p:cNvSpPr>
          <p:nvPr/>
        </p:nvSpPr>
        <p:spPr bwMode="auto">
          <a:xfrm flipV="1">
            <a:off x="2438400" y="4267200"/>
            <a:ext cx="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" name="Group 1044"/>
          <p:cNvGrpSpPr>
            <a:grpSpLocks/>
          </p:cNvGrpSpPr>
          <p:nvPr/>
        </p:nvGrpSpPr>
        <p:grpSpPr bwMode="auto">
          <a:xfrm rot="-10779716">
            <a:off x="6553200" y="4267200"/>
            <a:ext cx="1298575" cy="1371600"/>
            <a:chOff x="1536" y="720"/>
            <a:chExt cx="818" cy="864"/>
          </a:xfrm>
        </p:grpSpPr>
        <p:sp>
          <p:nvSpPr>
            <p:cNvPr id="21" name="Line 1045"/>
            <p:cNvSpPr>
              <a:spLocks noChangeShapeType="1"/>
            </p:cNvSpPr>
            <p:nvPr/>
          </p:nvSpPr>
          <p:spPr bwMode="auto">
            <a:xfrm rot="5386682" flipH="1">
              <a:off x="1104" y="1152"/>
              <a:ext cx="8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1046"/>
            <p:cNvSpPr>
              <a:spLocks noChangeShapeType="1"/>
            </p:cNvSpPr>
            <p:nvPr/>
          </p:nvSpPr>
          <p:spPr bwMode="auto">
            <a:xfrm rot="5386682" flipV="1">
              <a:off x="1945" y="311"/>
              <a:ext cx="0" cy="81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1047"/>
          <p:cNvGrpSpPr>
            <a:grpSpLocks/>
          </p:cNvGrpSpPr>
          <p:nvPr/>
        </p:nvGrpSpPr>
        <p:grpSpPr bwMode="auto">
          <a:xfrm>
            <a:off x="2438400" y="1143000"/>
            <a:ext cx="1298575" cy="1371600"/>
            <a:chOff x="1536" y="720"/>
            <a:chExt cx="818" cy="864"/>
          </a:xfrm>
        </p:grpSpPr>
        <p:sp>
          <p:nvSpPr>
            <p:cNvPr id="24" name="Line 1048"/>
            <p:cNvSpPr>
              <a:spLocks noChangeShapeType="1"/>
            </p:cNvSpPr>
            <p:nvPr/>
          </p:nvSpPr>
          <p:spPr bwMode="auto">
            <a:xfrm rot="5386682" flipH="1">
              <a:off x="1104" y="1152"/>
              <a:ext cx="8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1049"/>
            <p:cNvSpPr>
              <a:spLocks noChangeShapeType="1"/>
            </p:cNvSpPr>
            <p:nvPr/>
          </p:nvSpPr>
          <p:spPr bwMode="auto">
            <a:xfrm rot="5386682" flipV="1">
              <a:off x="1945" y="311"/>
              <a:ext cx="0" cy="81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91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Segmentasi Pasar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7800"/>
            <a:ext cx="9890590" cy="4800599"/>
          </a:xfrm>
        </p:spPr>
        <p:txBody>
          <a:bodyPr>
            <a:normAutofit/>
          </a:bodyPr>
          <a:lstStyle/>
          <a:p>
            <a:r>
              <a:rPr lang="en-US" sz="2400"/>
              <a:t>Proses identifikasi kelompok orang-orang yang berperilaku dengan cara yang serupa untuk satu sama lain, tetapi agak berbeda daripada kelompok </a:t>
            </a:r>
            <a:r>
              <a:rPr lang="en-US" sz="2400" smtClean="0"/>
              <a:t>lain</a:t>
            </a:r>
          </a:p>
          <a:p>
            <a:r>
              <a:rPr lang="en-US" sz="2400" smtClean="0"/>
              <a:t>Hasil </a:t>
            </a:r>
            <a:r>
              <a:rPr lang="en-US" sz="2400"/>
              <a:t>di segmen pasar: kelompok konsumen dengan serupa perilaku dan kebutuhan yang berbeda dari orang-orang dari pasar massal </a:t>
            </a:r>
            <a:r>
              <a:rPr lang="en-US" sz="2400" smtClean="0"/>
              <a:t>seluruh</a:t>
            </a:r>
          </a:p>
          <a:p>
            <a:r>
              <a:rPr lang="en-US" sz="2400"/>
              <a:t>Tujuan: meminimalkan varians dalam kelompok dan memaksimalkan varians antara </a:t>
            </a:r>
            <a:r>
              <a:rPr lang="en-US" sz="2400" smtClean="0"/>
              <a:t>kelompok</a:t>
            </a:r>
          </a:p>
          <a:p>
            <a:r>
              <a:rPr lang="en-US" sz="2400" smtClean="0"/>
              <a:t>Kebalikan dari Agregasi Pasar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Segmentasi Pasar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7800"/>
            <a:ext cx="9946860" cy="4800599"/>
          </a:xfrm>
        </p:spPr>
        <p:txBody>
          <a:bodyPr>
            <a:normAutofit fontScale="92500"/>
          </a:bodyPr>
          <a:lstStyle/>
          <a:p>
            <a:r>
              <a:rPr lang="en-US" sz="2400" smtClean="0"/>
              <a:t>Agregasi Pasar : </a:t>
            </a:r>
            <a:r>
              <a:rPr lang="en-US" sz="2400"/>
              <a:t>ketika organisasi memilih untuk memasarkan dan menjual produk atau layanan yang sama kepada semua pelanggan (juga dikenal sebagai </a:t>
            </a:r>
            <a:r>
              <a:rPr lang="en-US" sz="2400" smtClean="0"/>
              <a:t>pemasaran massal)</a:t>
            </a:r>
          </a:p>
          <a:p>
            <a:r>
              <a:rPr lang="en-US" sz="2400"/>
              <a:t>Meningkatkan keragaman kebutuhan </a:t>
            </a:r>
            <a:r>
              <a:rPr lang="en-US" sz="2400" smtClean="0"/>
              <a:t>konsumen dan </a:t>
            </a:r>
            <a:r>
              <a:rPr lang="en-US" sz="2400"/>
              <a:t>keinginan mengarah ke massa kustomisasi: menyesuaikan barang untuk pelanggan individu di volume tinggi dan biaya yang relatif </a:t>
            </a:r>
            <a:r>
              <a:rPr lang="en-US" sz="2400" smtClean="0"/>
              <a:t>rendah</a:t>
            </a:r>
          </a:p>
          <a:p>
            <a:r>
              <a:rPr lang="en-US" sz="2400"/>
              <a:t>Kunci adalah pengertian yang disesuaikan </a:t>
            </a:r>
            <a:r>
              <a:rPr lang="en-US" sz="2400" smtClean="0"/>
              <a:t>dengan fitur yang paling bernilai bagi pelanggan</a:t>
            </a:r>
          </a:p>
          <a:p>
            <a:r>
              <a:rPr lang="en-US" sz="2400" smtClean="0"/>
              <a:t>Kemampuan untuk mencapai “Segmen Tertentu”</a:t>
            </a:r>
          </a:p>
          <a:p>
            <a:r>
              <a:rPr lang="en-US" sz="2400" smtClean="0"/>
              <a:t>Segmentasi dapat meningkatkan kepuasan pelanggan dan profitabilitas melalui penurunan biaya pemasaran dan peningkatan nilai (i.e. harga) pada konsumen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Identifikasi Segmen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10" descr="F:\Blackwell--Consumer Behavior PPT\PAGINATION FILES-PPT\Blackwell Ch02\Table 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1587"/>
          <a:stretch>
            <a:fillRect/>
          </a:stretch>
        </p:blipFill>
        <p:spPr bwMode="auto">
          <a:xfrm>
            <a:off x="646111" y="295730"/>
            <a:ext cx="9820251" cy="61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Kriteria Memilih Segmen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22364"/>
            <a:ext cx="10082958" cy="4926036"/>
          </a:xfrm>
        </p:spPr>
        <p:txBody>
          <a:bodyPr>
            <a:normAutofit/>
          </a:bodyPr>
          <a:lstStyle/>
          <a:p>
            <a:r>
              <a:rPr lang="en-US" sz="2400" smtClean="0"/>
              <a:t>Measureabilitas : </a:t>
            </a:r>
            <a:r>
              <a:rPr lang="es-ES" sz="2400"/>
              <a:t>kemampuan untuk memperoleh informasi tentang ukuran, sifat dan perilaku segmen </a:t>
            </a:r>
            <a:r>
              <a:rPr lang="es-ES" sz="2400" smtClean="0"/>
              <a:t>pasar</a:t>
            </a:r>
          </a:p>
          <a:p>
            <a:r>
              <a:rPr lang="es-ES" sz="2400"/>
              <a:t>Aksesibilitas : </a:t>
            </a:r>
            <a:r>
              <a:rPr lang="es-ES" sz="2400" smtClean="0"/>
              <a:t>Tingkat yang dapat mencapai suatu segmen, </a:t>
            </a:r>
            <a:r>
              <a:rPr lang="es-ES" sz="2400"/>
              <a:t>baik melalui program periklanan dan komunikasi yang ditargetkan atau beberapa saluran </a:t>
            </a:r>
            <a:r>
              <a:rPr lang="es-ES" sz="2400" smtClean="0"/>
              <a:t>eceran</a:t>
            </a:r>
          </a:p>
          <a:p>
            <a:r>
              <a:rPr lang="es-ES" sz="2400" smtClean="0"/>
              <a:t>Subtansialabilitas :  ukuran pasar – sampai sebesar apa agar dapat menguntungkan</a:t>
            </a:r>
          </a:p>
          <a:p>
            <a:r>
              <a:rPr lang="es-ES" sz="2400"/>
              <a:t>Kongruitas : Bagaimana </a:t>
            </a:r>
            <a:r>
              <a:rPr lang="es-ES" sz="2400" smtClean="0"/>
              <a:t>kemiripan anggota </a:t>
            </a:r>
            <a:r>
              <a:rPr lang="es-ES" sz="2400"/>
              <a:t>dalam segmen </a:t>
            </a:r>
            <a:r>
              <a:rPr lang="es-ES" sz="2400" smtClean="0"/>
              <a:t>dalam perilaku </a:t>
            </a:r>
            <a:r>
              <a:rPr lang="es-ES" sz="2400"/>
              <a:t>atau karakteristik yang berhubungan dengan perilaku konsumsi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 Bayesian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7800"/>
            <a:ext cx="9974996" cy="4800599"/>
          </a:xfrm>
        </p:spPr>
        <p:txBody>
          <a:bodyPr>
            <a:normAutofit/>
          </a:bodyPr>
          <a:lstStyle/>
          <a:p>
            <a:r>
              <a:rPr lang="en-US" sz="2400"/>
              <a:t>Teknik statistik berdasarkan teorema yang mengungkapkan ketidakpastian dalam istilah </a:t>
            </a:r>
            <a:r>
              <a:rPr lang="en-US" sz="2400" smtClean="0"/>
              <a:t>probabilitas</a:t>
            </a:r>
          </a:p>
          <a:p>
            <a:r>
              <a:rPr lang="en-US" sz="2400"/>
              <a:t>Memungkinkan </a:t>
            </a:r>
            <a:r>
              <a:rPr lang="en-US" sz="2400" smtClean="0"/>
              <a:t>para </a:t>
            </a:r>
            <a:r>
              <a:rPr lang="en-US" sz="2400"/>
              <a:t>analis </a:t>
            </a:r>
            <a:r>
              <a:rPr lang="en-US" sz="2400" smtClean="0"/>
              <a:t>konsumen untuk </a:t>
            </a:r>
            <a:r>
              <a:rPr lang="en-US" sz="2400"/>
              <a:t>membuat </a:t>
            </a:r>
            <a:r>
              <a:rPr lang="en-US" sz="2400" smtClean="0"/>
              <a:t>“tebakan terdidik" </a:t>
            </a:r>
            <a:r>
              <a:rPr lang="en-US" sz="2400"/>
              <a:t>pada bagaimana pikiran manusia mempengaruhi perilaku atau "Mengapa orang </a:t>
            </a:r>
            <a:r>
              <a:rPr lang="en-US" sz="2400" smtClean="0"/>
              <a:t>membeli“</a:t>
            </a:r>
          </a:p>
          <a:p>
            <a:r>
              <a:rPr lang="en-US" sz="2400"/>
              <a:t>Menganalisis data yang dikumpulkan dari point-of-sale (POS) scanner untuk mengidentifikasi pola-pola perilaku yang mendefinisikan segmen </a:t>
            </a:r>
            <a:r>
              <a:rPr lang="en-US" sz="2400" smtClean="0"/>
              <a:t>pasar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 Marketing Mix : Produk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56" y="1447800"/>
            <a:ext cx="9969414" cy="4800599"/>
          </a:xfrm>
        </p:spPr>
        <p:txBody>
          <a:bodyPr>
            <a:noAutofit/>
          </a:bodyPr>
          <a:lstStyle/>
          <a:p>
            <a:r>
              <a:rPr lang="en-US" sz="2400"/>
              <a:t>Produk : total bundel utilitas (atau manfaat) yang diperoleh oleh konsumen dalam proses </a:t>
            </a:r>
            <a:r>
              <a:rPr lang="en-US" sz="2400" smtClean="0"/>
              <a:t>pertukaran</a:t>
            </a:r>
          </a:p>
          <a:p>
            <a:r>
              <a:rPr lang="en-US" sz="2400"/>
              <a:t>Pertimbangan Internal : meliputi </a:t>
            </a:r>
            <a:r>
              <a:rPr lang="en-US" sz="2400" smtClean="0"/>
              <a:t>biaya untuk </a:t>
            </a:r>
            <a:r>
              <a:rPr lang="en-US" sz="2400"/>
              <a:t>mengembangkan, memproduksi, mendistribusikan dan menjual produk?</a:t>
            </a:r>
          </a:p>
          <a:p>
            <a:r>
              <a:rPr lang="en-US" sz="2400" smtClean="0"/>
              <a:t>Pertimbangan Eksternal meliputi :</a:t>
            </a:r>
          </a:p>
          <a:p>
            <a:pPr lvl="1"/>
            <a:r>
              <a:rPr lang="en-US" sz="2400"/>
              <a:t>Apa bentuk produk terbaik </a:t>
            </a:r>
            <a:r>
              <a:rPr lang="en-US" sz="2400" smtClean="0"/>
              <a:t>bagi pola </a:t>
            </a:r>
            <a:r>
              <a:rPr lang="en-US" sz="2400"/>
              <a:t>konsumsi untuk target </a:t>
            </a:r>
            <a:r>
              <a:rPr lang="en-US" sz="2400" smtClean="0"/>
              <a:t>segmen</a:t>
            </a:r>
          </a:p>
          <a:p>
            <a:pPr lvl="1"/>
            <a:r>
              <a:rPr lang="sv-SE" sz="2400"/>
              <a:t>Kemasan apa </a:t>
            </a:r>
            <a:r>
              <a:rPr lang="sv-SE" sz="2400" smtClean="0"/>
              <a:t>yang mungkin akan </a:t>
            </a:r>
            <a:r>
              <a:rPr lang="sv-SE" sz="2400"/>
              <a:t>menarik konsumen </a:t>
            </a:r>
            <a:r>
              <a:rPr lang="sv-SE" sz="2400" smtClean="0"/>
              <a:t>serta memenuhi </a:t>
            </a:r>
            <a:r>
              <a:rPr lang="sv-SE" sz="2400"/>
              <a:t>transportasi, penggunaan, dan pembuangan produk?</a:t>
            </a:r>
            <a:endParaRPr lang="en-US" sz="2400" smtClean="0"/>
          </a:p>
          <a:p>
            <a:pPr lvl="1"/>
            <a:r>
              <a:rPr lang="en-US" sz="2400"/>
              <a:t>Bagaimana konsumen akan membandingkan produk ini </a:t>
            </a:r>
            <a:r>
              <a:rPr lang="en-US" sz="2400" smtClean="0"/>
              <a:t>terhadap  persaingan atau </a:t>
            </a:r>
            <a:r>
              <a:rPr lang="en-US" sz="2400"/>
              <a:t>produk pengganti?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 Marketing Mix : Place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Place berkaitan dengan distribusi produk dan tempat penjualan yang meliputi :</a:t>
            </a:r>
          </a:p>
          <a:p>
            <a:r>
              <a:rPr lang="en-US" sz="2400" smtClean="0"/>
              <a:t>Dimana konsumen </a:t>
            </a:r>
            <a:r>
              <a:rPr lang="en-US" sz="2400"/>
              <a:t>akan </a:t>
            </a:r>
            <a:r>
              <a:rPr lang="en-US" sz="2400" smtClean="0"/>
              <a:t>mengharap </a:t>
            </a:r>
            <a:r>
              <a:rPr lang="en-US" sz="2400"/>
              <a:t>dan ingin membeli produk ini</a:t>
            </a:r>
            <a:r>
              <a:rPr lang="en-US" sz="2400" smtClean="0"/>
              <a:t>?</a:t>
            </a:r>
          </a:p>
          <a:p>
            <a:r>
              <a:rPr lang="en-US" sz="2400" smtClean="0"/>
              <a:t>Outlet mana yang </a:t>
            </a:r>
            <a:r>
              <a:rPr lang="en-US" sz="2400"/>
              <a:t>paling efektif untuk menjual produk dan cara terbaik untuk </a:t>
            </a:r>
            <a:r>
              <a:rPr lang="en-US" sz="2400" smtClean="0"/>
              <a:t>mendapatkannya?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 Marketing Mix : Price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59" y="1152983"/>
            <a:ext cx="9965741" cy="5620796"/>
          </a:xfrm>
        </p:spPr>
        <p:txBody>
          <a:bodyPr>
            <a:normAutofit lnSpcReduction="10000"/>
          </a:bodyPr>
          <a:lstStyle/>
          <a:p>
            <a:r>
              <a:rPr lang="en-US" sz="2400"/>
              <a:t>Price : Total bundel </a:t>
            </a:r>
            <a:r>
              <a:rPr lang="en-US" sz="2400" smtClean="0"/>
              <a:t>dis-utilities </a:t>
            </a:r>
            <a:r>
              <a:rPr lang="en-US" sz="2400"/>
              <a:t>(biaya) diberikan oleh konsumen untuk </a:t>
            </a:r>
            <a:r>
              <a:rPr lang="en-US" sz="2400" smtClean="0"/>
              <a:t>produk</a:t>
            </a:r>
          </a:p>
          <a:p>
            <a:r>
              <a:rPr lang="en-US" sz="2400" smtClean="0"/>
              <a:t>Pertimbangan harga meliputi :</a:t>
            </a:r>
          </a:p>
          <a:p>
            <a:pPr lvl="1"/>
            <a:r>
              <a:rPr lang="en-US" sz="2400" smtClean="0"/>
              <a:t>Apakah kebijakan harga yang diperlakukan merupakan yang </a:t>
            </a:r>
            <a:r>
              <a:rPr lang="en-US" sz="2400"/>
              <a:t>terbaik </a:t>
            </a:r>
            <a:r>
              <a:rPr lang="en-US" sz="2400" smtClean="0"/>
              <a:t>untuk </a:t>
            </a:r>
            <a:r>
              <a:rPr lang="en-US" sz="2400"/>
              <a:t>produk atau toko</a:t>
            </a:r>
            <a:r>
              <a:rPr lang="en-US" sz="2400" smtClean="0"/>
              <a:t>?</a:t>
            </a:r>
          </a:p>
          <a:p>
            <a:pPr lvl="1"/>
            <a:r>
              <a:rPr lang="en-US" sz="2400"/>
              <a:t>Bagaimana konsumen akan bereaksi terhadap harga rendah </a:t>
            </a:r>
            <a:r>
              <a:rPr lang="en-US" sz="2400" smtClean="0"/>
              <a:t>atau </a:t>
            </a:r>
            <a:r>
              <a:rPr lang="en-US" sz="2400"/>
              <a:t>harga promosi</a:t>
            </a:r>
            <a:r>
              <a:rPr lang="en-US" sz="2400" smtClean="0"/>
              <a:t>?</a:t>
            </a:r>
            <a:endParaRPr lang="en-US" sz="2400"/>
          </a:p>
          <a:p>
            <a:pPr lvl="1"/>
            <a:r>
              <a:rPr lang="en-US" sz="2400"/>
              <a:t>Lebih penting </a:t>
            </a:r>
            <a:r>
              <a:rPr lang="en-US" sz="2400" smtClean="0"/>
              <a:t>mana antara memiliki </a:t>
            </a:r>
            <a:r>
              <a:rPr lang="en-US" sz="2400"/>
              <a:t>"Harga Terendah" </a:t>
            </a:r>
            <a:r>
              <a:rPr lang="en-US" sz="2400" smtClean="0"/>
              <a:t>atau berbagai tingkat harga  di </a:t>
            </a:r>
            <a:r>
              <a:rPr lang="en-US" sz="2400"/>
              <a:t>berbagai konsumen mengharapkan untuk membayar</a:t>
            </a:r>
            <a:r>
              <a:rPr lang="en-US" sz="2400" smtClean="0"/>
              <a:t>?</a:t>
            </a:r>
          </a:p>
          <a:p>
            <a:pPr lvl="1"/>
            <a:r>
              <a:rPr lang="en-US" sz="2400"/>
              <a:t>Apa efek </a:t>
            </a:r>
            <a:r>
              <a:rPr lang="en-US" sz="2400" smtClean="0"/>
              <a:t>penurunan </a:t>
            </a:r>
            <a:r>
              <a:rPr lang="en-US" sz="2400"/>
              <a:t>harga atau harga akhir </a:t>
            </a:r>
            <a:r>
              <a:rPr lang="en-US" sz="2400" smtClean="0"/>
              <a:t>mempengaruhi kualitas </a:t>
            </a:r>
            <a:r>
              <a:rPr lang="en-US" sz="2400"/>
              <a:t>yang dirasakan dari produk Anda</a:t>
            </a:r>
            <a:r>
              <a:rPr lang="en-US" sz="2400" smtClean="0"/>
              <a:t>?</a:t>
            </a:r>
          </a:p>
          <a:p>
            <a:pPr lvl="1"/>
            <a:r>
              <a:rPr lang="en-US" sz="2400"/>
              <a:t>Apakah kebijakan harga perlu untuk mempertahankan margin keuntungan yang sehat?</a:t>
            </a:r>
          </a:p>
          <a:p>
            <a:pPr lvl="1"/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706428" cy="4195481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92D050"/>
                </a:solidFill>
              </a:rPr>
              <a:t>Analisis Konsumen </a:t>
            </a:r>
            <a:r>
              <a:rPr lang="en-US" sz="2400"/>
              <a:t>: Proses pemahaman konsumen tren pasar konsumen global, model untuk memprediksi pembelian dan pola konsumsi, </a:t>
            </a:r>
            <a:r>
              <a:rPr lang="en-US" sz="2400" smtClean="0"/>
              <a:t>serta metode </a:t>
            </a:r>
            <a:r>
              <a:rPr lang="en-US" sz="2400"/>
              <a:t>komunikasi untuk mencapai target pasar paling </a:t>
            </a:r>
            <a:r>
              <a:rPr lang="en-US" sz="2400" smtClean="0"/>
              <a:t>efektif</a:t>
            </a:r>
          </a:p>
          <a:p>
            <a:r>
              <a:rPr lang="en-US" sz="2400" b="1">
                <a:solidFill>
                  <a:srgbClr val="92D050"/>
                </a:solidFill>
              </a:rPr>
              <a:t>Strategi</a:t>
            </a:r>
            <a:r>
              <a:rPr lang="en-US" sz="2400"/>
              <a:t> : Menentukan alokasi sumber daya (modal, teknologi, dan orang) dalam arah </a:t>
            </a:r>
            <a:r>
              <a:rPr lang="en-US" sz="2400" smtClean="0"/>
              <a:t>tertentu</a:t>
            </a:r>
          </a:p>
          <a:p>
            <a:r>
              <a:rPr lang="en-US" sz="2400" b="1" smtClean="0">
                <a:solidFill>
                  <a:srgbClr val="92D050"/>
                </a:solidFill>
              </a:rPr>
              <a:t>Pelanggan</a:t>
            </a:r>
            <a:r>
              <a:rPr lang="en-US" sz="2400" smtClean="0"/>
              <a:t> </a:t>
            </a:r>
            <a:r>
              <a:rPr lang="en-US" sz="2400" b="1" smtClean="0">
                <a:solidFill>
                  <a:srgbClr val="92D050"/>
                </a:solidFill>
              </a:rPr>
              <a:t>sebagai tumpuan organisasi </a:t>
            </a:r>
            <a:r>
              <a:rPr lang="en-US" sz="2400"/>
              <a:t>: Komitmen strategis memfokuskan setiap sumber daya perusahaan melayani dan menyenangkan menguntungkan pelanggan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 Marketing Mix : Promosi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227222"/>
            <a:ext cx="9877926" cy="5021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Promosi merupakan kegiatan-kegiatan yang terlibat dalam menjual produk, termasuk iklan, hubungan masyarakat, promosi penjualan dan penjualan </a:t>
            </a:r>
            <a:r>
              <a:rPr lang="en-US" sz="2400" smtClean="0"/>
              <a:t>pribadi</a:t>
            </a:r>
          </a:p>
          <a:p>
            <a:r>
              <a:rPr lang="en-US" sz="2400"/>
              <a:t>Apa pesan harus dikirim ke </a:t>
            </a:r>
            <a:r>
              <a:rPr lang="en-US" sz="2400" smtClean="0"/>
              <a:t>konsumen?</a:t>
            </a:r>
          </a:p>
          <a:p>
            <a:r>
              <a:rPr lang="en-US" sz="2400" smtClean="0"/>
              <a:t>Bentuk </a:t>
            </a:r>
            <a:r>
              <a:rPr lang="en-US" sz="2400"/>
              <a:t>komunikasi </a:t>
            </a:r>
            <a:r>
              <a:rPr lang="en-US" sz="2400" smtClean="0"/>
              <a:t>terbaikyang bagaimana untuk mencapai </a:t>
            </a:r>
            <a:r>
              <a:rPr lang="en-US" sz="2400"/>
              <a:t>segmen tertentu</a:t>
            </a:r>
            <a:r>
              <a:rPr lang="en-US" sz="2400" smtClean="0"/>
              <a:t>?</a:t>
            </a:r>
          </a:p>
          <a:p>
            <a:r>
              <a:rPr lang="en-US" sz="2400" smtClean="0"/>
              <a:t>Tipe komunikasi yang mana harus </a:t>
            </a:r>
            <a:r>
              <a:rPr lang="en-US" sz="2400"/>
              <a:t>terjadi di berbagai tahap pembelian dan </a:t>
            </a:r>
            <a:r>
              <a:rPr lang="en-US" sz="2400" smtClean="0"/>
              <a:t>konsumsi?</a:t>
            </a:r>
          </a:p>
          <a:p>
            <a:r>
              <a:rPr lang="en-US" sz="2400"/>
              <a:t>Bagaimana atribut produk yang berbeda akan diposisikan melalui berbagai bentuk media?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Stratgi Marketing Mix : Brand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99412"/>
            <a:ext cx="9965741" cy="494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Brand merupakan </a:t>
            </a:r>
            <a:r>
              <a:rPr lang="en-US" sz="2400" smtClean="0"/>
              <a:t>produk </a:t>
            </a:r>
            <a:r>
              <a:rPr lang="en-US" sz="2400"/>
              <a:t>atau lini produk, </a:t>
            </a:r>
            <a:r>
              <a:rPr lang="en-US" sz="2400" smtClean="0"/>
              <a:t>toko</a:t>
            </a:r>
            <a:r>
              <a:rPr lang="en-US" sz="2400"/>
              <a:t>, atau layanan dengan </a:t>
            </a:r>
            <a:r>
              <a:rPr lang="en-US" sz="2400" smtClean="0"/>
              <a:t>seperangkan identifikasi </a:t>
            </a:r>
            <a:r>
              <a:rPr lang="en-US" sz="2400"/>
              <a:t>manfaat, </a:t>
            </a:r>
            <a:r>
              <a:rPr lang="en-US" sz="2400" smtClean="0"/>
              <a:t>dan dibungkus </a:t>
            </a:r>
            <a:r>
              <a:rPr lang="en-US" sz="2400"/>
              <a:t>dalam kepribadian yang </a:t>
            </a:r>
            <a:r>
              <a:rPr lang="en-US" sz="2400" smtClean="0"/>
              <a:t>dikenali</a:t>
            </a:r>
          </a:p>
          <a:p>
            <a:r>
              <a:rPr lang="en-US" sz="2400"/>
              <a:t>Elemen Fungsional : </a:t>
            </a:r>
            <a:r>
              <a:rPr lang="en-US" sz="2400" smtClean="0"/>
              <a:t>kinerja</a:t>
            </a:r>
            <a:r>
              <a:rPr lang="en-US" sz="2400"/>
              <a:t>, kualitas, harga, keandalan, </a:t>
            </a:r>
            <a:r>
              <a:rPr lang="en-US" sz="2400" smtClean="0"/>
              <a:t>logistik. </a:t>
            </a:r>
            <a:r>
              <a:rPr lang="en-US" sz="2400"/>
              <a:t>Apakah</a:t>
            </a:r>
            <a:r>
              <a:rPr lang="en-US" sz="2400" smtClean="0"/>
              <a:t> merek dapat memecahkan </a:t>
            </a:r>
            <a:r>
              <a:rPr lang="en-US" sz="2400"/>
              <a:t>masalah seperti yang diharapkan dan melakukan apa yang seharusnya dilakukan</a:t>
            </a:r>
            <a:r>
              <a:rPr lang="en-US" sz="2400" smtClean="0"/>
              <a:t>?</a:t>
            </a:r>
          </a:p>
          <a:p>
            <a:r>
              <a:rPr lang="en-US" sz="2400"/>
              <a:t>Elemen Emosional : </a:t>
            </a:r>
            <a:r>
              <a:rPr lang="en-US" sz="2400" smtClean="0"/>
              <a:t>Citra, </a:t>
            </a:r>
            <a:r>
              <a:rPr lang="en-US" sz="2400"/>
              <a:t>kepribadian, gaya, pembangkitan perasaan. Apakah merek membuat hubungan emosional antara pelanggan dan produk atau perusahaan</a:t>
            </a:r>
            <a:r>
              <a:rPr lang="en-US" sz="2400" smtClean="0"/>
              <a:t>?</a:t>
            </a:r>
          </a:p>
          <a:p>
            <a:r>
              <a:rPr lang="en-US" sz="2400"/>
              <a:t>Brand Promise : Apa yang bisa </a:t>
            </a:r>
            <a:r>
              <a:rPr lang="en-US" sz="2400" smtClean="0"/>
              <a:t>diharapkan </a:t>
            </a:r>
            <a:r>
              <a:rPr lang="en-US" sz="2400"/>
              <a:t>konsumen untuk uang mereka</a:t>
            </a:r>
            <a:r>
              <a:rPr lang="en-US" sz="240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447800"/>
            <a:ext cx="10034338" cy="4800599"/>
          </a:xfrm>
        </p:spPr>
        <p:txBody>
          <a:bodyPr>
            <a:normAutofit/>
          </a:bodyPr>
          <a:lstStyle/>
          <a:p>
            <a:r>
              <a:rPr lang="en-US" sz="2400" smtClean="0"/>
              <a:t>Ekuitas Brand : </a:t>
            </a:r>
            <a:r>
              <a:rPr lang="nl-NL" sz="2400"/>
              <a:t>Perbedaan dalam nilai yang dibuat oleh merek dikurangi biaya menciptakan </a:t>
            </a:r>
            <a:r>
              <a:rPr lang="nl-NL" sz="2400" smtClean="0"/>
              <a:t>merek</a:t>
            </a:r>
          </a:p>
          <a:p>
            <a:r>
              <a:rPr lang="nl-NL" sz="2400"/>
              <a:t>Personaliti Brand : Refleksi konsumen </a:t>
            </a:r>
            <a:r>
              <a:rPr lang="nl-NL" sz="2400" smtClean="0"/>
              <a:t>terhadap diri sendiri atau </a:t>
            </a:r>
            <a:r>
              <a:rPr lang="nl-NL" sz="2400"/>
              <a:t>berpikir akan </a:t>
            </a:r>
            <a:r>
              <a:rPr lang="nl-NL" sz="2400" smtClean="0"/>
              <a:t>berkembang dengan </a:t>
            </a:r>
            <a:r>
              <a:rPr lang="nl-NL" sz="2400"/>
              <a:t>menggunakan </a:t>
            </a:r>
            <a:r>
              <a:rPr lang="nl-NL" sz="2400" smtClean="0"/>
              <a:t>merek</a:t>
            </a:r>
          </a:p>
          <a:p>
            <a:r>
              <a:rPr lang="nl-NL" sz="2400"/>
              <a:t>Proteksi Brand : Dengan menjanjikan hasil </a:t>
            </a:r>
            <a:r>
              <a:rPr lang="nl-NL" sz="2400" smtClean="0"/>
              <a:t>tertentu</a:t>
            </a:r>
            <a:r>
              <a:rPr lang="nl-NL" sz="2400"/>
              <a:t>, merek </a:t>
            </a:r>
            <a:r>
              <a:rPr lang="nl-NL" sz="2400" smtClean="0"/>
              <a:t>dapat mengurangi </a:t>
            </a:r>
            <a:r>
              <a:rPr lang="nl-NL" sz="2400"/>
              <a:t>risiko kepada konsumen bahwa produk mungkin tidak memberikan seperti yang </a:t>
            </a:r>
            <a:r>
              <a:rPr lang="nl-NL" sz="2400" smtClean="0"/>
              <a:t>diharapkan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</a:t>
            </a:r>
            <a:r>
              <a:rPr lang="id-ID" smtClean="0"/>
              <a:t>e</a:t>
            </a:r>
            <a:r>
              <a:rPr lang="en-US" smtClean="0"/>
              <a:t>gi </a:t>
            </a:r>
            <a:r>
              <a:rPr lang="en-US" smtClean="0"/>
              <a:t>Marketing Mix : Brand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Transformasi Pelanggan kearah Teman dan Penggemar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10" descr="F:\Blackwell--Consumer Behavior PPT\PAGINATION FILES-PPT\Blackwell Ch02\Table 2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3"/>
          <a:stretch>
            <a:fillRect/>
          </a:stretch>
        </p:blipFill>
        <p:spPr bwMode="auto">
          <a:xfrm>
            <a:off x="646110" y="295729"/>
            <a:ext cx="9989805" cy="64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Implementasi </a:t>
            </a:r>
            <a:r>
              <a:rPr lang="en-US" smtClean="0"/>
              <a:t>Strategi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35506"/>
            <a:ext cx="10082958" cy="4944978"/>
          </a:xfrm>
        </p:spPr>
        <p:txBody>
          <a:bodyPr>
            <a:normAutofit/>
          </a:bodyPr>
          <a:lstStyle/>
          <a:p>
            <a:r>
              <a:rPr lang="en-US" sz="2400"/>
              <a:t>Bahkan strategi terbaik tidak </a:t>
            </a:r>
            <a:r>
              <a:rPr lang="en-US" sz="2400" smtClean="0"/>
              <a:t>akan berharga </a:t>
            </a:r>
            <a:r>
              <a:rPr lang="en-US" sz="2400"/>
              <a:t>jika tidak dilaksanakan </a:t>
            </a:r>
            <a:r>
              <a:rPr lang="en-US" sz="2400" smtClean="0"/>
              <a:t>dengan baik </a:t>
            </a:r>
            <a:r>
              <a:rPr lang="en-US" sz="2400"/>
              <a:t>di </a:t>
            </a:r>
            <a:r>
              <a:rPr lang="en-US" sz="2400" smtClean="0"/>
              <a:t>pasar</a:t>
            </a:r>
          </a:p>
          <a:p>
            <a:r>
              <a:rPr lang="en-US" sz="2400"/>
              <a:t>7Rs </a:t>
            </a:r>
            <a:r>
              <a:rPr lang="en-US" sz="2400" smtClean="0"/>
              <a:t>diterapkan untuk </a:t>
            </a:r>
            <a:r>
              <a:rPr lang="en-US" sz="2400"/>
              <a:t>perumusan dan </a:t>
            </a:r>
            <a:r>
              <a:rPr lang="en-US" sz="2400" smtClean="0"/>
              <a:t>implementasi strategi marketing mix</a:t>
            </a:r>
          </a:p>
          <a:p>
            <a:r>
              <a:rPr lang="en-US" sz="2400" smtClean="0"/>
              <a:t>7R diterapkan untuk mengelola hubungan dan loyalitas pelanggan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7R Dalam Marketing Mix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9496" y="1447800"/>
            <a:ext cx="9561338" cy="4800599"/>
          </a:xfrm>
        </p:spPr>
        <p:txBody>
          <a:bodyPr>
            <a:normAutofit/>
          </a:bodyPr>
          <a:lstStyle/>
          <a:p>
            <a:r>
              <a:rPr lang="en-US" sz="2800" smtClean="0"/>
              <a:t>Research</a:t>
            </a:r>
          </a:p>
          <a:p>
            <a:r>
              <a:rPr lang="en-US" sz="2800" smtClean="0"/>
              <a:t>Rate</a:t>
            </a:r>
          </a:p>
          <a:p>
            <a:r>
              <a:rPr lang="en-US" sz="2800" smtClean="0"/>
              <a:t>Resources</a:t>
            </a:r>
          </a:p>
          <a:p>
            <a:r>
              <a:rPr lang="en-US" sz="2800" smtClean="0"/>
              <a:t>Retailing</a:t>
            </a:r>
          </a:p>
          <a:p>
            <a:r>
              <a:rPr lang="en-US" sz="2800" smtClean="0"/>
              <a:t>Reliability</a:t>
            </a:r>
          </a:p>
          <a:p>
            <a:r>
              <a:rPr lang="en-US" sz="2800" smtClean="0"/>
              <a:t>Reward</a:t>
            </a:r>
          </a:p>
          <a:p>
            <a:r>
              <a:rPr lang="en-US" sz="2800" smtClean="0"/>
              <a:t>Relationship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12" descr="F:\Blackwell--Consumer Behavior PPT\PAGINATION FILES-PPT\Blackwell Ch02\Table 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2" b="2272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Loyalitas Pelanggan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87380"/>
            <a:ext cx="10082959" cy="4961020"/>
          </a:xfrm>
        </p:spPr>
        <p:txBody>
          <a:bodyPr>
            <a:normAutofit/>
          </a:bodyPr>
          <a:lstStyle/>
          <a:p>
            <a:r>
              <a:rPr lang="en-US" sz="2400" smtClean="0"/>
              <a:t>Lebih mudah dan </a:t>
            </a:r>
            <a:r>
              <a:rPr lang="en-US" sz="2400"/>
              <a:t>lebih mudah untuk menjaga pelanggan </a:t>
            </a:r>
            <a:r>
              <a:rPr lang="en-US" sz="2400" smtClean="0"/>
              <a:t>daripada  membuat pelanggan baru</a:t>
            </a:r>
            <a:endParaRPr lang="en-US" sz="2400"/>
          </a:p>
          <a:p>
            <a:r>
              <a:rPr lang="en-US" sz="2400"/>
              <a:t>Pelanggan setia </a:t>
            </a:r>
            <a:r>
              <a:rPr lang="en-US" sz="2400" smtClean="0"/>
              <a:t>memberikan margin yang superior </a:t>
            </a:r>
            <a:r>
              <a:rPr lang="en-US" sz="2400"/>
              <a:t>dan </a:t>
            </a:r>
            <a:r>
              <a:rPr lang="en-US" sz="2400" smtClean="0"/>
              <a:t>mampu merekrut </a:t>
            </a:r>
            <a:r>
              <a:rPr lang="en-US" sz="2400"/>
              <a:t>tambahan </a:t>
            </a:r>
            <a:r>
              <a:rPr lang="en-US" sz="2400" smtClean="0"/>
              <a:t>pelanggan</a:t>
            </a:r>
          </a:p>
          <a:p>
            <a:r>
              <a:rPr lang="en-US" sz="2400"/>
              <a:t>Dengan </a:t>
            </a:r>
            <a:r>
              <a:rPr lang="en-US" sz="2400" smtClean="0"/>
              <a:t>meningkatnya </a:t>
            </a:r>
            <a:r>
              <a:rPr lang="en-US" sz="2400"/>
              <a:t>pilihan, konsumen menjadi lebih berubah-ubah dan kurang </a:t>
            </a:r>
            <a:r>
              <a:rPr lang="en-US" sz="2400" smtClean="0"/>
              <a:t>setia</a:t>
            </a:r>
          </a:p>
          <a:p>
            <a:r>
              <a:rPr lang="en-US" sz="2400"/>
              <a:t>Konsumen merasa berhak untuk mencoba merek baru dan beralih </a:t>
            </a:r>
            <a:r>
              <a:rPr lang="en-US" sz="2400" smtClean="0"/>
              <a:t>perilaku</a:t>
            </a:r>
          </a:p>
          <a:p>
            <a:r>
              <a:rPr lang="en-US" sz="2400"/>
              <a:t>Untuk mempertahankan pelanggan saat ini, perusahaan harus fokus pada harapan pelanggan manfaat masa </a:t>
            </a:r>
            <a:r>
              <a:rPr lang="en-US" sz="2400" smtClean="0"/>
              <a:t>depan</a:t>
            </a:r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64" y="363151"/>
            <a:ext cx="9983113" cy="700265"/>
          </a:xfrm>
        </p:spPr>
        <p:txBody>
          <a:bodyPr/>
          <a:lstStyle/>
          <a:p>
            <a:r>
              <a:rPr lang="en-US" sz="3200" smtClean="0"/>
              <a:t>Mengelola hubungan dengan Pelanggan (CRM)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7" y="1063416"/>
            <a:ext cx="10142621" cy="5184983"/>
          </a:xfrm>
        </p:spPr>
        <p:txBody>
          <a:bodyPr>
            <a:normAutofit fontScale="92500"/>
          </a:bodyPr>
          <a:lstStyle/>
          <a:p>
            <a:r>
              <a:rPr lang="en-US" sz="2400"/>
              <a:t>Memiliki proses pengelolaan semua elemen dari hubungan perusahaan dengan para pelanggan dan calon pelanggan dengan solusi CRM dan sistem </a:t>
            </a:r>
            <a:r>
              <a:rPr lang="en-US" sz="2400" smtClean="0"/>
              <a:t>perusahaan</a:t>
            </a:r>
          </a:p>
          <a:p>
            <a:r>
              <a:rPr lang="en-US" sz="2400" smtClean="0"/>
              <a:t>Implementasi CRM (Customer Relationship Management)</a:t>
            </a:r>
          </a:p>
          <a:p>
            <a:pPr lvl="1"/>
            <a:r>
              <a:rPr lang="en-US" sz="2200" smtClean="0"/>
              <a:t>Identifikasi </a:t>
            </a:r>
            <a:r>
              <a:rPr lang="en-US" sz="2200"/>
              <a:t>semua pelanggan dan sifat dari kontak dengan </a:t>
            </a:r>
            <a:r>
              <a:rPr lang="en-US" sz="2200" smtClean="0"/>
              <a:t>mereka</a:t>
            </a:r>
          </a:p>
          <a:p>
            <a:pPr lvl="1"/>
            <a:r>
              <a:rPr lang="nn-NO" sz="2200"/>
              <a:t>I</a:t>
            </a:r>
            <a:r>
              <a:rPr lang="nn-NO" sz="2200" smtClean="0"/>
              <a:t>dentifikasi </a:t>
            </a:r>
            <a:r>
              <a:rPr lang="nn-NO" sz="2200"/>
              <a:t>jenis pelanggan paling </a:t>
            </a:r>
            <a:r>
              <a:rPr lang="nn-NO" sz="2200" smtClean="0"/>
              <a:t>menguntungkan</a:t>
            </a:r>
          </a:p>
          <a:p>
            <a:pPr lvl="1"/>
            <a:r>
              <a:rPr lang="nn-NO" sz="2200"/>
              <a:t>I</a:t>
            </a:r>
            <a:r>
              <a:rPr lang="nn-NO" sz="2200" smtClean="0"/>
              <a:t>dentifikasi </a:t>
            </a:r>
            <a:r>
              <a:rPr lang="nn-NO" sz="2200"/>
              <a:t>dan p</a:t>
            </a:r>
            <a:r>
              <a:rPr lang="nn-NO" sz="2200" smtClean="0"/>
              <a:t>ahami </a:t>
            </a:r>
            <a:r>
              <a:rPr lang="nn-NO" sz="2200"/>
              <a:t>perilaku </a:t>
            </a:r>
            <a:r>
              <a:rPr lang="nn-NO" sz="2200" smtClean="0"/>
              <a:t>pelanggan </a:t>
            </a:r>
            <a:r>
              <a:rPr lang="nn-NO" sz="2200"/>
              <a:t>yang paling </a:t>
            </a:r>
            <a:r>
              <a:rPr lang="nn-NO" sz="2200" smtClean="0"/>
              <a:t>menguntungkan</a:t>
            </a:r>
          </a:p>
          <a:p>
            <a:pPr lvl="1"/>
            <a:r>
              <a:rPr lang="en-US" sz="2200"/>
              <a:t>K</a:t>
            </a:r>
            <a:r>
              <a:rPr lang="en-US" sz="2200" smtClean="0"/>
              <a:t>elola </a:t>
            </a:r>
            <a:r>
              <a:rPr lang="en-US" sz="2200"/>
              <a:t>kontak dengan pelanggan yang paling </a:t>
            </a:r>
            <a:r>
              <a:rPr lang="en-US" sz="2200" smtClean="0"/>
              <a:t>menguntungkan</a:t>
            </a:r>
          </a:p>
          <a:p>
            <a:pPr lvl="1"/>
            <a:r>
              <a:rPr lang="en-US" sz="2200"/>
              <a:t>K</a:t>
            </a:r>
            <a:r>
              <a:rPr lang="en-US" sz="2200" smtClean="0"/>
              <a:t>elola </a:t>
            </a:r>
            <a:r>
              <a:rPr lang="en-US" sz="2200"/>
              <a:t>kegiatan perusahaan termasuk strategi dan taktik untuk menyenangkan pelanggan paling </a:t>
            </a:r>
            <a:r>
              <a:rPr lang="en-US" sz="2200" smtClean="0"/>
              <a:t>menguntungkan</a:t>
            </a:r>
          </a:p>
          <a:p>
            <a:r>
              <a:rPr lang="en-US" sz="2400"/>
              <a:t>Menyediakan kemampuan untuk menghitung nilai pelanggan seumur hidup yaitu Nilai pelanggan selama seluruh waktu pelanggan </a:t>
            </a:r>
            <a:r>
              <a:rPr lang="en-US" sz="2400" smtClean="0"/>
              <a:t>yang berkaitan </a:t>
            </a:r>
            <a:r>
              <a:rPr lang="en-US" sz="2400"/>
              <a:t>dengan perusahaan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 Pemasaran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263317"/>
            <a:ext cx="10082959" cy="4948988"/>
          </a:xfrm>
        </p:spPr>
        <p:txBody>
          <a:bodyPr>
            <a:normAutofit/>
          </a:bodyPr>
          <a:lstStyle/>
          <a:p>
            <a:r>
              <a:rPr lang="en-US" sz="2400" smtClean="0"/>
              <a:t>Berpikir Global : </a:t>
            </a:r>
            <a:r>
              <a:rPr lang="es-ES" sz="2400"/>
              <a:t>melibatkan kemampuan untuk memahami pasar di luar negara </a:t>
            </a:r>
            <a:r>
              <a:rPr lang="es-ES" sz="2400" smtClean="0"/>
              <a:t>asal, berkaitan dengan:</a:t>
            </a:r>
          </a:p>
          <a:p>
            <a:pPr lvl="1"/>
            <a:r>
              <a:rPr lang="en-US" sz="2200" smtClean="0"/>
              <a:t>Sumber demand</a:t>
            </a:r>
          </a:p>
          <a:p>
            <a:pPr lvl="1"/>
            <a:r>
              <a:rPr lang="en-US" sz="2200" smtClean="0"/>
              <a:t>Sumber Suplai</a:t>
            </a:r>
          </a:p>
          <a:p>
            <a:pPr lvl="1"/>
            <a:r>
              <a:rPr lang="en-US" sz="2200" smtClean="0"/>
              <a:t>Manajemen dan Metoda Pemasaran</a:t>
            </a:r>
          </a:p>
          <a:p>
            <a:r>
              <a:rPr lang="en-US" sz="2400"/>
              <a:t>Organisasi harus memahami pasar secara global dalam hal </a:t>
            </a:r>
            <a:r>
              <a:rPr lang="en-US" sz="2400" smtClean="0"/>
              <a:t>masyarakat</a:t>
            </a:r>
          </a:p>
          <a:p>
            <a:r>
              <a:rPr lang="en-US" sz="2400"/>
              <a:t>Konsumen memiliki berbagai macam produk buatan luar negeri dan merek </a:t>
            </a:r>
            <a:r>
              <a:rPr lang="en-US" sz="2400" smtClean="0"/>
              <a:t>global</a:t>
            </a:r>
          </a:p>
          <a:p>
            <a:r>
              <a:rPr lang="en-US" sz="2400"/>
              <a:t>Budaya, etnis, dan variabel motivasi juga mempengaruhi keputusan konsumen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35506"/>
            <a:ext cx="10082958" cy="4912894"/>
          </a:xfrm>
        </p:spPr>
        <p:txBody>
          <a:bodyPr>
            <a:normAutofit fontScale="92500"/>
          </a:bodyPr>
          <a:lstStyle/>
          <a:p>
            <a:r>
              <a:rPr lang="en-US" sz="2400"/>
              <a:t>Analisis lintas budaya : perbandingan persamaan dan perbedaan dalam aspek perilaku dan fisik </a:t>
            </a:r>
            <a:r>
              <a:rPr lang="en-US" sz="2400" smtClean="0"/>
              <a:t>budaya</a:t>
            </a:r>
          </a:p>
          <a:p>
            <a:r>
              <a:rPr lang="en-US" sz="2400"/>
              <a:t>Emphati Budaya : kemampuan untuk memahami logika batin dan koherensi cara lain kehidupan dan menahan diri dari menilai sistem nilai </a:t>
            </a:r>
            <a:r>
              <a:rPr lang="en-US" sz="2400" smtClean="0"/>
              <a:t>lain</a:t>
            </a:r>
          </a:p>
          <a:p>
            <a:r>
              <a:rPr lang="en-US" sz="2400"/>
              <a:t>Etnografi : menjelaskan dan memahami perilaku konsumen </a:t>
            </a:r>
            <a:r>
              <a:rPr lang="en-US" sz="2400" smtClean="0"/>
              <a:t>melalui wawancara </a:t>
            </a:r>
            <a:r>
              <a:rPr lang="en-US" sz="2400"/>
              <a:t>dan </a:t>
            </a:r>
            <a:r>
              <a:rPr lang="en-US" sz="2400" smtClean="0"/>
              <a:t>pengamatan konsumen </a:t>
            </a:r>
            <a:r>
              <a:rPr lang="en-US" sz="2400"/>
              <a:t>dalam situasi dunia </a:t>
            </a:r>
            <a:r>
              <a:rPr lang="en-US" sz="2400" smtClean="0"/>
              <a:t>nyata</a:t>
            </a:r>
          </a:p>
          <a:p>
            <a:r>
              <a:rPr lang="en-US" sz="2400"/>
              <a:t>Segmentasi Intermarket : identifikasi kelompok pelanggan yang melampaui pasar tradisional atau batas-batas geografis (serupa segmen di seluruh dunia). Segmentasi Intermarket memainkan peran kunci dalam memahami persamaan dan perbedaan antara konsumen dan negara-negara yang menjadi dasar </a:t>
            </a:r>
            <a:r>
              <a:rPr lang="en-US" sz="2400" smtClean="0"/>
              <a:t>standarisasi pasar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 Pemasaran Global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Karakteristik </a:t>
            </a:r>
            <a:r>
              <a:rPr lang="en-US" sz="3600" b="1">
                <a:solidFill>
                  <a:schemeClr val="tx1"/>
                </a:solidFill>
              </a:rPr>
              <a:t>Pelanggan sebagai tumpuan organisasi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0743"/>
            <a:ext cx="10082959" cy="4932562"/>
          </a:xfrm>
        </p:spPr>
        <p:txBody>
          <a:bodyPr>
            <a:noAutofit/>
          </a:bodyPr>
          <a:lstStyle/>
          <a:p>
            <a:r>
              <a:rPr lang="en-US" sz="2400" smtClean="0"/>
              <a:t>Berbagi dalam visi dan tata nilai</a:t>
            </a:r>
          </a:p>
          <a:p>
            <a:r>
              <a:rPr lang="en-US" sz="2400" smtClean="0"/>
              <a:t>Terintegrasi lintas fungsional</a:t>
            </a:r>
          </a:p>
          <a:p>
            <a:r>
              <a:rPr lang="en-US" sz="2400" smtClean="0"/>
              <a:t>Sistem pelatihan </a:t>
            </a:r>
            <a:r>
              <a:rPr lang="en-US" sz="2400"/>
              <a:t>simultan </a:t>
            </a:r>
            <a:r>
              <a:rPr lang="en-US" sz="2400" smtClean="0"/>
              <a:t>secara menyeluruh</a:t>
            </a:r>
          </a:p>
          <a:p>
            <a:r>
              <a:rPr lang="en-US" sz="2400" smtClean="0"/>
              <a:t>Pengukuran berdasarkan pelanggan :</a:t>
            </a:r>
          </a:p>
          <a:p>
            <a:pPr lvl="1"/>
            <a:r>
              <a:rPr lang="en-US" sz="2400"/>
              <a:t>Tujuan dari sebuah </a:t>
            </a:r>
            <a:r>
              <a:rPr lang="en-US" sz="2400" smtClean="0"/>
              <a:t>organisasi bertumpu pada </a:t>
            </a:r>
            <a:r>
              <a:rPr lang="en-US" sz="2400"/>
              <a:t>pelanggan adalah untuk menyediakan konsumen dengan nilai </a:t>
            </a:r>
            <a:r>
              <a:rPr lang="en-US" sz="2400" smtClean="0"/>
              <a:t>yang lebih </a:t>
            </a:r>
            <a:r>
              <a:rPr lang="en-US" sz="2400"/>
              <a:t>dari </a:t>
            </a:r>
            <a:r>
              <a:rPr lang="en-US" sz="2400" smtClean="0"/>
              <a:t>pesaingnya</a:t>
            </a:r>
          </a:p>
          <a:p>
            <a:r>
              <a:rPr lang="en-US" sz="2400"/>
              <a:t>Nilai </a:t>
            </a:r>
          </a:p>
          <a:p>
            <a:pPr lvl="1"/>
            <a:r>
              <a:rPr lang="en-US" sz="2400"/>
              <a:t>Perbedaan antara konsumen bersedia dan menolak untuk memberi lebih (bayar dengan waktu, uang, atau sumber lain) untuk produk dan manfaat yang mereka </a:t>
            </a:r>
            <a:r>
              <a:rPr lang="en-US" sz="2400" smtClean="0"/>
              <a:t>terima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 Pemasaran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447800"/>
            <a:ext cx="9889958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Dapatkah Strategi Pemasaran distandarisasi ?</a:t>
            </a:r>
          </a:p>
          <a:p>
            <a:r>
              <a:rPr lang="en-US" sz="2400" smtClean="0"/>
              <a:t>Dapatkah </a:t>
            </a:r>
            <a:r>
              <a:rPr lang="en-US" sz="2400"/>
              <a:t>perusahaan menggunakan program pemasaran yang sama di semua negara target, atau harus </a:t>
            </a:r>
            <a:r>
              <a:rPr lang="en-US" sz="2400" smtClean="0"/>
              <a:t>membuat </a:t>
            </a:r>
            <a:r>
              <a:rPr lang="en-US" sz="2400"/>
              <a:t>program yang berbeda untuk masing-masing</a:t>
            </a:r>
            <a:r>
              <a:rPr lang="en-US" sz="2400" smtClean="0"/>
              <a:t>?</a:t>
            </a:r>
          </a:p>
          <a:p>
            <a:r>
              <a:rPr lang="en-US" sz="2400"/>
              <a:t>Mana lebih </a:t>
            </a:r>
            <a:r>
              <a:rPr lang="en-US" sz="2400" smtClean="0"/>
              <a:t>penting : kesamaan </a:t>
            </a:r>
            <a:r>
              <a:rPr lang="en-US" sz="2400"/>
              <a:t>antara atau perbedaan antara konsumen di negara yang berbeda</a:t>
            </a:r>
            <a:r>
              <a:rPr lang="en-US" sz="2400" smtClean="0"/>
              <a:t>?</a:t>
            </a:r>
          </a:p>
          <a:p>
            <a:r>
              <a:rPr lang="en-US" sz="2400"/>
              <a:t>Bagaimana keuntungan dari skala </a:t>
            </a:r>
            <a:r>
              <a:rPr lang="en-US" sz="2400" smtClean="0"/>
              <a:t>ekonomi dan peyatuan citra </a:t>
            </a:r>
            <a:r>
              <a:rPr lang="en-US" sz="2400"/>
              <a:t>merek </a:t>
            </a:r>
            <a:r>
              <a:rPr lang="en-US" sz="2400" smtClean="0"/>
              <a:t>dibandingkan </a:t>
            </a:r>
            <a:r>
              <a:rPr lang="en-US" sz="2400"/>
              <a:t>keuntungan dari pesan </a:t>
            </a:r>
            <a:r>
              <a:rPr lang="en-US" sz="2400" smtClean="0"/>
              <a:t>budaya </a:t>
            </a:r>
            <a:r>
              <a:rPr lang="en-US" sz="2400"/>
              <a:t>yang </a:t>
            </a:r>
            <a:r>
              <a:rPr lang="en-US" sz="2400" smtClean="0"/>
              <a:t>spesifik?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en-US" sz="2400" smtClean="0"/>
              <a:t>Strategi Pemasaran</a:t>
            </a:r>
          </a:p>
          <a:p>
            <a:pPr lvl="1"/>
            <a:r>
              <a:rPr lang="en-US" sz="2200" smtClean="0"/>
              <a:t>Mencakup </a:t>
            </a:r>
            <a:r>
              <a:rPr lang="en-US" sz="2200"/>
              <a:t>alokasi sumber daya untuk mengembangkan dan menjual produk atau layanan yang konsumen </a:t>
            </a:r>
            <a:r>
              <a:rPr lang="en-US" sz="2200" smtClean="0"/>
              <a:t>akan bersedia untuk </a:t>
            </a:r>
            <a:r>
              <a:rPr lang="en-US" sz="2200"/>
              <a:t>memberikan nilai lebih daripada </a:t>
            </a:r>
            <a:r>
              <a:rPr lang="en-US" sz="2200" smtClean="0"/>
              <a:t>produk </a:t>
            </a:r>
            <a:r>
              <a:rPr lang="en-US" sz="2200"/>
              <a:t>atau </a:t>
            </a:r>
            <a:r>
              <a:rPr lang="en-US" sz="2200" smtClean="0"/>
              <a:t>jasa dari pesaingnya</a:t>
            </a:r>
          </a:p>
          <a:p>
            <a:pPr lvl="1"/>
            <a:r>
              <a:rPr lang="en-US" sz="2200" smtClean="0"/>
              <a:t>Prosesnya mencakup analisis </a:t>
            </a:r>
            <a:r>
              <a:rPr lang="en-US" sz="2200"/>
              <a:t>pasar, segmentasi pasar, </a:t>
            </a:r>
            <a:r>
              <a:rPr lang="en-US" sz="2200" smtClean="0"/>
              <a:t>strategi </a:t>
            </a:r>
            <a:r>
              <a:rPr lang="en-US" sz="2200"/>
              <a:t>merk</a:t>
            </a:r>
            <a:r>
              <a:rPr lang="en-US" sz="2200" smtClean="0"/>
              <a:t> </a:t>
            </a:r>
            <a:r>
              <a:rPr lang="en-US" sz="2200"/>
              <a:t>dan </a:t>
            </a:r>
            <a:r>
              <a:rPr lang="en-US" sz="2200" smtClean="0"/>
              <a:t>implementasinya pada konsumen berdasarkan manfaat intinya</a:t>
            </a:r>
            <a:endParaRPr lang="en-US" sz="2200"/>
          </a:p>
          <a:p>
            <a:r>
              <a:rPr lang="en-US" sz="2400" smtClean="0"/>
              <a:t> </a:t>
            </a:r>
            <a:r>
              <a:rPr lang="sv-SE" sz="2600"/>
              <a:t>Manakah yang cocok dengan  perilaku konsumen</a:t>
            </a:r>
            <a:r>
              <a:rPr lang="sv-SE" sz="2600" smtClean="0"/>
              <a:t>?</a:t>
            </a:r>
          </a:p>
          <a:p>
            <a:pPr lvl="1"/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64260" y="228600"/>
            <a:ext cx="6799930" cy="6213475"/>
            <a:chOff x="1764260" y="228600"/>
            <a:chExt cx="6799930" cy="6213475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64260" y="2590800"/>
              <a:ext cx="1659429" cy="120032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u="sng" smtClean="0">
                  <a:solidFill>
                    <a:srgbClr val="00FF00"/>
                  </a:solidFill>
                  <a:latin typeface="Arial" panose="020B0604020202020204" pitchFamily="34" charset="0"/>
                </a:rPr>
                <a:t>Implementasi</a:t>
              </a:r>
              <a:endParaRPr lang="en-US" altLang="zh-CN" b="1">
                <a:solidFill>
                  <a:srgbClr val="00FF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Di Pasar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876675" y="4495800"/>
              <a:ext cx="2497138" cy="194627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u="sng">
                  <a:solidFill>
                    <a:srgbClr val="00FF00"/>
                  </a:solidFill>
                  <a:latin typeface="Arial" panose="020B0604020202020204" pitchFamily="34" charset="0"/>
                </a:rPr>
                <a:t>Marketing Mix </a:t>
              </a:r>
              <a:endParaRPr lang="en-US" altLang="zh-CN" b="1">
                <a:solidFill>
                  <a:srgbClr val="00FF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</a:rPr>
                <a:t>Product, Brand,</a:t>
              </a:r>
            </a:p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</a:rPr>
                <a:t>Price, Place</a:t>
              </a:r>
            </a:p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</a:rPr>
                <a:t>Promotion, and</a:t>
              </a:r>
            </a:p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</a:rPr>
                <a:t>7Rs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263283" y="228600"/>
              <a:ext cx="1762021" cy="147732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u="sng" smtClean="0">
                  <a:solidFill>
                    <a:srgbClr val="00FF00"/>
                  </a:solidFill>
                  <a:latin typeface="Arial" panose="020B0604020202020204" pitchFamily="34" charset="0"/>
                </a:rPr>
                <a:t>Analisis Pasar</a:t>
              </a:r>
              <a:endParaRPr lang="en-US" altLang="zh-CN" b="1">
                <a:solidFill>
                  <a:srgbClr val="00FF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Lingkungan</a:t>
              </a: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Pelanggan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Perusahaah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Political/Legal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071474" y="2752635"/>
              <a:ext cx="1492716" cy="120032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u="sng" smtClean="0">
                  <a:solidFill>
                    <a:srgbClr val="00FF00"/>
                  </a:solidFill>
                  <a:latin typeface="Arial" panose="020B0604020202020204" pitchFamily="34" charset="0"/>
                </a:rPr>
                <a:t>Segmentasi</a:t>
              </a:r>
              <a:endParaRPr lang="en-US" altLang="zh-CN" b="1">
                <a:solidFill>
                  <a:srgbClr val="00FF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Demografis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Situasional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Psikografis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5096919"/>
                </p:ext>
              </p:extLst>
            </p:nvPr>
          </p:nvGraphicFramePr>
          <p:xfrm>
            <a:off x="4876800" y="2819400"/>
            <a:ext cx="787400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Clip" r:id="rId3" imgW="1045800" imgH="1552320" progId="MS_ClipArt_Gallery.5">
                    <p:embed/>
                  </p:oleObj>
                </mc:Choice>
                <mc:Fallback>
                  <p:oleObj name="Clip" r:id="rId3" imgW="1045800" imgH="1552320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2819400"/>
                          <a:ext cx="787400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181600" y="2133600"/>
              <a:ext cx="0" cy="6858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5181600" y="3886200"/>
              <a:ext cx="0" cy="6096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810000" y="3352800"/>
              <a:ext cx="8382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5715000" y="3352800"/>
              <a:ext cx="7620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 rot="5400000">
              <a:off x="6589712" y="1106488"/>
              <a:ext cx="1298575" cy="1371600"/>
              <a:chOff x="1536" y="720"/>
              <a:chExt cx="818" cy="864"/>
            </a:xfrm>
          </p:grpSpPr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rot="5386682" flipH="1">
                <a:off x="1104" y="1152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 rot="5386682" flipV="1">
                <a:off x="1945" y="311"/>
                <a:ext cx="0" cy="81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2438400" y="5562600"/>
              <a:ext cx="1371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438400" y="4267200"/>
              <a:ext cx="0" cy="1295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10820284">
              <a:off x="6553200" y="4267200"/>
              <a:ext cx="1298575" cy="1371600"/>
              <a:chOff x="1536" y="720"/>
              <a:chExt cx="818" cy="864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rot="5386682" flipH="1">
                <a:off x="1104" y="1152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 rot="5386682" flipV="1">
                <a:off x="1945" y="311"/>
                <a:ext cx="0" cy="81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2438400" y="1143000"/>
              <a:ext cx="1298575" cy="1371600"/>
              <a:chOff x="1536" y="720"/>
              <a:chExt cx="818" cy="864"/>
            </a:xfrm>
          </p:grpSpPr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rot="5386682" flipH="1">
                <a:off x="1104" y="1152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rot="5386682" flipV="1">
                <a:off x="1945" y="311"/>
                <a:ext cx="0" cy="81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3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 Pasar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61268"/>
            <a:ext cx="10082959" cy="4912894"/>
          </a:xfrm>
        </p:spPr>
        <p:txBody>
          <a:bodyPr>
            <a:normAutofit fontScale="92500"/>
          </a:bodyPr>
          <a:lstStyle/>
          <a:p>
            <a:r>
              <a:rPr lang="sv-SE" sz="2400"/>
              <a:t>Proses menganalisis perubahan tren konsumen, saat ini dan potensial pesaing, perusahaan kekuatan dan sumber daya dan </a:t>
            </a:r>
            <a:r>
              <a:rPr lang="sv-SE" sz="2400" smtClean="0"/>
              <a:t>liingkungan </a:t>
            </a:r>
            <a:r>
              <a:rPr lang="sv-SE" sz="2400"/>
              <a:t>ekonomi, hukum dan </a:t>
            </a:r>
            <a:r>
              <a:rPr lang="sv-SE" sz="2400" smtClean="0"/>
              <a:t>teknologi</a:t>
            </a:r>
          </a:p>
          <a:p>
            <a:r>
              <a:rPr lang="en-US" sz="2400"/>
              <a:t>Salah satu tujuan adalah untuk meminimalkan jumlah produk gagal yang diperkenalkan ke pasar dengan lebih baik </a:t>
            </a:r>
            <a:r>
              <a:rPr lang="en-US" sz="2400" smtClean="0"/>
              <a:t>melalui pemahaman </a:t>
            </a:r>
            <a:r>
              <a:rPr lang="en-US" sz="2400"/>
              <a:t>keinginan dan kebutuhan </a:t>
            </a:r>
            <a:r>
              <a:rPr lang="en-US" sz="2400" smtClean="0"/>
              <a:t>pasar</a:t>
            </a:r>
          </a:p>
          <a:p>
            <a:r>
              <a:rPr lang="en-US" sz="2400" smtClean="0"/>
              <a:t>Wawasan </a:t>
            </a:r>
            <a:r>
              <a:rPr lang="en-US" sz="2400"/>
              <a:t>konsumen dan pengembangan </a:t>
            </a:r>
            <a:r>
              <a:rPr lang="en-US" sz="2400" smtClean="0"/>
              <a:t>produk</a:t>
            </a:r>
          </a:p>
          <a:p>
            <a:pPr lvl="1"/>
            <a:r>
              <a:rPr lang="en-US" sz="2200"/>
              <a:t>Konsumen Insight: pemahaman tentang dinyatakan dan yang tidak diucapkan kebutuhan konsumen dan realitas yang mempengaruhi bagaimana mereka membuat pilihan hidup, merek dan </a:t>
            </a:r>
            <a:r>
              <a:rPr lang="en-US" sz="2200" smtClean="0"/>
              <a:t>produk</a:t>
            </a:r>
          </a:p>
          <a:p>
            <a:pPr lvl="1"/>
            <a:r>
              <a:rPr lang="en-US" sz="2200"/>
              <a:t>Menggabungkan fakta (dari penelitian) dan intuisi untuk menghasilkan wawasan yang dapat mengakibatkan produk baru, inovasi produk yang ada, perpanjangan merek atau rencana revisi komunikasi</a:t>
            </a:r>
          </a:p>
          <a:p>
            <a:pPr lvl="1"/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Analisis Pasar : Lingkungan Konsumen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68216"/>
            <a:ext cx="10082958" cy="5069304"/>
          </a:xfrm>
        </p:spPr>
        <p:txBody>
          <a:bodyPr>
            <a:normAutofit/>
          </a:bodyPr>
          <a:lstStyle/>
          <a:p>
            <a:r>
              <a:rPr lang="sv-SE" sz="2400" smtClean="0"/>
              <a:t>Meliputi trend </a:t>
            </a:r>
            <a:r>
              <a:rPr lang="sv-SE" sz="2400"/>
              <a:t>demografis, pengaruh </a:t>
            </a:r>
            <a:r>
              <a:rPr lang="sv-SE" sz="2400" smtClean="0"/>
              <a:t>pribadi </a:t>
            </a:r>
            <a:r>
              <a:rPr lang="sv-SE" sz="2400"/>
              <a:t>dan </a:t>
            </a:r>
            <a:r>
              <a:rPr lang="sv-SE" sz="2400" smtClean="0"/>
              <a:t>kelompok, </a:t>
            </a:r>
            <a:r>
              <a:rPr lang="sv-SE" sz="2400"/>
              <a:t>pengetahuan, sikap, motivasi, pembelian dan pola konsumsi, perubahan kebutuhan konsumen, keinginan, dan gaya </a:t>
            </a:r>
            <a:r>
              <a:rPr lang="sv-SE" sz="2400" smtClean="0"/>
              <a:t>hidup;</a:t>
            </a:r>
          </a:p>
          <a:p>
            <a:r>
              <a:rPr lang="en-US" sz="2400"/>
              <a:t>Perubahan dalam lingkungan konsumen dapat menyebabkan ide-ide produk baru, adaptasi produk, kemasan baru atau layanan baru untuk membantu konsumen </a:t>
            </a:r>
            <a:r>
              <a:rPr lang="en-US" sz="2400" smtClean="0"/>
              <a:t>untuk memenuhi </a:t>
            </a:r>
            <a:r>
              <a:rPr lang="en-US" sz="2400"/>
              <a:t>kebutuhan mereka </a:t>
            </a:r>
            <a:r>
              <a:rPr lang="en-US" sz="2400" smtClean="0"/>
              <a:t>yang berubah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Analisis Pasar : Sumberdaya dan Kekuatan Korporasi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16824"/>
            <a:ext cx="995370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Sumberdaya</a:t>
            </a:r>
          </a:p>
          <a:p>
            <a:r>
              <a:rPr lang="en-US" sz="2400" smtClean="0"/>
              <a:t>Finansial</a:t>
            </a:r>
          </a:p>
          <a:p>
            <a:r>
              <a:rPr lang="en-US" sz="2400" smtClean="0"/>
              <a:t>Teknologis</a:t>
            </a:r>
          </a:p>
          <a:p>
            <a:r>
              <a:rPr lang="en-US" sz="2400" smtClean="0"/>
              <a:t>Personel/manajerial</a:t>
            </a:r>
          </a:p>
          <a:p>
            <a:r>
              <a:rPr lang="en-US" sz="2400" smtClean="0"/>
              <a:t>Produksi</a:t>
            </a:r>
          </a:p>
          <a:p>
            <a:r>
              <a:rPr lang="en-US" sz="2400" smtClean="0"/>
              <a:t>Pengembangan dan Desain</a:t>
            </a:r>
          </a:p>
          <a:p>
            <a:r>
              <a:rPr lang="en-US" sz="2400" smtClean="0"/>
              <a:t>Riset</a:t>
            </a:r>
          </a:p>
          <a:p>
            <a:r>
              <a:rPr lang="en-US" sz="2400" smtClean="0"/>
              <a:t>Pemasaran/Advertensi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Analisis Pasar : Pesaing Aktual dan Potensial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en-US" sz="2400" smtClean="0"/>
              <a:t>Siapa pesaing saat ini dan perusahaan mana yang potensial menjadi pesaing ?</a:t>
            </a:r>
          </a:p>
          <a:p>
            <a:r>
              <a:rPr lang="en-US" sz="2400" smtClean="0"/>
              <a:t>Apa keunggulan/ketidak-unggulan pesaing dan produknya?</a:t>
            </a:r>
          </a:p>
          <a:p>
            <a:r>
              <a:rPr lang="sv-SE" sz="2400"/>
              <a:t>Apa alternatif skenario </a:t>
            </a:r>
            <a:r>
              <a:rPr lang="sv-SE" sz="2400" smtClean="0"/>
              <a:t>untuk mengantisipasi bagaimana </a:t>
            </a:r>
            <a:r>
              <a:rPr lang="sv-SE" sz="2400"/>
              <a:t>pesaing bereaksi terhadap produk baru atau inovasi?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Djoko Santoso - Agribis - Faperta - Unlam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FB61-A004-4453-BEA7-184453B01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756</TotalTime>
  <Words>1849</Words>
  <Application>Microsoft Office PowerPoint</Application>
  <PresentationFormat>Widescreen</PresentationFormat>
  <Paragraphs>235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宋体</vt:lpstr>
      <vt:lpstr>Arial</vt:lpstr>
      <vt:lpstr>Calibri</vt:lpstr>
      <vt:lpstr>Century Gothic</vt:lpstr>
      <vt:lpstr>Wingdings 3</vt:lpstr>
      <vt:lpstr>Ion</vt:lpstr>
      <vt:lpstr>Clip</vt:lpstr>
      <vt:lpstr>Pokok Bahasan 2   Perencanaan Strategis Organisasi Bertumpu pada Pelanggan</vt:lpstr>
      <vt:lpstr>PowerPoint Presentation</vt:lpstr>
      <vt:lpstr>Karakteristik Pelanggan sebagai tumpuan organisasi </vt:lpstr>
      <vt:lpstr>PowerPoint Presentation</vt:lpstr>
      <vt:lpstr>PowerPoint Presentation</vt:lpstr>
      <vt:lpstr>Analisis Pasar</vt:lpstr>
      <vt:lpstr>Analisis Pasar : Lingkungan Konsumen</vt:lpstr>
      <vt:lpstr>Analisis Pasar : Sumberdaya dan Kekuatan Korporasi</vt:lpstr>
      <vt:lpstr>Analisis Pasar : Pesaing Aktual dan Potensial</vt:lpstr>
      <vt:lpstr>Analisis Pemasaran :  Lingkungan Pasar</vt:lpstr>
      <vt:lpstr>PowerPoint Presentation</vt:lpstr>
      <vt:lpstr>Segmentasi Pasar</vt:lpstr>
      <vt:lpstr>Segmentasi Pasar</vt:lpstr>
      <vt:lpstr>Identifikasi Segmen</vt:lpstr>
      <vt:lpstr>Kriteria Memilih Segmen</vt:lpstr>
      <vt:lpstr>Analisis Bayesian</vt:lpstr>
      <vt:lpstr>Strategi Marketing Mix : Produk</vt:lpstr>
      <vt:lpstr>Strategi Marketing Mix : Place</vt:lpstr>
      <vt:lpstr>Strategi Marketing Mix : Price</vt:lpstr>
      <vt:lpstr>Strategi Marketing Mix : Promosi</vt:lpstr>
      <vt:lpstr>Stratgi Marketing Mix : Brand</vt:lpstr>
      <vt:lpstr>Strategi Marketing Mix : Brand</vt:lpstr>
      <vt:lpstr>Transformasi Pelanggan kearah Teman dan Penggemar</vt:lpstr>
      <vt:lpstr>Implementasi Strategi</vt:lpstr>
      <vt:lpstr>7R Dalam Marketing Mix</vt:lpstr>
      <vt:lpstr>Loyalitas Pelanggan</vt:lpstr>
      <vt:lpstr>Mengelola hubungan dengan Pelanggan (CRM)</vt:lpstr>
      <vt:lpstr>Strategi Pemasaran Global</vt:lpstr>
      <vt:lpstr>Strategi Pemasaran Global</vt:lpstr>
      <vt:lpstr>Strategi Pemasaran Global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Djoko Santoso</cp:lastModifiedBy>
  <cp:revision>43</cp:revision>
  <dcterms:created xsi:type="dcterms:W3CDTF">2017-08-27T00:09:11Z</dcterms:created>
  <dcterms:modified xsi:type="dcterms:W3CDTF">2018-07-17T07:16:42Z</dcterms:modified>
</cp:coreProperties>
</file>