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51560" y="96012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300" b="1">
                <a:solidFill>
                  <a:srgbClr val="FFFFFF"/>
                </a:solidFill>
              </a:defRPr>
            </a:pPr>
            <a:r>
              <a:t>ANALISIS BIAYA</a:t>
            </a:r>
          </a:p>
          <a:p>
            <a:pPr>
              <a:defRPr sz="2600">
                <a:solidFill>
                  <a:srgbClr val="D2E1F0"/>
                </a:solidFill>
              </a:defRPr>
            </a:pPr>
            <a:r>
              <a:t>Pertemuan 4 — Harga Pokok Produksi (HPP)</a:t>
            </a:r>
          </a:p>
          <a:p>
            <a:pPr>
              <a:defRPr sz="1700">
                <a:solidFill>
                  <a:srgbClr val="EDAE41"/>
                </a:solidFill>
              </a:defRPr>
            </a:pPr>
            <a:r>
              <a:t>Dari biaya produksi → HPP → biaya per unit → keputusan harga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3840480"/>
            <a:ext cx="3017520" cy="12344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3840480"/>
            <a:ext cx="73152" cy="12344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98448" y="3968496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UNDERSTAND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4453128"/>
            <a:ext cx="265176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Konsep HPP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3840480"/>
            <a:ext cx="3017520" cy="12344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3840480"/>
            <a:ext cx="73152" cy="123444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3968496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CALCULATE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4453128"/>
            <a:ext cx="265176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Menghitung HPP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80960" y="3840480"/>
            <a:ext cx="3017520" cy="12344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80960" y="3840480"/>
            <a:ext cx="73152" cy="12344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82128" y="3968496"/>
            <a:ext cx="2651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ANALYZE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2128" y="4453128"/>
            <a:ext cx="2651760" cy="52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Interpretasi &amp; keputusan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Agenda 90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50976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D"/>
                </a:solidFill>
              </a:defRPr>
            </a:pPr>
            <a:r>
              <a:t>Konsep → formula → kasus → latihan → refleksi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0–10'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299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Review Pertemuan 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4173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34840" y="141732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3600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10–25'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8" y="20299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Konsep HPP &amp; aliran biaya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0" y="141732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076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25–40'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0768" y="20299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Komponen HPP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4747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347472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7" y="36027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40–55'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0873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Persediaan BDP &amp; produk jadi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4747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34840" y="3474720"/>
            <a:ext cx="73152" cy="15087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36008" y="36027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55–75'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36008" y="40873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Studi kasus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474720"/>
            <a:ext cx="3429000" cy="15087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0" y="3474720"/>
            <a:ext cx="73152" cy="15087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30768" y="36027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75–90'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30768" y="4087368"/>
            <a:ext cx="3063240" cy="795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Latihan + kuis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Menjelaskan konsep Harga Pokok Produksi (HPP) dan kaitannya dengan biaya manufaktur.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Membedakan biaya bahan baku, tenaga kerja, overhead, barang dalam proses, dan produk jadi.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Menghitung biaya produksi dan HPP dengan memperhatikan persediaan awal dan akhir.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Menghitung HPP per unit.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Menjelaskan hubungan HPP, harga jual, margin, dan profit.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Menganalisis dampak perubahan biaya atau volume terhadap HPP.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Apa Itu Harga Pokok Produksi?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2918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2918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MAKNA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29968"/>
            <a:ext cx="3063240" cy="257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HPP adalah total biaya manufaktur yang melekat pada produk yang selesai diproduksi dalam suatu periode.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2918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29184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MENGAPA PENTING?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29968"/>
            <a:ext cx="3063240" cy="257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HPP membantu menentukan biaya produk, menilai persediaan produk jadi, menghitung laba kotor, dan mendukung keputusan harga.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2918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2918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JANGAN TERTUKAR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29968"/>
            <a:ext cx="3063240" cy="257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HPP produksi ≠ harga jual.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HPP produksi ≠ seluruh biaya perusahaan.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Biaya pemasaran &amp; administrasi umumnya bukan manufacturing cost.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507492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522122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HPP Produksi = biaya produk selesai diproduksi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576986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Istilah dapat digunakan berbeda antar konteks; pada sesi ini fokus pada manufacturing cost produk selesai.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Aliran Biaya dalam Sistem Manufaktur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28800"/>
            <a:ext cx="2514600" cy="24688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828800"/>
            <a:ext cx="73152" cy="24688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088" y="1956816"/>
            <a:ext cx="2148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1. Raw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441448"/>
            <a:ext cx="214884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Bahan baku dibeli &amp; disimpan</a:t>
            </a:r>
          </a:p>
        </p:txBody>
      </p:sp>
      <p:sp>
        <p:nvSpPr>
          <p:cNvPr id="8" name="Chevron 7"/>
          <p:cNvSpPr/>
          <p:nvPr/>
        </p:nvSpPr>
        <p:spPr>
          <a:xfrm>
            <a:off x="3081528" y="2651760"/>
            <a:ext cx="292608" cy="502920"/>
          </a:xfrm>
          <a:prstGeom prst="chevron">
            <a:avLst/>
          </a:prstGeom>
          <a:solidFill>
            <a:srgbClr val="657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429000" y="1828800"/>
            <a:ext cx="2514600" cy="24688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29000" y="1828800"/>
            <a:ext cx="73152" cy="246888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30168" y="1956816"/>
            <a:ext cx="2148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2. Work in 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0168" y="2441448"/>
            <a:ext cx="214884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Material + tenaga kerja + overhead masuk proses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07608" y="2651760"/>
            <a:ext cx="292608" cy="502920"/>
          </a:xfrm>
          <a:prstGeom prst="chevron">
            <a:avLst/>
          </a:prstGeom>
          <a:solidFill>
            <a:srgbClr val="657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355080" y="1828800"/>
            <a:ext cx="2514600" cy="24688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828800"/>
            <a:ext cx="73152" cy="24688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56248" y="1956816"/>
            <a:ext cx="2148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3. Finished Goods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6248" y="2441448"/>
            <a:ext cx="214884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Produk selesai diproduksi</a:t>
            </a:r>
          </a:p>
        </p:txBody>
      </p:sp>
      <p:sp>
        <p:nvSpPr>
          <p:cNvPr id="18" name="Chevron 17"/>
          <p:cNvSpPr/>
          <p:nvPr/>
        </p:nvSpPr>
        <p:spPr>
          <a:xfrm>
            <a:off x="8933688" y="2651760"/>
            <a:ext cx="292608" cy="502920"/>
          </a:xfrm>
          <a:prstGeom prst="chevron">
            <a:avLst/>
          </a:prstGeom>
          <a:solidFill>
            <a:srgbClr val="657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281160" y="1828800"/>
            <a:ext cx="2514600" cy="24688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281160" y="1828800"/>
            <a:ext cx="73152" cy="246888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82328" y="1956816"/>
            <a:ext cx="2148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4. Cost of Goods Sold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82328" y="2441448"/>
            <a:ext cx="2148840" cy="1755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Produk terjual → biaya menjadi beban pokok penjualan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9834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42A43"/>
                </a:solidFill>
              </a:defRPr>
            </a:pPr>
            <a:r>
              <a:t>• Kunci: biaya berpindah mengikuti status fisik produk dan tahap proses.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Komponen Biaya Produksi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29000" cy="33832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3832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DIRECT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84248"/>
            <a:ext cx="306324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Bahan yang menjadi bagian produk.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bahan utama, komponen, kemasan yang merupakan bagian produk.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429000" cy="33832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338328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DIRECT LABOR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84248"/>
            <a:ext cx="306324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Tenaga kerja langsung yang mengerjakan produk.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operator, assembler, pekerja produksi.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429000" cy="33832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71600"/>
            <a:ext cx="73152" cy="33832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MANUFACTURING OVERHEAD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84248"/>
            <a:ext cx="3063240" cy="2670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Seluruh biaya manufaktur selain DM &amp; DL.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Contoh: listrik, maintenance, supervisor, depresiasi.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50292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51755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Total Manufacturing Cost = DM + DL + MOH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57241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Ini menjadi dasar perhitungan biaya produksi.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Barang Dalam Proses (Work in Process / BDP)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BDP adalah produk yang sudah masuk proses tetapi belum selesai pada akhir periode.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Biaya BDP terdiri dari biaya yang sudah melekat pada produk yang belum selesai.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Persediaan BDP awal ikut menjadi bagian dari biaya yang harus diselesaikan pada periode berjalan.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Persediaan BDP akhir belum menjadi produk selesai, sehingga tidak seluruh biayanya masuk HPP produksi selesai.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461772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476402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Cost of Goods Manufactured = Beginning WIP + Total Manufacturing Cost − Ending WIP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531266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Dalam bahasa sederhana: biaya BDP awal + biaya produksi − BDP akhir.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Bedakan: Biaya Produk Selesai vs Produk Terjual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5074920" cy="3200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2004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A43"/>
                </a:solidFill>
              </a:defRPr>
            </a:pPr>
            <a:r>
              <a:t>COST OF GOODS MANUFACTURED (COGM)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29968"/>
            <a:ext cx="4709159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Biaya produk yang selesai diproduksi selama periode.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Dipengaruhi BDP awal, manufacturing cost, dan BDP akhir.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5074920" cy="3200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0" y="1417320"/>
            <a:ext cx="73152" cy="320040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968" y="1545336"/>
            <a:ext cx="47091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A43"/>
                </a:solidFill>
              </a:defRPr>
            </a:pPr>
            <a:r>
              <a:t>COST OF GOODS SOLD (COGS / HPP PENJUALAN)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968" y="2029968"/>
            <a:ext cx="4709159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Biaya produk yang benar-benar terjual.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Dipengaruhi persediaan produk jadi awal, COGM, dan persediaan produk jadi akhir.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98348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512978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COGS = Beginning Finished Goods + COGM − Ending Finished Goods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567842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Jangan menggunakan istilah “HPP” tanpa menjelaskan apakah yang dimaksud HPP produksi atau HPP penjualan.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Peta Rumus HPP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23444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38074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Direct Materials Used = Beg. RM + Purchases − End. 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92938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Bahan baku yang benar-benar digunakan dalam produksi.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65176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79806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Total Manufacturing Cost = DM Used + DL + MOH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34670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Total biaya manufaktur periode berjalan.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06908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21538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COGM = Beg. WIP + Manufacturing Cost − End. WIP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76402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Biaya produk yang selesai diproduksi.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54864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56327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COGS = Beg. Finished Goods + COGM − End. Finished Goods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61813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Biaya produk yang terjual.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Studi Kasus — PT Prima Industri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50976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5717D"/>
                </a:solidFill>
              </a:defRPr>
            </a:pPr>
            <a:r>
              <a:t>Data bulan Oktober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58521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Persediaan bahan baku awal = Rp20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Pembelian bahan baku = Rp90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Persediaan bahan baku akhir = Rp15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Tenaga kerja langsung = Rp45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Manufacturing overhead = Rp30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BDP awal = Rp25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BDP akhir = Rp20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Produk selesai diproduksi = 5.000 unit.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40880" y="1371600"/>
            <a:ext cx="4206240" cy="12801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0880" y="1371600"/>
            <a:ext cx="73152" cy="128016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42048" y="1499616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Tugas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2048" y="1984248"/>
            <a:ext cx="3840479" cy="5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Hitung direct material used.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40880" y="2880360"/>
            <a:ext cx="4206240" cy="128016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040880" y="2880360"/>
            <a:ext cx="73152" cy="128016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42048" y="3008376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Tugas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42048" y="3493008"/>
            <a:ext cx="3840479" cy="5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Hitung COGM / HPP produksi.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40880" y="4389120"/>
            <a:ext cx="420624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040880" y="4389120"/>
            <a:ext cx="73152" cy="10972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42048" y="4517136"/>
            <a:ext cx="384047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42A43"/>
                </a:solidFill>
              </a:defRPr>
            </a:pPr>
            <a:r>
              <a:t>Tugas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42048" y="5001768"/>
            <a:ext cx="3840479" cy="384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283340"/>
                </a:solidFill>
              </a:defRPr>
            </a:pPr>
            <a:r>
              <a:t>Hitung HPP produksi per unit.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Kasus — Pembahasan Tahap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46304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60934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DM Used = 20 + 90 − 15 = Rp95 juta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15798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Bahan baku yang benar-benar masuk ke proses selama periode.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06324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320954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Manufacturing Cost = 95 + 45 + 30 = Rp170 juta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75818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DM used + direct labor + manufacturing overhead.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4892040"/>
            <a:ext cx="8138160" cy="8686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11680" y="4892040"/>
            <a:ext cx="73152" cy="86868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212848" y="5020055"/>
            <a:ext cx="7772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2A43"/>
                </a:solidFill>
              </a:defRPr>
            </a:pPr>
            <a:r>
              <a:t>Interpretasi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12848" y="5504688"/>
            <a:ext cx="7772400" cy="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283340"/>
                </a:solidFill>
              </a:defRPr>
            </a:pPr>
            <a:r>
              <a:t>Rp170 juta adalah total biaya manufaktur yang masuk ke proses selama Oktober—belum otomatis sama dengan biaya produk selesai.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Kasus — Pembahasan Tahap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55448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70078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COGM = Beginning WIP + Manufacturing Cost − Ending WIP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24942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25 + 170 − 20 = Rp175 juta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33756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348386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HPP Produksi / Unit = Rp175 juta / 5.000 = Rp35.000/unit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403250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Angka ini menunjukkan biaya rata-rata produk yang selesai diproduksi.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03120" y="4892040"/>
            <a:ext cx="7955279" cy="86868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103120" y="4892040"/>
            <a:ext cx="73152" cy="86868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04288" y="5020055"/>
            <a:ext cx="758951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2A43"/>
                </a:solidFill>
              </a:defRPr>
            </a:pPr>
            <a:r>
              <a:t>Insight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04288" y="5504688"/>
            <a:ext cx="7589519" cy="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283340"/>
                </a:solidFill>
              </a:defRPr>
            </a:pPr>
            <a:r>
              <a:t>BDP akhir mengurangi biaya yang masuk ke produk selesai karena sebagian biaya masih melekat pada produk yang belum selesai.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Studi Kasus Lanjutan — Dari Produksi ke Penjualan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0584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3340"/>
                </a:solidFill>
              </a:defRPr>
            </a:pPr>
            <a:r>
              <a:t>• Dari kasus sebelumnya, COGM = Rp175 juta.</a:t>
            </a:r>
          </a:p>
          <a:p>
            <a:pPr>
              <a:spcAft>
                <a:spcPts val="900"/>
              </a:spcAft>
              <a:defRPr sz="1900">
                <a:solidFill>
                  <a:srgbClr val="283340"/>
                </a:solidFill>
              </a:defRPr>
            </a:pPr>
            <a:r>
              <a:t>• Persediaan produk jadi awal = Rp30 juta.</a:t>
            </a:r>
          </a:p>
          <a:p>
            <a:pPr>
              <a:spcAft>
                <a:spcPts val="900"/>
              </a:spcAft>
              <a:defRPr sz="1900">
                <a:solidFill>
                  <a:srgbClr val="283340"/>
                </a:solidFill>
              </a:defRPr>
            </a:pPr>
            <a:r>
              <a:t>• Persediaan produk jadi akhir = Rp25 juta.</a:t>
            </a:r>
          </a:p>
          <a:p>
            <a:pPr>
              <a:spcAft>
                <a:spcPts val="900"/>
              </a:spcAft>
              <a:defRPr sz="1900">
                <a:solidFill>
                  <a:srgbClr val="283340"/>
                </a:solidFill>
              </a:defRPr>
            </a:pPr>
            <a:r>
              <a:t>• Pertanyaan: berapa COGS/HPP penjualan?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45720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47183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COGS = Beginning FG + COGM − Ending FG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52669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= 30 + 175 − 25 = Rp180 juta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HPP per Unit — Hati-Hati dengan Denominator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3200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73152" cy="320040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SALAH KAPRAH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029968"/>
            <a:ext cx="3063240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Membagi total biaya manufaktur dengan jumlah unit terjual, padahal yang dianalisis adalah biaya produk selesai.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200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17320"/>
            <a:ext cx="73152" cy="32004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BENAR UNTUK COGM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029968"/>
            <a:ext cx="3063240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Jika ingin HPP produksi/unit, gunakan COGM dan unit produk selesai yang relevan.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429000" cy="32004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17320"/>
            <a:ext cx="73152" cy="320040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54533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PERLU KONSISTEN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2029968"/>
            <a:ext cx="3063240" cy="248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Periode, unit, dan status produk harus sama.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Pastikan tidak mencampur biaya produksi dengan biaya penjualan.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507492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522122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HPP Produksi/Unit = COGM ÷ Unit Produk Selesai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576986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Gunakan denominator yang sesuai dengan tujuan analisis.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Analisis Sensitivitas HPP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29000" cy="32918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2918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BASE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84248"/>
            <a:ext cx="3063240" cy="257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COGM = Rp175 juta</a:t>
            </a:r>
          </a:p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Output selesai = 5.000</a:t>
            </a:r>
          </a:p>
          <a:p>
            <a:pPr>
              <a:spcAft>
                <a:spcPts val="600"/>
              </a:spcAft>
              <a:defRPr sz="1500">
                <a:solidFill>
                  <a:srgbClr val="283340"/>
                </a:solidFill>
              </a:defRPr>
            </a:pPr>
            <a:r>
              <a:t>HPP/unit = Rp35.000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429000" cy="32918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329184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MATERIAL +10%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84248"/>
            <a:ext cx="3063240" cy="257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DM used naik dari Rp95 jt → Rp104,5 jt.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COGM naik Rp9,5 jt.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HPP/unit menjadi Rp36.900.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429000" cy="329184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71600"/>
            <a:ext cx="73152" cy="329184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OUTPUT +10%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84248"/>
            <a:ext cx="3063240" cy="2578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Jika biaya tetap tidak berubah dan output selesai naik, HPP/unit dapat turun.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Tetapi kapasitas &amp; kualitas harus diperiksa.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Latihan Individu — 10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33272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Persediaan bahan baku awal = Rp15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Pembelian bahan baku = Rp70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Persediaan bahan baku akhir = Rp10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Direct labor = Rp35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Manufacturing overhead = Rp20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BDP awal = Rp12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BDP akhir = Rp17 juta.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Produk selesai = 4.000 unit.</a:t>
            </a:r>
          </a:p>
          <a:p>
            <a:pPr>
              <a:spcAft>
                <a:spcPts val="900"/>
              </a:spcAft>
              <a:defRPr sz="1700">
                <a:solidFill>
                  <a:srgbClr val="283340"/>
                </a:solidFill>
              </a:defRPr>
            </a:pPr>
            <a:r>
              <a:t>• Hitung: DM used, manufacturing cost, COGM/HPP produksi, dan HPP produksi/unit.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Latihan — Kunci Jawaban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1430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2893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DM Used = 15 + 70 − 10 = Rp75 juta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837943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Bahan baku yang digunakan.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5146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6609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Manufacturing Cost = 75 + 35 + 20 = Rp130 juta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2095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Total biaya manufaktur periode berjalan.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8862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40325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COGM = 12 + 130 − 17 = Rp125 juta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45811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Biaya produk selesai diproduksi.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5257800"/>
            <a:ext cx="10332720" cy="1097280"/>
          </a:xfrm>
          <a:prstGeom prst="roundRect">
            <a:avLst/>
          </a:prstGeom>
          <a:solidFill>
            <a:srgbClr val="F4F8FA"/>
          </a:solidFill>
          <a:ln>
            <a:solidFill>
              <a:srgbClr val="00888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5404104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42A43"/>
                </a:solidFill>
              </a:defRPr>
            </a:pPr>
            <a:r>
              <a:t>HPP/unit = 125 juta / 4.000 = Rp31.250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5952744"/>
            <a:ext cx="9875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65717D"/>
                </a:solidFill>
              </a:defRPr>
            </a:pPr>
            <a:r>
              <a:t>Biaya rata-rata per unit produk selesai.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HOTS — HPP Turun, Apakah Selalu Lebih Baik?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29000" cy="32461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3246120"/>
          </a:xfrm>
          <a:prstGeom prst="rect">
            <a:avLst/>
          </a:prstGeom>
          <a:solidFill>
            <a:srgbClr val="BE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SKENARIO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984248"/>
            <a:ext cx="3063240" cy="2532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Output naik 20%.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HPP/unit turun.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Tetapi overtime naik dan defect meningkat.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 yang harus diperiksa?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71600"/>
            <a:ext cx="3429000" cy="32461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371600"/>
            <a:ext cx="73152" cy="3246120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028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SKENARIO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1984248"/>
            <a:ext cx="3063240" cy="2532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Material lebih murah.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DM turun 8%.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Yield turun 5%.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Apakah total material cost benar-benar turun?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71600"/>
            <a:ext cx="3429000" cy="324612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371600"/>
            <a:ext cx="73152" cy="324612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9328" y="1499616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42A43"/>
                </a:solidFill>
              </a:defRPr>
            </a:pPr>
            <a:r>
              <a:t>SKENARIO 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8" y="1984248"/>
            <a:ext cx="3063240" cy="2532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BDP akhir meningkat tajam.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HPP produksi terlihat lebih rendah.</a:t>
            </a: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</a:p>
          <a:p>
            <a:pPr>
              <a:spcAft>
                <a:spcPts val="600"/>
              </a:spcAft>
              <a:defRPr sz="1400">
                <a:solidFill>
                  <a:srgbClr val="283340"/>
                </a:solidFill>
              </a:defRPr>
            </a:pPr>
            <a:r>
              <a:t>Apakah proses benar-benar lebih efisien?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166360"/>
            <a:ext cx="10058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142A43"/>
                </a:solidFill>
              </a:defRPr>
            </a:pPr>
            <a:r>
              <a:t>• Diskusikan: HPP harus dibaca bersama produktivitas, yield, kualitas, kapasitas, dan kondisi persediaan.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Kuis Cepat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1. Apa perbedaan manufacturing cost dan COGM?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2. Mengapa BDP awal ditambahkan?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3. Mengapa BDP akhir dikurangkan?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4. Apakah biaya promosi masuk manufacturing cost?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5. Apa perbedaan COGM dan COGS?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6. Mengapa HPP/unit harus menggunakan denominator yang tepat?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</a:defRPr>
            </a:pPr>
            <a:r>
              <a:t>Kunci Kuis &amp; Takeaway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2344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Manufacturing cost = DM used + DL + MOH.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BDP awal ditambahkan karena merupakan biaya yang sudah ada pada proses dari periode sebelumnya.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BDP akhir dikurangkan karena belum menjadi produk selesai.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Promosi umumnya non-manufacturing/selling expense.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COGM = biaya produk selesai; COGS = biaya produk yang terjual.</a:t>
            </a:r>
          </a:p>
          <a:p>
            <a:pPr>
              <a:spcAft>
                <a:spcPts val="900"/>
              </a:spcAft>
              <a:defRPr sz="1700">
                <a:solidFill>
                  <a:srgbClr val="FFFFFF"/>
                </a:solidFill>
              </a:defRPr>
            </a:pPr>
            <a:r>
              <a:t>• HPP/unit harus konsisten antara periode, status produk, dan jumlah unit.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11680" y="5303520"/>
            <a:ext cx="8138160" cy="658368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11680" y="5303520"/>
            <a:ext cx="73152" cy="658368"/>
          </a:xfrm>
          <a:prstGeom prst="rect">
            <a:avLst/>
          </a:prstGeom>
          <a:solidFill>
            <a:srgbClr val="EDAE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12848" y="5431536"/>
            <a:ext cx="7772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2A43"/>
                </a:solidFill>
              </a:defRPr>
            </a:pPr>
            <a:r>
              <a:t>TAKEAWAY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5916168"/>
            <a:ext cx="7772400" cy="-54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>
                <a:solidFill>
                  <a:srgbClr val="283340"/>
                </a:solidFill>
              </a:defRPr>
            </a:pPr>
            <a:r>
              <a:t>HPP bukan sekadar rumus—ia adalah “jejak biaya” dari proses produksi sampai produk selesai.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6576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A43"/>
                </a:solidFill>
              </a:defRPr>
            </a:pPr>
            <a:r>
              <a:t>Tugas Pertemuan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Pilih satu produk manufaktur/UMKM.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Identifikasi persediaan bahan baku awal, pembelian, dan akhir.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Identifikasi direct labor dan manufacturing overhead.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Jika tersedia, identifikasi BDP awal dan akhir.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Hitung manufacturing cost, COGM/HPP produksi, dan HPP/unit.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Simulasikan kenaikan bahan baku 10%.</a:t>
            </a:r>
          </a:p>
          <a:p>
            <a:pPr>
              <a:spcAft>
                <a:spcPts val="900"/>
              </a:spcAft>
              <a:defRPr sz="1800">
                <a:solidFill>
                  <a:srgbClr val="283340"/>
                </a:solidFill>
              </a:defRPr>
            </a:pPr>
            <a:r>
              <a:t>• Tuliskan 3 insight untuk menurunkan HPP tanpa menurunkan kualitas.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43200" y="5303520"/>
            <a:ext cx="6675120" cy="685800"/>
          </a:xfrm>
          <a:prstGeom prst="roundRect">
            <a:avLst/>
          </a:prstGeom>
          <a:solidFill>
            <a:srgbClr val="F4F8FA"/>
          </a:solidFill>
          <a:ln>
            <a:solidFill>
              <a:srgbClr val="DAE6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43200" y="5303520"/>
            <a:ext cx="73152" cy="685800"/>
          </a:xfrm>
          <a:prstGeom prst="rect">
            <a:avLst/>
          </a:prstGeom>
          <a:solidFill>
            <a:srgbClr val="0088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944368" y="5431536"/>
            <a:ext cx="63093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2A43"/>
                </a:solidFill>
              </a:defRPr>
            </a:pPr>
            <a:r>
              <a:t>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44368" y="5916168"/>
            <a:ext cx="6309359" cy="-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83340"/>
                </a:solidFill>
              </a:defRPr>
            </a:pPr>
            <a:r>
              <a:t>Tabel biaya + alur cost flow + perhitungan + analisis sensitivitas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18520" y="6537960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5717D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