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96012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300" b="1">
                <a:solidFill>
                  <a:srgbClr val="FFFFFF"/>
                </a:solidFill>
              </a:defRPr>
            </a:pPr>
            <a:r>
              <a:t>ANALISIS BIAYA</a:t>
            </a:r>
          </a:p>
          <a:p>
            <a:pPr>
              <a:defRPr sz="2600">
                <a:solidFill>
                  <a:srgbClr val="D2E1F0"/>
                </a:solidFill>
              </a:defRPr>
            </a:pPr>
            <a:r>
              <a:t>Pertemuan 3 — Struktur Biaya Produksi</a:t>
            </a:r>
          </a:p>
          <a:p>
            <a:pPr>
              <a:defRPr sz="1700">
                <a:solidFill>
                  <a:srgbClr val="EDAE41"/>
                </a:solidFill>
              </a:defRPr>
            </a:pPr>
            <a:r>
              <a:t>Bahan Baku • Tenaga Kerja • Overhead • HPP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3840480"/>
            <a:ext cx="73152" cy="12344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9844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Membongkar biaya produk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3840480"/>
            <a:ext cx="73152" cy="123444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CALCULATE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Menghitung biaya produksi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3840480"/>
            <a:ext cx="73152" cy="12344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ANALYZE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Menemukan cost driver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Agenda 90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50976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D"/>
                </a:solidFill>
              </a:defRPr>
            </a:pPr>
            <a:r>
              <a:t>Konsep → struktur biaya → kasus → latihan → refleksi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0–10'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Review klasifikasi biaya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3600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10–25'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Struktur biaya manufaktur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14173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25–40'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Material &amp; tenaga kerja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4747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40–55'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Manufacturing overhead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34747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55–75'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Kasus &amp; perhitungan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0" y="34747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30768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75–90'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0768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Latihan + kuis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Menjelaskan tiga komponen utama biaya manufaktur.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Mengidentifikasi biaya bahan baku langsung, tenaga kerja langsung, dan manufacturing overhead.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Menghitung prime cost dan conversion cost.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Menyusun total manufacturing cost berdasarkan data produksi.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Menghubungkan cost driver dengan aktivitas produksi.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Menganalisis bagaimana perubahan volume atau efisiensi memengaruhi biaya produk.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Struktur Biaya Produksi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429000" cy="29718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29718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DIRECT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75688"/>
            <a:ext cx="3063240" cy="225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Bahan yang menjadi bagian produk dan dapat ditelusuri secara ekonomis.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baja, tepung, komponen elektronik.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29000" cy="29718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63040"/>
            <a:ext cx="73152" cy="29718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9105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DIRECT LABOR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75688"/>
            <a:ext cx="3063240" cy="225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Tenaga kerja yang secara langsung mengubah material menjadi produk.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operator, perakit.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63040"/>
            <a:ext cx="3429000" cy="29718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63040"/>
            <a:ext cx="73152" cy="29718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9105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MANUFACTURING OVERHEAD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75688"/>
            <a:ext cx="3063240" cy="225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Biaya produksi selain DM &amp; DL.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listrik, maintenance, supervisor, depresiasi, inspeksi.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9204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50383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 = DM + DL + MOH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586983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DM = Direct Material • DL = Direct Labor • MOH = Manufacturing Overhead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Prime Cost &amp; Conversion Cost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5029200" cy="27432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27432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45336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A43"/>
                </a:solidFill>
              </a:defRPr>
            </a:pPr>
            <a:r>
              <a:t>PRIME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029968"/>
            <a:ext cx="4663440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Direct Material + Direct Labor</a:t>
            </a: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Menggambarkan dua input langsung utama untuk menghasilkan produk.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029200" cy="27432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417320"/>
            <a:ext cx="73152" cy="27432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545336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A43"/>
                </a:solidFill>
              </a:defRPr>
            </a:pPr>
            <a:r>
              <a:t>CONVERSION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2029968"/>
            <a:ext cx="4663440" cy="202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Direct Labor + Manufacturing Overhead</a:t>
            </a: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Menggambarkan biaya untuk mengonversi material menjadi produk.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61772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76402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Prime Cost = DM + DL     |     Conversion Cost = DL + MOH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31266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Keduanya membantu analisis efisiensi proses.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Direct Material — Dari Pembelian sampai Dipakai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Pisahkan material yang benar-benar masuk ke produk dari material penolong.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Perhatikan persediaan awal dan akhir jika menghitung material yang digunakan.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Analisis material price, quantity usage, scrap, yield, dan waste.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Cost driver: unit, kilogram, meter, liter, batch, atau spesifikasi produk.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Pertanyaan Teknik Industri: apakah konsumsi aktual sesuai standard usage?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70916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48554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Material Used = Beginning Inventory + Purchases − Ending Inventory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54041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Analisis detail juga mempertimbangkan scrap, return, dan material loss.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Direct Labor — Bukan Sekadar Upah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0632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0632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KOMPONEN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3063240" cy="235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Upah dasar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Insentif produksi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Lembur yang relevan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Tunjangan terkait tenaga kerja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0632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06324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DRIVER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29968"/>
            <a:ext cx="3063240" cy="235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Jam kerja langsung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Unit diproduksi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Cycle time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Labor productivity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Utilization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0632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0632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PERTANYAAN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3063240" cy="235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downtime dibayar?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setup direct atau overhead?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lembur karena bottleneck?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standar waktu realistis?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9204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50383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Labor Cost/unit = Labor Cost per Hour × Hours per Unit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586983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Basis jam harus konsisten dengan tujuan analisis.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Manufacturing Overhead — Biaya yang Sering Terlupakan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Energi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842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Listrik, gas, air, utilitas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Maintenance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Preventive &amp; corrective maintenance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80" y="13716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83880" y="137160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504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Depresiasi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5048" y="19842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Mesin, alat, fasilitas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4290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342900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5528" y="35570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Supervisi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40416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Supervisor/foreman produksi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4290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342900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0288" y="35570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Quality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40416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Inspeksi, testing, quality support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83880" y="342900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83880" y="342900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85048" y="35570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Indirect Material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5048" y="404164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Pelumas, bahan pembersih, alat bantu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Cost Driver: Mengapa Overhead Terjadi?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2461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MACHINE HOURS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Cocok ketika mesin dominan.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CNC, injection molding.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Rate = MOH / machine hours.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24612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DIRECT LABOR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2996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Cocok jika proses banyak dipengaruhi tenaga kerja.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assembly manual.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Rate = MOH / DLH.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2461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ACTIVITY DRIVERS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Setup, inspection, order, material movement, dll.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Dasar menuju Activity-Based Costing.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120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42A43"/>
                </a:solidFill>
              </a:defRPr>
            </a:pPr>
            <a:r>
              <a:t>• Insight: memilih cost driver yang salah dapat membuat biaya produk terdistorsi.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Contoh Perhitungan Overhead Rate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002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7465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MOH Rate = Estimated MOH / Estimated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2951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Misal MOH = Rp120 juta dan machine hours = 6.000 jam.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33756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4838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MOH Rate = Rp120.000.000 / 6.000 = Rp20.000 / machine 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0325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Produk A memakai 2.000 jam → overhead dibebankan Rp40 juta.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4846320"/>
            <a:ext cx="6675120" cy="8686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0" y="4846320"/>
            <a:ext cx="73152" cy="8686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44368" y="4974336"/>
            <a:ext cx="63093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Catatan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5458968"/>
            <a:ext cx="6309359" cy="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283340"/>
                </a:solidFill>
              </a:defRPr>
            </a:pPr>
            <a:r>
              <a:t>Tarif overhead adalah alat alokasi; bukan berarti semua overhead disebabkan satu driver.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Kasus Utama — PT Nusantara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50976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D"/>
                </a:solidFill>
              </a:defRPr>
            </a:pPr>
            <a:r>
              <a:t>Produksi komponen logam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585216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Produksi bulan September = 2.000 unit.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Direct material = Rp120.000.000.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Direct labor = Rp60.000.000.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Factory electricity = Rp18.000.000.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Maintenance = Rp12.000.000.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Supervisor produksi = Rp10.000.000.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Depresiasi mesin = Rp15.000.000.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Administrasi kantor = Rp8.000.000.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0" y="1371600"/>
            <a:ext cx="4206240" cy="1325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0880" y="1371600"/>
            <a:ext cx="73152" cy="13258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42048" y="149961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2048" y="1984248"/>
            <a:ext cx="3840479" cy="612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Tentukan DM, DL, MOH, dan biaya non-manufaktur.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40880" y="2926080"/>
            <a:ext cx="4206240" cy="1325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040880" y="2926080"/>
            <a:ext cx="73152" cy="13258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42048" y="305409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2048" y="3538728"/>
            <a:ext cx="3840479" cy="612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Hitung manufacturing cost.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40880" y="4480560"/>
            <a:ext cx="420624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040880" y="4480560"/>
            <a:ext cx="73152" cy="10972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42048" y="460857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2048" y="5093208"/>
            <a:ext cx="3840479" cy="38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Hitung manufacturing cost/unit.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Kasus — Pembahasan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29000" cy="2057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20574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53895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Direct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38528"/>
            <a:ext cx="306324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Rp120.000.000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→ bagian utama produk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29000" cy="2057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20574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53895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Direct Labor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38528"/>
            <a:ext cx="306324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Rp60.000.000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→ tenaga kerja langsung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429000" cy="2057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20574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53895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Manufacturing Overhead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38528"/>
            <a:ext cx="3063240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18 + 12 + 10 + 15 = Rp55.000.000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8404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39867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 = 120 jt + 60 jt + 55 jt = Rp235 juta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5354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Administrasi Rp8 juta tidak masuk manufacturing cost.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52120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53583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Cost/unit = Rp235 juta / 2.000 = Rp117.500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59070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manufaktur per unit berdasarkan data kasus.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Latihan Kelompok — 10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PT Makmur Food memproduksi 5.000 pack.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Material utama = Rp75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Upah operator = Rp30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Gas &amp; listrik pabrik = Rp10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Supervisor = Rp8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Maintenance mesin = Rp7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Kemasan produk = Rp15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Promosi = Rp5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Hitung: DM, DL, MOH, non-manufacturing cost, manufacturing cost, dan cost manufaktur/pack.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Latihan — Kunci Jawaban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74720" cy="16002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73152" cy="16002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453895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Direct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38528"/>
            <a:ext cx="310896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Material 75 jt + kemasan 15 jt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= Rp90 juta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25880"/>
            <a:ext cx="3474720" cy="16002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325880"/>
            <a:ext cx="73152" cy="16002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453895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Direct Labor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938528"/>
            <a:ext cx="310896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Upah operator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= Rp30 juta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474720" cy="16002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325880"/>
            <a:ext cx="73152" cy="16002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3608" y="1453895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MOH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3608" y="1938528"/>
            <a:ext cx="310896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Energi 10 + supervisor 8 + maintenance 7</a:t>
            </a:r>
          </a:p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= Rp25 juta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4290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35753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 = 90 + 30 + 25 = Rp145 juta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41239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Promosi Rp5 juta = non-manufacturing cost.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49834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51297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Cost/unit = Rp145 juta / 5.000 = Rp29.000/pack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56784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manufaktur per pack; bukan otomatis harga jual.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Analisis Sensitivitas — Material Naik 10%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291840" cy="25603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417320"/>
            <a:ext cx="73152" cy="25603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1545336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SEBELUM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029968"/>
            <a:ext cx="292608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DM = Rp90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DL = Rp30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MOH = Rp25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Manufacturing cost = Rp145 juta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291840" cy="25603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73152" cy="256032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7" y="1545336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SETELAH +10% DM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7" y="2029968"/>
            <a:ext cx="292608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DM = Rp99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DL = Rp30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MOH = Rp25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Manufacturing cost = Rp154 juta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291840" cy="25603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25603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DAMPAK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2926080" cy="18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Kenaikan = Rp9 juta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Cost/pack: Rp29.000 → Rp30.800</a:t>
            </a:r>
          </a:p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Naik Rp1.800/pack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709160"/>
            <a:ext cx="10149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42A43"/>
                </a:solidFill>
              </a:defRPr>
            </a:pPr>
            <a:r>
              <a:t>• Pertanyaan: bagaimana respons Teknik Industri? Substitusi material, yield improvement, negosiasi supplier, scrap reduction, atau redesign?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HOTS — Biaya Turun, Tapi Apakah Efisiensi?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0175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01752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3063240" cy="2304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Maintenance dipotong 20%.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MOH turun Rp2 juta.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Downtime naik 8%.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 konsekuensinya?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0175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01752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29968"/>
            <a:ext cx="3063240" cy="2304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Training operator dipotong.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Labor cost turun.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Defect &amp; rework meningkat.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total cost turun?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0175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0175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3063240" cy="2304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Material murah digunakan.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Harga/unit turun.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Scrap naik 5%.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Bagaimana menghitung dampak?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120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42A43"/>
                </a:solidFill>
              </a:defRPr>
            </a:pPr>
            <a:r>
              <a:t>• Cost reduction harus dianalisis bersama kualitas, kapasitas, waktu, dan risiko operasional.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Kuis Cepat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Apa tiga komponen utama manufacturing cost?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Apa perbedaan prime cost dan conversion cost?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Apakah gaji supervisor produksi termasuk manufacturing overhead?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Apakah administrasi kantor termasuk manufacturing cost?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Sebutkan dua cost driver untuk overhead.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Mengapa cost driver yang tepat penting?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</a:defRPr>
            </a:pPr>
            <a:r>
              <a:t>Kunci Kuis &amp;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0584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DM + DL + MOH.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Prime = DM + DL; Conversion = DL + MOH.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Ya, umumnya.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Tidak, umumnya non-manufacturing.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Machine hours, labor hours, setup, inspection, order, dll.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Karena driver memengaruhi alokasi overhead dan informasi biaya produk.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5303520"/>
            <a:ext cx="8138160" cy="658368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11680" y="5303520"/>
            <a:ext cx="73152" cy="658368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12848" y="5431536"/>
            <a:ext cx="7772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TAKEAWAY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5916168"/>
            <a:ext cx="7772400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283340"/>
                </a:solidFill>
              </a:defRPr>
            </a:pPr>
            <a:r>
              <a:t>Jangan hanya bertanya “berapa biaya produk?”, tetapi “aktivitas apa yang menyebabkan biaya itu muncul?”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Tugas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Pilih satu produk manufaktur atau UMKM.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Identifikasi DM, DL, dan minimal 5 item MOH.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Pisahkan biaya non-manufaktur.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Hitung manufacturing cost dan manufacturing cost/unit.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Tentukan minimal 3 cost driver.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Simulasikan material naik 10% dan energi naik 15%.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Tulis 3 rekomendasi efisiensi berbasis data.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5303520"/>
            <a:ext cx="6675120" cy="6858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43200" y="5303520"/>
            <a:ext cx="73152" cy="6858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944368" y="5431536"/>
            <a:ext cx="63093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4368" y="5916168"/>
            <a:ext cx="6309359" cy="-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1 tabel biaya + perhitungan + sensitivitas + 3 rekomendasi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