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Fixed Cost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500</c:v>
                </c:pt>
                <c:pt idx="1">
                  <c:v>1.000</c:v>
                </c:pt>
                <c:pt idx="2">
                  <c:v>1.500</c:v>
                </c:pt>
                <c:pt idx="3">
                  <c:v>2.000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Variable Cost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500</c:v>
                </c:pt>
                <c:pt idx="1">
                  <c:v>1.000</c:v>
                </c:pt>
                <c:pt idx="2">
                  <c:v>1.500</c:v>
                </c:pt>
                <c:pt idx="3">
                  <c:v>2.000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</c:ser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51560" y="960120"/>
            <a:ext cx="10058400" cy="1920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200" b="1">
                <a:solidFill>
                  <a:srgbClr val="FFFFFF"/>
                </a:solidFill>
              </a:defRPr>
            </a:pPr>
            <a:r>
              <a:t>ANALISIS BIAYA</a:t>
            </a:r>
          </a:p>
          <a:p>
            <a:pPr>
              <a:defRPr sz="2500">
                <a:solidFill>
                  <a:srgbClr val="D2E1F0"/>
                </a:solidFill>
              </a:defRPr>
            </a:pPr>
            <a:r>
              <a:t>Pertemuan 2 — Klasifikasi &amp; Perilaku Biaya</a:t>
            </a:r>
          </a:p>
          <a:p>
            <a:pPr>
              <a:defRPr sz="1600">
                <a:solidFill>
                  <a:srgbClr val="E2AA41"/>
                </a:solidFill>
              </a:defRPr>
            </a:pPr>
            <a:r>
              <a:t>Teknik Industri • 90 menit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7280" y="3794760"/>
            <a:ext cx="30632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3794760"/>
            <a:ext cx="73152" cy="123444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98448" y="3922776"/>
            <a:ext cx="26974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FOCUS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8448" y="4389120"/>
            <a:ext cx="2697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Mengelompokkan biaya dengan benar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3794760"/>
            <a:ext cx="30632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434840" y="3794760"/>
            <a:ext cx="73152" cy="123444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36007" y="3922776"/>
            <a:ext cx="26974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ANALYZE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6007" y="4389120"/>
            <a:ext cx="2697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Memahami perilaku biaya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0" y="3794760"/>
            <a:ext cx="30632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0" y="3794760"/>
            <a:ext cx="73152" cy="123444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73568" y="3922776"/>
            <a:ext cx="26974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APPLY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73568" y="4389120"/>
            <a:ext cx="2697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Menggunakan data untuk keputusan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Agenda 90 Menit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6012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773"/>
                </a:solidFill>
              </a:defRPr>
            </a:pPr>
            <a:r>
              <a:t>Konsep → klasifikasi → perilaku → kasus → latihan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4290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150876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545336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0–10'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011680"/>
            <a:ext cx="3063240" cy="7772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Review pertemuan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417320"/>
            <a:ext cx="34290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34840" y="1417320"/>
            <a:ext cx="73152" cy="150876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36008" y="1545336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10–30'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6008" y="2011680"/>
            <a:ext cx="3063240" cy="7772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Klasifikasi biaya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417320"/>
            <a:ext cx="34290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29600" y="1417320"/>
            <a:ext cx="73152" cy="150876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30768" y="1545336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30–45'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30768" y="2011680"/>
            <a:ext cx="3063240" cy="7772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Direct vs indirect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474720"/>
            <a:ext cx="34290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0080" y="3474720"/>
            <a:ext cx="73152" cy="150876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7" y="3602736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45–60'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7" y="4069080"/>
            <a:ext cx="3063240" cy="7772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Fixed / variable / mixed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474720"/>
            <a:ext cx="34290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434840" y="3474720"/>
            <a:ext cx="73152" cy="150876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36008" y="3602736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60–80'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36008" y="4069080"/>
            <a:ext cx="3063240" cy="7772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Kasus + latihan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0" y="3474720"/>
            <a:ext cx="34290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29600" y="3474720"/>
            <a:ext cx="73152" cy="150876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30768" y="3602736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80–90'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30768" y="4069080"/>
            <a:ext cx="3063240" cy="7772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Kuis + refleksi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Learning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Menjelaskan tujuan klasifikasi biaya dalam analisis industri.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Mengklasifikasikan biaya berdasarkan fungsi, keterlacakan, dan perilaku.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Membedakan direct cost dan indirect cost berdasarkan objek biaya.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Membedakan fixed, variable, dan mixed cost serta memahami relevant range.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Menghitung total cost dan cost per unit pada beberapa tingkat aktivitas.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Menggunakan klasifikasi biaya untuk mendukung keputusan operasional.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Mengapa Klasifikasi Biaya Penting?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34290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73152" cy="201168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545336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Mengukur biaya produk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011680"/>
            <a:ext cx="306324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Tanpa klasifikasi, biaya antarproduk/departemen sulit dibandingkan.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17320"/>
            <a:ext cx="34290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417320"/>
            <a:ext cx="73152" cy="201168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545336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Menganalisis efisiensi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2011680"/>
            <a:ext cx="306324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Kenaikan biaya dapat dilacak ke material, tenaga kerja, energi, atau aktivitas.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417320"/>
            <a:ext cx="34290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417320"/>
            <a:ext cx="73152" cy="201168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545336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Mendukung keputusan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2011680"/>
            <a:ext cx="306324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Klasifikasi membantu analisis kapasitas, harga, outsourcing, dan perbaikan proses.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3977639"/>
            <a:ext cx="10332720" cy="1097280"/>
          </a:xfrm>
          <a:prstGeom prst="roundRect">
            <a:avLst/>
          </a:prstGeom>
          <a:solidFill>
            <a:srgbClr val="F4F7FA"/>
          </a:solidFill>
          <a:ln>
            <a:solidFill>
              <a:srgbClr val="1985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412394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62B48"/>
                </a:solidFill>
              </a:defRPr>
            </a:pPr>
            <a:r>
              <a:t>Pertanyaan utama: “Biaya ini diklasifikasikan untuk tujuan analisis apa?”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4672583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5C6773"/>
                </a:solidFill>
              </a:defRPr>
            </a:pPr>
            <a:r>
              <a:t>Satu biaya dapat memiliki beberapa klasifikasi sekaligus.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Klasifikasi #1 — Berdasarkan Fungsi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342900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73152" cy="347472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545336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Manufacturing / Production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011680"/>
            <a:ext cx="306324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Biaya yang terkait dengan pembuatan produk.</a:t>
            </a:r>
            <a:br/>
            <a:br/>
            <a:r>
              <a:t>Material + tenaga kerja + manufacturing overhead.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17320"/>
            <a:ext cx="342900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417320"/>
            <a:ext cx="73152" cy="347472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545336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Selling / Marketing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2011680"/>
            <a:ext cx="306324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Biaya untuk memperoleh dan melayani pelanggan.</a:t>
            </a:r>
            <a:br/>
            <a:br/>
            <a:r>
              <a:t>Promosi, komisi, sales, distribusi tertentu.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417320"/>
            <a:ext cx="342900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417320"/>
            <a:ext cx="73152" cy="347472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545336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Administrative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2011680"/>
            <a:ext cx="306324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Biaya pengelolaan organisasi.</a:t>
            </a:r>
            <a:br/>
            <a:br/>
            <a:r>
              <a:t>HR, finance, legal, kantor, administrasi.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257800"/>
            <a:ext cx="10241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162B48"/>
                </a:solidFill>
              </a:defRPr>
            </a:pPr>
            <a:r>
              <a:t>Latihan cepat: gaji supervisor produksi masuk fungsi apa? Bagaimana jika supervisor mengawasi dua lini sekaligus?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Klasifikasi #2 — Direct vs Indirect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512064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73152" cy="320040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86968" y="1545336"/>
            <a:ext cx="475487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DIRECT COST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011680"/>
            <a:ext cx="4754879" cy="2468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Dapat ditelusuri secara praktis dan ekonomis ke objek biaya.</a:t>
            </a:r>
            <a:br/>
            <a:br/>
            <a:r>
              <a:t>Contoh:</a:t>
            </a:r>
            <a:br/>
            <a:r>
              <a:t>• bahan baku khusus produk A</a:t>
            </a:r>
            <a:br/>
            <a:r>
              <a:t>• operator yang khusus mengerjakan produk A</a:t>
            </a:r>
            <a:br/>
            <a:r>
              <a:t>• kemasan khusus produk 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417320"/>
            <a:ext cx="512064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0" y="1417320"/>
            <a:ext cx="73152" cy="320040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1968" y="1545336"/>
            <a:ext cx="475487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INDIRECT COST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01968" y="2011680"/>
            <a:ext cx="4754879" cy="2468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Tidak praktis ditelusuri langsung atau digunakan bersama.</a:t>
            </a:r>
            <a:br/>
            <a:br/>
            <a:r>
              <a:t>Contoh:</a:t>
            </a:r>
            <a:br/>
            <a:r>
              <a:t>• supervisor bersama</a:t>
            </a:r>
            <a:br/>
            <a:r>
              <a:t>• listrik fasilitas bersama</a:t>
            </a:r>
            <a:br/>
            <a:r>
              <a:t>• penyusutan fasilitas bersama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4983480"/>
            <a:ext cx="10332720" cy="1097280"/>
          </a:xfrm>
          <a:prstGeom prst="roundRect">
            <a:avLst/>
          </a:prstGeom>
          <a:solidFill>
            <a:srgbClr val="F4F7FA"/>
          </a:solidFill>
          <a:ln>
            <a:solidFill>
              <a:srgbClr val="1985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512978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62B48"/>
                </a:solidFill>
              </a:defRPr>
            </a:pPr>
            <a:r>
              <a:t>Objek biaya = produk • proses • pelanggan • proyek • departemen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567842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5C6773"/>
                </a:solidFill>
              </a:defRPr>
            </a:pPr>
            <a:r>
              <a:t>Klasifikasi direct/indirect selalu bergantung pada objek biaya.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Contoh: Satu Biaya, Dua Perspektif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5120640" cy="31089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73152" cy="310896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86968" y="1545336"/>
            <a:ext cx="475487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Listrik Mesin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011680"/>
            <a:ext cx="4754879" cy="2377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Jika hanya ada satu mesin untuk Produk A → relatif direct terhadap Produk A.</a:t>
            </a:r>
            <a:br/>
            <a:br/>
            <a:r>
              <a:t>Jika satu panel listrik memasok 10 mesin → menjadi indirect terhadap masing-masing produk.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417320"/>
            <a:ext cx="5120640" cy="31089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0" y="1417320"/>
            <a:ext cx="73152" cy="310896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1968" y="1545336"/>
            <a:ext cx="475487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Gaji Supervisor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01968" y="2011680"/>
            <a:ext cx="4754879" cy="2377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Jika supervisor khusus satu lini → dapat ditelusuri ke lini tersebut.</a:t>
            </a:r>
            <a:br/>
            <a:br/>
            <a:r>
              <a:t>Jika mengawasi beberapa lini → perlu metode alokasi.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74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162B48"/>
                </a:solidFill>
              </a:defRPr>
            </a:pPr>
            <a:r>
              <a:t>Insight: “Direct” bukan berarti biaya kecil, dan “indirect” bukan berarti biaya tidak penting.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Klasifikasi #3 — Berdasarkan Perilaku Biaya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342900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73152" cy="342900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545336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FIXED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011680"/>
            <a:ext cx="3063240" cy="2697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Total relatif tetap dalam relevant range.</a:t>
            </a:r>
            <a:br/>
            <a:br/>
            <a:r>
              <a:t>Contoh: sewa pabrik, gaji tetap, kontrak tertentu.</a:t>
            </a:r>
            <a:br/>
            <a:br/>
            <a:r>
              <a:t>Per unit: turun ketika volume naik.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17320"/>
            <a:ext cx="342900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417320"/>
            <a:ext cx="73152" cy="342900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545336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VARIABLE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2011680"/>
            <a:ext cx="3063240" cy="2697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Total berubah mengikuti volume aktivitas.</a:t>
            </a:r>
            <a:br/>
            <a:br/>
            <a:r>
              <a:t>Contoh: bahan baku per unit, kemasan per unit.</a:t>
            </a:r>
            <a:br/>
            <a:br/>
            <a:r>
              <a:t>Per unit: relatif konstan pada asumsi tertentu.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417320"/>
            <a:ext cx="342900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417320"/>
            <a:ext cx="73152" cy="342900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545336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MIXED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2011680"/>
            <a:ext cx="3063240" cy="2697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Ada komponen tetap dan variabel.</a:t>
            </a:r>
            <a:br/>
            <a:br/>
            <a:r>
              <a:t>Contoh: listrik dengan beban minimum + pemakaian.</a:t>
            </a:r>
            <a:br/>
            <a:br/>
            <a:r>
              <a:t>Perlu estimasi dua komponen.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Relevant Range — Batas Penting dalam Fixed Cost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Fixed cost hanya “tetap” dalam rentang kapasitas tertentu.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Jika kapasitas berubah signifikan, struktur biaya dapat berubah.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Contoh: sewa Rp20 juta berlaku sampai 10.000 unit/bulan.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Ketika produksi melebihi kapasitas, perusahaan mungkin perlu menyewa fasilitas kedua atau menambah shift.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Karena itu, analisis biaya harus selalu menyebutkan volume atau kapasitas yang relevan.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4709160"/>
            <a:ext cx="10332720" cy="1097280"/>
          </a:xfrm>
          <a:prstGeom prst="roundRect">
            <a:avLst/>
          </a:prstGeom>
          <a:solidFill>
            <a:srgbClr val="F4F7FA"/>
          </a:solidFill>
          <a:ln>
            <a:solidFill>
              <a:srgbClr val="1985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485546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62B48"/>
                </a:solidFill>
              </a:defRPr>
            </a:pPr>
            <a:r>
              <a:t>Fixed Cost ≠ selalu tetap untuk semua volume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540410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5C6773"/>
                </a:solidFill>
              </a:defRPr>
            </a:pPr>
            <a:r>
              <a:t>Yang tepat: relatif tetap dalam relevant range.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Persamaan Dasar Perilaku Biaya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00200"/>
            <a:ext cx="10332720" cy="1097280"/>
          </a:xfrm>
          <a:prstGeom prst="roundRect">
            <a:avLst/>
          </a:prstGeom>
          <a:solidFill>
            <a:srgbClr val="F4F7FA"/>
          </a:solidFill>
          <a:ln>
            <a:solidFill>
              <a:srgbClr val="1985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43000" y="174650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62B48"/>
                </a:solidFill>
              </a:defRPr>
            </a:pPr>
            <a:r>
              <a:t>TC = FC + (VC/unit × Q)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229514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5C6773"/>
                </a:solidFill>
              </a:defRPr>
            </a:pPr>
            <a:r>
              <a:t>TC = total cost • FC = fixed cost • VC/unit = variable cost per unit • Q = volume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3337560"/>
            <a:ext cx="10332720" cy="1097280"/>
          </a:xfrm>
          <a:prstGeom prst="roundRect">
            <a:avLst/>
          </a:prstGeom>
          <a:solidFill>
            <a:srgbClr val="F4F7FA"/>
          </a:solidFill>
          <a:ln>
            <a:solidFill>
              <a:srgbClr val="1985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3000" y="348386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62B48"/>
                </a:solidFill>
              </a:defRPr>
            </a:pPr>
            <a:r>
              <a:t>Cost/unit = FC/Q + VC/unit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403250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5C6773"/>
                </a:solidFill>
              </a:defRPr>
            </a:pPr>
            <a:r>
              <a:t>Fixed cost per unit turun ketika Q meningkat, sedangkan variable cost/unit diasumsikan tetap.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43200" y="4800600"/>
            <a:ext cx="667512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0" y="4800600"/>
            <a:ext cx="73152" cy="91440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44368" y="4928616"/>
            <a:ext cx="630935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62B48"/>
                </a:solidFill>
              </a:defRPr>
            </a:pPr>
            <a:r>
              <a:t>Implikasi Teknik Industri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44368" y="5394960"/>
            <a:ext cx="6309359" cy="1828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Peningkatan utilisasi kapasitas dapat menurunkan fixed cost/unit—tetapi hanya jika kapasitas dan kualitas tetap terkendali.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Contoh Numerik — Volume dan Cost/Unit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640080" y="1325880"/>
          <a:ext cx="6492240" cy="4480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7498079" y="1417320"/>
            <a:ext cx="40233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98079" y="1417320"/>
            <a:ext cx="73152" cy="123444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99248" y="1545336"/>
            <a:ext cx="3657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Asumsi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99248" y="2011680"/>
            <a:ext cx="36576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FC = Rp20 juta</a:t>
            </a:r>
            <a:br/>
            <a:r>
              <a:t>VC = Rp20.000/unit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79" y="2880360"/>
            <a:ext cx="40233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98079" y="2880360"/>
            <a:ext cx="73152" cy="123444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99248" y="3008376"/>
            <a:ext cx="3657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1.000 unit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99248" y="3474720"/>
            <a:ext cx="36576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TC = Rp40 juta</a:t>
            </a:r>
            <a:br/>
            <a:r>
              <a:t>Cost/unit = Rp40.000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98079" y="4343400"/>
            <a:ext cx="40233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498079" y="4343400"/>
            <a:ext cx="73152" cy="123444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99248" y="4471416"/>
            <a:ext cx="3657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2.000 unit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99248" y="4937760"/>
            <a:ext cx="36576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TC = Rp60 juta</a:t>
            </a:r>
            <a:br/>
            <a:r>
              <a:t>Cost/unit = Rp30.000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Kasus Utama — PT PresisiTek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57607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32A32"/>
                </a:solidFill>
              </a:defRPr>
            </a:pPr>
            <a:r>
              <a:t>PT PresisiTek memproduksi komponen otomotif.</a:t>
            </a:r>
          </a:p>
          <a:p>
            <a:pPr>
              <a:spcAft>
                <a:spcPts val="900"/>
              </a:spcAft>
              <a:defRPr sz="1700">
                <a:solidFill>
                  <a:srgbClr val="232A32"/>
                </a:solidFill>
              </a:defRPr>
            </a:pPr>
            <a:r>
              <a:t>Volume normal = 5.000 unit/bulan.</a:t>
            </a:r>
          </a:p>
          <a:p>
            <a:pPr>
              <a:spcAft>
                <a:spcPts val="900"/>
              </a:spcAft>
              <a:defRPr sz="1700">
                <a:solidFill>
                  <a:srgbClr val="232A32"/>
                </a:solidFill>
              </a:defRPr>
            </a:pPr>
            <a:r>
              <a:t>Material langsung = Rp42.000/unit.</a:t>
            </a:r>
          </a:p>
          <a:p>
            <a:pPr>
              <a:spcAft>
                <a:spcPts val="900"/>
              </a:spcAft>
              <a:defRPr sz="1700">
                <a:solidFill>
                  <a:srgbClr val="232A32"/>
                </a:solidFill>
              </a:defRPr>
            </a:pPr>
            <a:r>
              <a:t>Tenaga kerja langsung = Rp18.000/unit.</a:t>
            </a:r>
          </a:p>
          <a:p>
            <a:pPr>
              <a:spcAft>
                <a:spcPts val="900"/>
              </a:spcAft>
              <a:defRPr sz="1700">
                <a:solidFill>
                  <a:srgbClr val="232A32"/>
                </a:solidFill>
              </a:defRPr>
            </a:pPr>
            <a:r>
              <a:t>Energi proses = Rp8.000/unit.</a:t>
            </a:r>
          </a:p>
          <a:p>
            <a:pPr>
              <a:spcAft>
                <a:spcPts val="900"/>
              </a:spcAft>
              <a:defRPr sz="1700">
                <a:solidFill>
                  <a:srgbClr val="232A32"/>
                </a:solidFill>
              </a:defRPr>
            </a:pPr>
            <a:r>
              <a:t>Gaji supervisor produksi = Rp10.000.000/bulan.</a:t>
            </a:r>
          </a:p>
          <a:p>
            <a:pPr>
              <a:spcAft>
                <a:spcPts val="900"/>
              </a:spcAft>
              <a:defRPr sz="1700">
                <a:solidFill>
                  <a:srgbClr val="232A32"/>
                </a:solidFill>
              </a:defRPr>
            </a:pPr>
            <a:r>
              <a:t>Sewa pabrik = Rp25.000.000/bulan.</a:t>
            </a:r>
          </a:p>
          <a:p>
            <a:pPr>
              <a:spcAft>
                <a:spcPts val="900"/>
              </a:spcAft>
              <a:defRPr sz="1700">
                <a:solidFill>
                  <a:srgbClr val="232A32"/>
                </a:solidFill>
              </a:defRPr>
            </a:pPr>
            <a:r>
              <a:t>Administrasi = Rp7.000.000/bulan.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95160" y="1325880"/>
            <a:ext cx="42976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995160" y="1325880"/>
            <a:ext cx="73152" cy="132588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196328" y="1453895"/>
            <a:ext cx="3931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Tugas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96328" y="1920240"/>
            <a:ext cx="3931920" cy="5943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Klasifikasikan setiap biaya berdasarkan direct/indirect.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95160" y="2880360"/>
            <a:ext cx="42976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995160" y="2880360"/>
            <a:ext cx="73152" cy="132588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96328" y="3008376"/>
            <a:ext cx="3931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Tugas 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96328" y="3474720"/>
            <a:ext cx="3931920" cy="5943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Klasifikasikan fixed/variable.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95160" y="4434840"/>
            <a:ext cx="429768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995160" y="4434840"/>
            <a:ext cx="73152" cy="109728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96328" y="4562855"/>
            <a:ext cx="3931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Tugas 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6328" y="5029200"/>
            <a:ext cx="393192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Hitung total cost dan cost/unit.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Kasus — Pembahasan Klasifikasi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34290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25880"/>
            <a:ext cx="73152" cy="201168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453895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Direct + Variable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20240"/>
            <a:ext cx="306324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Material 42k</a:t>
            </a:r>
            <a:br/>
            <a:r>
              <a:t>Tenaga kerja 18k</a:t>
            </a:r>
            <a:br/>
            <a:r>
              <a:t>Energi 8k</a:t>
            </a:r>
            <a:br/>
            <a:br/>
            <a:r>
              <a:t>Total = Rp68.000/unit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325880"/>
            <a:ext cx="34290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325880"/>
            <a:ext cx="73152" cy="201168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453895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Indirect + Fixed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1920240"/>
            <a:ext cx="306324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Supervisor Rp10 jt</a:t>
            </a:r>
            <a:br/>
            <a:r>
              <a:t>Sewa Rp25 jt</a:t>
            </a:r>
            <a:br/>
            <a:r>
              <a:t>Administrasi Rp7 jt</a:t>
            </a:r>
            <a:br/>
            <a:br/>
            <a:r>
              <a:t>Total = Rp42 jt/bulan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325880"/>
            <a:ext cx="34290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325880"/>
            <a:ext cx="73152" cy="201168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453895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Catatan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1920240"/>
            <a:ext cx="306324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Supervisor dan administrasi dapat menjadi indirect terhadap produk; klasifikasi fungsi dan perilaku adalah lensa yang berbeda.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3794760"/>
            <a:ext cx="10332720" cy="1097280"/>
          </a:xfrm>
          <a:prstGeom prst="roundRect">
            <a:avLst/>
          </a:prstGeom>
          <a:solidFill>
            <a:srgbClr val="F4F7FA"/>
          </a:solidFill>
          <a:ln>
            <a:solidFill>
              <a:srgbClr val="1985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394106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62B48"/>
                </a:solidFill>
              </a:defRPr>
            </a:pPr>
            <a:r>
              <a:t>TC = (5.000 × 68.000) + 42.000.000 = Rp382.000.000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448970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5C6773"/>
                </a:solidFill>
              </a:defRPr>
            </a:pPr>
            <a:r>
              <a:t>Cost/unit = Rp382.000.000 / 5.000 = Rp76.400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53492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162B48"/>
                </a:solidFill>
              </a:defRPr>
            </a:pPr>
            <a:r>
              <a:t>Pertanyaan diskusi: jika volume naik menjadi 6.000 unit, apa yang berubah dan apa yang tetap?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Latihan Individu — 8 Menit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2412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Perusahaan menghasilkan 3.000 unit.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Material = Rp25.000/unit.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Tenaga kerja = Rp12.000/unit.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Komisi penjualan = Rp3.000/unit.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Listrik pabrik = Rp5.000/unit.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Sewa = Rp15.000.000/bulan.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Gaji manajer = Rp9.000.000/bulan.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Biaya IT = Rp6.000.000/bulan.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Hitung: (1) variable cost/unit, (2) fixed cost, (3) total cost, (4) cost/unit.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43200" y="5394960"/>
            <a:ext cx="667512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743200" y="5394960"/>
            <a:ext cx="73152" cy="64008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944368" y="5522976"/>
            <a:ext cx="630935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62B48"/>
                </a:solidFill>
              </a:defRPr>
            </a:pPr>
            <a:r>
              <a:t>Bonus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44368" y="5989320"/>
            <a:ext cx="6309359" cy="-91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232A32"/>
                </a:solidFill>
              </a:defRPr>
            </a:pPr>
            <a:r>
              <a:t>Apakah komisi penjualan termasuk manufacturing cost? Jelaskan.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Latihan — Kunci Jawaban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342900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25880"/>
            <a:ext cx="73152" cy="155448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453895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Variable/unit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20240"/>
            <a:ext cx="306324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25.000 + 12.000 + 3.000 + 5.000</a:t>
            </a:r>
            <a:br/>
            <a:r>
              <a:t>= Rp45.000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325880"/>
            <a:ext cx="342900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325880"/>
            <a:ext cx="73152" cy="155448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453895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Fixed cost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1920240"/>
            <a:ext cx="306324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15 jt + 9 jt + 6 jt</a:t>
            </a:r>
            <a:br/>
            <a:r>
              <a:t>= Rp30.000.000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325880"/>
            <a:ext cx="342900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325880"/>
            <a:ext cx="73152" cy="155448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453895"/>
            <a:ext cx="3063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Total variable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1920240"/>
            <a:ext cx="3063240" cy="8229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3.000 × 45.000</a:t>
            </a:r>
            <a:br/>
            <a:r>
              <a:t>= Rp135.000.000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3429000"/>
            <a:ext cx="10332720" cy="1097280"/>
          </a:xfrm>
          <a:prstGeom prst="roundRect">
            <a:avLst/>
          </a:prstGeom>
          <a:solidFill>
            <a:srgbClr val="F4F7FA"/>
          </a:solidFill>
          <a:ln>
            <a:solidFill>
              <a:srgbClr val="1985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357530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62B48"/>
                </a:solidFill>
              </a:defRPr>
            </a:pPr>
            <a:r>
              <a:t>Total Cost = 135 jt + 30 jt = Rp165 jt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412394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5C6773"/>
                </a:solidFill>
              </a:defRPr>
            </a:pPr>
            <a:r>
              <a:t>Cost/unit = Rp165 jt / 3.000 = Rp55.000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194560" y="4892040"/>
            <a:ext cx="77724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194560" y="4892040"/>
            <a:ext cx="73152" cy="91440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395728" y="5020055"/>
            <a:ext cx="74066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62B48"/>
                </a:solidFill>
              </a:defRPr>
            </a:pPr>
            <a:r>
              <a:t>Bonus — Komisi Penjualan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95728" y="5486400"/>
            <a:ext cx="7406640" cy="1828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Secara fungsi, umumnya selling expense, bukan manufacturing cost. Namun tetap variable terhadap volume penjualan.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HOTS — Mana yang Lebih Murah?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516636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25880"/>
            <a:ext cx="73152" cy="256032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453895"/>
            <a:ext cx="4800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SKENARIO A — 2.000 unit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20240"/>
            <a:ext cx="4800600" cy="18287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2"/>
                </a:solidFill>
              </a:defRPr>
            </a:pPr>
            <a:r>
              <a:t>FC = Rp30 juta</a:t>
            </a:r>
            <a:br/>
            <a:r>
              <a:t>VC/unit = Rp50.000</a:t>
            </a:r>
            <a:br/>
            <a:r>
              <a:t>TC = Rp130 juta</a:t>
            </a:r>
            <a:br/>
            <a:r>
              <a:t>Cost/unit = Rp65.000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325880"/>
            <a:ext cx="516636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0" y="1325880"/>
            <a:ext cx="73152" cy="256032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1968" y="1453895"/>
            <a:ext cx="4800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SKENARIO B — 4.000 unit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01968" y="1920240"/>
            <a:ext cx="4800600" cy="18287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2"/>
                </a:solidFill>
              </a:defRPr>
            </a:pPr>
            <a:r>
              <a:t>FC = Rp30 juta</a:t>
            </a:r>
            <a:br/>
            <a:r>
              <a:t>VC/unit = Rp50.000</a:t>
            </a:r>
            <a:br/>
            <a:r>
              <a:t>TC = Rp230 juta</a:t>
            </a:r>
            <a:br/>
            <a:r>
              <a:t>Cost/unit = Rp57.500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434840"/>
            <a:ext cx="101498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162B48"/>
                </a:solidFill>
              </a:defRPr>
            </a:pPr>
            <a:r>
              <a:t>Pertanyaan: mengapa cost/unit turun ketika volume naik?</a:t>
            </a:r>
          </a:p>
          <a:p>
            <a:pPr>
              <a:spcAft>
                <a:spcPts val="900"/>
              </a:spcAft>
              <a:defRPr sz="1700">
                <a:solidFill>
                  <a:srgbClr val="162B48"/>
                </a:solidFill>
              </a:defRPr>
            </a:pPr>
            <a:r>
              <a:t>Apakah perusahaan selalu sebaiknya mengejar volume maksimum? Sebutkan minimal 3 kondisi yang perlu dicek.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Kuis Cepat — 5 Pertanyaan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32A32"/>
                </a:solidFill>
              </a:defRPr>
            </a:pPr>
            <a:r>
              <a:t>1. Biaya bahan baku produk tertentu biasanya termasuk direct atau indirect?</a:t>
            </a:r>
          </a:p>
          <a:p>
            <a:pPr>
              <a:spcAft>
                <a:spcPts val="900"/>
              </a:spcAft>
              <a:defRPr sz="1900">
                <a:solidFill>
                  <a:srgbClr val="232A32"/>
                </a:solidFill>
              </a:defRPr>
            </a:pPr>
            <a:r>
              <a:t>2. Sewa pabrik umumnya fixed atau variable?</a:t>
            </a:r>
          </a:p>
          <a:p>
            <a:pPr>
              <a:spcAft>
                <a:spcPts val="900"/>
              </a:spcAft>
              <a:defRPr sz="1900">
                <a:solidFill>
                  <a:srgbClr val="232A32"/>
                </a:solidFill>
              </a:defRPr>
            </a:pPr>
            <a:r>
              <a:t>3. Apakah fixed cost/unit tetap ketika volume berubah?</a:t>
            </a:r>
          </a:p>
          <a:p>
            <a:pPr>
              <a:spcAft>
                <a:spcPts val="900"/>
              </a:spcAft>
              <a:defRPr sz="1900">
                <a:solidFill>
                  <a:srgbClr val="232A32"/>
                </a:solidFill>
              </a:defRPr>
            </a:pPr>
            <a:r>
              <a:t>4. Apakah satu biaya dapat mempunyai lebih dari satu klasifikasi?</a:t>
            </a:r>
          </a:p>
          <a:p>
            <a:pPr>
              <a:spcAft>
                <a:spcPts val="900"/>
              </a:spcAft>
              <a:defRPr sz="1900">
                <a:solidFill>
                  <a:srgbClr val="232A32"/>
                </a:solidFill>
              </a:defRPr>
            </a:pPr>
            <a:r>
              <a:t>5. Apa yang dimaksud relevant range?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Kunci Kuis &amp; Takeaway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2588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</a:defRPr>
            </a:pPr>
            <a:r>
              <a:t>1. Direct — jika dapat ditelusuri secara praktis dan ekonomis.</a:t>
            </a:r>
          </a:p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</a:defRPr>
            </a:pPr>
            <a:r>
              <a:t>2. Fixed — dalam relevant range.</a:t>
            </a:r>
          </a:p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</a:defRPr>
            </a:pPr>
            <a:r>
              <a:t>3. Tidak. Fixed cost/unit berubah ketika volume berubah.</a:t>
            </a:r>
          </a:p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</a:defRPr>
            </a:pPr>
            <a:r>
              <a:t>4. Ya. Klasifikasi bergantung pada tujuan analisis dan objek biaya.</a:t>
            </a:r>
          </a:p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</a:defRPr>
            </a:pPr>
            <a:r>
              <a:t>5. Rentang aktivitas di mana asumsi perilaku biaya masih valid.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103120" y="4892040"/>
            <a:ext cx="804672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103120" y="4892040"/>
            <a:ext cx="73152" cy="91440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304288" y="5020055"/>
            <a:ext cx="76809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TAKEAWAY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04288" y="5486400"/>
            <a:ext cx="7680960" cy="1828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Klasifikasi biaya adalah alat untuk membaca proses, bukan sekadar memberi label angka.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Tugas Pertemuan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Pilih satu produk/proses nyata.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Identifikasi minimal 15 jenis biaya.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Buat matriks: fungsi × direct/indirect × fixed/variable/mixed.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Tentukan minimal 3 cost driver yang mungkin.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Hitung simulasi cost/unit untuk dua tingkat volume.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Tulis 3 insight tentang biaya yang dapat ditindaklanjuti.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43200" y="5303520"/>
            <a:ext cx="667512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743200" y="5303520"/>
            <a:ext cx="73152" cy="68580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944368" y="5431536"/>
            <a:ext cx="630935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62B48"/>
                </a:solidFill>
              </a:defRPr>
            </a:pPr>
            <a:r>
              <a:t>Output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44368" y="5897880"/>
            <a:ext cx="6309359" cy="-45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1 tabel klasifikasi + 1 perhitungan + 3 insight manajerial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