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Fixed Cost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500</c:v>
                </c:pt>
                <c:pt idx="1">
                  <c:v>1.000</c:v>
                </c:pt>
                <c:pt idx="2">
                  <c:v>1.500</c:v>
                </c:pt>
                <c:pt idx="3">
                  <c:v>2.000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Variable Cost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500</c:v>
                </c:pt>
                <c:pt idx="1">
                  <c:v>1.000</c:v>
                </c:pt>
                <c:pt idx="2">
                  <c:v>1.500</c:v>
                </c:pt>
                <c:pt idx="3">
                  <c:v>2.000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</c:ser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2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685800"/>
            <a:ext cx="109728" cy="512064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7280" y="960120"/>
            <a:ext cx="1005840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200" b="1">
                <a:solidFill>
                  <a:srgbClr val="FFFFFF"/>
                </a:solidFill>
              </a:defRPr>
            </a:pPr>
            <a:r>
              <a:t>ANALISIS BIAYA</a:t>
            </a:r>
          </a:p>
          <a:p>
            <a:pPr>
              <a:defRPr sz="2400">
                <a:solidFill>
                  <a:srgbClr val="D2E1F0"/>
                </a:solidFill>
              </a:defRPr>
            </a:pPr>
            <a:r>
              <a:t>Pertemuan 1 — Konsep Dasar &amp; Peran Analisis Biaya</a:t>
            </a:r>
          </a:p>
          <a:p>
            <a:pPr>
              <a:defRPr sz="1600">
                <a:solidFill>
                  <a:srgbClr val="E2AA41"/>
                </a:solidFill>
              </a:defRPr>
            </a:pPr>
            <a:r>
              <a:t>Teknik Industri • Durasi 90 menit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3886200"/>
            <a:ext cx="30175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97280" y="3886200"/>
            <a:ext cx="73152" cy="123444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298448" y="4032504"/>
            <a:ext cx="26517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Pertanyaan kunci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98448" y="4507992"/>
            <a:ext cx="2651760" cy="4846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32A32"/>
                </a:solidFill>
              </a:defRPr>
            </a:pPr>
            <a:r>
              <a:t>Biaya apa yang sebenarnya menggerakkan kinerja proses?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3886200"/>
            <a:ext cx="30175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9120" y="3886200"/>
            <a:ext cx="73152" cy="123444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0288" y="4032504"/>
            <a:ext cx="26517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Fokus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0288" y="4507992"/>
            <a:ext cx="2651760" cy="4846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32A32"/>
                </a:solidFill>
              </a:defRPr>
            </a:pPr>
            <a:r>
              <a:t>Cost • Process • Decision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80960" y="3886200"/>
            <a:ext cx="30175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680960" y="3886200"/>
            <a:ext cx="73152" cy="123444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82128" y="4032504"/>
            <a:ext cx="26517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Output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82128" y="4507992"/>
            <a:ext cx="2651760" cy="4846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32A32"/>
                </a:solidFill>
              </a:defRPr>
            </a:pPr>
            <a:r>
              <a:t>Mahasiswa mampu membaca biaya secara manajerial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Peta Perkuliahan 90 Menit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C6773"/>
                </a:solidFill>
              </a:defRPr>
            </a:pPr>
            <a:r>
              <a:t>Dari konsep → kasus → latihan → refleksi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508760"/>
            <a:ext cx="342900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508760"/>
            <a:ext cx="73152" cy="141732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6968" y="1655063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0–10'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2130552"/>
            <a:ext cx="3063240" cy="6675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32A32"/>
                </a:solidFill>
              </a:defRPr>
            </a:pPr>
            <a:r>
              <a:t>Pembuka &amp; konteks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80560" y="1508760"/>
            <a:ext cx="342900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80560" y="1508760"/>
            <a:ext cx="73152" cy="141732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81728" y="1655063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10–30'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81728" y="2130552"/>
            <a:ext cx="3063240" cy="6675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32A32"/>
                </a:solidFill>
              </a:defRPr>
            </a:pPr>
            <a:r>
              <a:t>Konsep dasar biaya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75320" y="1508760"/>
            <a:ext cx="342900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75320" y="1508760"/>
            <a:ext cx="73152" cy="141732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76488" y="1655063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30–45'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76488" y="2130552"/>
            <a:ext cx="3063240" cy="6675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32A32"/>
                </a:solidFill>
              </a:defRPr>
            </a:pPr>
            <a:r>
              <a:t>Klasifikasi &amp; perilaku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520440"/>
            <a:ext cx="342900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85800" y="3520440"/>
            <a:ext cx="73152" cy="141732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6968" y="366674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45–65'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6968" y="4142232"/>
            <a:ext cx="3063240" cy="6675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32A32"/>
                </a:solidFill>
              </a:defRPr>
            </a:pPr>
            <a:r>
              <a:t>Kasus industri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80560" y="3520440"/>
            <a:ext cx="342900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480560" y="3520440"/>
            <a:ext cx="73152" cy="141732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81728" y="366674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65–82'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81728" y="4142232"/>
            <a:ext cx="3063240" cy="6675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32A32"/>
                </a:solidFill>
              </a:defRPr>
            </a:pPr>
            <a:r>
              <a:t>Latihan kelompok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75320" y="3520440"/>
            <a:ext cx="342900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275320" y="3520440"/>
            <a:ext cx="73152" cy="141732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76488" y="366674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82–90'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76488" y="4142232"/>
            <a:ext cx="3063240" cy="6675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32A32"/>
                </a:solidFill>
              </a:defRPr>
            </a:pPr>
            <a:r>
              <a:t>Debrief &amp; exit ticket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Learning Outcomes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C6773"/>
                </a:solidFill>
              </a:defRPr>
            </a:pPr>
            <a:r>
              <a:t>Setelah 90 menit, mahasiswa dapat…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Menjelaskan perbedaan cost, expense, dan loss dalam konteks operasi industri.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Mengidentifikasi sumber biaya sepanjang aliran proses: material, tenaga kerja, mesin, energi, kualitas, logistik, dan administrasi.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Mengelompokkan biaya berdasarkan fungsi, keterlacakan, dan perilakunya.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Menjelaskan mengapa analisis biaya penting bagi keputusan Teknik Industri.</a:t>
            </a:r>
          </a:p>
          <a:p>
            <a:pPr>
              <a:spcAft>
                <a:spcPts val="1000"/>
              </a:spcAft>
              <a:defRPr sz="1900">
                <a:solidFill>
                  <a:srgbClr val="232A32"/>
                </a:solidFill>
              </a:defRPr>
            </a:pPr>
            <a:r>
              <a:t>Memberikan contoh keputusan operasional yang dapat dipengaruhi informasi biaya.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Mengapa Mahasiswa Teknik Industri Perlu Memahami Biaya?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463040"/>
            <a:ext cx="34290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463040"/>
            <a:ext cx="73152" cy="182880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60934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Biaya adalah sinyal proses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084832"/>
            <a:ext cx="3063240" cy="10789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32A32"/>
                </a:solidFill>
              </a:defRPr>
            </a:pPr>
            <a:r>
              <a:t>Biaya yang naik dapat menunjukkan perubahan harga input, produktivitas turun, downtime, scrap, rework, atau kapasitas yang tidak optimal.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463040"/>
            <a:ext cx="34290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463040"/>
            <a:ext cx="73152" cy="182880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160934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Biaya adalah dasar keputusan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2084832"/>
            <a:ext cx="3063240" cy="10789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32A32"/>
                </a:solidFill>
              </a:defRPr>
            </a:pPr>
            <a:r>
              <a:t>Pilihan mesin, lot size, outsourcing, lembur, layout, kualitas, dan kapasitas memiliki konsekuensi biaya.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463040"/>
            <a:ext cx="34290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463040"/>
            <a:ext cx="73152" cy="182880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160934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Biaya bukan sekadar akuntansi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8" y="2084832"/>
            <a:ext cx="3063240" cy="10789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32A32"/>
                </a:solidFill>
              </a:defRPr>
            </a:pPr>
            <a:r>
              <a:t>Teknik Industri melihat hubungan biaya dengan waktu, kapasitas, kualitas, flow, bottleneck, dan waste.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05840" y="3886200"/>
            <a:ext cx="10149840" cy="1143000"/>
          </a:xfrm>
          <a:prstGeom prst="roundRect">
            <a:avLst/>
          </a:prstGeom>
          <a:solidFill>
            <a:srgbClr val="F4F7FA"/>
          </a:solidFill>
          <a:ln>
            <a:solidFill>
              <a:srgbClr val="1985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234440" y="4050791"/>
            <a:ext cx="96926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162B48"/>
                </a:solidFill>
              </a:defRPr>
            </a:pPr>
            <a:r>
              <a:t>Kinerja industri = Cost + Quality + Delivery + Flexibility + Safety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34440" y="4581144"/>
            <a:ext cx="9692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5C6773"/>
                </a:solidFill>
              </a:defRPr>
            </a:pPr>
            <a:r>
              <a:t>Analisis biaya harus dibaca bersama performa sistem, bukan sendirian.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Apa yang Dimaksud dengan Cost?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Cost = pengorbanan sumber daya yang diukur secara moneter untuk memperoleh barang/jasa atau manfaat ekonomi.</a:t>
            </a:r>
          </a:p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Contoh: bahan baku, upah operator, listrik mesin, penyusutan mesin, biaya inspeksi, dan transportasi internal.</a:t>
            </a:r>
          </a:p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Cost dapat menjadi aset ketika manfaat ekonominya belum dikonsumsi; ketika manfaatnya dikonsumsi untuk menghasilkan pendapatan, ia menjadi expense.</a:t>
            </a:r>
          </a:p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Untuk Teknik Industri, pertanyaan penting bukan hanya “berapa?”, tetapi juga “disebabkan oleh proses apa?” dan “dapatkah dikendalikan?”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680960" y="4480560"/>
            <a:ext cx="3383280" cy="100584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80960" y="4480560"/>
            <a:ext cx="73152" cy="100584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82128" y="4626864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62B48"/>
                </a:solidFill>
              </a:defRPr>
            </a:pPr>
            <a:r>
              <a:t>Contoh cepat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82128" y="5102352"/>
            <a:ext cx="30175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232A32"/>
                </a:solidFill>
              </a:defRPr>
            </a:pPr>
            <a:r>
              <a:t>Mesin dibeli Rp500 juta → belum otomatis menjadi expense Rp500 juta hari ini.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Cost, Expense, dan Loss — Jangan Tertukar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417320"/>
            <a:ext cx="342900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73152" cy="329184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56362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2B48"/>
                </a:solidFill>
              </a:defRPr>
            </a:pPr>
            <a:r>
              <a:t>COST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039112"/>
            <a:ext cx="3063240" cy="2542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Pengorbanan sumber daya untuk memperoleh manfaat.</a:t>
            </a:r>
            <a:br/>
            <a:br/>
            <a:r>
              <a:t>Contoh: pembelian bahan baku yang masuk persediaan.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417320"/>
            <a:ext cx="342900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417320"/>
            <a:ext cx="73152" cy="329184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156362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2B48"/>
                </a:solidFill>
              </a:defRPr>
            </a:pPr>
            <a:r>
              <a:t>EXPENSE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2039112"/>
            <a:ext cx="3063240" cy="2542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Cost yang manfaatnya telah dikonsumsi untuk operasi/perolehan pendapatan.</a:t>
            </a:r>
            <a:br/>
            <a:br/>
            <a:r>
              <a:t>Contoh: bahan baku yang telah digunakan.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417320"/>
            <a:ext cx="342900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417320"/>
            <a:ext cx="73152" cy="3291840"/>
          </a:xfrm>
          <a:prstGeom prst="rect">
            <a:avLst/>
          </a:prstGeom>
          <a:solidFill>
            <a:srgbClr val="BE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156362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2B48"/>
                </a:solidFill>
              </a:defRPr>
            </a:pPr>
            <a:r>
              <a:t>LOSS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8" y="2039112"/>
            <a:ext cx="3063240" cy="2542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Pengorbanan yang tidak menghasilkan manfaat yang diharapkan.</a:t>
            </a:r>
            <a:br/>
            <a:br/>
            <a:r>
              <a:t>Contoh: material rusak karena kecelakaan proses.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166360"/>
            <a:ext cx="102412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162B48"/>
                </a:solidFill>
              </a:defRPr>
            </a:pPr>
            <a:r>
              <a:t>Diskusi: Jika produk cacat harus dibuang, bagian mana yang menjadi “loss” dan bagian mana yang masih dapat ditelusuri sebagai cost kualitas?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Peta Biaya dalam Sistem Produksi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828800"/>
            <a:ext cx="242316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4360" y="1828800"/>
            <a:ext cx="73152" cy="228600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5528" y="1975104"/>
            <a:ext cx="2057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2B48"/>
                </a:solidFill>
              </a:defRPr>
            </a:pPr>
            <a:r>
              <a:t>INPUT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2450592"/>
            <a:ext cx="2057400" cy="1536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Material</a:t>
            </a:r>
            <a:br/>
            <a:r>
              <a:t>Tenaga kerja</a:t>
            </a:r>
            <a:br/>
            <a:r>
              <a:t>Energi</a:t>
            </a:r>
          </a:p>
        </p:txBody>
      </p:sp>
      <p:sp>
        <p:nvSpPr>
          <p:cNvPr id="8" name="Chevron 7"/>
          <p:cNvSpPr/>
          <p:nvPr/>
        </p:nvSpPr>
        <p:spPr>
          <a:xfrm>
            <a:off x="3081528" y="2514600"/>
            <a:ext cx="365760" cy="594360"/>
          </a:xfrm>
          <a:prstGeom prst="chevron">
            <a:avLst/>
          </a:prstGeom>
          <a:solidFill>
            <a:srgbClr val="5C6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3474720" y="1828800"/>
            <a:ext cx="242316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474720" y="1828800"/>
            <a:ext cx="73152" cy="228600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75887" y="1975104"/>
            <a:ext cx="2057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2B48"/>
                </a:solidFill>
              </a:defRPr>
            </a:pPr>
            <a:r>
              <a:t>PROCESS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75887" y="2450592"/>
            <a:ext cx="2057400" cy="1536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Mesin</a:t>
            </a:r>
            <a:br/>
            <a:r>
              <a:t>Setup</a:t>
            </a:r>
            <a:br/>
            <a:r>
              <a:t>Handling</a:t>
            </a:r>
            <a:br/>
            <a:r>
              <a:t>Inspection</a:t>
            </a:r>
          </a:p>
        </p:txBody>
      </p:sp>
      <p:sp>
        <p:nvSpPr>
          <p:cNvPr id="13" name="Chevron 12"/>
          <p:cNvSpPr/>
          <p:nvPr/>
        </p:nvSpPr>
        <p:spPr>
          <a:xfrm>
            <a:off x="5961888" y="2514600"/>
            <a:ext cx="365760" cy="594360"/>
          </a:xfrm>
          <a:prstGeom prst="chevron">
            <a:avLst/>
          </a:prstGeom>
          <a:solidFill>
            <a:srgbClr val="5C6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355080" y="1828800"/>
            <a:ext cx="242316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55080" y="1828800"/>
            <a:ext cx="73152" cy="228600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56248" y="1975104"/>
            <a:ext cx="2057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2B48"/>
                </a:solidFill>
              </a:defRPr>
            </a:pPr>
            <a:r>
              <a:t>OUTPUT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56248" y="2450592"/>
            <a:ext cx="2057400" cy="1536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Produk baik</a:t>
            </a:r>
            <a:br/>
            <a:r>
              <a:t>Produk cacat</a:t>
            </a:r>
            <a:br/>
            <a:r>
              <a:t>Rework</a:t>
            </a:r>
          </a:p>
        </p:txBody>
      </p:sp>
      <p:sp>
        <p:nvSpPr>
          <p:cNvPr id="18" name="Chevron 17"/>
          <p:cNvSpPr/>
          <p:nvPr/>
        </p:nvSpPr>
        <p:spPr>
          <a:xfrm>
            <a:off x="8842248" y="2514600"/>
            <a:ext cx="365760" cy="594360"/>
          </a:xfrm>
          <a:prstGeom prst="chevron">
            <a:avLst/>
          </a:prstGeom>
          <a:solidFill>
            <a:srgbClr val="5C6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235440" y="1828800"/>
            <a:ext cx="242316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235440" y="1828800"/>
            <a:ext cx="73152" cy="228600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436608" y="1975104"/>
            <a:ext cx="2057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2B48"/>
                </a:solidFill>
              </a:defRPr>
            </a:pPr>
            <a:r>
              <a:t>CUSTOMER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36608" y="2450592"/>
            <a:ext cx="2057400" cy="1536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Penjualan</a:t>
            </a:r>
            <a:br/>
            <a:r>
              <a:t>Layanan</a:t>
            </a:r>
            <a:br/>
            <a:r>
              <a:t>After-sales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48006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162B48"/>
                </a:solidFill>
              </a:defRPr>
            </a:pPr>
            <a:r>
              <a:t>Pertanyaan Teknik Industri: biaya terbesar muncul di titik mana? Apa cost driver-nya? Apakah aktivitas tersebut value-added?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Klasifikasi Biaya: 3 Lensa Utama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417320"/>
            <a:ext cx="342900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73152" cy="338328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56362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B48"/>
                </a:solidFill>
              </a:defRPr>
            </a:pPr>
            <a:r>
              <a:t>1 • Berdasarkan fungsi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039112"/>
            <a:ext cx="3063240" cy="2633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• Produksi/manufaktur</a:t>
            </a:r>
            <a:br/>
            <a:r>
              <a:t>• Pemasaran &amp; penjualan</a:t>
            </a:r>
            <a:br/>
            <a:r>
              <a:t>• Administrasi</a:t>
            </a:r>
            <a:br/>
            <a:r>
              <a:t>• Distribusi/logistik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417320"/>
            <a:ext cx="342900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417320"/>
            <a:ext cx="73152" cy="338328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156362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B48"/>
                </a:solidFill>
              </a:defRPr>
            </a:pPr>
            <a:r>
              <a:t>2 • Berdasarkan keterlacakan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2039112"/>
            <a:ext cx="3063240" cy="2633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• Direct cost: mudah ditelusuri ke objek biaya</a:t>
            </a:r>
            <a:br/>
            <a:r>
              <a:t>• Indirect cost: perlu alokasi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417320"/>
            <a:ext cx="342900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417320"/>
            <a:ext cx="73152" cy="338328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156362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B48"/>
                </a:solidFill>
              </a:defRPr>
            </a:pPr>
            <a:r>
              <a:t>3 • Berdasarkan perilaku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8" y="2039112"/>
            <a:ext cx="3063240" cy="2633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• Fixed cost</a:t>
            </a:r>
            <a:br/>
            <a:r>
              <a:t>• Variable cost</a:t>
            </a:r>
            <a:br/>
            <a:r>
              <a:t>• Mixed cost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516636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>
                <a:solidFill>
                  <a:srgbClr val="5C6773"/>
                </a:solidFill>
              </a:defRPr>
            </a:pPr>
            <a:r>
              <a:t>Catatan: satu biaya dapat memiliki lebih dari satu label. Contoh listrik mesin dapat bersifat manufacturing cost dan sekaligus indirect/variable cost, tergantung sistem pengukuran.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Direct vs Indirect Cost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C6773"/>
                </a:solidFill>
              </a:defRPr>
            </a:pPr>
            <a:r>
              <a:t>Kuncinya: apakah biaya dapat ditelusuri secara praktis dan ekonomis?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5029200" cy="31089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463040"/>
            <a:ext cx="73152" cy="310896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688" y="1609344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2B48"/>
                </a:solidFill>
              </a:defRPr>
            </a:pPr>
            <a:r>
              <a:t>DIRECT COST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2084832"/>
            <a:ext cx="4663440" cy="23591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2"/>
                </a:solidFill>
              </a:defRPr>
            </a:pPr>
            <a:r>
              <a:t>Bahan baku produk A</a:t>
            </a:r>
            <a:br/>
            <a:r>
              <a:t>Upah operator khusus lini A</a:t>
            </a:r>
            <a:br/>
            <a:r>
              <a:t>Kemasan yang hanya digunakan produk A</a:t>
            </a:r>
            <a:br/>
            <a:br/>
            <a:r>
              <a:t>→ Relasi biaya–objek relatif jelas.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0" y="1463040"/>
            <a:ext cx="5029200" cy="31089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400800" y="1463040"/>
            <a:ext cx="73152" cy="310896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01968" y="1609344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2B48"/>
                </a:solidFill>
              </a:defRPr>
            </a:pPr>
            <a:r>
              <a:t>INDIRECT COST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01968" y="2084832"/>
            <a:ext cx="4663440" cy="23591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2"/>
                </a:solidFill>
              </a:defRPr>
            </a:pPr>
            <a:r>
              <a:t>Listrik pabrik bersama</a:t>
            </a:r>
            <a:br/>
            <a:r>
              <a:t>Gaji supervisor area</a:t>
            </a:r>
            <a:br/>
            <a:r>
              <a:t>Penyusutan fasilitas bersama</a:t>
            </a:r>
            <a:br/>
            <a:br/>
            <a:r>
              <a:t>→ Harus dialokasikan jika ingin dibebankan ke produk.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05840" y="4983480"/>
            <a:ext cx="10149840" cy="1143000"/>
          </a:xfrm>
          <a:prstGeom prst="roundRect">
            <a:avLst/>
          </a:prstGeom>
          <a:solidFill>
            <a:srgbClr val="F4F7FA"/>
          </a:solidFill>
          <a:ln>
            <a:solidFill>
              <a:srgbClr val="1985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34440" y="5148072"/>
            <a:ext cx="96926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162B48"/>
                </a:solidFill>
              </a:defRPr>
            </a:pPr>
            <a:r>
              <a:t>Objek biaya = produk • proses • departemen • pelanggan • proyek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34440" y="5678424"/>
            <a:ext cx="9692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5C6773"/>
                </a:solidFill>
              </a:defRPr>
            </a:pPr>
            <a:r>
              <a:t>Sebelum menghitung, tentukan dulu: “biaya ini ingin dianalisis terhadap apa?”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Fixed Cost vs Variable Cost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417320"/>
            <a:ext cx="347472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73152" cy="292608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563624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2B48"/>
                </a:solidFill>
              </a:defRPr>
            </a:pPr>
            <a:r>
              <a:t>FIXED COST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039112"/>
            <a:ext cx="3108960" cy="21762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Total relatif tetap dalam relevant range.</a:t>
            </a:r>
            <a:br/>
            <a:br/>
            <a:r>
              <a:t>Contoh: sewa fasilitas, gaji tetap, kontrak tertentu.</a:t>
            </a:r>
            <a:br/>
            <a:br/>
            <a:r>
              <a:t>Per unit dapat turun ketika volume naik.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417320"/>
            <a:ext cx="347472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417320"/>
            <a:ext cx="73152" cy="292608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1563624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2B48"/>
                </a:solidFill>
              </a:defRPr>
            </a:pPr>
            <a:r>
              <a:t>VARIABLE COST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2039112"/>
            <a:ext cx="3108960" cy="21762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Total berubah mengikuti aktivitas.</a:t>
            </a:r>
            <a:br/>
            <a:br/>
            <a:r>
              <a:t>Contoh: bahan baku per unit, kemasan per unit.</a:t>
            </a:r>
            <a:br/>
            <a:br/>
            <a:r>
              <a:t>Per unit relatif konstan pada asumsi tertentu.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417320"/>
            <a:ext cx="347472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417320"/>
            <a:ext cx="73152" cy="292608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1563624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62B48"/>
                </a:solidFill>
              </a:defRPr>
            </a:pPr>
            <a:r>
              <a:t>MIXED COST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8" y="2039112"/>
            <a:ext cx="3108960" cy="21762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Mengandung komponen tetap + variabel.</a:t>
            </a:r>
            <a:br/>
            <a:br/>
            <a:r>
              <a:t>Contoh: listrik dengan beban dasar + pemakaian.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05840" y="4846320"/>
            <a:ext cx="10149840" cy="1143000"/>
          </a:xfrm>
          <a:prstGeom prst="roundRect">
            <a:avLst/>
          </a:prstGeom>
          <a:solidFill>
            <a:srgbClr val="F4F7FA"/>
          </a:solidFill>
          <a:ln>
            <a:solidFill>
              <a:srgbClr val="1985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234440" y="5010912"/>
            <a:ext cx="96926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162B48"/>
                </a:solidFill>
              </a:defRPr>
            </a:pPr>
            <a:r>
              <a:t>Total Cost = Fixed Cost + (Variable Cost/unit × Volume)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34440" y="5541264"/>
            <a:ext cx="9692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5C6773"/>
                </a:solidFill>
              </a:defRPr>
            </a:pPr>
            <a:r>
              <a:t>Konsep ini menjadi fondasi analisis BEP dan CVP di pertemuan berikutnya.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Contoh Angka: Bagaimana Biaya Berperilaku?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731520" y="1417320"/>
          <a:ext cx="6492240" cy="42976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7635240" y="1508760"/>
            <a:ext cx="38404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35240" y="1508760"/>
            <a:ext cx="73152" cy="132588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36408" y="1655063"/>
            <a:ext cx="3474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Asumsi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36408" y="2130552"/>
            <a:ext cx="3474720" cy="5760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FC = Rp20 juta/bulan</a:t>
            </a:r>
            <a:br/>
            <a:r>
              <a:t>VC = Rp20 ribu/unit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35240" y="3063240"/>
            <a:ext cx="38404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35240" y="3063240"/>
            <a:ext cx="73152" cy="132588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36408" y="3209544"/>
            <a:ext cx="3474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Pada 1.000 unit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36408" y="3685032"/>
            <a:ext cx="3474720" cy="5760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Total cost = Rp40 juta</a:t>
            </a:r>
            <a:br/>
            <a:r>
              <a:t>Cost/unit = Rp40.000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35240" y="4617720"/>
            <a:ext cx="384048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635240" y="4617720"/>
            <a:ext cx="73152" cy="96012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36408" y="4764024"/>
            <a:ext cx="3474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62B48"/>
                </a:solidFill>
              </a:defRPr>
            </a:pPr>
            <a:r>
              <a:t>Insight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36408" y="5239512"/>
            <a:ext cx="3474720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32A32"/>
                </a:solidFill>
              </a:defRPr>
            </a:pPr>
            <a:r>
              <a:t>Volume naik → fixed cost/unit turun.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CASE 1 — Pabrik Frozen Food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C6773"/>
                </a:solidFill>
              </a:defRPr>
            </a:pPr>
            <a:r>
              <a:t>Kasus sederhana untuk membaca biaya proses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325880"/>
            <a:ext cx="58521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A32"/>
                </a:solidFill>
              </a:defRPr>
            </a:pPr>
            <a:r>
              <a:t>CV FreshBox memproduksi 1.000 pack/bulan.</a:t>
            </a:r>
          </a:p>
          <a:p>
            <a:pPr>
              <a:spcAft>
                <a:spcPts val="1000"/>
              </a:spcAft>
              <a:defRPr sz="1700">
                <a:solidFill>
                  <a:srgbClr val="232A32"/>
                </a:solidFill>
              </a:defRPr>
            </a:pPr>
            <a:r>
              <a:t>Biaya bahan baku = Rp18.000/pack.</a:t>
            </a:r>
          </a:p>
          <a:p>
            <a:pPr>
              <a:spcAft>
                <a:spcPts val="1000"/>
              </a:spcAft>
              <a:defRPr sz="1700">
                <a:solidFill>
                  <a:srgbClr val="232A32"/>
                </a:solidFill>
              </a:defRPr>
            </a:pPr>
            <a:r>
              <a:t>Tenaga kerja langsung = Rp7.000/pack.</a:t>
            </a:r>
          </a:p>
          <a:p>
            <a:pPr>
              <a:spcAft>
                <a:spcPts val="1000"/>
              </a:spcAft>
              <a:defRPr sz="1700">
                <a:solidFill>
                  <a:srgbClr val="232A32"/>
                </a:solidFill>
              </a:defRPr>
            </a:pPr>
            <a:r>
              <a:t>Kemasan = Rp3.000/pack.</a:t>
            </a:r>
          </a:p>
          <a:p>
            <a:pPr>
              <a:spcAft>
                <a:spcPts val="1000"/>
              </a:spcAft>
              <a:defRPr sz="1700">
                <a:solidFill>
                  <a:srgbClr val="232A32"/>
                </a:solidFill>
              </a:defRPr>
            </a:pPr>
            <a:r>
              <a:t>Overhead tetap pabrik = Rp12.000.000/bulan.</a:t>
            </a:r>
          </a:p>
          <a:p>
            <a:pPr>
              <a:spcAft>
                <a:spcPts val="1000"/>
              </a:spcAft>
              <a:defRPr sz="1700">
                <a:solidFill>
                  <a:srgbClr val="232A32"/>
                </a:solidFill>
              </a:defRPr>
            </a:pPr>
            <a:r>
              <a:t>Biaya pemasaran = Rp4.000.000/bulan.</a:t>
            </a:r>
          </a:p>
          <a:p>
            <a:pPr>
              <a:spcAft>
                <a:spcPts val="1000"/>
              </a:spcAft>
              <a:defRPr sz="1700">
                <a:solidFill>
                  <a:srgbClr val="232A32"/>
                </a:solidFill>
              </a:defRPr>
            </a:pPr>
            <a:r>
              <a:t>Harga jual = Rp45.000/pack.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040880" y="1463040"/>
            <a:ext cx="420624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040880" y="1463040"/>
            <a:ext cx="73152" cy="137160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42048" y="1609344"/>
            <a:ext cx="38404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Pertanyaan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42048" y="2084832"/>
            <a:ext cx="3840479" cy="6217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Mana yang direct? Mana yang indirect?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040880" y="3063240"/>
            <a:ext cx="420624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040880" y="3063240"/>
            <a:ext cx="73152" cy="137160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42048" y="3209544"/>
            <a:ext cx="38404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Pertanyaan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42048" y="3685032"/>
            <a:ext cx="3840479" cy="6217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Mana yang fixed? Mana yang variable?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040880" y="4663440"/>
            <a:ext cx="420624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040880" y="4663440"/>
            <a:ext cx="73152" cy="91440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242048" y="4809744"/>
            <a:ext cx="38404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Pertanyaan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42048" y="5285231"/>
            <a:ext cx="3840479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32A32"/>
                </a:solidFill>
              </a:defRPr>
            </a:pPr>
            <a:r>
              <a:t>Berapa total cost bulan tersebut?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CASE 1 — Pembahasan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71600"/>
            <a:ext cx="34290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371600"/>
            <a:ext cx="73152" cy="201168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51790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Variable manufacturing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1993392"/>
            <a:ext cx="3063240" cy="12618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Bahan baku 18k + tenaga kerja 7k + kemasan 3k = Rp28.000/pack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371600"/>
            <a:ext cx="34290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371600"/>
            <a:ext cx="73152" cy="201168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151790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Fixed operating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1993392"/>
            <a:ext cx="3063240" cy="12618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Overhead tetap Rp12 juta + pemasaran Rp4 juta = Rp16 juta/bulan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371600"/>
            <a:ext cx="34290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371600"/>
            <a:ext cx="73152" cy="201168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151790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Total cost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8" y="1993392"/>
            <a:ext cx="3063240" cy="12618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1.000 × Rp28.000 + Rp16 juta = Rp44 juta/bulan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05840" y="3977639"/>
            <a:ext cx="10149840" cy="1143000"/>
          </a:xfrm>
          <a:prstGeom prst="roundRect">
            <a:avLst/>
          </a:prstGeom>
          <a:solidFill>
            <a:srgbClr val="F4F7FA"/>
          </a:solidFill>
          <a:ln>
            <a:solidFill>
              <a:srgbClr val="1985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234440" y="4142231"/>
            <a:ext cx="96926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162B48"/>
                </a:solidFill>
              </a:defRPr>
            </a:pPr>
            <a:r>
              <a:t>Cost/unit = Rp44.000.000 / 1.000 = Rp44.000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34440" y="4672583"/>
            <a:ext cx="9692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5C6773"/>
                </a:solidFill>
              </a:defRPr>
            </a:pPr>
            <a:r>
              <a:t>Jika harga jual Rp45.000, margin akuntansi sederhana = Rp1.000/pack sebelum mempertimbangkan item lain.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5486400"/>
            <a:ext cx="10241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162B48"/>
                </a:solidFill>
              </a:defRPr>
            </a:pPr>
            <a:r>
              <a:t>Insight: “harga jual − bahan baku” bukan laba. Tenaga kerja, overhead, pemasaran, dan biaya lain harus diperhitungkan.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Dari Angka ke Keputusan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C6773"/>
                </a:solidFill>
              </a:defRPr>
            </a:pPr>
            <a:r>
              <a:t>Analisis biaya menjadi berguna ketika menjawab keputusan nyata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417320"/>
            <a:ext cx="342900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94360" y="1417320"/>
            <a:ext cx="73152" cy="160020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5528" y="156362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B48"/>
                </a:solidFill>
              </a:defRPr>
            </a:pPr>
            <a:r>
              <a:t>Kapasitas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2039112"/>
            <a:ext cx="3063240" cy="8503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Tambah shift atau mesin?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417320"/>
            <a:ext cx="342900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9120" y="1417320"/>
            <a:ext cx="73152" cy="160020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0288" y="156362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B48"/>
                </a:solidFill>
              </a:defRPr>
            </a:pPr>
            <a:r>
              <a:t>Make/Buy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0288" y="2039112"/>
            <a:ext cx="3063240" cy="8503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Produksi sendiri atau supplier?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83880" y="1417320"/>
            <a:ext cx="342900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83880" y="1417320"/>
            <a:ext cx="73152" cy="160020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85048" y="156362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B48"/>
                </a:solidFill>
              </a:defRPr>
            </a:pPr>
            <a:r>
              <a:t>Kualitas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5048" y="2039112"/>
            <a:ext cx="3063240" cy="8503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Cegah defect atau tanggung rework?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94360" y="3566160"/>
            <a:ext cx="342900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94360" y="3566160"/>
            <a:ext cx="73152" cy="160020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371246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B48"/>
                </a:solidFill>
              </a:defRPr>
            </a:pPr>
            <a:r>
              <a:t>Produk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28" y="4187952"/>
            <a:ext cx="3063240" cy="8503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Produk mana yang layak diprioritaskan?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89120" y="3566160"/>
            <a:ext cx="342900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89120" y="3566160"/>
            <a:ext cx="73152" cy="160020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90288" y="371246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B48"/>
                </a:solidFill>
              </a:defRPr>
            </a:pPr>
            <a:r>
              <a:t>Harga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90288" y="4187952"/>
            <a:ext cx="3063240" cy="8503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Berapa batas harga/target margin?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83880" y="3566160"/>
            <a:ext cx="342900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183880" y="3566160"/>
            <a:ext cx="73152" cy="160020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385048" y="371246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B48"/>
                </a:solidFill>
              </a:defRPr>
            </a:pPr>
            <a:r>
              <a:t>Proses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85048" y="4187952"/>
            <a:ext cx="3063240" cy="8503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Aktivitas mana yang perlu diperbaiki?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LATIHAN KELOMPOK — 10 Menit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C6773"/>
                </a:solidFill>
              </a:defRPr>
            </a:pPr>
            <a:r>
              <a:t>Kerjakan dalam kelompok 3–4 orang. Tulis asumsi jika diperlukan.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241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PT MajuTek memproduksi 2.000 unit/bulan.</a:t>
            </a:r>
          </a:p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Material langsung = Rp32.000/unit.</a:t>
            </a:r>
          </a:p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Operator produksi = Rp10.000/unit.</a:t>
            </a:r>
          </a:p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Listrik mesin = Rp6.000/unit.</a:t>
            </a:r>
          </a:p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Gaji supervisor = Rp8.000.000/bulan.</a:t>
            </a:r>
          </a:p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Sewa pabrik = Rp12.000.000/bulan.</a:t>
            </a:r>
          </a:p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Biaya administrasi = Rp5.000.000/bulan.</a:t>
            </a:r>
          </a:p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Pertanyaan: (1) kelompokkan biaya, (2) hitung total variable cost, (3) hitung total fixed cost, (4) hitung total cost, (5) hitung cost/unit.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108960" y="5440680"/>
            <a:ext cx="603504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108960" y="5440680"/>
            <a:ext cx="73152" cy="64008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310128" y="5586984"/>
            <a:ext cx="56692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62B48"/>
                </a:solidFill>
              </a:defRPr>
            </a:pPr>
            <a:r>
              <a:t>Challenge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10128" y="6062472"/>
            <a:ext cx="5669279" cy="-1097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232A32"/>
                </a:solidFill>
              </a:defRPr>
            </a:pPr>
            <a:r>
              <a:t>Apa yang terjadi pada cost/unit jika output naik menjadi 3.000 unit?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LATIHAN — Kunci Pembahasan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25880"/>
            <a:ext cx="342900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325880"/>
            <a:ext cx="73152" cy="164592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47218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Variable cost/unit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1947672"/>
            <a:ext cx="3063240" cy="89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32.000 + 10.000 + 6.000 = Rp48.000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325880"/>
            <a:ext cx="342900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325880"/>
            <a:ext cx="73152" cy="164592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147218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Total variable cost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1947672"/>
            <a:ext cx="3063240" cy="89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2.000 × 48.000 = Rp96.000.000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325880"/>
            <a:ext cx="342900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325880"/>
            <a:ext cx="73152" cy="164592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147218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62B48"/>
                </a:solidFill>
              </a:defRPr>
            </a:pPr>
            <a:r>
              <a:t>Total fixed cost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8" y="1947672"/>
            <a:ext cx="3063240" cy="89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32A32"/>
                </a:solidFill>
              </a:defRPr>
            </a:pPr>
            <a:r>
              <a:t>8 jt + 12 jt + 5 jt = Rp25.000.000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05840" y="3520440"/>
            <a:ext cx="10149840" cy="1143000"/>
          </a:xfrm>
          <a:prstGeom prst="roundRect">
            <a:avLst/>
          </a:prstGeom>
          <a:solidFill>
            <a:srgbClr val="F4F7FA"/>
          </a:solidFill>
          <a:ln>
            <a:solidFill>
              <a:srgbClr val="1985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234440" y="3685032"/>
            <a:ext cx="96926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162B48"/>
                </a:solidFill>
              </a:defRPr>
            </a:pPr>
            <a:r>
              <a:t>Total Cost = 96 jt + 25 jt = Rp121 jt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34440" y="4215384"/>
            <a:ext cx="9692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5C6773"/>
                </a:solidFill>
              </a:defRPr>
            </a:pPr>
            <a:r>
              <a:t>Cost/unit = Rp121 jt / 2.000 = Rp60.500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05840" y="4983480"/>
            <a:ext cx="10149840" cy="1143000"/>
          </a:xfrm>
          <a:prstGeom prst="roundRect">
            <a:avLst/>
          </a:prstGeom>
          <a:solidFill>
            <a:srgbClr val="F4F7FA"/>
          </a:solidFill>
          <a:ln>
            <a:solidFill>
              <a:srgbClr val="1985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234440" y="5148072"/>
            <a:ext cx="96926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162B48"/>
                </a:solidFill>
              </a:defRPr>
            </a:pPr>
            <a:r>
              <a:t>Jika output 3.000 unit → Cost/unit = (3.000×48.000 + 25 jt)/3.000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34440" y="5678424"/>
            <a:ext cx="9692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5C6773"/>
                </a:solidFill>
              </a:defRPr>
            </a:pPr>
            <a:r>
              <a:t>= Rp56.333/unit (turun karena fixed cost tersebar ke lebih banyak unit)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Kesalahan Umum Saat Menganalisis Biaya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71600"/>
            <a:ext cx="34290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371600"/>
            <a:ext cx="73152" cy="1828800"/>
          </a:xfrm>
          <a:prstGeom prst="rect">
            <a:avLst/>
          </a:prstGeom>
          <a:solidFill>
            <a:srgbClr val="BE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51790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B48"/>
                </a:solidFill>
              </a:defRPr>
            </a:pPr>
            <a: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1993392"/>
            <a:ext cx="3063240" cy="10789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Menganggap semua biaya produksi adalah variable.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371600"/>
            <a:ext cx="34290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371600"/>
            <a:ext cx="73152" cy="182880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151790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B48"/>
                </a:solidFill>
              </a:defRPr>
            </a:pPr>
            <a: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1993392"/>
            <a:ext cx="3063240" cy="10789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Menghitung cost/unit tanpa menetapkan volume dan relevant range.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371600"/>
            <a:ext cx="34290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371600"/>
            <a:ext cx="73152" cy="182880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151790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B48"/>
                </a:solidFill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8" y="1993392"/>
            <a:ext cx="3063240" cy="10789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Mencampur biaya produksi dengan biaya periode tanpa tujuan analisis yang jelas.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520440"/>
            <a:ext cx="34290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40080" y="3520440"/>
            <a:ext cx="73152" cy="182880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7" y="366674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B48"/>
                </a:solidFill>
              </a:defRPr>
            </a:pPr>
            <a: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7" y="4142232"/>
            <a:ext cx="3063240" cy="10789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Mengabaikan waste, scrap, rework, downtime, dan kualitas sebagai sumber biaya.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89120" y="3520440"/>
            <a:ext cx="34290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89120" y="3520440"/>
            <a:ext cx="73152" cy="182880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90288" y="366674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B48"/>
                </a:solidFill>
              </a:defRPr>
            </a:pPr>
            <a: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90288" y="4142232"/>
            <a:ext cx="3063240" cy="10789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Menganggap angka biaya otomatis menjelaskan penyebabnya.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138160" y="3520440"/>
            <a:ext cx="34290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138160" y="3520440"/>
            <a:ext cx="73152" cy="1828800"/>
          </a:xfrm>
          <a:prstGeom prst="rect">
            <a:avLst/>
          </a:prstGeom>
          <a:solidFill>
            <a:srgbClr val="BE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39328" y="3666744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62B48"/>
                </a:solidFill>
              </a:defRPr>
            </a:pPr>
            <a: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39328" y="4142232"/>
            <a:ext cx="3063240" cy="10789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A32"/>
                </a:solidFill>
              </a:defRPr>
            </a:pPr>
            <a:r>
              <a:t>Memberi rekomendasi sebelum memahami cost driver.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2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Exit Ticket — 5 Menit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FFFFFF"/>
                </a:solidFill>
              </a:defRPr>
            </a:pPr>
            <a:r>
              <a:t>Jawab singkat sebelum kelas berakhir.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4630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FFFFFF"/>
                </a:solidFill>
              </a:defRPr>
            </a:pPr>
            <a:r>
              <a:t>1. Jelaskan dengan kalimat Anda sendiri: apa itu cost?</a:t>
            </a:r>
          </a:p>
          <a:p>
            <a:pPr>
              <a:spcAft>
                <a:spcPts val="1000"/>
              </a:spcAft>
              <a:defRPr sz="2000">
                <a:solidFill>
                  <a:srgbClr val="FFFFFF"/>
                </a:solidFill>
              </a:defRPr>
            </a:pPr>
            <a:r>
              <a:t>2. Berikan 1 contoh direct cost dan 1 indirect cost.</a:t>
            </a:r>
          </a:p>
          <a:p>
            <a:pPr>
              <a:spcAft>
                <a:spcPts val="1000"/>
              </a:spcAft>
              <a:defRPr sz="2000">
                <a:solidFill>
                  <a:srgbClr val="FFFFFF"/>
                </a:solidFill>
              </a:defRPr>
            </a:pPr>
            <a:r>
              <a:t>3. Berikan 1 contoh fixed cost dan 1 variable cost.</a:t>
            </a:r>
          </a:p>
          <a:p>
            <a:pPr>
              <a:spcAft>
                <a:spcPts val="1000"/>
              </a:spcAft>
              <a:defRPr sz="2000">
                <a:solidFill>
                  <a:srgbClr val="FFFFFF"/>
                </a:solidFill>
              </a:defRPr>
            </a:pPr>
            <a:r>
              <a:t>4. Sebutkan satu keputusan Teknik Industri yang membutuhkan informasi biaya.</a:t>
            </a:r>
          </a:p>
          <a:p>
            <a:pPr>
              <a:spcAft>
                <a:spcPts val="1000"/>
              </a:spcAft>
              <a:defRPr sz="2000">
                <a:solidFill>
                  <a:srgbClr val="FFFFFF"/>
                </a:solidFill>
              </a:defRPr>
            </a:pPr>
            <a:r>
              <a:t>5. Jika cost/unit naik, sebutkan minimal 3 kemungkinan penyebab operasional.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00400" y="5486400"/>
            <a:ext cx="576072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200400" y="5486400"/>
            <a:ext cx="73152" cy="594360"/>
          </a:xfrm>
          <a:prstGeom prst="rect">
            <a:avLst/>
          </a:prstGeom>
          <a:solidFill>
            <a:srgbClr val="E2A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401568" y="5632704"/>
            <a:ext cx="539495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62B48"/>
                </a:solidFill>
              </a:defRPr>
            </a:pPr>
            <a:r>
              <a:t>Takeaway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01568" y="6108192"/>
            <a:ext cx="5394959" cy="-15544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232A32"/>
                </a:solidFill>
              </a:defRPr>
            </a:pPr>
            <a:r>
              <a:t>Analisis biaya = memahami angka + proses + penyebab + keputusan.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B48"/>
                </a:solidFill>
              </a:defRPr>
            </a:pPr>
            <a:r>
              <a:t>Tugas Pertemuan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6012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C6773"/>
                </a:solidFill>
              </a:defRPr>
            </a:pPr>
            <a:r>
              <a:t>Observasi biaya pada satu produk/proses nyata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Pilih satu produk/proses: makanan, manufaktur, logistik, jasa, atau UMKM.</a:t>
            </a:r>
          </a:p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Identifikasi minimal 10 jenis biaya.</a:t>
            </a:r>
          </a:p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Klasifikasikan: direct/indirect dan fixed/variable/mixed.</a:t>
            </a:r>
          </a:p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Jelaskan cost driver yang menurut Anda paling relevan.</a:t>
            </a:r>
          </a:p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Temukan minimal 2 potensi pemborosan yang berpotensi menaikkan biaya.</a:t>
            </a:r>
          </a:p>
          <a:p>
            <a:pPr>
              <a:spcAft>
                <a:spcPts val="1000"/>
              </a:spcAft>
              <a:defRPr sz="1800">
                <a:solidFill>
                  <a:srgbClr val="232A32"/>
                </a:solidFill>
              </a:defRPr>
            </a:pPr>
            <a:r>
              <a:t>Buat tabel 1 halaman dan siapkan presentasi 3 menit.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743200" y="5257800"/>
            <a:ext cx="667512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743200" y="5257800"/>
            <a:ext cx="73152" cy="685800"/>
          </a:xfrm>
          <a:prstGeom prst="rect">
            <a:avLst/>
          </a:prstGeom>
          <a:solidFill>
            <a:srgbClr val="1985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944368" y="5404104"/>
            <a:ext cx="630935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62B48"/>
                </a:solidFill>
              </a:defRPr>
            </a:pPr>
            <a:r>
              <a:t>Format pengumpulan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44368" y="5879592"/>
            <a:ext cx="6309359" cy="-640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32A32"/>
                </a:solidFill>
              </a:defRPr>
            </a:pPr>
            <a:r>
              <a:t>1 tabel + 1 diagram sederhana + 3 insight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789920" y="6565392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C6773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