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822960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4CDC3"/>
                </a:solidFill>
                <a:latin typeface="Aptos"/>
              </a:rPr>
              <a:t>PERTEMUAN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6070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VOICE OF CUSTOMER (VoC)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0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DCE6F2"/>
                </a:solidFill>
                <a:latin typeface="Aptos"/>
              </a:rPr>
              <a:t>Teknik Menggali, Mengolah, dan Menerjemahkan Suara Customer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703320"/>
            <a:ext cx="8046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Pengelolaan Hubungan Customer • Teknik Industri • 3 SKS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516636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BECDDC"/>
                </a:solidFill>
                <a:latin typeface="Aptos"/>
              </a:rPr>
              <a:t>Durasi: 120 menit | Fokus: data customer → kebutuhan → CTQ → KPI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Agenda Pembelajaran 120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Konsep → metode → praktik → refleksi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2103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508760"/>
            <a:ext cx="73152" cy="192024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673351"/>
            <a:ext cx="1737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10 menit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17373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Review Meeting 3
Customer Persona &amp; Needs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80360" y="1508760"/>
            <a:ext cx="2103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80360" y="1508760"/>
            <a:ext cx="73152" cy="192024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81528" y="1673351"/>
            <a:ext cx="1737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20 menit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81528" y="2075688"/>
            <a:ext cx="17373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Konsep VoC
Sumber, jenis, fungsi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20640" y="1508760"/>
            <a:ext cx="2103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20640" y="1508760"/>
            <a:ext cx="73152" cy="192024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21807" y="1673351"/>
            <a:ext cx="1737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20 menit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1807" y="2075688"/>
            <a:ext cx="17373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Teknik Pengumpulan
Interview, survei, observasi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0920" y="1508760"/>
            <a:ext cx="2103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60920" y="1508760"/>
            <a:ext cx="73152" cy="192024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62088" y="1673351"/>
            <a:ext cx="1737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20 menit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2088" y="2075688"/>
            <a:ext cx="17373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Pengolahan VoC
Coding, affinity, CTQ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01200" y="1508760"/>
            <a:ext cx="21031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601200" y="1508760"/>
            <a:ext cx="73152" cy="19202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02368" y="1673351"/>
            <a:ext cx="1737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30 menit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02368" y="2075688"/>
            <a:ext cx="17373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Case &amp; Workshop
Analisis data customer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3977639"/>
            <a:ext cx="10789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F2340"/>
                </a:solidFill>
                <a:latin typeface="Aptos"/>
              </a:rPr>
              <a:t>10 menit terakhir: presentasi singkat, quiz, refleksi, dan penugasan.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Capaian Pembelajaran Pertemuan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4747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92024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81912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01 • Memahami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84248"/>
            <a:ext cx="31089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Menjelaskan konsep Voice of Customer dan perannya dalam CRM serta perbaikan sistem industri.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417320"/>
            <a:ext cx="34747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70832" y="1417320"/>
            <a:ext cx="73152" cy="192024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581912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02 • Mengumpulkan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84248"/>
            <a:ext cx="31089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Memilih metode pengumpulan data customer yang sesuai dengan tujuan analisis.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747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192024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47888" y="1581912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03 • Mengolah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1984248"/>
            <a:ext cx="31089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Mengubah pernyataan customer menjadi tema kebutuhan, CTQ, prioritas, dan KPI.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703320"/>
            <a:ext cx="34747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514600" y="3703320"/>
            <a:ext cx="73152" cy="192024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15768" y="3867911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04 • Menganalisis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5768" y="4270248"/>
            <a:ext cx="31089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Membedakan insight berbasis bukti dengan asumsi internal.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3703320"/>
            <a:ext cx="34747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9632" y="3703320"/>
            <a:ext cx="73152" cy="19202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3867911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05 • Menerapkan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270248"/>
            <a:ext cx="310896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Menyusun rekomendasi perbaikan berdasarkan data VoC.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Review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Customer Persona &amp; Customer Needs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50292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83241"/>
                </a:solidFill>
                <a:latin typeface="Aptos"/>
              </a:defRPr>
            </a:pPr>
            <a:r>
              <a:t>• Persona = representasi customer berdasarkan data, bukan sekadar imajinasi.</a:t>
            </a:r>
          </a:p>
          <a:p>
            <a:pPr>
              <a:spcAft>
                <a:spcPts val="700"/>
              </a:spcAft>
              <a:defRPr sz="1600">
                <a:solidFill>
                  <a:srgbClr val="283241"/>
                </a:solidFill>
                <a:latin typeface="Aptos"/>
              </a:defRPr>
            </a:pPr>
            <a:r>
              <a:t>• Need dibedakan dari solution: customer menyampaikan kebutuhan, perusahaan merancang solusi.</a:t>
            </a:r>
          </a:p>
          <a:p>
            <a:pPr>
              <a:spcAft>
                <a:spcPts val="700"/>
              </a:spcAft>
              <a:defRPr sz="1600">
                <a:solidFill>
                  <a:srgbClr val="283241"/>
                </a:solidFill>
                <a:latin typeface="Aptos"/>
              </a:defRPr>
            </a:pPr>
            <a:r>
              <a:t>• Jobs–Pains–Gains membantu memahami tujuan, hambatan, dan hasil yang diharapkan.</a:t>
            </a:r>
          </a:p>
          <a:p>
            <a:pPr>
              <a:spcAft>
                <a:spcPts val="700"/>
              </a:spcAft>
              <a:defRPr sz="1600">
                <a:solidFill>
                  <a:srgbClr val="283241"/>
                </a:solidFill>
                <a:latin typeface="Aptos"/>
              </a:defRPr>
            </a:pPr>
            <a:r>
              <a:t>• Need dapat diterjemahkan menjadi requirement, CTQ, dan KPI.</a:t>
            </a:r>
          </a:p>
          <a:p>
            <a:pPr>
              <a:spcAft>
                <a:spcPts val="700"/>
              </a:spcAft>
              <a:defRPr sz="1600">
                <a:solidFill>
                  <a:srgbClr val="283241"/>
                </a:solidFill>
                <a:latin typeface="Aptos"/>
              </a:defRPr>
            </a:pPr>
            <a:r>
              <a:t>• Prioritas need sebaiknya menggunakan bukti dan ukuran, bukan feeling.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417320"/>
            <a:ext cx="493776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1417320"/>
            <a:ext cx="73152" cy="192024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968" y="1581912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Jembatan ke VoC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1968" y="1984248"/>
            <a:ext cx="4572000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Persona menjawab: siapa customer dan apa kebutuhannya?
VoC menjawab: apa yang benar-benar mereka katakan, alami, dan lakukan?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3657600"/>
            <a:ext cx="49377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0" y="3657600"/>
            <a:ext cx="73152" cy="15087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968" y="3822191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Pertanyaan pemantik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1968" y="4224528"/>
            <a:ext cx="457200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Bagaimana memastikan persona dan customer needs tidak hanya berdasarkan asumsi?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Apa Itu Voice of Customer (VoC)?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Suara customer sebagai input pengambilan keputusan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0F2340"/>
                </a:solidFill>
                <a:latin typeface="Aptos"/>
              </a:rPr>
              <a:t>VoC adalah kumpulan kebutuhan, harapan, persepsi, pengalaman, keluhan, preferensi, dan masukan customer yang dikumpulkan secara sistematis.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7432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743200"/>
            <a:ext cx="73152" cy="201168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29077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Bukan sekadar komentar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3310128"/>
            <a:ext cx="3017520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VoC dapat berasal dari ucapan, rating, perilaku, transaksi, complaint, review, maupun observasi.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27432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7408" y="2743200"/>
            <a:ext cx="73152" cy="201168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9077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Harus bisa ditelusuri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3310128"/>
            <a:ext cx="3017520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Idealnya setiap insight dikaitkan dengan sumber data, responden, periode, dan konteks.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8431" y="27432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28431" y="2743200"/>
            <a:ext cx="73152" cy="201168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29077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Berujung pada aksi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3310128"/>
            <a:ext cx="3017520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VoC perlu diterjemahkan menjadi kebutuhan, requirement, prioritas, dan indikator perbaikan.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Mengapa VoC Penting dalam CRM &amp; Teknik Industri?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Customer Relationship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84248"/>
            <a:ext cx="301752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Memahami pengalaman dan harapan customer berbasis bukti.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73152" cy="182880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Quality 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1984248"/>
            <a:ext cx="301752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Menghubungkan customer requirement dengan CTQ, defect, dan spesifikasi.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417320"/>
            <a:ext cx="73152" cy="182880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608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Process Improvement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1984248"/>
            <a:ext cx="301752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Menentukan proses yang perlu diperbaiki berdasarkan dampak terhadap customer.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65760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514600" y="3657600"/>
            <a:ext cx="73152" cy="182880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15768" y="3822191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Data-Driven Decision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5768" y="4224528"/>
            <a:ext cx="301752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Mengurangi keputusan berbasis asumsi dan intuisi semata.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365760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9632" y="3657600"/>
            <a:ext cx="73152" cy="182880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3822191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Innovation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224528"/>
            <a:ext cx="301752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Menemukan unmet needs dan peluang perbaikan produk/jasa.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Sumber Voice of Customer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21488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20574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49047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Interview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92807"/>
            <a:ext cx="178308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Wawancara mendalam, semi-terstruktur, customer visit.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1325880"/>
            <a:ext cx="21488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26080" y="1325880"/>
            <a:ext cx="73152" cy="205740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27248" y="149047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Survey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7248" y="1892807"/>
            <a:ext cx="178308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Rating, pilihan jawaban, open-ended question.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1325880"/>
            <a:ext cx="21488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212080" y="1325880"/>
            <a:ext cx="73152" cy="205740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13248" y="149047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Observation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3248" y="1892807"/>
            <a:ext cx="178308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Mengamati perilaku aktual saat menggunakan produk/proses.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325880"/>
            <a:ext cx="21488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98079" y="1325880"/>
            <a:ext cx="73152" cy="205740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99248" y="149047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Complaint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99248" y="1892807"/>
            <a:ext cx="178308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Call center, chat, email, retur, escalation.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84080" y="1325880"/>
            <a:ext cx="21488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84080" y="1325880"/>
            <a:ext cx="73152" cy="205740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85248" y="149047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Digital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85248" y="1892807"/>
            <a:ext cx="178308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83241"/>
                </a:solidFill>
                <a:latin typeface="Aptos"/>
              </a:rPr>
              <a:t>Review, social media, search, clickstream.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828800" y="379476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828800" y="3794760"/>
            <a:ext cx="73152" cy="16002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029968" y="395935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Transactional 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29968" y="4361688"/>
            <a:ext cx="210312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Pembelian, repeat order, churn, basket size.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0" y="379476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0" y="3794760"/>
            <a:ext cx="73152" cy="160020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73168" y="395935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Frontliner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3168" y="4361688"/>
            <a:ext cx="210312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Sales, CS, operator, teknisi, admin.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0" y="379476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315200" y="3794760"/>
            <a:ext cx="73152" cy="160020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16368" y="395935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Operational Data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16368" y="4361688"/>
            <a:ext cx="210312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Lead time, defect, OTIF, stockout, return.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Direct vs Indirect VoC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16636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42519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58191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Direct VoC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984248"/>
            <a:ext cx="480060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Customer menyampaikan langsung.
Contoh:
• “Saya sering menunggu lebih dari 20 menit.”
• Wawancara
• Survey open-ended
• Komplain melalui CS
Kekuatan: konteks dan bahasa customer lebih jelas.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16636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417320"/>
            <a:ext cx="73152" cy="42519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64807" y="158191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Indirect / Behavioral VoC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1984248"/>
            <a:ext cx="480060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Data menunjukkan pengalaman melalui perilaku/jejak transaksi.
Contoh:
• Repeat order turun
• Abandoned cart
• Return meningkat
• Review bintang rendah
Kekuatan: menangkap perilaku aktual.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9788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F2340"/>
                </a:solidFill>
                <a:latin typeface="Aptos"/>
              </a:rPr>
              <a:t>Prinsip: triangulasikan beberapa sumber, jangan bergantung pada satu kanal.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Kualitatif vs Kuantitatif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1663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429768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58191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Kualitatif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984248"/>
            <a:ext cx="480060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Tujuan: memahami “mengapa” dan “bagaimana”.
Metode: interview, FGD, observasi, diary study, open-ended review.
Output: tema, pain point, motivasi, konteks, kutipan customer.
Keterbatasan: generalisasi terbatas.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1663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417320"/>
            <a:ext cx="73152" cy="429768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64807" y="158191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Kuantitatif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1984248"/>
            <a:ext cx="480060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Tujuan: mengukur “berapa banyak/seberapa tinggi”.
Metode: survey, rating, transaksi, complaint rate, repeat rate.
Output: frekuensi, mean, distribusi, pola.
Keterbatasan: angka dapat kehilangan konteks.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Teknik Interview: Gunakan Question Funnel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088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Opening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Bangun konteks &amp; izin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96312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06040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3472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“Ceritakan terakhir kali…”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07992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7992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Behavior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Apa yang dilakukan?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0216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9944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9944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Pain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6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Apa yang sulit/mengganggu?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02168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11896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6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Impact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8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Apa dampaknya?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04120" y="1645920"/>
            <a:ext cx="1664208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3848" y="181051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F9691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13848" y="2212848"/>
            <a:ext cx="1417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0F2340"/>
                </a:solidFill>
                <a:latin typeface="Aptos"/>
              </a:rPr>
              <a:t>Expectation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80" y="2724912"/>
            <a:ext cx="13716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83241"/>
                </a:solidFill>
                <a:latin typeface="Aptos"/>
              </a:rPr>
              <a:t>Seperti apa kondisi ideal?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4434840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CD4B4B"/>
                </a:solidFill>
                <a:latin typeface="Aptos"/>
              </a:rPr>
              <a:t>Hindari: “Apakah Anda suka fitur X?” karena pertanyaan tersebut mengarahkan responden.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Menyusun Pertanyaan Interview yang Baik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438912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81912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Kurang baik / leading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84248"/>
            <a:ext cx="484632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❌ “Anda setuju kan kalau pengiriman kami sudah cepat?”
❌ “Apakah Anda suka kemasan baru ini?”
❌ “Bukankah harga ini sudah murah?”
Masalah: mengarahkan jawaban dan mengandung asumsi.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417320"/>
            <a:ext cx="73152" cy="438912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64807" y="1581912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Lebih baik / evidence-based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1984248"/>
            <a:ext cx="484632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✓ “Ceritakan pengalaman terakhir Anda menerima pesanan.”
✓ “Bagian mana yang paling membantu? Mengapa?”
✓ “Apa yang membuat Anda memilih produk ini?”
✓ “Jika bisa mengubah satu hal, apa yang Anda ubah?”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Observasi: Dengarkan Apa yang Customer Lakukan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338328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42519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Amati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984248"/>
            <a:ext cx="301752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• Langkah yang dilakukan
• Waktu tunggu
• Kesalahan penggunaan
• Pertanyaan berulang
• Titik customer meminta bantuan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417320"/>
            <a:ext cx="338328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8" y="1417320"/>
            <a:ext cx="73152" cy="42519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8576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Catat bukti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1984248"/>
            <a:ext cx="301752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Gunakan checklist/time study.
Catat konteks, frekuensi, durasi, dan kondisi.
Pisahkan fakta dari interpretasi.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83296" y="1417320"/>
            <a:ext cx="338328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83296" y="1417320"/>
            <a:ext cx="73152" cy="42519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84464" y="158191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Contoh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464" y="1984248"/>
            <a:ext cx="301752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Customer mengatakan: “Mudah.”
Tetapi diamati:
• 3 kali salah klik
• 2 kali bertanya ke operator
• 4 menit mencari tombol checkout
→ Ada gap antara persepsi dan perilaku.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Merancang Survey VoC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Tentukan keputusan yang ingin dibuat sebelum membuat pertanyaan.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Gunakan pertanyaan singkat, satu gagasan per item.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Gabungkan closed-ended untuk pengukuran dan open-ended untuk konteks.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Urutan: screening → behavior → experience → importance → expectation → profile.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Hindari double-barreled question: “Apakah harga dan kualitas sudah baik?”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37960" y="1417320"/>
            <a:ext cx="47091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37960" y="1417320"/>
            <a:ext cx="73152" cy="19659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39128" y="1581912"/>
            <a:ext cx="4343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Contoh item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9128" y="1984248"/>
            <a:ext cx="434340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“Seberapa mudah proses pemesanan?”
1 = Sangat sulit … 5 = Sangat mudah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7960" y="3657600"/>
            <a:ext cx="47091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37960" y="3657600"/>
            <a:ext cx="73152" cy="164592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39128" y="3822191"/>
            <a:ext cx="4343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Tambahkan alasan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9128" y="4224528"/>
            <a:ext cx="434340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“Apa alasan utama Anda memberikan nilai tersebut?”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Skala Likert dan Kualitas Pertanyaan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32461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3152" cy="438912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36192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Contoh 5 poin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38528"/>
            <a:ext cx="288036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1 Sangat tidak setuju
2 Tidak setuju
3 Netral
4 Setuju
5 Sangat setuju
Pastikan anchor konsisten.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1371600"/>
            <a:ext cx="32461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51960" y="1371600"/>
            <a:ext cx="73152" cy="438912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53128" y="1536192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Perhatikan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53128" y="1938528"/>
            <a:ext cx="288036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• Hindari istilah ambigu
• Hindari pertanyaan terlalu panjang
• Jangan mencampur dua atribut
• Pertimbangkan “Tidak tahu/Tidak relevan”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1371600"/>
            <a:ext cx="32461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818120" y="1371600"/>
            <a:ext cx="73152" cy="438912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19288" y="1536192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Interpretasi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19288" y="1938528"/>
            <a:ext cx="288036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Jangan langsung menyimpulkan “rata-rata 4 = puas”.
Tetapkan definisi, benchmark, distribusi, dan konteks bisnis.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Sampling: Siapa yang Perlu Didengar?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F2340"/>
                </a:solidFill>
                <a:latin typeface="Aptos"/>
              </a:rPr>
              <a:t>Sampel yang baik bukan sekadar banyak—tetapi relevan dengan pertanyaan bisnis.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24028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2240280"/>
            <a:ext cx="73152" cy="25146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4048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Purposive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807208"/>
            <a:ext cx="3017520" cy="180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Pilih customer dengan karakteristik tertentu.
Contoh: customer yang pernah komplain.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7408" y="224028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7408" y="2240280"/>
            <a:ext cx="73152" cy="251460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08576" y="24048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Stratified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8576" y="2807208"/>
            <a:ext cx="3017520" cy="180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Pastikan kelompok penting terwakili.
Contoh: pelanggan baru vs repeat.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224028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3296" y="2240280"/>
            <a:ext cx="73152" cy="251460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84464" y="24048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Convenience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4" y="2807208"/>
            <a:ext cx="3017520" cy="1801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Mudah dijangkau, tetapi risiko bias lebih besar.
Gunakan dengan hati-hati.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0749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CD4B4B"/>
                </a:solidFill>
                <a:latin typeface="Aptos"/>
              </a:rPr>
              <a:t>Pertanyaan penting: siapa yang tidak kita dengar? Customer churned, silent customer, atau pengguna yang gagal menyelesaikan proses?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Pilot Test &amp; Kualitas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73152" cy="429768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5361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Sebelum disebarkan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938528"/>
            <a:ext cx="301752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Uji kepada 3–10 responden yang mirip target.
Cek:
• apakah pertanyaan dipahami?
• berapa lama pengisian?
• ada opsi jawaban yang hilang?
• ada pertanyaan sensitif?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37160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8" y="1371600"/>
            <a:ext cx="73152" cy="429768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8576" y="15361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Setelah terkumpul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1938528"/>
            <a:ext cx="301752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Cek missing value, duplikasi, outlier, response pattern, dan konsistensi.
Simpan metadata: tanggal, channel, responden, versi instrumen.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83296" y="137160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83296" y="1371600"/>
            <a:ext cx="73152" cy="429768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84464" y="15361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Red flags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464" y="1938528"/>
            <a:ext cx="301752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Response terlalu cepat, jawaban selalu sama, responden tidak sesuai target, atau data berasal dari satu channel saja.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Mengolah VoC: Raw Statement → Theme → Need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F2340"/>
                </a:solidFill>
                <a:latin typeface="Aptos"/>
              </a:rPr>
              <a:t>Jangan langsung mengubah kalimat customer menjadi solusi. Lakukan coding terlebih dahulu.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057400"/>
            <a:ext cx="24688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057400"/>
            <a:ext cx="73152" cy="246888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22199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RAW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624328"/>
            <a:ext cx="210312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“Saya harus chat admin dulu untuk tahu stok.”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37560" y="2057400"/>
            <a:ext cx="24688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37560" y="2057400"/>
            <a:ext cx="73152" cy="246888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38728" y="222199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2624328"/>
            <a:ext cx="210312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Informasi stok tidak transparan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89320" y="2057400"/>
            <a:ext cx="24688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989320" y="2057400"/>
            <a:ext cx="73152" cy="246888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90488" y="222199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NEED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0488" y="2624328"/>
            <a:ext cx="210312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Customer membutuhkan informasi stok yang mudah diakses.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41080" y="2057400"/>
            <a:ext cx="24688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41080" y="2057400"/>
            <a:ext cx="73152" cy="246888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42248" y="2221992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REQUIREMENT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42248" y="2624328"/>
            <a:ext cx="210312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Status stok harus tersedia sebelum checkout.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07492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CD4B4B"/>
                </a:solidFill>
                <a:latin typeface="Aptos"/>
              </a:rPr>
              <a:t>Solusi (mis. “buat fitur stok”) baru dirancang setelah kebutuhan dan requirement jelas.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Affinity Diagram: Mengelompokkan Suara Customer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2331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35661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490472"/>
            <a:ext cx="1965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Raw statements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92807"/>
            <a:ext cx="19659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“Menunggu lama”
“Tidak tahu status”
“Admin lambat membalas”
“Sering kehabisan”
“Ukuran tidak konsisten”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1325880"/>
            <a:ext cx="2331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246120" y="1325880"/>
            <a:ext cx="73152" cy="35661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47288" y="1490472"/>
            <a:ext cx="1965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A —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7288" y="1892807"/>
            <a:ext cx="19659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Waktu tunggu
Status pesanan
Respons admin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52160" y="1325880"/>
            <a:ext cx="2331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52160" y="1325880"/>
            <a:ext cx="73152" cy="35661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53328" y="1490472"/>
            <a:ext cx="1965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B — Availability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3328" y="1892807"/>
            <a:ext cx="19659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Stockout
Informasi stok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58200" y="1325880"/>
            <a:ext cx="2331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58200" y="1325880"/>
            <a:ext cx="73152" cy="356616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59368" y="1490472"/>
            <a:ext cx="1965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C — Quality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59368" y="1892807"/>
            <a:ext cx="19659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Ukuran
Konsistensi produk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25780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0F2340"/>
                </a:solidFill>
                <a:latin typeface="Aptos"/>
              </a:rPr>
              <a:t>Prinsip: kelompokkan berdasarkan makna yang sama, bukan berdasarkan solusi yang ingin dibuat.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Menerjemahkan VoC → Need → CTQ → KPI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2670048" cy="54864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99616"/>
            <a:ext cx="2514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VoC</a:t>
            </a:r>
          </a:p>
        </p:txBody>
      </p:sp>
      <p:sp>
        <p:nvSpPr>
          <p:cNvPr id="7" name="Rectangle 6"/>
          <p:cNvSpPr/>
          <p:nvPr/>
        </p:nvSpPr>
        <p:spPr>
          <a:xfrm>
            <a:off x="3447288" y="1371600"/>
            <a:ext cx="2670048" cy="54864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20440" y="1499616"/>
            <a:ext cx="2514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Customer Need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0216" y="1371600"/>
            <a:ext cx="2670048" cy="54864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1499616"/>
            <a:ext cx="2514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CTQ / Requirement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53144" y="1371600"/>
            <a:ext cx="2670048" cy="54864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26296" y="1499616"/>
            <a:ext cx="2514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KPI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92024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02996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“Saya tidak tahu pesanan sudah sampai mana.”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47288" y="192024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20440" y="202996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Visibilitas status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0216" y="192024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202996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Status order dapat dilacak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53144" y="192024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6296" y="202996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% order trackable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278892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289864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“Saya sering menerima produk terlambat.”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47288" y="278892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289864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Ketepatan waktu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00216" y="278892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73368" y="289864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Pengiriman sesuai SLA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53144" y="278892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26296" y="289864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OTIF 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365760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7512" y="376732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“Rasanya kadang berbeda.”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447288" y="365760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20440" y="376732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Konsistensi kualitas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0216" y="365760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73368" y="376732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Resep/proses terkendali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53144" y="3657600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26296" y="3767328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Defect / complaint rate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4360" y="4526279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" y="4636007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“Balasan admin lama.”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47288" y="4526279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20440" y="4636007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Respons cepat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0216" y="4526279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73368" y="4636007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SLA response time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153144" y="4526279"/>
            <a:ext cx="2670048" cy="822960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226296" y="4636007"/>
            <a:ext cx="2514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Median response time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1520" y="56692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F9691"/>
                </a:solidFill>
                <a:latin typeface="Aptos"/>
              </a:rPr>
              <a:t>Inti peran Teknik Industri: menerjemahkan kebutuhan customer menjadi karakteristik proses yang dapat diukur dan diperbaiki.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Case Study: FreshBox Frozen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Menemukan prioritas perbaikan berdasarkan VoC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F2340"/>
                </a:solidFill>
                <a:latin typeface="Aptos"/>
              </a:rPr>
              <a:t>FreshBox mengalami peningkatan komplain selama 2 bulan. Tim ingin memahami penyebab dari perspektif customer.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57400"/>
            <a:ext cx="32918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2057400"/>
            <a:ext cx="73152" cy="237744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221992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Konteks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624328"/>
            <a:ext cx="292608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Produk frozen food
Order via WhatsApp &amp; marketplace
Customer: keluarga muda, pekerja, reseller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5968" y="2057400"/>
            <a:ext cx="32918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5968" y="2057400"/>
            <a:ext cx="73152" cy="23774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7136" y="2221992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Gejala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7136" y="2624328"/>
            <a:ext cx="292608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Komplain: keterlambatan, stok, respons admin, kemasan rusak.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00416" y="2057400"/>
            <a:ext cx="32918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00416" y="2057400"/>
            <a:ext cx="73152" cy="237744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1584" y="2221992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Pertanyaan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1584" y="2624328"/>
            <a:ext cx="292608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Apa kebutuhan utama?
Mana yang prioritas?
Apa CTQ/KPI yang harus dipantau?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983480"/>
            <a:ext cx="104241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69137"/>
                </a:solidFill>
                <a:latin typeface="Aptos"/>
              </a:rPr>
              <a:t>Gunakan data berikut. Jangan langsung menawarkan solusi.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Data VoC FreshBox — 12 Pernyataan Customer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490472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92807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“Saya tidak tahu paket sudah dikirim atau belum.”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30552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130552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2295144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2697480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“Admin baru membalas setelah beberapa jam.”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935224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2935224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099816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502152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“Pernah dapat produk mencair karena pengiriman terlambat.”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39896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739896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904487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306824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“Varian favorit sering kosong.”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44568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0080" y="4544568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709159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111496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“Kemasan luar kadang penyok.”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349240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" y="5349240"/>
            <a:ext cx="73152" cy="658368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513832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7" y="5916168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“Saya bingung memilih ukuran paket.”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55080" y="1325880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355080" y="1325880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56248" y="1490472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56248" y="1892807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“Kalau stok terlihat, saya lebih yakin checkout.”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55080" y="2130552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355080" y="2130552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56248" y="2295144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56248" y="2697480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“Saya ingin tahu estimasi sampai sebelum bayar.”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55080" y="2935224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355080" y="2935224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56248" y="3099816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56248" y="3502152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“Pesanan kedua saya prosesnya lebih lama.”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55080" y="3739896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355080" y="3739896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56248" y="3904487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56248" y="4306824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“Saya pernah salah pilih varian.”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55080" y="4544568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355080" y="4544568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56248" y="4709159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11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56248" y="5111496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“Respon admin cepat kalau jam kerja.”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55080" y="5349240"/>
            <a:ext cx="5349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355080" y="5349240"/>
            <a:ext cx="73152" cy="658368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556248" y="5513832"/>
            <a:ext cx="49834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VoC 12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56248" y="5916168"/>
            <a:ext cx="4983479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83241"/>
                </a:solidFill>
                <a:latin typeface="Aptos"/>
              </a:rPr>
              <a:t>“Saya mau repeat order kalau prosesnya lebih pasti.”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Workshop 1 — Susun Interview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Kelompok 3–4 mahasiswa | 10 menit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F2340"/>
                </a:solidFill>
                <a:latin typeface="Aptos"/>
              </a:rPr>
              <a:t>Tugas: susun 8 pertanyaan untuk memahami pengalaman order FreshBox.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05740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057400"/>
            <a:ext cx="73152" cy="26517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219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Wajib 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624328"/>
            <a:ext cx="3017520" cy="193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2 konteks
2 perilaku aktual
2 pain/impact
1 expectation
1 prioritas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205740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7408" y="2057400"/>
            <a:ext cx="73152" cy="26517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2219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Aturan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624328"/>
            <a:ext cx="3017520" cy="193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Hindari leading question.
Jangan menyebut solusi terlalu cepat.
Minta contoh kejadian terakhir.
Gunakan “mengapa?” untuk menggali.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9016" y="205740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9016" y="2057400"/>
            <a:ext cx="73152" cy="26517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0184" y="222199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Output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0184" y="2624328"/>
            <a:ext cx="3017520" cy="193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1 lembar interview guide + alasan mengapa setiap pertanyaan diperlukan.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16636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697382"/>
                </a:solidFill>
                <a:latin typeface="Aptos"/>
              </a:rPr>
              <a:t>Presentasi cepat: pilih 2 pertanyaan terbaik dan jelaskan data yang ingin diperoleh.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Workshop 2 — Coding &amp; Affinity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382"/>
                </a:solidFill>
                <a:latin typeface="Aptos"/>
              </a:rPr>
              <a:t>Gunakan 12 VoC FreshBox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280160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F2340"/>
                </a:solidFill>
                <a:latin typeface="Aptos"/>
              </a:rPr>
              <a:t>Tandai kata kunci → beri code → kelompokkan → beri nama tema.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920240"/>
            <a:ext cx="24231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920240"/>
            <a:ext cx="73152" cy="256032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084832"/>
            <a:ext cx="2057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Langkah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487168"/>
            <a:ext cx="205740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Pilih 6–8 pernyataan.
Highlight kata/kalimat yang menunjukkan pain atau need.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10128" y="1920240"/>
            <a:ext cx="24231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10128" y="1920240"/>
            <a:ext cx="73152" cy="256032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11296" y="2084832"/>
            <a:ext cx="2057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Langkah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1296" y="2487168"/>
            <a:ext cx="205740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Beri code singkat.
Contoh: “status tidak terlihat” → visibility.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34456" y="1920240"/>
            <a:ext cx="24231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34456" y="1920240"/>
            <a:ext cx="73152" cy="256032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35624" y="2084832"/>
            <a:ext cx="2057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Langkah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35624" y="2487168"/>
            <a:ext cx="205740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Kelompokkan code yang mirip menjadi theme.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58784" y="1920240"/>
            <a:ext cx="24231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558784" y="1920240"/>
            <a:ext cx="73152" cy="2560320"/>
          </a:xfrm>
          <a:prstGeom prst="rect">
            <a:avLst/>
          </a:prstGeom>
          <a:solidFill>
            <a:srgbClr val="419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59952" y="2084832"/>
            <a:ext cx="2057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Langkah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59952" y="2487168"/>
            <a:ext cx="205740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Tuliskan customer need pada level lebih umum.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9834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CD4B4B"/>
                </a:solidFill>
                <a:latin typeface="Aptos"/>
              </a:rPr>
              <a:t>Output minimal: 3 theme + 1 customer need untuk setiap theme.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Workshop 3 — Prioritaskan Customer Needs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F2340"/>
                </a:solidFill>
                <a:latin typeface="Aptos"/>
              </a:rPr>
              <a:t>Gunakan skor Importance (1–5) × Frequency (1–5) sebagai alat awal.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874519"/>
            <a:ext cx="2514600" cy="50292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84248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Need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0440" y="1874519"/>
            <a:ext cx="2514600" cy="50292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1984248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Importance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874519"/>
            <a:ext cx="2514600" cy="50292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59" y="1984248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Frequency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06840" y="1874519"/>
            <a:ext cx="2514600" cy="502920"/>
          </a:xfrm>
          <a:prstGeom prst="rect">
            <a:avLst/>
          </a:prstGeom>
          <a:solidFill>
            <a:srgbClr val="0F234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52560" y="1984248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Priority Score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2377440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2487168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Visibilitas status order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20440" y="2377440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66160" y="2487168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63640" y="2377440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9359" y="2487168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06840" y="2377440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52560" y="2487168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3035808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3145536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Respons admin cepat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20440" y="3035808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66160" y="3145536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63640" y="3035808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09359" y="3145536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06840" y="3035808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52560" y="3145536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16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7240" y="3694176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3803904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Ketersediaan stok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20440" y="3694176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66160" y="3803904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63640" y="3694176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09359" y="3803904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006840" y="3694176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52560" y="3803904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15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77240" y="4352544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" y="4462272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Kemasan tidak rusak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20440" y="4352544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66160" y="4462272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63640" y="4352544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09359" y="4462272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006840" y="4352544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052560" y="4462272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12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77240" y="5010912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22960" y="5120640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Panduan pilih varian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520440" y="5010912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566160" y="5120640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63640" y="5010912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09359" y="5120640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006840" y="5010912"/>
            <a:ext cx="2514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052560" y="5120640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83241"/>
                </a:solidFill>
                <a:latin typeface="Aptos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2960" y="5806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E69137"/>
                </a:solidFill>
                <a:latin typeface="Aptos"/>
              </a:rPr>
              <a:t>Skor prioritas adalah alat screening, bukan bukti final. Validasi dengan data operasional dan customer.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Contoh Hasil Analisis FreshBox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44805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1 — Visibility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892807"/>
            <a:ext cx="301752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VoC: status order, estimasi sampai, stok.
Need: informasi yang jelas sebelum dan sesudah transaksi.
CTQ: status order &amp; stok dapat diakses.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32588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8" y="1325880"/>
            <a:ext cx="73152" cy="44805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8576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2 — Respons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1892807"/>
            <a:ext cx="301752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VoC: admin lambat, respons lebih cepat pada jam kerja.
Need: kepastian respons.
CTQ: SLA response time.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9016" y="132588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29016" y="1325880"/>
            <a:ext cx="73152" cy="44805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0184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Theme 3 — Reliability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4" y="1892807"/>
            <a:ext cx="301752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VoC: terlambat, mencair, kemasan rusak.
Need: produk tiba sesuai kondisi yang dijanjikan.
CTQ: OTIF, cold-chain, damage rate.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Kesalahan Umum dalam Analisis VoC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25146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448056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490472"/>
            <a:ext cx="2148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Confirmation Bias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92807"/>
            <a:ext cx="214884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Mencari data yang membenarkan asumsi tim.
Perbaikan: cari juga evidence yang bertentangan.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55848" y="1325880"/>
            <a:ext cx="25146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55848" y="1325880"/>
            <a:ext cx="73152" cy="448056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57016" y="1490472"/>
            <a:ext cx="2148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Solution Jump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7016" y="1892807"/>
            <a:ext cx="214884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Customer bilang “sulit”, tim langsung membuat aplikasi.
Perbaikan: gali need dan akar masalah.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71616" y="1325880"/>
            <a:ext cx="25146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71616" y="1325880"/>
            <a:ext cx="73152" cy="44805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2783" y="1490472"/>
            <a:ext cx="2148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Sample Bias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72783" y="1892807"/>
            <a:ext cx="214884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Hanya mendengar customer yang aktif merespons.
Perbaikan: libatkan segmen berbeda.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87384" y="1325880"/>
            <a:ext cx="25146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87384" y="1325880"/>
            <a:ext cx="73152" cy="448056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88552" y="1490472"/>
            <a:ext cx="2148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Overgeneralization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88552" y="1892807"/>
            <a:ext cx="2148840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3 komentar dianggap mewakili semua customer.
Perbaikan: triangulasi &amp; validasi.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Etika, Privasi, dan Tata Kelola Data Customer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371600"/>
            <a:ext cx="64008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Minta persetujuan yang wajar ketika mengumpulkan data langsung dari customer.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Kumpulkan data yang relevan dengan tujuan—hindari data pribadi yang tidak diperlukan.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Batasi akses data sesuai kebutuhan peran.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Anonimkan data ketika identitas tidak dibutuhkan untuk analisis.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Jelaskan tujuan penggunaan data dan simpan data secara aman.</a:t>
            </a:r>
          </a:p>
          <a:p>
            <a:pPr>
              <a:spcAft>
                <a:spcPts val="700"/>
              </a:spcAft>
              <a:defRPr sz="1500">
                <a:solidFill>
                  <a:srgbClr val="283241"/>
                </a:solidFill>
                <a:latin typeface="Aptos"/>
              </a:defRPr>
            </a:pPr>
            <a:r>
              <a:t>• Jangan memanipulasi kutipan atau memilih data hanya untuk mendukung kesimpulan.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43800" y="1417320"/>
            <a:ext cx="36576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543800" y="1417320"/>
            <a:ext cx="73152" cy="274320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44968" y="158191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Prinsip sederhana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968" y="1984248"/>
            <a:ext cx="3291840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83241"/>
                </a:solidFill>
                <a:latin typeface="Aptos"/>
              </a:rPr>
              <a:t>Collect what you need.
Use it for the stated purpose.
Protect it.
Retain it only as necessary.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43800" y="4434840"/>
            <a:ext cx="36576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543800" y="4434840"/>
            <a:ext cx="73152" cy="123444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44968" y="4599431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Untuk proyek kelas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968" y="5001768"/>
            <a:ext cx="32918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83241"/>
                </a:solidFill>
                <a:latin typeface="Aptos"/>
              </a:rPr>
              <a:t>Gunakan data simulasi/anonim jika data perusahaan mengandung informasi sensitif.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Quiz Formatif &amp; Diskusi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438912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49047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Quiz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892807"/>
            <a:ext cx="480060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1. Apa perbedaan direct dan indirect VoC?
2. Mengapa leading question berisiko?
3. Ubah: “Apakah Anda suka pengiriman cepat?” menjadi pertanyaan evidence-based.
4. Apa fungsi affinity diagram?
5. Mengapa VoC perlu diterjemahkan menjadi CTQ?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32588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72200" y="1325880"/>
            <a:ext cx="73152" cy="438912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3368" y="1490472"/>
            <a:ext cx="4800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Refleksi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3368" y="1892807"/>
            <a:ext cx="4800600" cy="36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83241"/>
                </a:solidFill>
                <a:latin typeface="Aptos"/>
              </a:rPr>
              <a:t>Jika Anda adalah customer, pengalaman apa yang paling sering membuat Anda kecewa?
Apakah perusahaan benar-benar mengukurnya?
Data apa yang perlu dikumpulkan untuk membuktikannya?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0F2340"/>
                </a:solidFill>
                <a:latin typeface="Aptos"/>
              </a:rPr>
              <a:t>Penugasan &amp; Koneksi ke CRM Improvement Project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207008"/>
            <a:ext cx="1005840" cy="54864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33832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443484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Tugas Individu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892807"/>
            <a:ext cx="3017520" cy="3721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Pilih satu produk/jasa.
Kumpulkan minimal 5 VoC dari sumber yang jelas.
Klasifikasikan: interview/survey/review/complaint/behavior.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325880"/>
            <a:ext cx="33832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8" y="1325880"/>
            <a:ext cx="73152" cy="4434840"/>
          </a:xfrm>
          <a:prstGeom prst="rect">
            <a:avLst/>
          </a:prstGeom>
          <a:solidFill>
            <a:srgbClr val="1F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8576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Tugas Kelompok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1892807"/>
            <a:ext cx="3017520" cy="3721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Coding → affinity → 3 customer needs.
Terjemahkan minimal 2 need menjadi CTQ dan KPI.
Cantumkan evidence.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9016" y="1325880"/>
            <a:ext cx="33832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29016" y="1325880"/>
            <a:ext cx="73152" cy="4434840"/>
          </a:xfrm>
          <a:prstGeom prst="rect">
            <a:avLst/>
          </a:prstGeom>
          <a:solidFill>
            <a:srgbClr val="E6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0184" y="1490472"/>
            <a:ext cx="3017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F2340"/>
                </a:solidFill>
                <a:latin typeface="Aptos"/>
              </a:rPr>
              <a:t>Format 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4" y="1892807"/>
            <a:ext cx="3017520" cy="3721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83241"/>
                </a:solidFill>
                <a:latin typeface="Aptos"/>
              </a:rPr>
              <a:t>Source | Raw VoC | Code | Theme | Need | CTQ | KPI
Siapkan untuk Customer Journey Meeting 5.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8686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4CDC3"/>
                </a:solidFill>
                <a:latin typeface="Aptos"/>
              </a:rP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VoC bukan sekadar mendengar customer.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99669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E1EBF5"/>
                </a:solidFill>
                <a:latin typeface="Aptos"/>
              </a:defRPr>
            </a:pPr>
            <a:r>
              <a:t>• VoC harus dikumpulkan secara sistematis dari sumber yang relevan.</a:t>
            </a:r>
          </a:p>
          <a:p>
            <a:pPr>
              <a:spcAft>
                <a:spcPts val="700"/>
              </a:spcAft>
              <a:defRPr sz="1700">
                <a:solidFill>
                  <a:srgbClr val="E1EBF5"/>
                </a:solidFill>
                <a:latin typeface="Aptos"/>
              </a:defRPr>
            </a:pPr>
            <a:r>
              <a:t>• Data customer perlu dibedakan antara fakta, persepsi, dan asumsi.</a:t>
            </a:r>
          </a:p>
          <a:p>
            <a:pPr>
              <a:spcAft>
                <a:spcPts val="700"/>
              </a:spcAft>
              <a:defRPr sz="1700">
                <a:solidFill>
                  <a:srgbClr val="E1EBF5"/>
                </a:solidFill>
                <a:latin typeface="Aptos"/>
              </a:defRPr>
            </a:pPr>
            <a:r>
              <a:t>• Raw statement → Code → Theme → Need → CTQ → KPI.</a:t>
            </a:r>
          </a:p>
          <a:p>
            <a:pPr>
              <a:spcAft>
                <a:spcPts val="700"/>
              </a:spcAft>
              <a:defRPr sz="1700">
                <a:solidFill>
                  <a:srgbClr val="E1EBF5"/>
                </a:solidFill>
                <a:latin typeface="Aptos"/>
              </a:defRPr>
            </a:pPr>
            <a:r>
              <a:t>• Triangulasi VoC dengan data operasional untuk menemukan gap yang nyata.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5780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BED2E1"/>
                </a:solidFill>
                <a:latin typeface="Aptos"/>
              </a:rPr>
              <a:t>Pertemuan 5: Customer Journey Mapping — memetakan pengalaman customer dari end-to-end.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382"/>
                </a:solidFill>
                <a:latin typeface="Aptos"/>
              </a:rPr>
              <a:t>Pengelolaan Hubungan Customer • Teknik Industri •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82"/>
                </a:solidFill>
                <a:latin typeface="Aptos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