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CUSTOMER PERSONA &amp; CUSTOMER NEEDS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14600"/>
            <a:ext cx="98755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DCE8FA"/>
                </a:solidFill>
              </a:defRPr>
            </a:pPr>
            <a:r>
              <a:t>Pertemuan 3 — Memahami “Siapa Customer Kita?” Secara Berbasis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9476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t>Teknik Industri • 3 SKS • Durasi 120 menit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26679" y="3337560"/>
            <a:ext cx="2926080" cy="45720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WHO?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26679" y="3959352"/>
            <a:ext cx="2926080" cy="45720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WHY?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26679" y="4581144"/>
            <a:ext cx="2926080" cy="457200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PAIN?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26679" y="5202936"/>
            <a:ext cx="2926080" cy="457200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VALUE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Agenda 120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</a:defRPr>
            </a:pPr>
            <a:r>
              <a:t>Dari data customer → persona → needs → prioritas → rekomendasi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743200"/>
            <a:ext cx="1473490" cy="73152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10 min</a:t>
            </a:r>
            <a:br/>
            <a:r>
              <a:t>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77578" y="2743200"/>
            <a:ext cx="1473490" cy="73152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Persona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60796" y="2743200"/>
            <a:ext cx="1473490" cy="731520"/>
          </a:xfrm>
          <a:prstGeom prst="round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Needs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44014" y="2743200"/>
            <a:ext cx="1473490" cy="731520"/>
          </a:xfrm>
          <a:prstGeom prst="round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Pain/Gain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27233" y="2743200"/>
            <a:ext cx="1473490" cy="731520"/>
          </a:xfrm>
          <a:prstGeom prst="round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25 min</a:t>
            </a:r>
            <a:br/>
            <a:r>
              <a:t>Case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10451" y="2743200"/>
            <a:ext cx="1473490" cy="731520"/>
          </a:xfrm>
          <a:prstGeom prst="round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20 min</a:t>
            </a:r>
            <a:br/>
            <a:r>
              <a:t>Workshop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93669" y="2743200"/>
            <a:ext cx="1473490" cy="731520"/>
          </a:xfrm>
          <a:prstGeom prst="round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50" b="1">
                <a:solidFill>
                  <a:srgbClr val="FFFFFF"/>
                </a:solidFill>
              </a:defRPr>
            </a:pPr>
            <a:r>
              <a:t>5 min</a:t>
            </a:r>
            <a:br/>
            <a:r>
              <a:t>Refleksi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84048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A34"/>
                </a:solidFill>
                <a:latin typeface="Aptos"/>
              </a:defRPr>
            </a:pPr>
            <a:r>
              <a:t>Output kelas: satu Customer Persona lengkap + daftar customer needs + pain/gain + prioritas kebutuhan.</a:t>
            </a:r>
          </a:p>
          <a:p>
            <a:pPr>
              <a:spcAft>
                <a:spcPts val="1000"/>
              </a:spcAft>
              <a:defRPr sz="1600">
                <a:solidFill>
                  <a:srgbClr val="232A34"/>
                </a:solidFill>
                <a:latin typeface="Aptos"/>
              </a:defRPr>
            </a:pPr>
            <a:r>
              <a:t>Fokus: jangan membuat persona berdasarkan imajinasi; gunakan evidence dari observasi, wawancara, survei, review, atau data transaksi.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Capaian Pembelajaran Pertemuan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73152" cy="173736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453895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92807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Menjelaskan fungsi Customer Persona dalam CRM dan pengambilan keputusan.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325880"/>
            <a:ext cx="73152" cy="173736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453895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1892807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Menyusun persona berbasis data dan konteks penggunaan.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47472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474720"/>
            <a:ext cx="73152" cy="17373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602736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041648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Mengidentifikasi needs, jobs, pains, gains, dan expectations.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474720"/>
            <a:ext cx="5074920" cy="17373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474720"/>
            <a:ext cx="73152" cy="173736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3602736"/>
            <a:ext cx="47091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4041648"/>
            <a:ext cx="4709159" cy="1024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Memprioritaskan kebutuhan customer untuk menjadi input improvement.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Review Pertemuan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C6978"/>
                </a:solidFill>
              </a:defRPr>
            </a:pPr>
            <a:r>
              <a:t>Customer requirement harus dapat diterjemahkan ke proses dan KPI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338328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938528"/>
            <a:ext cx="301752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Customer → stakeholder → needs → CTQ → KPI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371600"/>
            <a:ext cx="338328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37160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Masalah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38528"/>
            <a:ext cx="301752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Kita sering berbicara tentang “customer rata-rata” padahal customer memiliki konteks berbeda.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371600"/>
            <a:ext cx="338328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2440" y="137160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19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Pertemuan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19" y="1938528"/>
            <a:ext cx="301752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Kita membuat representasi customer yang lebih spesifik: Customer Persona.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Mengapa Customer Persona Penting?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Persona membantu tim menyatukan pemahaman tentang siapa customer, konteksnya, tujuan, hambatan, dan perilakunya.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Persona membantu mencegah keputusan berbasis asumsi “semua customer sama”.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Persona bukan sekadar profil demografis; harus menjelaskan kebutuhan dan perilaku yang relevan dengan produk/proses.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Untuk Teknik Industri, persona membantu menghubungkan customer context dengan service/process requirements.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Customer Segment vs Customer Persona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12064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38404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45336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Customer Segment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84248"/>
            <a:ext cx="4754879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Kelompok customer dengan karakteristik tertentu.</a:t>
            </a:r>
            <a:br/>
            <a:br/>
            <a:r>
              <a:t>Contoh:</a:t>
            </a:r>
            <a:br/>
            <a:r>
              <a:t>• usia 25–35</a:t>
            </a:r>
            <a:br/>
            <a:r>
              <a:t>• pembelian &gt; 2x/bulan</a:t>
            </a:r>
            <a:br/>
            <a:r>
              <a:t>• channel marketplace</a:t>
            </a:r>
            <a:br/>
            <a:r>
              <a:t>• wilayah Jabodetabek</a:t>
            </a:r>
            <a:br/>
            <a:br/>
            <a:r>
              <a:t>Fokus: kelompok.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417320"/>
            <a:ext cx="512064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417320"/>
            <a:ext cx="73152" cy="38404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55080" y="1545336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Customer Persona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1984248"/>
            <a:ext cx="4754879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Representasi tipe customer berdasarkan pola kebutuhan/perilaku.</a:t>
            </a:r>
            <a:br/>
            <a:br/>
            <a:r>
              <a:t>Contoh:</a:t>
            </a:r>
            <a:br/>
            <a:r>
              <a:t>“Rina, pekerja kantoran, membeli frozen food 2x/bulan karena butuh makan praktis; sensitif pada keterlambatan.”</a:t>
            </a:r>
            <a:br/>
            <a:br/>
            <a:r>
              <a:t>Fokus: konteks manusia.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Komponen Customer Persona yang Baik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325880"/>
            <a:ext cx="73152" cy="192024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92807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Peran, konteks, situasi penggunaan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325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0" y="1325880"/>
            <a:ext cx="73152" cy="192024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Goals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92807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ingin dicapai?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325880"/>
            <a:ext cx="73152" cy="192024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2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Jobs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1892807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Pekerjaan yang ingin diselesaikan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611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611880"/>
            <a:ext cx="73152" cy="192024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73989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Pains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178808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Hambatan, risiko, frustration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611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97680" y="3611880"/>
            <a:ext cx="73152" cy="192024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0560" y="373989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Gains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0560" y="4178808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Hasil/manfaat yang diharapkan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2440" y="3611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92440" y="3611880"/>
            <a:ext cx="73152" cy="192024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20" y="373989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Behavior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4178808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Channel, frequency, decision pattern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Dari Mana Data Persona Berasal?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71600"/>
            <a:ext cx="265176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73152" cy="38404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499616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Primary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38528"/>
            <a:ext cx="228600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Interview, survey, observation, usability test, field visit.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71600"/>
            <a:ext cx="265176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71600"/>
            <a:ext cx="73152" cy="38404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499616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Behavioral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938528"/>
            <a:ext cx="228600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Transaction, frequency, basket, channel, repeat order.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371600"/>
            <a:ext cx="265176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371600"/>
            <a:ext cx="73152" cy="38404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499616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Voice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1938528"/>
            <a:ext cx="228600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Reviews, complaints, chat, call center, social comments.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1371600"/>
            <a:ext cx="251460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0" y="1371600"/>
            <a:ext cx="73152" cy="38404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0" y="14996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Operational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1938528"/>
            <a:ext cx="214884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Lead time, defects, returns, cancellations, service records.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Teknik Wawancara Customer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Mulai dari konteks: “Ceritakan terakhir kali Anda menggunakan/membeli…”.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Gunakan pertanyaan perilaku, bukan hanya opini: “Apa yang Anda lakukan?” bukan “Menurut Anda bagaimana?”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Gali sequence: trigger → action → problem → workaround → outcome.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Hindari leading question: jangan memaksa responden menyetujui asumsi kita.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Akhiri dengan pertanyaan: “Apa satu hal yang paling ingin Anda ubah?”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Pertanyaan Buruk vs Pertanyaan yang Lebih Berguna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5394960" cy="4206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25880"/>
            <a:ext cx="73152" cy="420624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53895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Kurang baik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92807"/>
            <a:ext cx="5029200" cy="3493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“Apakah Anda suka aplikasi kami?”</a:t>
            </a:r>
            <a:br/>
            <a:br/>
            <a:r>
              <a:t>“Apakah Anda ingin pengiriman lebih cepat?”</a:t>
            </a:r>
            <a:br/>
            <a:br/>
            <a:r>
              <a:t>“Apakah harga kami terlalu mahal?”</a:t>
            </a:r>
            <a:br/>
            <a:br/>
            <a:r>
              <a:t>Masalah: leading, abstrak, dan mendorong jawaban ya/tidak.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325880"/>
            <a:ext cx="5394960" cy="4206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325880"/>
            <a:ext cx="73152" cy="420624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453895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Lebih berguna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892807"/>
            <a:ext cx="5029200" cy="3493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“Ceritakan pengalaman terakhir Anda menggunakan aplikasi.”</a:t>
            </a:r>
            <a:br/>
            <a:br/>
            <a:r>
              <a:t>“Berapa lama biasanya Anda menunggu dan kapan terakhir terlambat?”</a:t>
            </a:r>
            <a:br/>
            <a:br/>
            <a:r>
              <a:t>“Dalam situasi apa Anda membandingkan harga?”</a:t>
            </a:r>
            <a:br/>
            <a:br/>
            <a:r>
              <a:t>Fokus: pengalaman nyata dan konteks.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Contoh Customer Persona — Frozen Food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2926080" cy="42976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25880"/>
            <a:ext cx="73152" cy="42976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53895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RINA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92807"/>
            <a:ext cx="2560320" cy="3584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32 tahun • pekerja kantoran</a:t>
            </a:r>
            <a:br/>
            <a:r>
              <a:t>Tinggal di area perkotaan</a:t>
            </a:r>
            <a:br/>
            <a:r>
              <a:t>Belanja via marketplace</a:t>
            </a:r>
            <a:br/>
            <a:br/>
            <a:r>
              <a:t>Context: waktu memasak terbatas.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49039" y="1325880"/>
            <a:ext cx="2926080" cy="42976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749039" y="1325880"/>
            <a:ext cx="73152" cy="42976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31920" y="1453895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GOALS &amp; JOBS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1920" y="1892807"/>
            <a:ext cx="2560320" cy="3584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menyediakan makanan praktis</a:t>
            </a:r>
            <a:br/>
            <a:r>
              <a:t>• menghemat waktu</a:t>
            </a:r>
            <a:br/>
            <a:r>
              <a:t>• stok untuk 2–3 hari</a:t>
            </a:r>
            <a:br/>
            <a:r>
              <a:t>• proses order mudah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03720" y="1325880"/>
            <a:ext cx="2286000" cy="42976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03720" y="1325880"/>
            <a:ext cx="73152" cy="42976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86600" y="1453895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PAINS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86600" y="1892807"/>
            <a:ext cx="1920240" cy="3584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pengiriman terlambat</a:t>
            </a:r>
            <a:br/>
            <a:r>
              <a:t>• produk tidak cukup dingin</a:t>
            </a:r>
            <a:br/>
            <a:r>
              <a:t>• admin lambat</a:t>
            </a:r>
            <a:br/>
            <a:r>
              <a:t>• informasi stok tidak jelas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18320" y="1325880"/>
            <a:ext cx="2240280" cy="42976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18320" y="1325880"/>
            <a:ext cx="73152" cy="429768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0" y="1453895"/>
            <a:ext cx="1874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GAINS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1892807"/>
            <a:ext cx="1874520" cy="35844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cepat</a:t>
            </a:r>
            <a:br/>
            <a:r>
              <a:t>• predictable</a:t>
            </a:r>
            <a:br/>
            <a:r>
              <a:t>• aman</a:t>
            </a:r>
            <a:br/>
            <a:r>
              <a:t>• mudah repeat order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Persona Harus Memiliki “Evidence Tag”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Jangan menulis “Rina sensitif harga” tanpa bukti.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Tambahkan evidence: “6/10 responden menyebut harga sebagai pertimbangan utama” atau “data transaksi menunjukkan…”.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Bedakan fakta, interpretasi, dan hipotesis.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Jika data belum cukup, tulis sebagai hipotesis yang perlu diuji.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92040"/>
            <a:ext cx="10515600" cy="8229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892040"/>
            <a:ext cx="73152" cy="82296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020055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Aturan akademik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458968"/>
            <a:ext cx="10149840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Persona adalah alat analisis; bukan klaim bahwa semua customer dalam segmen berperilaku sama.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Framework: Jobs – Pains – Gains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338328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371600"/>
            <a:ext cx="73152" cy="384048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JOBS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38528"/>
            <a:ext cx="301752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ingin diselesaikan customer?</a:t>
            </a:r>
            <a:br/>
            <a:br/>
            <a:r>
              <a:t>Functional + social + emotional jobs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38328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384048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PAINS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938528"/>
            <a:ext cx="301752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yang menghambat?</a:t>
            </a:r>
            <a:br/>
            <a:br/>
            <a:r>
              <a:t>Risiko, effort, biaya, waktu, error, frustration.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371600"/>
            <a:ext cx="3383280" cy="384048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83879" y="1371600"/>
            <a:ext cx="73152" cy="384048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59" y="1499616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GAINS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59" y="1938528"/>
            <a:ext cx="3017520" cy="3127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Apa outcome yang diinginkan?</a:t>
            </a:r>
            <a:br/>
            <a:br/>
            <a:r>
              <a:t>Performance, convenience, assurance, delight.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Jenis-Jenis Customer Pain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325880"/>
            <a:ext cx="73152" cy="192024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Time 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92807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Menunggu, antre, lead time tidak pasti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325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0" y="1325880"/>
            <a:ext cx="73152" cy="192024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Effort Pain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92807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Terlalu banyak langkah atau pengulangan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325880"/>
            <a:ext cx="73152" cy="1920240"/>
          </a:xfrm>
          <a:prstGeom prst="rect">
            <a:avLst/>
          </a:prstGeom>
          <a:solidFill>
            <a:srgbClr val="CD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2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Quality Pain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1892807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Defect, error, kualitas tidak konsisten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611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611880"/>
            <a:ext cx="73152" cy="192024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73989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Information Pain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178808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Status/ketentuan tidak jelas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3611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97680" y="3611880"/>
            <a:ext cx="73152" cy="192024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0560" y="373989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Financial Pain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0560" y="4178808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Biaya, hidden cost, waste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92440" y="3611880"/>
            <a:ext cx="3474720" cy="1920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92440" y="3611880"/>
            <a:ext cx="73152" cy="192024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20" y="3739896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Risk Pain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4178808"/>
            <a:ext cx="3108960" cy="12070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Takut gagal, rusak, salah, tidak aman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Jenis-Jenis Customer 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Required gain: manfaat minimum agar produk/jasa dapat diterima.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Expected gain: manfaat yang secara wajar diharapkan.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Desired gain: manfaat yang sangat diinginkan.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Unexpected gain: manfaat tambahan yang mengejutkan/menyenangkan.</a:t>
            </a:r>
          </a:p>
          <a:p>
            <a:pPr>
              <a:spcAft>
                <a:spcPts val="1000"/>
              </a:spcAft>
              <a:defRPr sz="1900">
                <a:solidFill>
                  <a:srgbClr val="232A34"/>
                </a:solidFill>
                <a:latin typeface="Aptos"/>
              </a:defRPr>
            </a:pPr>
            <a:r>
              <a:t>Prioritas gain tetap harus diuji terhadap segmen dan konteks.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Dari Persona → Need → Requirement → KPI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828800"/>
            <a:ext cx="2514600" cy="3017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73152" cy="30175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Persona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95728"/>
            <a:ext cx="2148840" cy="2304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Pekerja kantoran dengan waktu terbatas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828800"/>
            <a:ext cx="2514600" cy="3017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29000" y="1828800"/>
            <a:ext cx="73152" cy="30175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1188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Need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80" y="2395728"/>
            <a:ext cx="2148840" cy="2304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Makanan praktis dan dapat diprediksi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828800"/>
            <a:ext cx="2514600" cy="3017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828800"/>
            <a:ext cx="73152" cy="30175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Requirement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395728"/>
            <a:ext cx="2148840" cy="2304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Order mudah; delivery sesuai SLA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1828800"/>
            <a:ext cx="2514600" cy="30175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98280" y="1828800"/>
            <a:ext cx="73152" cy="301752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81160" y="1956816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KPI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81160" y="2395728"/>
            <a:ext cx="2148840" cy="2304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Conversion, OTD, FRT, repeat order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Prioritas Needs: Importance ×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Importance tinggi + performance rendah → kandidat improvement utama.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Importance tinggi + performance tinggi → pertahankan dan kontrol.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Importance rendah + performance rendah → evaluasi sebelum menginvestasikan sumber daya.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Importance rendah + performance tinggi → hindari over-engineering.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Studi Kasus: “Kantin Kampus Digital”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Kantin kampus menyediakan pre-order melalui aplikasi sederhana.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Keluhan: makanan terlambat, menu habis setelah dibayar, antrean pickup, dan informasi status pesanan tidak jelas.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Tim ingin menambah fitur aplikasi. Namun dosen meminta mahasiswa melakukan customer analysis terlebih dahulu.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Target: tentukan persona utama dan kebutuhan yang paling kritis.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Data Awal Kasus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63040"/>
            <a:ext cx="219456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Kelompok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4639" y="1463040"/>
            <a:ext cx="192024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Proporsi</a:t>
            </a:r>
          </a:p>
        </p:txBody>
      </p:sp>
      <p:sp>
        <p:nvSpPr>
          <p:cNvPr id="6" name="Rectangle 5"/>
          <p:cNvSpPr/>
          <p:nvPr/>
        </p:nvSpPr>
        <p:spPr>
          <a:xfrm>
            <a:off x="4754880" y="1463040"/>
            <a:ext cx="5029200" cy="5029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Temuan awal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965960"/>
            <a:ext cx="2194560" cy="685800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Mahasiswa</a:t>
            </a:r>
          </a:p>
        </p:txBody>
      </p:sp>
      <p:sp>
        <p:nvSpPr>
          <p:cNvPr id="8" name="Rectangle 7"/>
          <p:cNvSpPr/>
          <p:nvPr/>
        </p:nvSpPr>
        <p:spPr>
          <a:xfrm>
            <a:off x="2834639" y="1965960"/>
            <a:ext cx="1920240" cy="685800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70% order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4880" y="1965960"/>
            <a:ext cx="5029200" cy="685800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Waktu istirahat 30–45 menit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651760"/>
            <a:ext cx="219456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Dosen/staf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4639" y="2651760"/>
            <a:ext cx="1920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20% order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54880" y="2651760"/>
            <a:ext cx="502920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Membutuhkan kepastian waktu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337560"/>
            <a:ext cx="2194560" cy="685800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Pengunjung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34639" y="3337560"/>
            <a:ext cx="1920240" cy="685800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10% order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54880" y="3337560"/>
            <a:ext cx="5029200" cy="685800"/>
          </a:xfrm>
          <a:prstGeom prst="rect">
            <a:avLst/>
          </a:prstGeom>
          <a:solidFill>
            <a:srgbClr val="F4F7FB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Order tidak rutin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023360"/>
            <a:ext cx="219456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Complaint utama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34639" y="4023360"/>
            <a:ext cx="1920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4880" y="4023360"/>
            <a:ext cx="502920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232A34"/>
                </a:solidFill>
              </a:defRPr>
            </a:pPr>
            <a:r>
              <a:t>Terlambat, stockout, antre, status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21040" y="1920240"/>
            <a:ext cx="2743200" cy="26517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21040" y="1920240"/>
            <a:ext cx="73152" cy="265176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03919" y="2048256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Tantangan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03919" y="2487168"/>
            <a:ext cx="2377440" cy="1938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Data awal belum cukup untuk menyimpulkan persona atau akar masalah.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Workshop 1 — Bangun Persona (12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Gunakan kasus Kantin Kampus Digital atau objek proyek Anda.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Isi: Profile → Context → Goals → Jobs → Behaviors → Pains → Gains → Channel.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Tambahkan minimal 3 evidence/assumption tags.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Jika tidak ada data, tandai “HIPOTESIS” dan tulis cara mengujinya.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892040"/>
            <a:ext cx="10515600" cy="82296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892040"/>
            <a:ext cx="73152" cy="822960"/>
          </a:xfrm>
          <a:prstGeom prst="rect">
            <a:avLst/>
          </a:prstGeom>
          <a:solidFill>
            <a:srgbClr val="3994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020055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458968"/>
            <a:ext cx="10149840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Satu Customer Persona A4/slide.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Workshop 2 — Interview Guide (8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Buat 5 pertanyaan interview yang menggali pengalaman nyata.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Minimal: 2 pertanyaan context, 1 process, 1 pain, 1 desired improvement.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Hindari pertanyaan yang jawabannya hanya “ya/tidak”.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Kelompokkan pertanyaan berdasarkan tahapan customer journey.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Workshop 3 — Need Prioritization (10 menit)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Ambil 5 needs dari persona.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Beri Importance 1–5 dan Performance 1–5.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Identifikasi 2 prioritas improvement.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Jelaskan bukti yang masih diperlukan sebelum rekomendasi final.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Contoh Analisis Kasus Kantin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3474720" cy="4206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325880"/>
            <a:ext cx="73152" cy="420624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Persona utama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92807"/>
            <a:ext cx="3108960" cy="3493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Mahasiswa dengan jeda 30–45 menit; membutuhkan makan cepat dan kepastian pickup.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325880"/>
            <a:ext cx="3474720" cy="4206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0" y="1325880"/>
            <a:ext cx="73152" cy="420624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60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Needs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92807"/>
            <a:ext cx="3108960" cy="3493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waktu tunggu rendah</a:t>
            </a:r>
            <a:br/>
            <a:r>
              <a:t>• menu tersedia</a:t>
            </a:r>
            <a:br/>
            <a:r>
              <a:t>• status order jelas</a:t>
            </a:r>
            <a:br/>
            <a:r>
              <a:t>• pickup mudah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474720" cy="4206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325880"/>
            <a:ext cx="73152" cy="420624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19" y="1453895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CTQ/KPI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1892807"/>
            <a:ext cx="3108960" cy="3493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• pickup lead time</a:t>
            </a:r>
            <a:br/>
            <a:r>
              <a:t>• stockout rate</a:t>
            </a:r>
            <a:br/>
            <a:r>
              <a:t>• order accuracy</a:t>
            </a:r>
            <a:br/>
            <a:r>
              <a:t>• notification reliability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Kesalahan dalam Membuat Persona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Persona terlalu umum: “wanita 20–40 tahun”.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Mengarang quote customer tanpa data.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Menggabungkan beberapa segmen berbeda menjadi satu persona.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Fokus pada demografi, tetapi tidak menjelaskan behavior dan jobs.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❌ Tidak membedakan fakta dengan hipotesis.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✅ Persona harus membantu keputusan: desain proses, layanan, channel, dan KPI.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Kuis Formatif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1. Apa perbedaan segment dan persona?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2. Mengapa persona harus berbasis evidence?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3. Apa itu Jobs-to-be-Done?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4. Sebutkan tiga jenis customer pain.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5. Bagaimana persona membantu Teknik Industri?</a:t>
            </a:r>
          </a:p>
          <a:p>
            <a:pPr>
              <a:spcAft>
                <a:spcPts val="1000"/>
              </a:spcAft>
              <a:defRPr sz="1800">
                <a:solidFill>
                  <a:srgbClr val="232A34"/>
                </a:solidFill>
                <a:latin typeface="Aptos"/>
              </a:defRPr>
            </a:pPr>
            <a:r>
              <a:t>6. Apa yang harus dilakukan jika data persona belum cukup?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Kaitan dengan CRM Improvement Project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554480"/>
            <a:ext cx="73152" cy="347472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Pertemuan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CRM sebagai sistem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29000" y="155448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1188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Pertemuan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8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Customer + needs + CTQ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55448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Pertemuan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Persona + pains/gains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1554480"/>
            <a:ext cx="25146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98280" y="155448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81160" y="1682495"/>
            <a:ext cx="2148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Berikutnya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81160" y="2121408"/>
            <a:ext cx="21488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VoC + customer journey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Tugas Pertemuan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Finalisasi 1 Customer Persona untuk objek proyek kelompok.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Lakukan minimal 3 sumber evidence: misalnya interview + review + data transaksi/observasi.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Susun 5 customer needs, 5 pains, dan 5 gains.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Prioritaskan 3 needs dengan alasan.</a:t>
            </a:r>
          </a:p>
          <a:p>
            <a:pPr>
              <a:spcAft>
                <a:spcPts val="1000"/>
              </a:spcAft>
              <a:defRPr sz="1700">
                <a:solidFill>
                  <a:srgbClr val="232A34"/>
                </a:solidFill>
                <a:latin typeface="Aptos"/>
              </a:defRPr>
            </a:pPr>
            <a:r>
              <a:t>Siapkan 5 pertanyaan VoC untuk pengumpulan data pada pertemuan berikutnya.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937760"/>
            <a:ext cx="10515600" cy="77724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937760"/>
            <a:ext cx="73152" cy="77724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5065776"/>
            <a:ext cx="10149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Deliverable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504688"/>
            <a:ext cx="10149840" cy="64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1–2 halaman persona + evidence + needs matrix.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D4C"/>
                </a:solidFill>
                <a:latin typeface="Aptos Display"/>
              </a:defRPr>
            </a:pPr>
            <a:r>
              <a:t>Refleksi 3–2–1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508760"/>
            <a:ext cx="73152" cy="3474720"/>
          </a:xfrm>
          <a:prstGeom prst="rect">
            <a:avLst/>
          </a:prstGeom>
          <a:solidFill>
            <a:srgbClr val="2D6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36776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75688"/>
            <a:ext cx="30632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Tiga informasi customer yang paling penting untuk keputusan desain proses.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508760"/>
            <a:ext cx="73152" cy="3474720"/>
          </a:xfrm>
          <a:prstGeom prst="rect">
            <a:avLst/>
          </a:prstGeom>
          <a:solidFill>
            <a:srgbClr val="EF89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636776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075688"/>
            <a:ext cx="30632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Dua asumsi tentang customer yang perlu diuji.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508760"/>
            <a:ext cx="3429000" cy="3474720"/>
          </a:xfrm>
          <a:prstGeom prst="roundRect">
            <a:avLst/>
          </a:prstGeom>
          <a:solidFill>
            <a:srgbClr val="F4F7FB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508760"/>
            <a:ext cx="73152" cy="3474720"/>
          </a:xfrm>
          <a:prstGeom prst="rect">
            <a:avLst/>
          </a:prstGeom>
          <a:solidFill>
            <a:srgbClr val="19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19" y="1636776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D4C"/>
                </a:solidFill>
              </a:defRPr>
            </a:pPr>
            <a: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2075688"/>
            <a:ext cx="3063240" cy="2761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32A34"/>
                </a:solidFill>
              </a:defRPr>
            </a:pPr>
            <a:r>
              <a:t>Satu pertanyaan yang paling ingin Anda tanyakan kepada customer.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424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AACDFF"/>
                </a:solidFill>
              </a:defRPr>
            </a:pPr>
            <a:r>
              <a:t>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42416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t>“Kenali customer secara spesifik sebelum merancang solusi.”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5196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DCE8FA"/>
                </a:solidFill>
              </a:defRPr>
            </a:pPr>
            <a:r>
              <a:t>Pertemuan 4: Voice of Customer — Teknik Menggali dan Mengolah Suara Customer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Pengelolaan Hubungan Customer • Teknik Industri • Pertemuan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5624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978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