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4241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500" b="1">
                <a:solidFill>
                  <a:srgbClr val="FFFFFF"/>
                </a:solidFill>
              </a:defRPr>
            </a:pPr>
            <a:r>
              <a:t>CUSTOMER DALAM SISTEM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14600"/>
            <a:ext cx="96012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DCE8FA"/>
                </a:solidFill>
              </a:defRPr>
            </a:pPr>
            <a:r>
              <a:t>Pertemuan 2 — Customer, Stakeholder, Customer Needs &amp; Customer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9476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Teknik Industri • 3 SKS • Durasi 120 menit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80960" y="3337560"/>
            <a:ext cx="2926080" cy="45720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CUSTOMER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0" y="3959352"/>
            <a:ext cx="2926080" cy="45720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PROCESS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0" y="4581144"/>
            <a:ext cx="2926080" cy="45720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VALUE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5202936"/>
            <a:ext cx="2926080" cy="45720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FEEDBACK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Agenda Pembelajaran 120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</a:defRPr>
            </a:pPr>
            <a:r>
              <a:t>Fokus: memahami customer sebagai bagian dari sistem industri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743200"/>
            <a:ext cx="1473490" cy="73152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10 min</a:t>
            </a:r>
            <a:br/>
            <a:r>
              <a:t>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77578" y="2743200"/>
            <a:ext cx="1473490" cy="73152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25 min</a:t>
            </a:r>
            <a:br/>
            <a:r>
              <a:t>Customer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60796" y="2743200"/>
            <a:ext cx="1473490" cy="73152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Needs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44014" y="2743200"/>
            <a:ext cx="1473490" cy="73152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Stakeholder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27233" y="2743200"/>
            <a:ext cx="1473490" cy="73152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25 min</a:t>
            </a:r>
            <a:br/>
            <a:r>
              <a:t>Case &amp; Exercise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10451" y="2743200"/>
            <a:ext cx="1473490" cy="73152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15 min</a:t>
            </a:r>
            <a:br/>
            <a:r>
              <a:t>Presentasi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93669" y="2743200"/>
            <a:ext cx="1473490" cy="73152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5 min</a:t>
            </a:r>
            <a:br/>
            <a:r>
              <a:t>Refleksi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84048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A34"/>
                </a:solidFill>
                <a:latin typeface="Aptos"/>
              </a:defRPr>
            </a:pPr>
            <a:r>
              <a:t>Pertanyaan besar: siapa customer kita, apa yang mereka butuhkan, dan bagaimana sistem industri menghasilkan value?</a:t>
            </a:r>
          </a:p>
          <a:p>
            <a:pPr>
              <a:spcAft>
                <a:spcPts val="1000"/>
              </a:spcAft>
              <a:defRPr sz="1600">
                <a:solidFill>
                  <a:srgbClr val="232A34"/>
                </a:solidFill>
                <a:latin typeface="Aptos"/>
              </a:defRPr>
            </a:pPr>
            <a:r>
              <a:t>Output: stakeholder map + customer needs map + prioritas kebutuhan + satu peluang improvement.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Capaian Pembelajaran Pertemuan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73152" cy="17373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453895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7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Mengidentifikasi customer internal, external, consumer, dan stakeholder.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325880"/>
            <a:ext cx="73152" cy="17373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453895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1892807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Menganalisis customer needs, wants, expectations, dan jobs-to-be-done.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47472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474720"/>
            <a:ext cx="73152" cy="17373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602736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41648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Menghubungkan kebutuhan customer dengan proses dan output sistem.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47472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474720"/>
            <a:ext cx="73152" cy="17373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3602736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041648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Memprioritaskan kebutuhan customer berdasarkan bukti.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Review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</a:defRPr>
            </a:pPr>
            <a:r>
              <a:t>Dari CRM → sistem customer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Strategi + proses + manusia + data + teknologi untuk mengelola hubungan.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37160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Pertanyaan lanjutan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Sebelum mengelola hubungan, kita harus tahu: siapa customer dan apa yang mereka anggap bernilai.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37160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Teknik Industri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requirement harus diterjemahkan ke proses, standar, kapasitas, kualitas, dan KPI.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Siapa yang Disebut Customer?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265176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41732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54533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External 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84248"/>
            <a:ext cx="228600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Pihak di luar organisasi yang membeli/menggunakan output.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417320"/>
            <a:ext cx="265176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41732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54533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Internal Customer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984248"/>
            <a:ext cx="228600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Unit/pekerja yang menerima output dari proses internal.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417320"/>
            <a:ext cx="265176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41732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54533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Consumer/User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1984248"/>
            <a:ext cx="228600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Pihak yang menggunakan produk/jasa; belum tentu pembayar.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41732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1417320"/>
            <a:ext cx="73152" cy="347472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0" y="154533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Stakeholder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198424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Pihak yang memengaruhi atau dipengaruhi sistem.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Contoh: Sistem Layanan Rumah Sakit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8404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Pasien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Menerima layanan dan mengalami service journey.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38404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Keluarga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Mendampingi, menerima informasi, ikut menilai pengalaman.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371600"/>
            <a:ext cx="73152" cy="38404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Dokter/Perawat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Internal customer dalam aliran informasi dan proses klinis.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371600"/>
            <a:ext cx="73152" cy="38404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Manajemen/Regulator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Memiliki target kualitas, biaya, keselamatan, dan kepatuhan.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Stakeholder ≠ Customer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</a:defRPr>
            </a:pPr>
            <a:r>
              <a:t>Keduanya dapat tumpang tindih, tetapi kebutuhan dan perannya berbeda.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Customer: pihak yang menjadi penerima value/output utama.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Stakeholder: pihak yang memiliki kepentingan, pengaruh, atau terkena dampak dari sistem.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Contoh manufaktur: end-user, distributor, sales, operator, supplier, regulator, pemilik.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Kesalahan identifikasi stakeholder dapat membuat requirement penting terlewat.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Customer Needs, Wants, Expectations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33756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365760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45336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NEEDS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84248"/>
            <a:ext cx="297180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Masalah/kebutuhan mendasar yang harus diselesaikan.</a:t>
            </a:r>
            <a:br/>
            <a:r>
              <a:t>Contoh: barang sampai dengan aman.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33756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73152" cy="365760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545336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WANTS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1984248"/>
            <a:ext cx="297180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Bentuk solusi yang diinginkan.</a:t>
            </a:r>
            <a:br/>
            <a:r>
              <a:t>Contoh: pengiriman same-day.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417320"/>
            <a:ext cx="333756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83879" y="1417320"/>
            <a:ext cx="73152" cy="365760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59" y="1545336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EXPECTATIONS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59" y="1984248"/>
            <a:ext cx="297180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Standar yang dianggap seharusnya terjadi.</a:t>
            </a:r>
            <a:br/>
            <a:r>
              <a:t>Contoh: informasi tracking tersedia.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Jobs-to-be-Done: Customer Membeli “Progress”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Customer tidak selalu membeli fitur; mereka ingin menyelesaikan pekerjaan atau mencapai hasil.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Contoh: customer membeli jasa laundry bukan sekadar “mencuci”, tetapi ingin pakaian bersih, siap dipakai, dan hemat waktu.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 B2B: pabrik membeli software bukan sekadar fitur dashboard, tetapi ingin visibilitas produksi dan keputusan lebih cepat.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Pertanyaan Teknik Industri: proses apa yang harus stabil agar job customer benar-benar selesai?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Mendengar Customer: Voice of Customer (VoC)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8404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Ask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Interview, survey, focus group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38404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Observe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Observasi perilaku, waktu, effort, error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371600"/>
            <a:ext cx="73152" cy="38404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Listen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Complaint, review, chat, call center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371600"/>
            <a:ext cx="256032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371600"/>
            <a:ext cx="73152" cy="38404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0" y="1499616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Measure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1938528"/>
            <a:ext cx="219456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Transaksi, delivery, defect, repeat order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Data Customer: Kualitatif + Kuantitatif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3931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73152" cy="39319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99616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Kualitatif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38528"/>
            <a:ext cx="4754879" cy="32186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Menjawab “mengapa?” dan “bagaimana?”</a:t>
            </a:r>
            <a:br/>
            <a:r>
              <a:t>• interview</a:t>
            </a:r>
            <a:br/>
            <a:r>
              <a:t>• open-ended survey</a:t>
            </a:r>
            <a:br/>
            <a:r>
              <a:t>• observation</a:t>
            </a:r>
            <a:br/>
            <a:r>
              <a:t>• complaint narrative</a:t>
            </a:r>
            <a:br/>
            <a:br/>
            <a:r>
              <a:t>Kekuatan: konteks dan insight.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371600"/>
            <a:ext cx="5120640" cy="39319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371600"/>
            <a:ext cx="73152" cy="39319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499616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Kuantitatif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938528"/>
            <a:ext cx="4754879" cy="32186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Menjawab “berapa banyak?” dan “seberapa sering?”</a:t>
            </a:r>
            <a:br/>
            <a:r>
              <a:t>• CSAT</a:t>
            </a:r>
            <a:br/>
            <a:r>
              <a:t>• lead time</a:t>
            </a:r>
            <a:br/>
            <a:r>
              <a:t>• defect rate</a:t>
            </a:r>
            <a:br/>
            <a:r>
              <a:t>• repeat purchase</a:t>
            </a:r>
            <a:br/>
            <a:br/>
            <a:r>
              <a:t>Kekuatan: ukuran dan perbandingan.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Dari Suara Customer → Requirement yang Terukur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Voice: “Saya tidak mau menunggu lama.”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Requirement: waktu tunggu maksimal ≤ X menit.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Voice: “Produk harus tetap dingin saat diterima.”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Requirement: kondisi suhu/packaging memenuhi standar saat handover.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Voice: “Saya ingin mudah mengajukan komplain.”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Requirement: kanal complaint tersedia + first response time ≤ X jam.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074920"/>
            <a:ext cx="10515600" cy="731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5074920"/>
            <a:ext cx="73152" cy="7315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202936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Prinsip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641848"/>
            <a:ext cx="10149840" cy="18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Kebutuhan yang baik dapat diterjemahkan menjadi karakteristik yang dapat diamati atau diukur.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Critical to Quality (CTQ)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CTQ adalah karakteristik yang kritis bagi customer dan perlu dikendalikan oleh proses.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Contoh: “cepat” → response time, cycle time, delivery lead time.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Contoh: “akurat” → error rate, order accuracy, defect rate.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Contoh: “aman” → incident rate, compliance, damage rate.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CTQ membantu menjembatani customer language dengan engineering/operational language.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Kano Model: Tidak Semua Atribut Memberi Efek yang Sama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2651760" cy="4023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325880"/>
            <a:ext cx="73152" cy="402336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53895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Must-be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92807"/>
            <a:ext cx="2286000" cy="33101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Jika tidak ada → sangat tidak puas.</a:t>
            </a:r>
            <a:br/>
            <a:r>
              <a:t>Contoh: fungsi dasar, keamanan.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25880"/>
            <a:ext cx="2651760" cy="4023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25880"/>
            <a:ext cx="73152" cy="40233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453895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Performance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892807"/>
            <a:ext cx="2286000" cy="33101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Semakin baik → kepuasan cenderung meningkat.</a:t>
            </a:r>
            <a:br/>
            <a:r>
              <a:t>Contoh: lead time, akurasi.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25880"/>
            <a:ext cx="2651760" cy="4023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325880"/>
            <a:ext cx="73152" cy="40233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453895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Attractive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1892807"/>
            <a:ext cx="2286000" cy="33101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Tidak selalu diharapkan, tetapi dapat memberi delight.</a:t>
            </a:r>
            <a:br/>
            <a:r>
              <a:t>Contoh: fitur tambahan.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325880"/>
            <a:ext cx="2514600" cy="4023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1325880"/>
            <a:ext cx="73152" cy="4023360"/>
          </a:xfrm>
          <a:prstGeom prst="rect">
            <a:avLst/>
          </a:prstGeom>
          <a:solidFill>
            <a:srgbClr val="5C6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0" y="14538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Indifferent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1892807"/>
            <a:ext cx="2148840" cy="33101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Perbaikan atribut mungkin tidak banyak mengubah persepsi value.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Memprioritaskan Customer Needs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Gunakan kombinasi: importance × performance × frequency × business impact.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Jangan hanya memilih kebutuhan yang paling sering disebut; kebutuhan yang jarang tetapi kritis tetap harus diperhatikan.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Contoh matriks: Importance (1–5) dan Performance (1–5). Prioritaskan area penting tetapi kinerjanya rendah.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Untuk kebutuhan keselamatan, regulasi, atau kualitas kritis, gunakan aturan khusus—jangan diperlakukan sekadar sebagai skor biasa.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 Prioritas Customer Needs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420624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Need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59" y="1417320"/>
            <a:ext cx="155448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Importance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417320"/>
            <a:ext cx="164592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Performance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8138160" y="1417320"/>
            <a:ext cx="182880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Prioritas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920240"/>
            <a:ext cx="420624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Kecepatan pengiriman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59" y="1920240"/>
            <a:ext cx="155448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92240" y="1920240"/>
            <a:ext cx="164592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8160" y="1920240"/>
            <a:ext cx="182880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Tinggi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542032"/>
            <a:ext cx="4206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Kemudahan order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7759" y="2542032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92240" y="254203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254203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Sedang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3163824"/>
            <a:ext cx="420624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Packaging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37759" y="3163824"/>
            <a:ext cx="155448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2240" y="3163824"/>
            <a:ext cx="164592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38160" y="3163824"/>
            <a:ext cx="182880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Tinggi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3785616"/>
            <a:ext cx="4206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Promo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37759" y="3785616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92240" y="378561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38160" y="378561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Rendah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4407408"/>
            <a:ext cx="420624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Tracking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37759" y="4407408"/>
            <a:ext cx="155448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92240" y="4407408"/>
            <a:ext cx="164592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8160" y="4407408"/>
            <a:ext cx="1828800" cy="621792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Tinggi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78240" y="1920240"/>
            <a:ext cx="2286000" cy="24688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778240" y="1920240"/>
            <a:ext cx="73152" cy="24688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61119" y="2048256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Interpretasi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61119" y="2487168"/>
            <a:ext cx="1920240" cy="17556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Tiga kebutuhan memiliki importance tinggi tetapi performance rendah. Ini menjadi kandidat diagnosis.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Customer Requirement → Process Requirement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251460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73152" cy="29260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95728"/>
            <a:ext cx="2148840" cy="22128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“Pesanan akurat”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828800"/>
            <a:ext cx="251460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1828800"/>
            <a:ext cx="73152" cy="29260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1188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CTQ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395728"/>
            <a:ext cx="2148840" cy="22128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Order accuracy ≥ 99%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828800"/>
            <a:ext cx="251460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828800"/>
            <a:ext cx="73152" cy="29260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Process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395728"/>
            <a:ext cx="2148840" cy="22128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Picking + verification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828800"/>
            <a:ext cx="2514600" cy="29260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98280" y="1828800"/>
            <a:ext cx="73152" cy="29260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81160" y="2395728"/>
            <a:ext cx="2148840" cy="22128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Picking error rate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Studi Kasus: “QuickMart Online”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QuickMart adalah retail online dengan 2.000 order/bulan.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Keluhan utama: barang tidak sesuai, pengiriman terlambat, dan customer sulit memperoleh respons.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Manajemen ingin membeli software CRM baru.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Sebelum membeli software, tim Teknik Industri diminta menentukan customer needs dan masalah proses yang sebenarnya.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92040"/>
            <a:ext cx="10515600" cy="8229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82296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020055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Pertanyaan pemantik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458968"/>
            <a:ext cx="10149840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Apakah software otomatis menyelesaikan masalah? Data apa yang harus dikumpulkan terlebih dahulu?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Bedah Kasus QuickMart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3566160" cy="38862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73152" cy="388620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499616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Customer Need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938528"/>
            <a:ext cx="3200400" cy="31729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Order akurat</a:t>
            </a:r>
            <a:br/>
            <a:r>
              <a:t>• Delivery dapat diprediksi</a:t>
            </a:r>
            <a:br/>
            <a:r>
              <a:t>• Respons cepat</a:t>
            </a:r>
            <a:br/>
            <a:r>
              <a:t>• Proses complaint mudah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371600"/>
            <a:ext cx="3566160" cy="38862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0" y="1371600"/>
            <a:ext cx="73152" cy="388620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499616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Possible Process Issue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938528"/>
            <a:ext cx="3200400" cy="31729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Picking error</a:t>
            </a:r>
            <a:br/>
            <a:r>
              <a:t>• Capacity/queue</a:t>
            </a:r>
            <a:br/>
            <a:r>
              <a:t>• Handoff courier</a:t>
            </a:r>
            <a:br/>
            <a:r>
              <a:t>• Informasi order tersebar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71600"/>
            <a:ext cx="3566160" cy="38862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371600"/>
            <a:ext cx="73152" cy="388620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0" y="1499616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Data to Verify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938528"/>
            <a:ext cx="3200400" cy="31729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Order accuracy</a:t>
            </a:r>
            <a:br/>
            <a:r>
              <a:t>• Lead time by stage</a:t>
            </a:r>
            <a:br/>
            <a:r>
              <a:t>• FRT &amp; resolution</a:t>
            </a:r>
            <a:br/>
            <a:r>
              <a:t>• Complaint by SKU/channel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Kelompok 1 — Stakeholder Map (10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Pilih satu sistem: kampus, rumah sakit, manufaktur, restoran, logistik, marketplace, atau UMKM.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Identifikasi minimal 6 stakeholder.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Tandai: Customer / Internal Customer / User / Supplier / Regulator / Other Stakeholder.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Untuk 3 stakeholder utama, tulis kebutuhan dan risiko jika kebutuhan tidak terpenuhi.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983480"/>
            <a:ext cx="10515600" cy="731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983480"/>
            <a:ext cx="73152" cy="73152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111496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550408"/>
            <a:ext cx="10149840" cy="18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Stakeholder map 1 halaman.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Kelompok 2 — Customer Needs → CTQ (10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Ambil 5 kebutuhan dari stakeholder/customer yang dipilih.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Ubah bahasa customer menjadi requirement yang terukur.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Tentukan satu CTQ dan satu KPI untuk setiap requirement.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Contoh: “cepat” → lead time ≤ target; KPI = on-time delivery.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Latihan Kelompok 3 — Prioritization Matrix (10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Beri skor Importance 1–5 untuk 5 kebutuhan.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Beri skor Performance 1–5 berdasarkan data/asumsi yang dinyatakan.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Identifikasi kebutuhan dengan kombinasi importance tinggi + performance rendah.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Jelaskan data apa yang dibutuhkan untuk memvalidasi prioritas.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Presentasi Cepat — 3 Menit/Kelompok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7472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65760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149961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1 menit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1938528"/>
            <a:ext cx="310896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Siapa customer &amp; stakeholder?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71600"/>
            <a:ext cx="347472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371600"/>
            <a:ext cx="73152" cy="365760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26280" y="149961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1 menit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1938528"/>
            <a:ext cx="310896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kebutuhan &amp; CTQ paling kritis?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71600"/>
            <a:ext cx="3474720" cy="365760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371600"/>
            <a:ext cx="73152" cy="365760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0" y="149961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1 menit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938528"/>
            <a:ext cx="3108960" cy="2944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masalah proses dan ide improvement?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Kesalahan Umum dalam Customer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Menganggap semua customer memiliki kebutuhan yang sama.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Mengambil keputusan dari satu komplain.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Menggunakan kata “cepat”, “murah”, “bagus” tanpa definisi operasional.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Langsung membeli teknologi sebelum memahami proses.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Mengukur kepuasan tetapi tidak menindaklanjuti penyebab.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✅ Gunakan segmentasi + VoC + data proses + KPI.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Kuis Formatif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1. Apa perbedaan customer, consumer, dan stakeholder?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2. Berikan contoh internal customer dalam proses manufaktur.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3. Apa perbedaan needs, wants, dan expectations?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4. Mengapa CTQ penting bagi Teknik Industri?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5. Apa yang harus dilakukan sebelum memutuskan membeli software CRM?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Aplikasi Teknik Industri: Dari Customer ke Improvement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55448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Identify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+ stakeholder + needs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155448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1188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Translate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Need → CTQ → requirement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55448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Measure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KPI + baseline + gap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98280" y="1554480"/>
            <a:ext cx="73152" cy="347472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Improve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8116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Process redesign + control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Tugas Setelah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Pilih satu perusahaan/UMKM/jasa sebagai objek proyek CRM semester.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Buat stakeholder map.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Identifikasi minimal 5 customer needs dari observasi, wawancara, survei, review, atau data sekunder.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Terjemahkan minimal 3 needs menjadi CTQ dan KPI.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Tuliskan 3 pertanyaan VoC yang akan digunakan pada pertemuan berikutnya.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983480"/>
            <a:ext cx="10515600" cy="777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983480"/>
            <a:ext cx="73152" cy="77724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111496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Kaitan dengan project akhir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550408"/>
            <a:ext cx="10149840" cy="64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Data ini akan menjadi fondasi Customer Persona + Voice of Customer + Customer Journey.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Refleksi 3–2–1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50876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Tiga hal baru tentang customer dalam sistem industri.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50876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Dua customer needs yang sering salah diterjemahkan.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50876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19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Satu kebutuhan customer yang ingin Anda ukur minggu ini.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424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AACDFF"/>
                </a:solidFill>
              </a:defRPr>
            </a:pPr>
            <a:r>
              <a:t>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“Jangan memperbaiki proses sebelum memahami apa yang dianggap bernilai oleh customer.”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5196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DCE8FA"/>
                </a:solidFill>
              </a:defRPr>
            </a:pPr>
            <a:r>
              <a:t>Pertemuan 3: Customer Needs, Customer Persona &amp; Voice of Customer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