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5156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PENGELOLAAN HUBUNGAN CUSTOMER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560320"/>
            <a:ext cx="8686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>
                <a:solidFill>
                  <a:srgbClr val="DCE8FA"/>
                </a:solidFill>
              </a:defRPr>
            </a:pPr>
            <a:r>
              <a:t>Pertemuan 1 — Fundamental Customer Relationship Management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794760"/>
            <a:ext cx="6400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</a:defRPr>
            </a:pPr>
            <a:r>
              <a:t>Teknik Industri • 3 SKS • Durasi 120 menit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3383280"/>
            <a:ext cx="3291840" cy="438912"/>
          </a:xfrm>
          <a:prstGeom prst="round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CUSTOMER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79" y="3977640"/>
            <a:ext cx="3291840" cy="438912"/>
          </a:xfrm>
          <a:prstGeom prst="round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PROCESS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4572000"/>
            <a:ext cx="3291840" cy="438912"/>
          </a:xfrm>
          <a:prstGeom prst="round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DATA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79" y="5166360"/>
            <a:ext cx="3291840" cy="438912"/>
          </a:xfrm>
          <a:prstGeom prst="round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IMPROVEMENT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Agenda 120 Menit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6012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C6978"/>
                </a:solidFill>
                <a:latin typeface="Aptos"/>
              </a:defRPr>
            </a:pPr>
            <a:r>
              <a:t>Alur pembelajaran dan produk yang harus dihasilkan mahasiswa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880360"/>
            <a:ext cx="1434301" cy="685800"/>
          </a:xfrm>
          <a:prstGeom prst="round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980944"/>
            <a:ext cx="1434301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10 min</a:t>
            </a:r>
            <a:br/>
            <a:r>
              <a:t>Orientasi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75549" y="2880360"/>
            <a:ext cx="1434301" cy="685800"/>
          </a:xfrm>
          <a:prstGeom prst="round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275549" y="2980944"/>
            <a:ext cx="1434301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25 min</a:t>
            </a:r>
            <a:br/>
            <a:r>
              <a:t>Konsep CRM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19579" y="2880360"/>
            <a:ext cx="1434301" cy="685800"/>
          </a:xfrm>
          <a:prstGeom prst="round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819579" y="2980944"/>
            <a:ext cx="1434301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20 min</a:t>
            </a:r>
            <a:br/>
            <a:r>
              <a:t>Customer Value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63609" y="2880360"/>
            <a:ext cx="1434301" cy="685800"/>
          </a:xfrm>
          <a:prstGeom prst="round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63609" y="2980944"/>
            <a:ext cx="1434301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20 min</a:t>
            </a:r>
            <a:br/>
            <a:r>
              <a:t>Studi Kasus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07638" y="2880360"/>
            <a:ext cx="1434301" cy="685800"/>
          </a:xfrm>
          <a:prstGeom prst="round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907638" y="2980944"/>
            <a:ext cx="1434301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25 min</a:t>
            </a:r>
            <a:br/>
            <a:r>
              <a:t>Latihan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51668" y="2880360"/>
            <a:ext cx="1434301" cy="685800"/>
          </a:xfrm>
          <a:prstGeom prst="round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1668" y="2980944"/>
            <a:ext cx="1434301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15 min</a:t>
            </a:r>
            <a:br/>
            <a:r>
              <a:t>Diskusi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995698" y="2880360"/>
            <a:ext cx="1434301" cy="685800"/>
          </a:xfrm>
          <a:prstGeom prst="round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95698" y="2980944"/>
            <a:ext cx="1434301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5 min</a:t>
            </a:r>
            <a:br/>
            <a:r>
              <a:t>Refleksi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3840480"/>
            <a:ext cx="10607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 b="0">
                <a:solidFill>
                  <a:srgbClr val="232A34"/>
                </a:solidFill>
                <a:latin typeface="Aptos"/>
              </a:defRPr>
            </a:pPr>
            <a:r>
              <a:t>Target akhir: mahasiswa mampu menjelaskan CRM sebagai sistem pengelolaan hubungan customer dalam konteks Teknik Industri.</a:t>
            </a:r>
          </a:p>
          <a:p>
            <a:pPr>
              <a:spcAft>
                <a:spcPts val="900"/>
              </a:spcAft>
              <a:defRPr sz="1600" b="0">
                <a:solidFill>
                  <a:srgbClr val="232A34"/>
                </a:solidFill>
                <a:latin typeface="Aptos"/>
              </a:defRPr>
            </a:pPr>
            <a:r>
              <a:t>Produk kelas: customer map sederhana + analisis masalah + satu ide perbaikan.</a:t>
            </a:r>
          </a:p>
          <a:p>
            <a:pPr>
              <a:spcAft>
                <a:spcPts val="900"/>
              </a:spcAft>
              <a:defRPr sz="1600" b="0">
                <a:solidFill>
                  <a:srgbClr val="232A34"/>
                </a:solidFill>
                <a:latin typeface="Aptos"/>
              </a:defRPr>
            </a:pPr>
            <a:r>
              <a:t>Prinsip kelas: gunakan bukti, bukan asumsi; lihat customer–proses–data sebagai satu sistem.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Capaian Pembelajaran Pertemuan 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5074920" cy="16459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73152" cy="164592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86968" y="1554480"/>
            <a:ext cx="470915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1984248"/>
            <a:ext cx="4709159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Menjelaskan konsep CRM dan customer value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417320"/>
            <a:ext cx="5074920" cy="16459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72200" y="1417320"/>
            <a:ext cx="73152" cy="164592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73368" y="1554480"/>
            <a:ext cx="470915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73368" y="1984248"/>
            <a:ext cx="4709159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Membedakan customer, consumer, stakeholder &amp; internal customer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474720"/>
            <a:ext cx="5074920" cy="16459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3474720"/>
            <a:ext cx="73152" cy="164592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86968" y="3611879"/>
            <a:ext cx="470915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6968" y="4041648"/>
            <a:ext cx="4709159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Menghubungkan CRM dengan sistem industri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474720"/>
            <a:ext cx="5074920" cy="16459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172200" y="3474720"/>
            <a:ext cx="73152" cy="164592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73368" y="3611879"/>
            <a:ext cx="470915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3368" y="4041648"/>
            <a:ext cx="4709159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Mengidentifikasi masalah customer dan peluang perbaikan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Pemantik: Mengapa Customer Pergi?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3383280" cy="33832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1417320"/>
            <a:ext cx="73152" cy="338328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32688" y="155448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Produk bagus ≠ otomatis loyal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1984248"/>
            <a:ext cx="3017520" cy="2670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Customer menilai keseluruhan pengalaman: informasi, harga, kualitas, kecepatan, kemudahan, respons, dan penyelesaian masalah.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17320"/>
            <a:ext cx="3383280" cy="33832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417320"/>
            <a:ext cx="73152" cy="338328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55448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Masalah sering lintas fungsi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1984248"/>
            <a:ext cx="3017520" cy="2670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Keluhan keterlambatan bisa berasal dari order entry, kapasitas, inventory, scheduling, picking, transportasi, atau komunikasi.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417320"/>
            <a:ext cx="3383280" cy="33832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46720" y="1417320"/>
            <a:ext cx="73152" cy="338328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47888" y="155448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CRM = sistem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47888" y="1984248"/>
            <a:ext cx="3017520" cy="2670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CRM bukan sekadar aplikasi atau pekerjaan customer service. Ia menghubungkan customer, proses, manusia, data, dan keputusan.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Apa Itu Customer Relationship Management?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 b="0">
                <a:solidFill>
                  <a:srgbClr val="232A34"/>
                </a:solidFill>
                <a:latin typeface="Aptos"/>
              </a:defRPr>
            </a:pPr>
            <a:r>
              <a:t>CRM adalah pendekatan terintegrasi untuk mengelola interaksi dan hubungan organisasi dengan customer sepanjang siklus hubungan.</a:t>
            </a:r>
          </a:p>
          <a:p>
            <a:pPr>
              <a:spcAft>
                <a:spcPts val="900"/>
              </a:spcAft>
              <a:defRPr sz="2000" b="0">
                <a:solidFill>
                  <a:srgbClr val="232A34"/>
                </a:solidFill>
                <a:latin typeface="Aptos"/>
              </a:defRPr>
            </a:pPr>
            <a:r>
              <a:t>Fokusnya bukan hanya memperoleh customer, tetapi memahami kebutuhan, menciptakan value, menjaga kualitas interaksi, mempertahankan hubungan, dan belajar dari feedback.</a:t>
            </a:r>
          </a:p>
          <a:p>
            <a:pPr>
              <a:spcAft>
                <a:spcPts val="900"/>
              </a:spcAft>
              <a:defRPr sz="2000" b="0">
                <a:solidFill>
                  <a:srgbClr val="232A34"/>
                </a:solidFill>
                <a:latin typeface="Aptos"/>
              </a:defRPr>
            </a:pPr>
            <a:r>
              <a:t>CRM dapat mencakup strategi, proses bisnis, manusia, data, teknologi, dan pengukuran kinerja.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4800600"/>
            <a:ext cx="10515600" cy="10058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4800600"/>
            <a:ext cx="73152" cy="100584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4128" y="4937760"/>
            <a:ext cx="10149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Kunci perspektif Teknik Industri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8" y="5367528"/>
            <a:ext cx="101498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CRM dipandang sebagai sistem: input kebutuhan customer → proses → pengalaman/output → feedback → improvement.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CRM Bukan Hanya...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371600"/>
            <a:ext cx="5074920" cy="1737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371600"/>
            <a:ext cx="73152" cy="173736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86968" y="1508760"/>
            <a:ext cx="470915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Software CRM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1938528"/>
            <a:ext cx="4709159" cy="1024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Aplikasi membantu; strategi dan proses tetap harus benar.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371600"/>
            <a:ext cx="5074920" cy="1737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72200" y="1371600"/>
            <a:ext cx="73152" cy="173736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73368" y="1508760"/>
            <a:ext cx="470915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Customer Service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73368" y="1938528"/>
            <a:ext cx="4709159" cy="1024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CRM mencakup seluruh touchpoint dan fungsi organisasi.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520440"/>
            <a:ext cx="5074920" cy="1737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3520440"/>
            <a:ext cx="73152" cy="173736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86968" y="3657600"/>
            <a:ext cx="470915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Promosi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6968" y="4087368"/>
            <a:ext cx="4709159" cy="1024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Hubungan customer dibangun sebelum, saat, dan setelah transaksi.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520440"/>
            <a:ext cx="5074920" cy="1737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172200" y="3520440"/>
            <a:ext cx="73152" cy="173736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73368" y="3657600"/>
            <a:ext cx="470915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Database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3368" y="4087368"/>
            <a:ext cx="4709159" cy="1024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Data harus diubah menjadi insight dan tindakan.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CRM sebagai Sistem Industri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2057400"/>
            <a:ext cx="1645920" cy="914400"/>
          </a:xfrm>
          <a:prstGeom prst="round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Customer Need</a:t>
            </a:r>
          </a:p>
        </p:txBody>
      </p:sp>
      <p:sp>
        <p:nvSpPr>
          <p:cNvPr id="5" name="Right Arrow 4"/>
          <p:cNvSpPr/>
          <p:nvPr/>
        </p:nvSpPr>
        <p:spPr>
          <a:xfrm>
            <a:off x="2148840" y="2313432"/>
            <a:ext cx="274320" cy="365760"/>
          </a:xfrm>
          <a:prstGeom prst="rightArrow">
            <a:avLst/>
          </a:prstGeom>
          <a:solidFill>
            <a:srgbClr val="5C69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404872" y="2057400"/>
            <a:ext cx="1645920" cy="914400"/>
          </a:xfrm>
          <a:prstGeom prst="round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Data/VoC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050791" y="2313432"/>
            <a:ext cx="274320" cy="365760"/>
          </a:xfrm>
          <a:prstGeom prst="rightArrow">
            <a:avLst/>
          </a:prstGeom>
          <a:solidFill>
            <a:srgbClr val="5C69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306824" y="2057400"/>
            <a:ext cx="1645920" cy="914400"/>
          </a:xfrm>
          <a:prstGeom prst="round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Process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952744" y="2313432"/>
            <a:ext cx="274320" cy="365760"/>
          </a:xfrm>
          <a:prstGeom prst="rightArrow">
            <a:avLst/>
          </a:prstGeom>
          <a:solidFill>
            <a:srgbClr val="5C69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08776" y="2057400"/>
            <a:ext cx="1645920" cy="914400"/>
          </a:xfrm>
          <a:prstGeom prst="round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Service/Product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7854696" y="2313432"/>
            <a:ext cx="274320" cy="365760"/>
          </a:xfrm>
          <a:prstGeom prst="rightArrow">
            <a:avLst/>
          </a:prstGeom>
          <a:solidFill>
            <a:srgbClr val="5C69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110728" y="2057400"/>
            <a:ext cx="1645920" cy="914400"/>
          </a:xfrm>
          <a:prstGeom prst="round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Experience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9756648" y="2313432"/>
            <a:ext cx="274320" cy="365760"/>
          </a:xfrm>
          <a:prstGeom prst="rightArrow">
            <a:avLst/>
          </a:prstGeom>
          <a:solidFill>
            <a:srgbClr val="5C69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0012680" y="2057400"/>
            <a:ext cx="1645920" cy="914400"/>
          </a:xfrm>
          <a:prstGeom prst="round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Feedback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3886200"/>
            <a:ext cx="3108960" cy="12344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14400" y="3886200"/>
            <a:ext cx="73152" cy="123444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15568" y="402336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Manusia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" y="4453128"/>
            <a:ext cx="27432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Frontliner, operator, supervisor, sales, planner, analyst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26280" y="3886200"/>
            <a:ext cx="3108960" cy="12344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526280" y="3886200"/>
            <a:ext cx="73152" cy="123444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727448" y="402336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Teknologi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27448" y="4453128"/>
            <a:ext cx="27432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CRM platform, ERP, chatbot, analytics, dashboard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38160" y="3886200"/>
            <a:ext cx="3108960" cy="12344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38160" y="3886200"/>
            <a:ext cx="73152" cy="123444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39328" y="402336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Kualitas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39328" y="4453128"/>
            <a:ext cx="27432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KPI, complaint, RCA, improvement, standardisasi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Siapa Customer Kita?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554480"/>
            <a:ext cx="2606040" cy="320040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554480"/>
            <a:ext cx="73152" cy="320040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691639"/>
            <a:ext cx="2240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External customer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121408"/>
            <a:ext cx="2240280" cy="2487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Pembeli/pengguna produk atau jasa.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1554480"/>
            <a:ext cx="2606040" cy="320040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74720" y="1554480"/>
            <a:ext cx="73152" cy="320040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75887" y="1691639"/>
            <a:ext cx="2240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Internal customer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75887" y="2121408"/>
            <a:ext cx="2240280" cy="2487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Fungsi/pekerja yang menerima output dari proses sebelumnya.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1554480"/>
            <a:ext cx="2606040" cy="320040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309360" y="1554480"/>
            <a:ext cx="73152" cy="320040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10528" y="1691639"/>
            <a:ext cx="2240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Consumer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0528" y="2121408"/>
            <a:ext cx="2240280" cy="2487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Pihak yang menggunakan produk; belum tentu pembayar.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0" y="1554480"/>
            <a:ext cx="2606040" cy="320040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144000" y="1554480"/>
            <a:ext cx="73152" cy="320040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45168" y="1691639"/>
            <a:ext cx="2240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Stakeholder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45168" y="2121408"/>
            <a:ext cx="2240280" cy="2487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Pihak yang memengaruhi/terpengaruh sistem, mis. distributor atau regulator.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188720" y="5074920"/>
            <a:ext cx="9784080" cy="8229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188720" y="5074920"/>
            <a:ext cx="73152" cy="82296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389888" y="5212080"/>
            <a:ext cx="94183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Pertanyaan kunci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9888" y="5641848"/>
            <a:ext cx="9418319" cy="109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Siapa yang menerima value? Siapa yang menerima output proses kita? Apa yang mereka anggap penting?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Customer Value: Apa yang Sebenarnya Dibeli?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329184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1417320"/>
            <a:ext cx="73152" cy="347472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32688" y="155448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Functional Value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1984248"/>
            <a:ext cx="2926080" cy="276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Kinerja produk/jasa</a:t>
            </a:r>
            <a:br/>
            <a:r>
              <a:t>• kualitas</a:t>
            </a:r>
            <a:br/>
            <a:r>
              <a:t>• ketepatan</a:t>
            </a:r>
            <a:br/>
            <a:r>
              <a:t>• fitur</a:t>
            </a:r>
            <a:br/>
            <a:r>
              <a:t>• availability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417320"/>
            <a:ext cx="329184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434840" y="1417320"/>
            <a:ext cx="73152" cy="347472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36007" y="155448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Economic Value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6007" y="1984248"/>
            <a:ext cx="2926080" cy="276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Persepsi manfaat dibanding total pengorbanan</a:t>
            </a:r>
            <a:br/>
            <a:r>
              <a:t>• harga</a:t>
            </a:r>
            <a:br/>
            <a:r>
              <a:t>• waktu</a:t>
            </a:r>
            <a:br/>
            <a:r>
              <a:t>• effort</a:t>
            </a:r>
            <a:br/>
            <a:r>
              <a:t>• risiko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417320"/>
            <a:ext cx="329184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417320"/>
            <a:ext cx="73152" cy="347472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55448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Experiential Value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1984248"/>
            <a:ext cx="2926080" cy="276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Bagaimana customer merasa saat berinteraksi</a:t>
            </a:r>
            <a:br/>
            <a:r>
              <a:t>• mudah</a:t>
            </a:r>
            <a:br/>
            <a:r>
              <a:t>• aman</a:t>
            </a:r>
            <a:br/>
            <a:r>
              <a:t>• cepat</a:t>
            </a:r>
            <a:br/>
            <a:r>
              <a:t>• dihargai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Siklus Hubungan Customer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1828800"/>
            <a:ext cx="1783080" cy="29260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11480" y="1828800"/>
            <a:ext cx="73152" cy="292608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12648" y="1965960"/>
            <a:ext cx="14173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Acquire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2395728"/>
            <a:ext cx="1417319" cy="221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Menarik &amp; meyakinkan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377440" y="1828800"/>
            <a:ext cx="1783080" cy="29260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377440" y="1828800"/>
            <a:ext cx="73152" cy="292608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78608" y="1965960"/>
            <a:ext cx="14173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Onboard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78608" y="2395728"/>
            <a:ext cx="1417319" cy="221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Membantu mulai menggunakan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828800"/>
            <a:ext cx="1783080" cy="29260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828800"/>
            <a:ext cx="73152" cy="292608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4568" y="1965960"/>
            <a:ext cx="14173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Serve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4568" y="2395728"/>
            <a:ext cx="1417319" cy="221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Memenuhi kebutuhan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59" y="1828800"/>
            <a:ext cx="1783080" cy="29260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09359" y="1828800"/>
            <a:ext cx="73152" cy="292608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10527" y="1965960"/>
            <a:ext cx="14173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Recover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0527" y="2395728"/>
            <a:ext cx="1417319" cy="221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Memulihkan saat gagal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75319" y="1828800"/>
            <a:ext cx="1783080" cy="29260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275319" y="1828800"/>
            <a:ext cx="73152" cy="292608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76488" y="1965960"/>
            <a:ext cx="14173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Retain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76488" y="2395728"/>
            <a:ext cx="1417319" cy="221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Membangun hubungan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241280" y="1828800"/>
            <a:ext cx="1783080" cy="29260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241280" y="1828800"/>
            <a:ext cx="73152" cy="292608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442448" y="1965960"/>
            <a:ext cx="14173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Grow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442448" y="2395728"/>
            <a:ext cx="1417319" cy="221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Menciptakan value lanjutan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Touchpoint: Di Mana Hubungan Terjadi?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1554480"/>
            <a:ext cx="2011680" cy="33832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11480" y="1554480"/>
            <a:ext cx="73152" cy="338328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12648" y="1691639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2121408"/>
            <a:ext cx="1645920" cy="2670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Search, review, social media, sales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97480" y="1554480"/>
            <a:ext cx="2011680" cy="33832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697480" y="1554480"/>
            <a:ext cx="73152" cy="338328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898648" y="1691639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Purchase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98648" y="2121408"/>
            <a:ext cx="1645920" cy="2670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Order, payment, checkout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83480" y="1554480"/>
            <a:ext cx="2011680" cy="33832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983480" y="1554480"/>
            <a:ext cx="73152" cy="338328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84648" y="1691639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Delivery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84648" y="2121408"/>
            <a:ext cx="1645920" cy="2670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Lead time, packaging, tracking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69480" y="1554480"/>
            <a:ext cx="2011680" cy="33832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269480" y="1554480"/>
            <a:ext cx="73152" cy="338328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70648" y="1691639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Use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70648" y="2121408"/>
            <a:ext cx="1645920" cy="2670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Quality, usability, support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555480" y="1554480"/>
            <a:ext cx="2011680" cy="33832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555480" y="1554480"/>
            <a:ext cx="73152" cy="338328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756648" y="1691639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After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56648" y="2121408"/>
            <a:ext cx="1645920" cy="2670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Complaint, warranty, repeat purchase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280160" y="5166360"/>
            <a:ext cx="9509760" cy="7315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280160" y="5166360"/>
            <a:ext cx="73152" cy="73152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81328" y="530352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Diskusi cepat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81328" y="5733288"/>
            <a:ext cx="9144000" cy="18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Pada bisnis manufaktur, siapa saja yang mengendalikan touchpoint delivery dan after-sales?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Studi Kasus: “FreshBox Frozen Food”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6012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C6978"/>
                </a:solidFill>
                <a:latin typeface="Aptos"/>
              </a:defRPr>
            </a:pPr>
            <a:r>
              <a:t>Kasus simulasi untuk latihan analisis CRM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FreshBox menjual frozen food melalui marketplace, reseller, dan direct order.</a:t>
            </a:r>
          </a:p>
          <a:p>
            <a:pPr>
              <a:spcAft>
                <a:spcPts val="9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Dalam 3 bulan terakhir, repeat order turun. Keluhan meningkat: pengiriman terlambat, produk datang kurang dingin, admin lambat merespons.</a:t>
            </a:r>
          </a:p>
          <a:p>
            <a:pPr>
              <a:spcAft>
                <a:spcPts val="9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Manajemen awalnya menganggap masalah utama adalah “customer makin sensitif harga”. Tim Teknik Industri diminta melakukan diagnosis.</a:t>
            </a:r>
          </a:p>
          <a:p>
            <a:pPr>
              <a:spcAft>
                <a:spcPts val="9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Data awal: 1.000 order/bulan; 80 keluhan/bulan; rata-rata respons admin 7 jam; 18% customer melakukan repeat order pada bulan berikutnya.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Bedah Kasus: Jangan Langsung Menyalahkan Customer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3337560" cy="35661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1417320"/>
            <a:ext cx="73152" cy="356616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32688" y="1554480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1. Customer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1984248"/>
            <a:ext cx="297180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Siapa yang mengalami masalah? Customer baru/lama? Channel mana?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417320"/>
            <a:ext cx="3337560" cy="35661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434840" y="1417320"/>
            <a:ext cx="73152" cy="356616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36007" y="1554480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2. Process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6007" y="1984248"/>
            <a:ext cx="297180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Di titik mana masalah terjadi? Order → picking → packing → delivery → support?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417320"/>
            <a:ext cx="3337560" cy="35661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417320"/>
            <a:ext cx="73152" cy="356616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554480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3.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1984248"/>
            <a:ext cx="297180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Bukti apa yang perlu dikumpulkan sebelum mengambil keputusan?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Data yang Dibutuhkan untuk Diagnosis CRM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3429000" cy="1737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25880"/>
            <a:ext cx="73152" cy="173736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46303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Customer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892807"/>
            <a:ext cx="3063240" cy="1024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Segment, order frequency, complaints, channel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325880"/>
            <a:ext cx="3429000" cy="1737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325880"/>
            <a:ext cx="73152" cy="173736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46303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Process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1892807"/>
            <a:ext cx="3063240" cy="1024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Lead time, queue, error, SLA, handoff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59" y="1325880"/>
            <a:ext cx="3429000" cy="1737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59" y="1325880"/>
            <a:ext cx="73152" cy="173736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7" y="146303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Quality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7" y="1892807"/>
            <a:ext cx="3063240" cy="1024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Defect, temperature, packaging, delivery condition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474720"/>
            <a:ext cx="3429000" cy="1737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0080" y="3474720"/>
            <a:ext cx="73152" cy="173736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361187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Interaction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7" y="4041648"/>
            <a:ext cx="3063240" cy="1024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Response time, resolution time, sentiment/feedback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89120" y="3474720"/>
            <a:ext cx="3429000" cy="1737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89120" y="3474720"/>
            <a:ext cx="73152" cy="173736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90288" y="361187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Financial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0288" y="4041648"/>
            <a:ext cx="3063240" cy="1024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Revenue/order, margin, repeat purchase, acquisition cost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Latihan 1 — Customer Mapping (10 menit)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Tentukan satu objek: restoran, marketplace, rumah sakit, logistik, manufaktur, kampus, atau UMKM.</a:t>
            </a:r>
          </a:p>
          <a:p>
            <a:pPr>
              <a:spcAft>
                <a:spcPts val="9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Identifikasi: 1) external customer, 2) internal customer, 3) stakeholder utama.</a:t>
            </a:r>
          </a:p>
          <a:p>
            <a:pPr>
              <a:spcAft>
                <a:spcPts val="9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Untuk setiap customer, tulis minimal 3 kebutuhan/ekspektasi.</a:t>
            </a:r>
          </a:p>
          <a:p>
            <a:pPr>
              <a:spcAft>
                <a:spcPts val="9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Output kelompok: satu tabel sederhana “Customer → Need → Touchpoint → Risiko masalah”.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4892040"/>
            <a:ext cx="10515600" cy="91440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4892040"/>
            <a:ext cx="73152" cy="91440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4128" y="5029200"/>
            <a:ext cx="10149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Kriteria cepat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8" y="5458968"/>
            <a:ext cx="10149840" cy="201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Spesifik • berbasis konteks • tidak memakai asumsi generik seperti “ingin murah dan bagus” tanpa penjelasan.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Latihan 2 — Customer Value Canvas (10 menit)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71600"/>
            <a:ext cx="3474720" cy="39319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371600"/>
            <a:ext cx="73152" cy="393192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5528" y="1508760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Customer Jobs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1938528"/>
            <a:ext cx="3108960" cy="3218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Apa yang ingin diselesaikan customer?</a:t>
            </a:r>
            <a:br/>
            <a:br/>
            <a:r>
              <a:t>Contoh:</a:t>
            </a:r>
            <a:br/>
            <a:r>
              <a:t>• mendapatkan makanan praktis</a:t>
            </a:r>
            <a:br/>
            <a:r>
              <a:t>• mengirim barang tepat waktu</a:t>
            </a:r>
            <a:br/>
            <a:r>
              <a:t>• memperoleh laporan produksi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371600"/>
            <a:ext cx="3474720" cy="39319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43400" y="1371600"/>
            <a:ext cx="73152" cy="393192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44568" y="1508760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Pains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44568" y="1938528"/>
            <a:ext cx="3108960" cy="3218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Apa yang membuat proses sulit?</a:t>
            </a:r>
            <a:br/>
            <a:br/>
            <a:r>
              <a:t>Contoh:</a:t>
            </a:r>
            <a:br/>
            <a:r>
              <a:t>• menunggu lama</a:t>
            </a:r>
            <a:br/>
            <a:r>
              <a:t>• informasi tidak jelas</a:t>
            </a:r>
            <a:br/>
            <a:r>
              <a:t>• takut produk rusak</a:t>
            </a:r>
            <a:br/>
            <a:r>
              <a:t>• harus mengulang komplain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371600"/>
            <a:ext cx="3474720" cy="39319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92440" y="1371600"/>
            <a:ext cx="73152" cy="393192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93608" y="1508760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Gains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93608" y="1938528"/>
            <a:ext cx="3108960" cy="3218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Hasil apa yang dianggap bernilai?</a:t>
            </a:r>
            <a:br/>
            <a:br/>
            <a:r>
              <a:t>Contoh:</a:t>
            </a:r>
            <a:br/>
            <a:r>
              <a:t>• cepat</a:t>
            </a:r>
            <a:br/>
            <a:r>
              <a:t>• mudah</a:t>
            </a:r>
            <a:br/>
            <a:r>
              <a:t>• dapat diprediksi</a:t>
            </a:r>
            <a:br/>
            <a:r>
              <a:t>• aman</a:t>
            </a:r>
            <a:br/>
            <a:r>
              <a:t>• responsif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Diskusi Kelas: Apa yang Harus Diukur?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A34"/>
                </a:solidFill>
                <a:latin typeface="Aptos"/>
              </a:defRPr>
            </a:pPr>
            <a:r>
              <a:t>Jika customer mengatakan “pelayanannya lambat”, apa definisi operasionalnya?</a:t>
            </a:r>
          </a:p>
          <a:p>
            <a:pPr>
              <a:spcAft>
                <a:spcPts val="900"/>
              </a:spcAft>
              <a:defRPr sz="1900" b="0">
                <a:solidFill>
                  <a:srgbClr val="232A34"/>
                </a:solidFill>
                <a:latin typeface="Aptos"/>
              </a:defRPr>
            </a:pPr>
            <a:r>
              <a:t>Jika customer mengatakan “produk bagus”, indikator proses apa yang mungkin mendukung klaim tersebut?</a:t>
            </a:r>
          </a:p>
          <a:p>
            <a:pPr>
              <a:spcAft>
                <a:spcPts val="900"/>
              </a:spcAft>
              <a:defRPr sz="1900" b="0">
                <a:solidFill>
                  <a:srgbClr val="232A34"/>
                </a:solidFill>
                <a:latin typeface="Aptos"/>
              </a:defRPr>
            </a:pPr>
            <a:r>
              <a:t>Mana yang lebih berguna untuk improvement: opini umum atau data yang dapat ditelusuri ke proses?</a:t>
            </a:r>
          </a:p>
          <a:p>
            <a:pPr>
              <a:spcAft>
                <a:spcPts val="900"/>
              </a:spcAft>
              <a:defRPr sz="1900" b="0">
                <a:solidFill>
                  <a:srgbClr val="232A34"/>
                </a:solidFill>
                <a:latin typeface="Aptos"/>
              </a:defRPr>
            </a:pPr>
            <a:r>
              <a:t>Bagaimana membedakan masalah customer experience dengan masalah proses internal?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KPI Dasar CRM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280160"/>
            <a:ext cx="3474720" cy="1874519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280160"/>
            <a:ext cx="73152" cy="1874519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1417319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CSAT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1847088"/>
            <a:ext cx="3108960" cy="1161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Seberapa puas customer?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280160"/>
            <a:ext cx="3474720" cy="1874519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43400" y="1280160"/>
            <a:ext cx="73152" cy="1874519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44568" y="1417319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NPS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44568" y="1847088"/>
            <a:ext cx="3108960" cy="1161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Kesediaan merekomendasikan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280160"/>
            <a:ext cx="3474720" cy="1874519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280160"/>
            <a:ext cx="73152" cy="1874519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417319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Retention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1847088"/>
            <a:ext cx="3108960" cy="1161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Proporsi customer yang tetap aktif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611879"/>
            <a:ext cx="3474720" cy="1874519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48640" y="3611879"/>
            <a:ext cx="73152" cy="1874519"/>
          </a:xfrm>
          <a:prstGeom prst="rect">
            <a:avLst/>
          </a:prstGeom>
          <a:solidFill>
            <a:srgbClr val="CD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3749039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Churn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8" y="4178807"/>
            <a:ext cx="3108960" cy="1161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Proporsi customer yang berhenti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43400" y="3611879"/>
            <a:ext cx="3474720" cy="1874519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43400" y="3611879"/>
            <a:ext cx="73152" cy="1874519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44568" y="3749039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FRT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44568" y="4178807"/>
            <a:ext cx="3108960" cy="1161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Kecepatan respons awal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38160" y="3611879"/>
            <a:ext cx="3474720" cy="1874519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138160" y="3611879"/>
            <a:ext cx="73152" cy="1874519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39328" y="3749039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Resolution Time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39328" y="4178807"/>
            <a:ext cx="3108960" cy="1161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Kecepatan penyelesaian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Contoh Perhitungan: Retention &amp; Complaint Rate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512064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1417320"/>
            <a:ext cx="73152" cy="347472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32688" y="1554480"/>
            <a:ext cx="47548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Retention Rate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1984248"/>
            <a:ext cx="4754879" cy="276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Jika awal bulan ada 500 customer aktif; akhir bulan 430 masih aktif; 50 customer baru masuk.</a:t>
            </a:r>
            <a:br/>
            <a:br/>
            <a:r>
              <a:t>Retention = (430 − 50) / 500 × 100%</a:t>
            </a:r>
            <a:br/>
            <a:r>
              <a:t>= 76%</a:t>
            </a:r>
            <a:br/>
            <a:br/>
            <a:r>
              <a:t>Interpretasi: 76% customer awal tetap bertahan.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417320"/>
            <a:ext cx="512064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7920" y="1417320"/>
            <a:ext cx="73152" cy="347472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19088" y="1554480"/>
            <a:ext cx="47548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Complaint Rate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9088" y="1984248"/>
            <a:ext cx="4754879" cy="276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Jika total order = 1.000 dan keluhan valid = 80.</a:t>
            </a:r>
            <a:br/>
            <a:br/>
            <a:r>
              <a:t>Complaint Rate = 80 / 1.000 × 100%</a:t>
            </a:r>
            <a:br/>
            <a:r>
              <a:t>= 8%</a:t>
            </a:r>
            <a:br/>
            <a:br/>
            <a:r>
              <a:t>Pertanyaan: apakah 8% tinggi/rendah? Harus dibandingkan baseline, target, dan jenis keluhan.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Cara Berpikir Teknik Industri dalam CRM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417320"/>
            <a:ext cx="2560320" cy="35661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417320"/>
            <a:ext cx="73152" cy="356616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5528" y="155448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Observe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1984248"/>
            <a:ext cx="219456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Apa yang terjadi?</a:t>
            </a:r>
            <a:br/>
            <a:r>
              <a:t>Data, VOC, waktu, defect, complaint.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37560" y="1417320"/>
            <a:ext cx="2560320" cy="35661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337560" y="1417320"/>
            <a:ext cx="73152" cy="356616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38728" y="155448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Measure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38728" y="1984248"/>
            <a:ext cx="219456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Seberapa besar?</a:t>
            </a:r>
            <a:br/>
            <a:r>
              <a:t>KPI, baseline, segmentasi.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80760" y="1417320"/>
            <a:ext cx="2560320" cy="35661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80760" y="1417320"/>
            <a:ext cx="73152" cy="356616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81928" y="155448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Analyze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81928" y="1984248"/>
            <a:ext cx="219456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Mengapa terjadi?</a:t>
            </a:r>
            <a:br/>
            <a:r>
              <a:t>Process map, RCA, bottleneck.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23960" y="1417320"/>
            <a:ext cx="2560320" cy="35661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823960" y="1417320"/>
            <a:ext cx="73152" cy="356616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025128" y="155448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Improve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25128" y="1984248"/>
            <a:ext cx="219456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Apa yang diubah?</a:t>
            </a:r>
            <a:br/>
            <a:r>
              <a:t>Standard, service design, automation, KPI.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Latihan 3 — Diagnosis FreshBox (15 menit)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 b="0">
                <a:solidFill>
                  <a:srgbClr val="232A34"/>
                </a:solidFill>
                <a:latin typeface="Aptos"/>
              </a:defRPr>
            </a:pPr>
            <a:r>
              <a:t>Kelompokkan 4 keluhan FreshBox ke dalam kemungkinan proses penyebab.</a:t>
            </a:r>
          </a:p>
          <a:p>
            <a:pPr>
              <a:spcAft>
                <a:spcPts val="900"/>
              </a:spcAft>
              <a:defRPr sz="1800" b="0">
                <a:solidFill>
                  <a:srgbClr val="232A34"/>
                </a:solidFill>
                <a:latin typeface="Aptos"/>
              </a:defRPr>
            </a:pPr>
            <a:r>
              <a:t>Susun 3 pertanyaan Voice of Customer untuk menguji hipotesis.</a:t>
            </a:r>
          </a:p>
          <a:p>
            <a:pPr>
              <a:spcAft>
                <a:spcPts val="900"/>
              </a:spcAft>
              <a:defRPr sz="1800" b="0">
                <a:solidFill>
                  <a:srgbClr val="232A34"/>
                </a:solidFill>
                <a:latin typeface="Aptos"/>
              </a:defRPr>
            </a:pPr>
            <a:r>
              <a:t>Pilih 3 KPI untuk memantau perbaikan.</a:t>
            </a:r>
          </a:p>
          <a:p>
            <a:pPr>
              <a:spcAft>
                <a:spcPts val="900"/>
              </a:spcAft>
              <a:defRPr sz="1800" b="0">
                <a:solidFill>
                  <a:srgbClr val="232A34"/>
                </a:solidFill>
                <a:latin typeface="Aptos"/>
              </a:defRPr>
            </a:pPr>
            <a:r>
              <a:t>Buat satu hipotesis root cause yang masih perlu diverifikasi.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4892040"/>
            <a:ext cx="10515600" cy="91440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4892040"/>
            <a:ext cx="73152" cy="914400"/>
          </a:xfrm>
          <a:prstGeom prst="rect">
            <a:avLst/>
          </a:prstGeom>
          <a:solidFill>
            <a:srgbClr val="CD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4128" y="5029200"/>
            <a:ext cx="10149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Aturan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8" y="5458968"/>
            <a:ext cx="10149840" cy="201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Jangan langsung menyimpulkan akar masalah. Bedakan: symptom → suspected cause → verified root cause.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Contoh Jawaban yang Diharapkan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25880"/>
            <a:ext cx="3566160" cy="41605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73152" cy="4160520"/>
          </a:xfrm>
          <a:prstGeom prst="rect">
            <a:avLst/>
          </a:prstGeom>
          <a:solidFill>
            <a:srgbClr val="CD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1463039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Symptom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1892807"/>
            <a:ext cx="3200400" cy="3447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Produk datang kurang dingin.</a:t>
            </a:r>
            <a:br/>
            <a:br/>
            <a:r>
              <a:t>Keluhan bukan otomatis berarti “kurir buruk”.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80" y="1325880"/>
            <a:ext cx="3566160" cy="41605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0" y="1325880"/>
            <a:ext cx="73152" cy="416052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98848" y="1463039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Hipotesis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98848" y="1892807"/>
            <a:ext cx="3200400" cy="3447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• Packing terlalu lama menunggu pickup</a:t>
            </a:r>
            <a:br/>
            <a:r>
              <a:t>• Insulasi tidak konsisten</a:t>
            </a:r>
            <a:br/>
            <a:r>
              <a:t>• SLA pickup tidak sesuai</a:t>
            </a:r>
            <a:br/>
            <a:r>
              <a:t>• Monitoring suhu tidak ada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325880"/>
            <a:ext cx="3566160" cy="41605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46720" y="1325880"/>
            <a:ext cx="73152" cy="416052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47888" y="1463039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Data Verifikasi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47888" y="1892807"/>
            <a:ext cx="3200400" cy="3447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• timestamp order–packing–pickup</a:t>
            </a:r>
            <a:br/>
            <a:r>
              <a:t>• suhu saat dispatch/arrival</a:t>
            </a:r>
            <a:br/>
            <a:r>
              <a:t>• jenis packaging</a:t>
            </a:r>
            <a:br/>
            <a:r>
              <a:t>• carrier &amp; route</a:t>
            </a:r>
            <a:br/>
            <a:r>
              <a:t>• complaint by SKU/channel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Tingkat Kematangan CRM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554480"/>
            <a:ext cx="2560320" cy="35661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554480"/>
            <a:ext cx="73152" cy="3566160"/>
          </a:xfrm>
          <a:prstGeom prst="rect">
            <a:avLst/>
          </a:prstGeom>
          <a:solidFill>
            <a:srgbClr val="CD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5528" y="1691639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1. Reaktif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2121408"/>
            <a:ext cx="219456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Menangani komplain setelah terjadi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1554480"/>
            <a:ext cx="2560320" cy="35661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29000" y="1554480"/>
            <a:ext cx="73152" cy="356616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30168" y="1691639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2. Terstruktur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0168" y="2121408"/>
            <a:ext cx="219456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Ada SOP, database, KPI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554480"/>
            <a:ext cx="2560320" cy="35661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63640" y="1554480"/>
            <a:ext cx="73152" cy="356616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4808" y="1691639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3. Terintegrasi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4808" y="2121408"/>
            <a:ext cx="219456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Customer data terhubung ke proses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98280" y="1554480"/>
            <a:ext cx="2560320" cy="35661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098280" y="1554480"/>
            <a:ext cx="73152" cy="356616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99448" y="1691639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4. Prediktif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99448" y="2121408"/>
            <a:ext cx="219456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Analytics digunakan untuk mengantisipasi kebutuhan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Etika Pengelolaan Data Customer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 b="0">
                <a:solidFill>
                  <a:srgbClr val="232A34"/>
                </a:solidFill>
                <a:latin typeface="Aptos"/>
              </a:defRPr>
            </a:pPr>
            <a:r>
              <a:t>Ambil data seperlunya dan untuk tujuan yang jelas.</a:t>
            </a:r>
          </a:p>
          <a:p>
            <a:pPr>
              <a:spcAft>
                <a:spcPts val="900"/>
              </a:spcAft>
              <a:defRPr sz="1800" b="0">
                <a:solidFill>
                  <a:srgbClr val="232A34"/>
                </a:solidFill>
                <a:latin typeface="Aptos"/>
              </a:defRPr>
            </a:pPr>
            <a:r>
              <a:t>Anonimkan/pseudonimkan data untuk tugas akademik.</a:t>
            </a:r>
          </a:p>
          <a:p>
            <a:pPr>
              <a:spcAft>
                <a:spcPts val="900"/>
              </a:spcAft>
              <a:defRPr sz="1800" b="0">
                <a:solidFill>
                  <a:srgbClr val="232A34"/>
                </a:solidFill>
                <a:latin typeface="Aptos"/>
              </a:defRPr>
            </a:pPr>
            <a:r>
              <a:t>Jangan menyebarkan nomor telepon, alamat, identitas, atau data sensitif responden.</a:t>
            </a:r>
          </a:p>
          <a:p>
            <a:pPr>
              <a:spcAft>
                <a:spcPts val="900"/>
              </a:spcAft>
              <a:defRPr sz="1800" b="0">
                <a:solidFill>
                  <a:srgbClr val="232A34"/>
                </a:solidFill>
                <a:latin typeface="Aptos"/>
              </a:defRPr>
            </a:pPr>
            <a:r>
              <a:t>Pastikan responden memahami tujuan pengumpulan data.</a:t>
            </a:r>
          </a:p>
          <a:p>
            <a:pPr>
              <a:spcAft>
                <a:spcPts val="900"/>
              </a:spcAft>
              <a:defRPr sz="1800" b="0">
                <a:solidFill>
                  <a:srgbClr val="232A34"/>
                </a:solidFill>
                <a:latin typeface="Aptos"/>
              </a:defRPr>
            </a:pPr>
            <a:r>
              <a:t>Gunakan AI/analytics sebagai alat bantu; verifikasi hasil dan pertahankan tanggung jawab akademik.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Mini Project Pertemuan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Pilih satu perusahaan/UMKM/jasa yang mudah diamati.</a:t>
            </a:r>
          </a:p>
          <a:p>
            <a:pPr>
              <a:spcAft>
                <a:spcPts val="9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Petakan 3 customer utama dan kebutuhan mereka.</a:t>
            </a:r>
          </a:p>
          <a:p>
            <a:pPr>
              <a:spcAft>
                <a:spcPts val="9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Petakan minimal 5 touchpoint.</a:t>
            </a:r>
          </a:p>
          <a:p>
            <a:pPr>
              <a:spcAft>
                <a:spcPts val="9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Identifikasi 3 pain point yang paling mungkin terjadi.</a:t>
            </a:r>
          </a:p>
          <a:p>
            <a:pPr>
              <a:spcAft>
                <a:spcPts val="9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Tentukan 3 KPI CRM yang relevan.</a:t>
            </a:r>
          </a:p>
          <a:p>
            <a:pPr>
              <a:spcAft>
                <a:spcPts val="9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Ajukan 1 improvement idea dan data apa yang harus dikumpulkan untuk membuktikannya.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4983480"/>
            <a:ext cx="10515600" cy="777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4983480"/>
            <a:ext cx="73152" cy="77724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4128" y="5120640"/>
            <a:ext cx="10149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Output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8" y="5550408"/>
            <a:ext cx="10149840" cy="64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1 halaman customer-system map + presentasi 3 menit/kelompok.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Kuis Formatif — Cek Pemahaman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A34"/>
                </a:solidFill>
                <a:latin typeface="Aptos"/>
              </a:defRPr>
            </a:pPr>
            <a:r>
              <a:t>1. Mengapa CRM tidak dapat dipandang hanya sebagai software?</a:t>
            </a:r>
          </a:p>
          <a:p>
            <a:pPr>
              <a:spcAft>
                <a:spcPts val="900"/>
              </a:spcAft>
              <a:defRPr sz="1900" b="0">
                <a:solidFill>
                  <a:srgbClr val="232A34"/>
                </a:solidFill>
                <a:latin typeface="Aptos"/>
              </a:defRPr>
            </a:pPr>
            <a:r>
              <a:t>2. Apa perbedaan customer eksternal dan internal customer?</a:t>
            </a:r>
          </a:p>
          <a:p>
            <a:pPr>
              <a:spcAft>
                <a:spcPts val="900"/>
              </a:spcAft>
              <a:defRPr sz="1900" b="0">
                <a:solidFill>
                  <a:srgbClr val="232A34"/>
                </a:solidFill>
                <a:latin typeface="Aptos"/>
              </a:defRPr>
            </a:pPr>
            <a:r>
              <a:t>3. Sebutkan 4 touchpoint customer.</a:t>
            </a:r>
          </a:p>
          <a:p>
            <a:pPr>
              <a:spcAft>
                <a:spcPts val="900"/>
              </a:spcAft>
              <a:defRPr sz="1900" b="0">
                <a:solidFill>
                  <a:srgbClr val="232A34"/>
                </a:solidFill>
                <a:latin typeface="Aptos"/>
              </a:defRPr>
            </a:pPr>
            <a:r>
              <a:t>4. Apa perbedaan symptom dan root cause?</a:t>
            </a:r>
          </a:p>
          <a:p>
            <a:pPr>
              <a:spcAft>
                <a:spcPts val="900"/>
              </a:spcAft>
              <a:defRPr sz="1900" b="0">
                <a:solidFill>
                  <a:srgbClr val="232A34"/>
                </a:solidFill>
                <a:latin typeface="Aptos"/>
              </a:defRPr>
            </a:pPr>
            <a:r>
              <a:t>5. Mengapa KPI CRM harus dihubungkan dengan proses?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Refleksi 3–2–1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508760"/>
            <a:ext cx="342900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508760"/>
            <a:ext cx="73152" cy="347472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86968" y="164591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075688"/>
            <a:ext cx="3063240" cy="276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Tiga konsep yang paling penting hari ini.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508760"/>
            <a:ext cx="342900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508760"/>
            <a:ext cx="73152" cy="347472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64591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2075688"/>
            <a:ext cx="3063240" cy="276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Dua hal yang masih membingungkan.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508760"/>
            <a:ext cx="342900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92440" y="1508760"/>
            <a:ext cx="73152" cy="347472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93608" y="164591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D4C"/>
                </a:solidFill>
              </a:defRPr>
            </a:pPr>
            <a: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93608" y="2075688"/>
            <a:ext cx="3063240" cy="276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Satu perbaikan customer experience yang ingin Anda teliti.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0584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AACDFF"/>
                </a:solidFill>
              </a:defRPr>
            </a:pPr>
            <a:r>
              <a:t>TAKEAWAY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332720" cy="1920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FFFFFF"/>
                </a:solidFill>
              </a:defRPr>
            </a:pPr>
            <a:r>
              <a:t>“Customer relationship adalah sistem yang harus dipahami, diukur, dan diperbaiki.”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251960"/>
            <a:ext cx="98755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DCE8FA"/>
                </a:solidFill>
              </a:defRPr>
            </a:pPr>
            <a:r>
              <a:t>Pertemuan berikutnya: Customer dalam Sistem Industri &amp; Customer Needs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