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2D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10789920" cy="1463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FFFFFF"/>
                </a:solidFill>
                <a:latin typeface="Aptos Display"/>
              </a:defRPr>
            </a:pPr>
            <a:r>
              <a:t>PEMODELAN SISTEM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2743200"/>
            <a:ext cx="1005840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>
                <a:solidFill>
                  <a:srgbClr val="BED7EB"/>
                </a:solidFill>
                <a:latin typeface="Aptos"/>
              </a:defRPr>
            </a:pPr>
            <a:r>
              <a:t>Pertemuan 4 — Model Konseptual: Menggambarkan Struktur &amp; Perilaku Sistem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5212080"/>
            <a:ext cx="4572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B4DCC8"/>
                </a:solidFill>
                <a:latin typeface="Aptos"/>
              </a:defRPr>
            </a:pPr>
            <a:r>
              <a:t>Teknik Industri • 2 SKS • Durasi 90 Menit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D4B"/>
                </a:solidFill>
                <a:latin typeface="Aptos Display"/>
              </a:defRPr>
            </a:pPr>
            <a:r>
              <a:t>Capaian Pembelajaran Pertemuan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17320"/>
            <a:ext cx="1078992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82D34"/>
                </a:solidFill>
                <a:latin typeface="Aptos"/>
              </a:defRPr>
            </a:pPr>
            <a:r>
              <a:t>• Menjelaskan fungsi model konseptual dalam proses pemodelan sistem.</a:t>
            </a:r>
          </a:p>
          <a:p>
            <a:pPr>
              <a:spcAft>
                <a:spcPts val="900"/>
              </a:spcAft>
              <a:defRPr sz="1900">
                <a:solidFill>
                  <a:srgbClr val="282D34"/>
                </a:solidFill>
                <a:latin typeface="Aptos"/>
              </a:defRPr>
            </a:pPr>
            <a:r>
              <a:t>• Mengidentifikasi input, output, variabel, parameter, aktivitas, dan hubungan antarvariabel.</a:t>
            </a:r>
          </a:p>
          <a:p>
            <a:pPr>
              <a:spcAft>
                <a:spcPts val="900"/>
              </a:spcAft>
              <a:defRPr sz="1900">
                <a:solidFill>
                  <a:srgbClr val="282D34"/>
                </a:solidFill>
                <a:latin typeface="Aptos"/>
              </a:defRPr>
            </a:pPr>
            <a:r>
              <a:t>• Menyusun diagram konseptual sederhana menggunakan flow diagram / influence diagram.</a:t>
            </a:r>
          </a:p>
          <a:p>
            <a:pPr>
              <a:spcAft>
                <a:spcPts val="900"/>
              </a:spcAft>
              <a:defRPr sz="1900">
                <a:solidFill>
                  <a:srgbClr val="282D34"/>
                </a:solidFill>
                <a:latin typeface="Aptos"/>
              </a:defRPr>
            </a:pPr>
            <a:r>
              <a:t>• Menuliskan asumsi dan batasan model secara eksplisit.</a:t>
            </a:r>
          </a:p>
          <a:p>
            <a:pPr>
              <a:spcAft>
                <a:spcPts val="900"/>
              </a:spcAft>
              <a:defRPr sz="1900">
                <a:solidFill>
                  <a:srgbClr val="282D34"/>
                </a:solidFill>
                <a:latin typeface="Aptos"/>
              </a:defRPr>
            </a:pPr>
            <a:r>
              <a:t>• Memeriksa konsistensi logika model sebelum masuk ke model matematis atau simulasi.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828C"/>
                </a:solidFill>
                <a:latin typeface="Aptos"/>
              </a:defRPr>
            </a:pPr>
            <a:r>
              <a:t>PEMODELAN SISTEM • PERTEMUAN 4 • 90 MENIT                                    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D4B"/>
                </a:solidFill>
                <a:latin typeface="Aptos Display"/>
              </a:defRPr>
            </a:pPr>
            <a:r>
              <a:t>Alur Pembelajaran 90 Menit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377440"/>
            <a:ext cx="1429076" cy="96012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13231" y="2606040"/>
            <a:ext cx="1282772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92D4B"/>
                </a:solidFill>
                <a:latin typeface="Aptos"/>
              </a:defRPr>
            </a:pPr>
            <a:r>
              <a:t>Review masalah</a:t>
            </a:r>
          </a:p>
        </p:txBody>
      </p:sp>
      <p:sp>
        <p:nvSpPr>
          <p:cNvPr id="7" name="Chevron 6"/>
          <p:cNvSpPr/>
          <p:nvPr/>
        </p:nvSpPr>
        <p:spPr>
          <a:xfrm>
            <a:off x="2050868" y="2670048"/>
            <a:ext cx="192024" cy="365760"/>
          </a:xfrm>
          <a:prstGeom prst="chevron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2215460" y="2377440"/>
            <a:ext cx="1429076" cy="960120"/>
          </a:xfrm>
          <a:prstGeom prst="roundRect">
            <a:avLst/>
          </a:prstGeom>
          <a:solidFill>
            <a:srgbClr val="E5F2F1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288612" y="2606040"/>
            <a:ext cx="1282772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92D4B"/>
                </a:solidFill>
                <a:latin typeface="Aptos"/>
              </a:defRPr>
            </a:pPr>
            <a:r>
              <a:t>Konsep model</a:t>
            </a:r>
          </a:p>
        </p:txBody>
      </p:sp>
      <p:sp>
        <p:nvSpPr>
          <p:cNvPr id="10" name="Chevron 9"/>
          <p:cNvSpPr/>
          <p:nvPr/>
        </p:nvSpPr>
        <p:spPr>
          <a:xfrm>
            <a:off x="3626249" y="2670048"/>
            <a:ext cx="192024" cy="365760"/>
          </a:xfrm>
          <a:prstGeom prst="chevron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790841" y="2377440"/>
            <a:ext cx="1429076" cy="960120"/>
          </a:xfrm>
          <a:prstGeom prst="roundRect">
            <a:avLst/>
          </a:prstGeom>
          <a:solidFill>
            <a:srgbClr val="F0EAD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863993" y="2606040"/>
            <a:ext cx="1282772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92D4B"/>
                </a:solidFill>
                <a:latin typeface="Aptos"/>
              </a:defRPr>
            </a:pPr>
            <a:r>
              <a:t>Variabel &amp; relasi</a:t>
            </a:r>
          </a:p>
        </p:txBody>
      </p:sp>
      <p:sp>
        <p:nvSpPr>
          <p:cNvPr id="13" name="Chevron 12"/>
          <p:cNvSpPr/>
          <p:nvPr/>
        </p:nvSpPr>
        <p:spPr>
          <a:xfrm>
            <a:off x="5201629" y="2670048"/>
            <a:ext cx="192024" cy="365760"/>
          </a:xfrm>
          <a:prstGeom prst="chevron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366221" y="2377440"/>
            <a:ext cx="1429076" cy="960120"/>
          </a:xfrm>
          <a:prstGeom prst="roundRect">
            <a:avLst/>
          </a:prstGeom>
          <a:solidFill>
            <a:srgbClr val="E7EDF7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39373" y="2606040"/>
            <a:ext cx="1282772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92D4B"/>
                </a:solidFill>
                <a:latin typeface="Aptos"/>
              </a:defRPr>
            </a:pPr>
            <a:r>
              <a:t>Membangun diagram</a:t>
            </a:r>
          </a:p>
        </p:txBody>
      </p:sp>
      <p:sp>
        <p:nvSpPr>
          <p:cNvPr id="16" name="Chevron 15"/>
          <p:cNvSpPr/>
          <p:nvPr/>
        </p:nvSpPr>
        <p:spPr>
          <a:xfrm>
            <a:off x="6777010" y="2670048"/>
            <a:ext cx="192024" cy="365760"/>
          </a:xfrm>
          <a:prstGeom prst="chevron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941602" y="2377440"/>
            <a:ext cx="1429076" cy="96012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014754" y="2606040"/>
            <a:ext cx="1282772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92D4B"/>
                </a:solidFill>
                <a:latin typeface="Aptos"/>
              </a:defRPr>
            </a:pPr>
            <a:r>
              <a:t>Kasus &amp; latihan</a:t>
            </a:r>
          </a:p>
        </p:txBody>
      </p:sp>
      <p:sp>
        <p:nvSpPr>
          <p:cNvPr id="19" name="Chevron 18"/>
          <p:cNvSpPr/>
          <p:nvPr/>
        </p:nvSpPr>
        <p:spPr>
          <a:xfrm>
            <a:off x="8352390" y="2670048"/>
            <a:ext cx="192024" cy="365760"/>
          </a:xfrm>
          <a:prstGeom prst="chevron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516982" y="2377440"/>
            <a:ext cx="1429076" cy="960120"/>
          </a:xfrm>
          <a:prstGeom prst="roundRect">
            <a:avLst/>
          </a:prstGeom>
          <a:solidFill>
            <a:srgbClr val="E5F2F1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590134" y="2606040"/>
            <a:ext cx="1282772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92D4B"/>
                </a:solidFill>
                <a:latin typeface="Aptos"/>
              </a:defRPr>
            </a:pPr>
            <a:r>
              <a:t>Validasi konseptual</a:t>
            </a:r>
          </a:p>
        </p:txBody>
      </p:sp>
      <p:sp>
        <p:nvSpPr>
          <p:cNvPr id="22" name="Chevron 21"/>
          <p:cNvSpPr/>
          <p:nvPr/>
        </p:nvSpPr>
        <p:spPr>
          <a:xfrm>
            <a:off x="9927771" y="2670048"/>
            <a:ext cx="192024" cy="365760"/>
          </a:xfrm>
          <a:prstGeom prst="chevron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10092363" y="2377440"/>
            <a:ext cx="1429076" cy="960120"/>
          </a:xfrm>
          <a:prstGeom prst="roundRect">
            <a:avLst/>
          </a:prstGeom>
          <a:solidFill>
            <a:srgbClr val="F0EAD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165515" y="2606040"/>
            <a:ext cx="1282772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92D4B"/>
                </a:solidFill>
                <a:latin typeface="Aptos"/>
              </a:defRPr>
            </a:pPr>
            <a:r>
              <a:t>Kuis &amp; tugas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4023360"/>
            <a:ext cx="3474720" cy="137160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31520" y="4023360"/>
            <a:ext cx="73152" cy="1371600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14400" y="4169664"/>
            <a:ext cx="31546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0–15 menit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4400" y="4681728"/>
            <a:ext cx="3154679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Review Pertemuan 3 + problem statement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389120" y="4023360"/>
            <a:ext cx="3474720" cy="137160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389120" y="4023360"/>
            <a:ext cx="73152" cy="1371600"/>
          </a:xfrm>
          <a:prstGeom prst="rect">
            <a:avLst/>
          </a:prstGeom>
          <a:solidFill>
            <a:srgbClr val="2A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0" y="4169664"/>
            <a:ext cx="31546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15–55 menit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72000" y="4681728"/>
            <a:ext cx="3154679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Konsep inti + demonstrasi kasus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046720" y="4023360"/>
            <a:ext cx="3474720" cy="137160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46720" y="4023360"/>
            <a:ext cx="73152" cy="1371600"/>
          </a:xfrm>
          <a:prstGeom prst="rect">
            <a:avLst/>
          </a:prstGeom>
          <a:solidFill>
            <a:srgbClr val="E67D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229600" y="4169664"/>
            <a:ext cx="31546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55–90 menit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29600" y="4681728"/>
            <a:ext cx="3154679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Latihan, kuis, refleksi, tugas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828C"/>
                </a:solidFill>
                <a:latin typeface="Aptos"/>
              </a:defRPr>
            </a:pPr>
            <a:r>
              <a:t>PEMODELAN SISTEM • PERTEMUAN 4 • 90 MENIT                                    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D4B"/>
                </a:solidFill>
                <a:latin typeface="Aptos Display"/>
              </a:defRPr>
            </a:pPr>
            <a:r>
              <a:t>Dari Problem Statement ke Model Konseptual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17320"/>
            <a:ext cx="1078992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82D34"/>
                </a:solidFill>
                <a:latin typeface="Aptos"/>
              </a:defRPr>
            </a:pPr>
            <a:r>
              <a:t>• Pertemuan 3 menjawab: “Apa masalah yang ingin dipelajari dan mengapa?”</a:t>
            </a:r>
          </a:p>
          <a:p>
            <a:pPr>
              <a:spcAft>
                <a:spcPts val="900"/>
              </a:spcAft>
              <a:defRPr sz="1900">
                <a:solidFill>
                  <a:srgbClr val="282D34"/>
                </a:solidFill>
                <a:latin typeface="Aptos"/>
              </a:defRPr>
            </a:pPr>
            <a:r>
              <a:t>• Pertemuan 4 menjawab: “Bagaimana komponen sistem saling berhubungan sehingga masalah itu muncul?”</a:t>
            </a:r>
          </a:p>
          <a:p>
            <a:pPr>
              <a:spcAft>
                <a:spcPts val="900"/>
              </a:spcAft>
              <a:defRPr sz="1900">
                <a:solidFill>
                  <a:srgbClr val="282D34"/>
                </a:solidFill>
                <a:latin typeface="Aptos"/>
              </a:defRPr>
            </a:pPr>
            <a:r>
              <a:t>• Model konseptual adalah representasi logis dari struktur, proses, hubungan sebab-akibat, asumsi, dan batasan sistem.</a:t>
            </a:r>
          </a:p>
          <a:p>
            <a:pPr>
              <a:spcAft>
                <a:spcPts val="900"/>
              </a:spcAft>
              <a:defRPr sz="1900">
                <a:solidFill>
                  <a:srgbClr val="282D34"/>
                </a:solidFill>
                <a:latin typeface="Aptos"/>
              </a:defRPr>
            </a:pPr>
            <a:r>
              <a:t>• Belum perlu angka rumit: fokus pertama adalah memastikan logika sistem masuk akal.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4983480"/>
            <a:ext cx="1691639" cy="96012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13231" y="5212080"/>
            <a:ext cx="1545336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92D4B"/>
                </a:solidFill>
                <a:latin typeface="Aptos"/>
              </a:defRPr>
            </a:pPr>
            <a:r>
              <a:t>Masalah</a:t>
            </a:r>
          </a:p>
        </p:txBody>
      </p:sp>
      <p:sp>
        <p:nvSpPr>
          <p:cNvPr id="8" name="Chevron 7"/>
          <p:cNvSpPr/>
          <p:nvPr/>
        </p:nvSpPr>
        <p:spPr>
          <a:xfrm>
            <a:off x="2313432" y="5276088"/>
            <a:ext cx="192024" cy="365760"/>
          </a:xfrm>
          <a:prstGeom prst="chevron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2478024" y="4983480"/>
            <a:ext cx="1691639" cy="960120"/>
          </a:xfrm>
          <a:prstGeom prst="roundRect">
            <a:avLst/>
          </a:prstGeom>
          <a:solidFill>
            <a:srgbClr val="E5F2F1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551176" y="5212080"/>
            <a:ext cx="1545336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92D4B"/>
                </a:solidFill>
                <a:latin typeface="Aptos"/>
              </a:defRPr>
            </a:pPr>
            <a:r>
              <a:t>Tujuan</a:t>
            </a:r>
          </a:p>
        </p:txBody>
      </p:sp>
      <p:sp>
        <p:nvSpPr>
          <p:cNvPr id="11" name="Chevron 10"/>
          <p:cNvSpPr/>
          <p:nvPr/>
        </p:nvSpPr>
        <p:spPr>
          <a:xfrm>
            <a:off x="4151376" y="5276088"/>
            <a:ext cx="192024" cy="365760"/>
          </a:xfrm>
          <a:prstGeom prst="chevron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315968" y="4983480"/>
            <a:ext cx="1691639" cy="960120"/>
          </a:xfrm>
          <a:prstGeom prst="roundRect">
            <a:avLst/>
          </a:prstGeom>
          <a:solidFill>
            <a:srgbClr val="F0EADB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389120" y="5212080"/>
            <a:ext cx="1545336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92D4B"/>
                </a:solidFill>
                <a:latin typeface="Aptos"/>
              </a:defRPr>
            </a:pPr>
            <a:r>
              <a:t>Variabel</a:t>
            </a:r>
          </a:p>
        </p:txBody>
      </p:sp>
      <p:sp>
        <p:nvSpPr>
          <p:cNvPr id="14" name="Chevron 13"/>
          <p:cNvSpPr/>
          <p:nvPr/>
        </p:nvSpPr>
        <p:spPr>
          <a:xfrm>
            <a:off x="5989320" y="5276088"/>
            <a:ext cx="192024" cy="365760"/>
          </a:xfrm>
          <a:prstGeom prst="chevron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153912" y="4983480"/>
            <a:ext cx="1691639" cy="960120"/>
          </a:xfrm>
          <a:prstGeom prst="roundRect">
            <a:avLst/>
          </a:prstGeom>
          <a:solidFill>
            <a:srgbClr val="E7EDF7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27064" y="5212080"/>
            <a:ext cx="1545336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92D4B"/>
                </a:solidFill>
                <a:latin typeface="Aptos"/>
              </a:defRPr>
            </a:pPr>
            <a:r>
              <a:t>Relasi</a:t>
            </a:r>
          </a:p>
        </p:txBody>
      </p:sp>
      <p:sp>
        <p:nvSpPr>
          <p:cNvPr id="17" name="Chevron 16"/>
          <p:cNvSpPr/>
          <p:nvPr/>
        </p:nvSpPr>
        <p:spPr>
          <a:xfrm>
            <a:off x="7827264" y="5276088"/>
            <a:ext cx="192024" cy="365760"/>
          </a:xfrm>
          <a:prstGeom prst="chevron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991855" y="4983480"/>
            <a:ext cx="1691639" cy="96012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65007" y="5212080"/>
            <a:ext cx="1545336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92D4B"/>
                </a:solidFill>
                <a:latin typeface="Aptos"/>
              </a:defRPr>
            </a:pPr>
            <a:r>
              <a:t>Model konseptual</a:t>
            </a:r>
          </a:p>
        </p:txBody>
      </p:sp>
      <p:sp>
        <p:nvSpPr>
          <p:cNvPr id="20" name="Chevron 19"/>
          <p:cNvSpPr/>
          <p:nvPr/>
        </p:nvSpPr>
        <p:spPr>
          <a:xfrm>
            <a:off x="9665207" y="5276088"/>
            <a:ext cx="192024" cy="365760"/>
          </a:xfrm>
          <a:prstGeom prst="chevron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9829799" y="4983480"/>
            <a:ext cx="1691639" cy="960120"/>
          </a:xfrm>
          <a:prstGeom prst="roundRect">
            <a:avLst/>
          </a:prstGeom>
          <a:solidFill>
            <a:srgbClr val="E5F2F1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902951" y="5212080"/>
            <a:ext cx="1545336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 b="1">
                <a:solidFill>
                  <a:srgbClr val="192D4B"/>
                </a:solidFill>
                <a:latin typeface="Aptos"/>
              </a:defRPr>
            </a:pPr>
            <a:r>
              <a:t>Model kuantitatif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828C"/>
                </a:solidFill>
                <a:latin typeface="Aptos"/>
              </a:defRPr>
            </a:pPr>
            <a:r>
              <a:t>PEMODELAN SISTEM • PERTEMUAN 4 • 90 MENIT                                    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D4B"/>
                </a:solidFill>
                <a:latin typeface="Aptos Display"/>
              </a:defRPr>
            </a:pPr>
            <a:r>
              <a:t>Apa Itu Model Konseptual?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3520440" cy="425196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73152" cy="4251960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59" y="1563624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Definisi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075688"/>
            <a:ext cx="320040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Representasi abstrak yang menjelaskan elemen penting sistem dan hubungan di antara elemen tersebut sebelum diterjemahkan menjadi persamaan, simulasi, atau model komputasi.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417320"/>
            <a:ext cx="3520440" cy="425196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43400" y="1417320"/>
            <a:ext cx="73152" cy="4251960"/>
          </a:xfrm>
          <a:prstGeom prst="rect">
            <a:avLst/>
          </a:prstGeom>
          <a:solidFill>
            <a:srgbClr val="2A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26280" y="1563624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Fungsi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6280" y="2075688"/>
            <a:ext cx="320040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• menyederhanakan realitas</a:t>
            </a:r>
            <a:br/>
            <a:r>
              <a:t>• menentukan variabel penting</a:t>
            </a:r>
            <a:br/>
            <a:r>
              <a:t>• memperjelas asumsi</a:t>
            </a:r>
            <a:br/>
            <a:r>
              <a:t>• menjadi blueprint model</a:t>
            </a:r>
            <a:br/>
            <a:r>
              <a:t>• memudahkan komunikasi tim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417320"/>
            <a:ext cx="3520440" cy="425196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46720" y="1417320"/>
            <a:ext cx="73152" cy="4251960"/>
          </a:xfrm>
          <a:prstGeom prst="rect">
            <a:avLst/>
          </a:prstGeom>
          <a:solidFill>
            <a:srgbClr val="E67D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0" y="1563624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Prinsip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2075688"/>
            <a:ext cx="320040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Model tidak harus menggambarkan semuanya. Model harus cukup detail untuk menjawab tujuan pemodelan yang telah ditetapkan.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828C"/>
                </a:solidFill>
                <a:latin typeface="Aptos"/>
              </a:defRPr>
            </a:pPr>
            <a:r>
              <a:t>PEMODELAN SISTEM • PERTEMUAN 4 • 90 MENIT                                    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D4B"/>
                </a:solidFill>
                <a:latin typeface="Aptos Display"/>
              </a:defRPr>
            </a:pPr>
            <a:r>
              <a:t>Komponen Utama Model Konseptual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3474720" cy="1874519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325880"/>
            <a:ext cx="73152" cy="1874519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59" y="1472184"/>
            <a:ext cx="31546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Input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1984248"/>
            <a:ext cx="3154679" cy="1097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Sesuatu yang masuk atau memengaruhi sistem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325880"/>
            <a:ext cx="3474720" cy="1874519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34840" y="1325880"/>
            <a:ext cx="73152" cy="1874519"/>
          </a:xfrm>
          <a:prstGeom prst="rect">
            <a:avLst/>
          </a:prstGeom>
          <a:solidFill>
            <a:srgbClr val="2A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17720" y="1472184"/>
            <a:ext cx="31546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Proses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20" y="1984248"/>
            <a:ext cx="3154679" cy="1097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Transformasi/aktivitas di dalam sistem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325880"/>
            <a:ext cx="3474720" cy="1874519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29600" y="1325880"/>
            <a:ext cx="73152" cy="1874519"/>
          </a:xfrm>
          <a:prstGeom prst="rect">
            <a:avLst/>
          </a:prstGeom>
          <a:solidFill>
            <a:srgbClr val="E67D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80" y="1472184"/>
            <a:ext cx="31546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Output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80" y="1984248"/>
            <a:ext cx="3154679" cy="1097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Hasil yang keluar dari sistem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566160"/>
            <a:ext cx="3474720" cy="1874519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0080" y="3566160"/>
            <a:ext cx="73152" cy="1874519"/>
          </a:xfrm>
          <a:prstGeom prst="rect">
            <a:avLst/>
          </a:prstGeom>
          <a:solidFill>
            <a:srgbClr val="4691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59" y="3712464"/>
            <a:ext cx="31546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Variabel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59" y="4224528"/>
            <a:ext cx="3154679" cy="1097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Besaran yang dapat berubah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34840" y="3566160"/>
            <a:ext cx="3474720" cy="1874519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434840" y="3566160"/>
            <a:ext cx="73152" cy="1874519"/>
          </a:xfrm>
          <a:prstGeom prst="rect">
            <a:avLst/>
          </a:prstGeom>
          <a:solidFill>
            <a:srgbClr val="BE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17720" y="3712464"/>
            <a:ext cx="31546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Parameter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17720" y="4224528"/>
            <a:ext cx="3154679" cy="1097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Nilai yang relatif tetap dalam skenario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29600" y="3566160"/>
            <a:ext cx="3474720" cy="1874519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229600" y="3566160"/>
            <a:ext cx="73152" cy="1874519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412480" y="3712464"/>
            <a:ext cx="31546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Relasi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12480" y="4224528"/>
            <a:ext cx="3154679" cy="1097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Hubungan logis/sebab-akibat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828C"/>
                </a:solidFill>
                <a:latin typeface="Aptos"/>
              </a:defRPr>
            </a:pPr>
            <a:r>
              <a:t>PEMODELAN SISTEM • PERTEMUAN 4 • 90 MENIT                                    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D4B"/>
                </a:solidFill>
                <a:latin typeface="Aptos Display"/>
              </a:defRPr>
            </a:pPr>
            <a:r>
              <a:t>Variabel vs Parameter vs Konstanta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3520440" cy="438912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73152" cy="4389120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59" y="1563624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Variabel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075688"/>
            <a:ext cx="3200400" cy="3611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Nilainya dapat berubah selama waktu atau antar-skenario.</a:t>
            </a:r>
            <a:br/>
            <a:br/>
            <a:r>
              <a:t>Contoh:</a:t>
            </a:r>
            <a:br/>
            <a:r>
              <a:t>• jumlah pelanggan</a:t>
            </a:r>
            <a:br/>
            <a:r>
              <a:t>• persediaan</a:t>
            </a:r>
            <a:br/>
            <a:r>
              <a:t>• waktu tunggu</a:t>
            </a:r>
            <a:br/>
            <a:r>
              <a:t>• permintaan harian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417320"/>
            <a:ext cx="3520440" cy="438912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43400" y="1417320"/>
            <a:ext cx="73152" cy="4389120"/>
          </a:xfrm>
          <a:prstGeom prst="rect">
            <a:avLst/>
          </a:prstGeom>
          <a:solidFill>
            <a:srgbClr val="2A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26280" y="1563624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Parameter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6280" y="2075688"/>
            <a:ext cx="3200400" cy="3611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Nilai yang ditetapkan untuk kondisi tertentu dan digunakan model.</a:t>
            </a:r>
            <a:br/>
            <a:br/>
            <a:r>
              <a:t>Contoh:</a:t>
            </a:r>
            <a:br/>
            <a:r>
              <a:t>• kapasitas mesin = 100 unit/jam</a:t>
            </a:r>
            <a:br/>
            <a:r>
              <a:t>• lead time = 2 hari</a:t>
            </a:r>
            <a:br/>
            <a:r>
              <a:t>• jam operasi = 8 jam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417320"/>
            <a:ext cx="3520440" cy="438912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46720" y="1417320"/>
            <a:ext cx="73152" cy="4389120"/>
          </a:xfrm>
          <a:prstGeom prst="rect">
            <a:avLst/>
          </a:prstGeom>
          <a:solidFill>
            <a:srgbClr val="E67D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0" y="1563624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Konstanta / Asumsi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2075688"/>
            <a:ext cx="3200400" cy="3611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Nilai atau aturan yang sengaja dianggap tetap agar model terkelola.</a:t>
            </a:r>
            <a:br/>
            <a:br/>
            <a:r>
              <a:t>Contoh:</a:t>
            </a:r>
            <a:br/>
            <a:r>
              <a:t>• tidak ada kerusakan mesin</a:t>
            </a:r>
            <a:br/>
            <a:r>
              <a:t>• pola kedatangan tertentu</a:t>
            </a:r>
            <a:br/>
            <a:r>
              <a:t>• kualitas bahan konstan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828C"/>
                </a:solidFill>
                <a:latin typeface="Aptos"/>
              </a:defRPr>
            </a:pPr>
            <a:r>
              <a:t>PEMODELAN SISTEM • PERTEMUAN 4 • 90 MENIT                                    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D4B"/>
                </a:solidFill>
                <a:latin typeface="Aptos Display"/>
              </a:defRPr>
            </a:pPr>
            <a:r>
              <a:t>Jenis Hubungan Antarvariabel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3474720" cy="182880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325880"/>
            <a:ext cx="73152" cy="1828800"/>
          </a:xfrm>
          <a:prstGeom prst="rect">
            <a:avLst/>
          </a:prstGeom>
          <a:solidFill>
            <a:srgbClr val="4691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59" y="1472184"/>
            <a:ext cx="31546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Positif (+)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1984248"/>
            <a:ext cx="3154679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Jika A naik, B cenderung naik, dengan faktor lain tetap.</a:t>
            </a:r>
            <a:br/>
            <a:r>
              <a:t>Contoh: jam lembur ↑ → kapasitas produksi ↑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325880"/>
            <a:ext cx="3474720" cy="182880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43400" y="1325880"/>
            <a:ext cx="73152" cy="1828800"/>
          </a:xfrm>
          <a:prstGeom prst="rect">
            <a:avLst/>
          </a:prstGeom>
          <a:solidFill>
            <a:srgbClr val="BE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26280" y="1472184"/>
            <a:ext cx="31546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Negatif (−)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6280" y="1984248"/>
            <a:ext cx="3154679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Jika A naik, B cenderung turun.</a:t>
            </a:r>
            <a:br/>
            <a:r>
              <a:t>Contoh: kapasitas ↑ → waktu tunggu cenderung ↓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325880"/>
            <a:ext cx="3474720" cy="182880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46720" y="1325880"/>
            <a:ext cx="73152" cy="1828800"/>
          </a:xfrm>
          <a:prstGeom prst="rect">
            <a:avLst/>
          </a:prstGeom>
          <a:solidFill>
            <a:srgbClr val="2A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0" y="1472184"/>
            <a:ext cx="31546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Bersyarat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1984248"/>
            <a:ext cx="3154679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Pengaruh dapat berubah menurut kondisi.</a:t>
            </a:r>
            <a:br/>
            <a:r>
              <a:t>Contoh: stok ↑ menurunkan kekurangan sampai titik tertentu.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474720"/>
            <a:ext cx="5257800" cy="182880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40080" y="3474720"/>
            <a:ext cx="73152" cy="1828800"/>
          </a:xfrm>
          <a:prstGeom prst="rect">
            <a:avLst/>
          </a:prstGeom>
          <a:solidFill>
            <a:srgbClr val="E67D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59" y="3621024"/>
            <a:ext cx="4937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Korelasi ≠ sebab-akibat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59" y="4133087"/>
            <a:ext cx="493776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Dua variabel yang bergerak bersama belum tentu salah satunya menyebabkan yang lain. Identifikasi mekanisme proses.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72200" y="3474720"/>
            <a:ext cx="5349240" cy="182880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172200" y="3474720"/>
            <a:ext cx="73152" cy="1828800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355080" y="3621024"/>
            <a:ext cx="5029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Pertanyaan kunci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55080" y="4133087"/>
            <a:ext cx="50292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“Jika variabel ini berubah, melalui mekanisme apa variabel lain ikut berubah?”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828C"/>
                </a:solidFill>
                <a:latin typeface="Aptos"/>
              </a:defRPr>
            </a:pPr>
            <a:r>
              <a:t>PEMODELAN SISTEM • PERTEMUAN 4 • 90 MENIT                                    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D4B"/>
                </a:solidFill>
                <a:latin typeface="Aptos Display"/>
              </a:defRPr>
            </a:pPr>
            <a:r>
              <a:t>Diagram Konseptual Sederhana: Aliran Sistem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2468880"/>
            <a:ext cx="2011680" cy="914400"/>
          </a:xfrm>
          <a:prstGeom prst="roundRect">
            <a:avLst/>
          </a:prstGeom>
          <a:solidFill>
            <a:srgbClr val="EBF5F2"/>
          </a:solidFill>
          <a:ln w="19050">
            <a:solidFill>
              <a:srgbClr val="2387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2560320"/>
            <a:ext cx="192024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92D4B"/>
                </a:solidFill>
                <a:latin typeface="Aptos"/>
              </a:defRPr>
            </a:pPr>
            <a:r>
              <a:t>Permintaan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154680" y="2468880"/>
            <a:ext cx="2011680" cy="914400"/>
          </a:xfrm>
          <a:prstGeom prst="roundRect">
            <a:avLst/>
          </a:prstGeom>
          <a:solidFill>
            <a:srgbClr val="EBF1FA"/>
          </a:solidFill>
          <a:ln w="19050">
            <a:solidFill>
              <a:srgbClr val="2A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200400" y="2560320"/>
            <a:ext cx="192024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92D4B"/>
                </a:solidFill>
                <a:latin typeface="Aptos"/>
              </a:defRPr>
            </a:pPr>
            <a:r>
              <a:t>Persediaan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577840" y="2468880"/>
            <a:ext cx="2011680" cy="914400"/>
          </a:xfrm>
          <a:prstGeom prst="roundRect">
            <a:avLst/>
          </a:prstGeom>
          <a:solidFill>
            <a:srgbClr val="FAF2E7"/>
          </a:solidFill>
          <a:ln w="19050">
            <a:solidFill>
              <a:srgbClr val="E6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23559" y="2560320"/>
            <a:ext cx="192024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92D4B"/>
                </a:solidFill>
                <a:latin typeface="Aptos"/>
              </a:defRPr>
            </a:pPr>
            <a:r>
              <a:t>Produksi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01000" y="2468880"/>
            <a:ext cx="2560320" cy="914400"/>
          </a:xfrm>
          <a:prstGeom prst="roundRect">
            <a:avLst/>
          </a:prstGeom>
          <a:solidFill>
            <a:srgbClr val="EBF5F2"/>
          </a:solidFill>
          <a:ln w="19050">
            <a:solidFill>
              <a:srgbClr val="4691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20" y="2560320"/>
            <a:ext cx="2468879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92D4B"/>
                </a:solidFill>
                <a:latin typeface="Aptos"/>
              </a:defRPr>
            </a:pPr>
            <a:r>
              <a:t>Pesanan terpenuhi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743200" y="2926080"/>
            <a:ext cx="365760" cy="0"/>
          </a:xfrm>
          <a:prstGeom prst="line">
            <a:avLst/>
          </a:prstGeom>
          <a:ln w="25400">
            <a:solidFill>
              <a:srgbClr val="2A68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5166360" y="2926080"/>
            <a:ext cx="365760" cy="0"/>
          </a:xfrm>
          <a:prstGeom prst="line">
            <a:avLst/>
          </a:prstGeom>
          <a:ln w="25400">
            <a:solidFill>
              <a:srgbClr val="2A68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7589520" y="2926080"/>
            <a:ext cx="365759" cy="0"/>
          </a:xfrm>
          <a:prstGeom prst="line">
            <a:avLst/>
          </a:prstGeom>
          <a:ln w="25400">
            <a:solidFill>
              <a:srgbClr val="2A68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914400" y="4069080"/>
            <a:ext cx="1014984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82D34"/>
                </a:solidFill>
                <a:latin typeface="Aptos"/>
              </a:defRPr>
            </a:pPr>
            <a:r>
              <a:t>• Diagram menunjukkan urutan logis utama, bukan detail seluruh sistem.</a:t>
            </a:r>
          </a:p>
          <a:p>
            <a:pPr>
              <a:spcAft>
                <a:spcPts val="900"/>
              </a:spcAft>
              <a:defRPr sz="1700">
                <a:solidFill>
                  <a:srgbClr val="282D34"/>
                </a:solidFill>
                <a:latin typeface="Aptos"/>
              </a:defRPr>
            </a:pPr>
            <a:r>
              <a:t>• Tambahkan hubungan umpan balik jika output kembali memengaruhi input/aktivitas berikutnya.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828C"/>
                </a:solidFill>
                <a:latin typeface="Aptos"/>
              </a:defRPr>
            </a:pPr>
            <a:r>
              <a:t>PEMODELAN SISTEM • PERTEMUAN 4 • 90 MENIT                                    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D4B"/>
                </a:solidFill>
                <a:latin typeface="Aptos Display"/>
              </a:defRPr>
            </a:pPr>
            <a:r>
              <a:t>Influence Diagram: Menunjukkan Arah Pengaruh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2194560"/>
            <a:ext cx="2377440" cy="822960"/>
          </a:xfrm>
          <a:prstGeom prst="roundRect">
            <a:avLst/>
          </a:prstGeom>
          <a:solidFill>
            <a:srgbClr val="F2F6FA"/>
          </a:solidFill>
          <a:ln w="19050">
            <a:solidFill>
              <a:srgbClr val="2A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228600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92D4B"/>
                </a:solidFill>
                <a:latin typeface="Aptos"/>
              </a:defRPr>
            </a:pPr>
            <a:r>
              <a:t>Kapasitas produksi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800600" y="2194560"/>
            <a:ext cx="2377440" cy="822960"/>
          </a:xfrm>
          <a:prstGeom prst="roundRect">
            <a:avLst/>
          </a:prstGeom>
          <a:solidFill>
            <a:srgbClr val="FAEEEE"/>
          </a:solidFill>
          <a:ln w="19050">
            <a:solidFill>
              <a:srgbClr val="BE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846320" y="228600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92D4B"/>
                </a:solidFill>
                <a:latin typeface="Aptos"/>
              </a:defRPr>
            </a:pPr>
            <a:r>
              <a:t>Backlog pesanan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0" y="2194560"/>
            <a:ext cx="2377440" cy="822960"/>
          </a:xfrm>
          <a:prstGeom prst="roundRect">
            <a:avLst/>
          </a:prstGeom>
          <a:solidFill>
            <a:srgbClr val="FAEEEE"/>
          </a:solidFill>
          <a:ln w="19050">
            <a:solidFill>
              <a:srgbClr val="E6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732520" y="228600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92D4B"/>
                </a:solidFill>
                <a:latin typeface="Aptos"/>
              </a:defRPr>
            </a:pPr>
            <a:r>
              <a:t>Waktu penyelesaian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337560" y="2606040"/>
            <a:ext cx="1417320" cy="0"/>
          </a:xfrm>
          <a:prstGeom prst="line">
            <a:avLst/>
          </a:prstGeom>
          <a:ln w="25400">
            <a:solidFill>
              <a:srgbClr val="BE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7223760" y="2606040"/>
            <a:ext cx="1417320" cy="0"/>
          </a:xfrm>
          <a:prstGeom prst="line">
            <a:avLst/>
          </a:prstGeom>
          <a:ln w="25400">
            <a:solidFill>
              <a:srgbClr val="BE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14400" y="3794760"/>
            <a:ext cx="100584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82D34"/>
                </a:solidFill>
                <a:latin typeface="Aptos"/>
              </a:defRPr>
            </a:pPr>
            <a:r>
              <a:t>• Tanda hubungan perlu dibaca bersama konteks: kapasitas lebih tinggi dapat menurunkan backlog.</a:t>
            </a:r>
          </a:p>
          <a:p>
            <a:pPr>
              <a:spcAft>
                <a:spcPts val="900"/>
              </a:spcAft>
              <a:defRPr sz="1700">
                <a:solidFill>
                  <a:srgbClr val="282D34"/>
                </a:solidFill>
                <a:latin typeface="Aptos"/>
              </a:defRPr>
            </a:pPr>
            <a:r>
              <a:t>• Influence diagram membantu menemukan variabel yang perlu diukur dan diuji dalam model.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828C"/>
                </a:solidFill>
                <a:latin typeface="Aptos"/>
              </a:defRPr>
            </a:pPr>
            <a:r>
              <a:t>PEMODELAN SISTEM • PERTEMUAN 4 • 90 MENIT                                    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D4B"/>
                </a:solidFill>
                <a:latin typeface="Aptos Display"/>
              </a:defRPr>
            </a:pPr>
            <a:r>
              <a:t>Causal Loop: Ketika Ada Umpan Balik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2194560"/>
            <a:ext cx="2286000" cy="822960"/>
          </a:xfrm>
          <a:prstGeom prst="roundRect">
            <a:avLst/>
          </a:prstGeom>
          <a:solidFill>
            <a:srgbClr val="FAEEEE"/>
          </a:solidFill>
          <a:ln w="19050">
            <a:solidFill>
              <a:srgbClr val="BE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2286000"/>
            <a:ext cx="21945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92D4B"/>
                </a:solidFill>
                <a:latin typeface="Aptos"/>
              </a:defRPr>
            </a:pPr>
            <a:r>
              <a:t>Pesanan terlambat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800600" y="1143000"/>
            <a:ext cx="2286000" cy="822960"/>
          </a:xfrm>
          <a:prstGeom prst="roundRect">
            <a:avLst/>
          </a:prstGeom>
          <a:solidFill>
            <a:srgbClr val="FAF2E7"/>
          </a:solidFill>
          <a:ln w="19050">
            <a:solidFill>
              <a:srgbClr val="E6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846320" y="1234440"/>
            <a:ext cx="21945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92D4B"/>
                </a:solidFill>
                <a:latin typeface="Aptos"/>
              </a:defRPr>
            </a:pPr>
            <a:r>
              <a:t>Keluhan pelanggan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0" y="2194560"/>
            <a:ext cx="2286000" cy="822960"/>
          </a:xfrm>
          <a:prstGeom prst="roundRect">
            <a:avLst/>
          </a:prstGeom>
          <a:solidFill>
            <a:srgbClr val="EBF1FA"/>
          </a:solidFill>
          <a:ln w="19050">
            <a:solidFill>
              <a:srgbClr val="2A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732520" y="2286000"/>
            <a:ext cx="21945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92D4B"/>
                </a:solidFill>
                <a:latin typeface="Aptos"/>
              </a:defRPr>
            </a:pPr>
            <a:r>
              <a:t>Tekanan menambah kapasitas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800600" y="3794760"/>
            <a:ext cx="2286000" cy="822960"/>
          </a:xfrm>
          <a:prstGeom prst="roundRect">
            <a:avLst/>
          </a:prstGeom>
          <a:solidFill>
            <a:srgbClr val="EBF5F2"/>
          </a:solidFill>
          <a:ln w="19050">
            <a:solidFill>
              <a:srgbClr val="2387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846320" y="3886200"/>
            <a:ext cx="219456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92D4B"/>
                </a:solidFill>
                <a:latin typeface="Aptos"/>
              </a:defRPr>
            </a:pPr>
            <a:r>
              <a:t>Kapasitas</a:t>
            </a:r>
          </a:p>
        </p:txBody>
      </p:sp>
      <p:cxnSp>
        <p:nvCxnSpPr>
          <p:cNvPr id="13" name="Connector 12"/>
          <p:cNvCxnSpPr/>
          <p:nvPr/>
        </p:nvCxnSpPr>
        <p:spPr>
          <a:xfrm flipV="1">
            <a:off x="3200400" y="1737360"/>
            <a:ext cx="1508760" cy="777240"/>
          </a:xfrm>
          <a:prstGeom prst="line">
            <a:avLst/>
          </a:prstGeom>
          <a:ln w="25400">
            <a:solidFill>
              <a:srgbClr val="BE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7132320" y="1737360"/>
            <a:ext cx="1508760" cy="777240"/>
          </a:xfrm>
          <a:prstGeom prst="line">
            <a:avLst/>
          </a:prstGeom>
          <a:ln w="25400">
            <a:solidFill>
              <a:srgbClr val="BE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H="1">
            <a:off x="7132320" y="3063240"/>
            <a:ext cx="1554480" cy="1005840"/>
          </a:xfrm>
          <a:prstGeom prst="line">
            <a:avLst/>
          </a:prstGeom>
          <a:ln w="25400">
            <a:solidFill>
              <a:srgbClr val="2387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H="1" flipV="1">
            <a:off x="3200400" y="3063240"/>
            <a:ext cx="1508760" cy="1005840"/>
          </a:xfrm>
          <a:prstGeom prst="line">
            <a:avLst/>
          </a:prstGeom>
          <a:ln w="25400">
            <a:solidFill>
              <a:srgbClr val="2387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22960" y="5074920"/>
            <a:ext cx="1060704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282D34"/>
                </a:solidFill>
                <a:latin typeface="Aptos"/>
              </a:defRPr>
            </a:pPr>
            <a:r>
              <a:t>• Loop memperlihatkan bahwa keputusan hari ini dapat mengubah kondisi yang memengaruhi keputusan berikutnya.</a:t>
            </a:r>
          </a:p>
          <a:p>
            <a:pPr>
              <a:spcAft>
                <a:spcPts val="900"/>
              </a:spcAft>
              <a:defRPr sz="1500">
                <a:solidFill>
                  <a:srgbClr val="282D34"/>
                </a:solidFill>
                <a:latin typeface="Aptos"/>
              </a:defRPr>
            </a:pPr>
            <a:r>
              <a:t>• Dalam sistem dinamis, umpan balik sering menjadi sumber perilaku yang tidak intuitif.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828C"/>
                </a:solidFill>
                <a:latin typeface="Aptos"/>
              </a:defRPr>
            </a:pPr>
            <a:r>
              <a:t>PEMODELAN SISTEM • PERTEMUAN 4 • 90 MENIT                                    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D4B"/>
                </a:solidFill>
                <a:latin typeface="Aptos Display"/>
              </a:defRPr>
            </a:pPr>
            <a:r>
              <a:t>Stock–Flow: Mengenali Akumulasi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3520440" cy="438912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73152" cy="4389120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59" y="1563624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Stock / Level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075688"/>
            <a:ext cx="3200400" cy="3611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Besaran yang terakumulasi dari waktu ke waktu.</a:t>
            </a:r>
            <a:br/>
            <a:br/>
            <a:r>
              <a:t>Contoh:</a:t>
            </a:r>
            <a:br/>
            <a:r>
              <a:t>• persediaan</a:t>
            </a:r>
            <a:br/>
            <a:r>
              <a:t>• backlog</a:t>
            </a:r>
            <a:br/>
            <a:r>
              <a:t>• jumlah pelanggan dalam sistem</a:t>
            </a:r>
            <a:br/>
            <a:r>
              <a:t>• saldo kas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417320"/>
            <a:ext cx="3520440" cy="438912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43400" y="1417320"/>
            <a:ext cx="73152" cy="4389120"/>
          </a:xfrm>
          <a:prstGeom prst="rect">
            <a:avLst/>
          </a:prstGeom>
          <a:solidFill>
            <a:srgbClr val="2A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26280" y="1563624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Flow / Rate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6280" y="2075688"/>
            <a:ext cx="3200400" cy="3611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Laju yang menambah atau mengurangi stock.</a:t>
            </a:r>
            <a:br/>
            <a:br/>
            <a:r>
              <a:t>Contoh:</a:t>
            </a:r>
            <a:br/>
            <a:r>
              <a:t>• produksi masuk</a:t>
            </a:r>
            <a:br/>
            <a:r>
              <a:t>• penjualan keluar</a:t>
            </a:r>
            <a:br/>
            <a:r>
              <a:t>• pelanggan datang</a:t>
            </a:r>
            <a:br/>
            <a:r>
              <a:t>• pelanggan dilayani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417320"/>
            <a:ext cx="3520440" cy="438912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46720" y="1417320"/>
            <a:ext cx="73152" cy="4389120"/>
          </a:xfrm>
          <a:prstGeom prst="rect">
            <a:avLst/>
          </a:prstGeom>
          <a:solidFill>
            <a:srgbClr val="E67D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0" y="1563624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Kunci logika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2075688"/>
            <a:ext cx="3200400" cy="3611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Stock(t) = Stock awal + total masuk − total keluar.</a:t>
            </a:r>
            <a:br/>
            <a:br/>
            <a:r>
              <a:t>Bentuk sederhana ini menjadi dasar banyak model dinamika sistem.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828C"/>
                </a:solidFill>
                <a:latin typeface="Aptos"/>
              </a:defRPr>
            </a:pPr>
            <a:r>
              <a:t>PEMODELAN SISTEM • PERTEMUAN 4 • 90 MENIT                                     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D4B"/>
                </a:solidFill>
                <a:latin typeface="Aptos Display"/>
              </a:defRPr>
            </a:pPr>
            <a:r>
              <a:t>Contoh Stock–Flow: Persediaan Frozen Food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423160"/>
            <a:ext cx="2011680" cy="914400"/>
          </a:xfrm>
          <a:prstGeom prst="roundRect">
            <a:avLst/>
          </a:prstGeom>
          <a:solidFill>
            <a:srgbClr val="EBF5F2"/>
          </a:solidFill>
          <a:ln w="19050">
            <a:solidFill>
              <a:srgbClr val="4691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2514600"/>
            <a:ext cx="192024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92D4B"/>
                </a:solidFill>
                <a:latin typeface="Aptos"/>
              </a:defRPr>
            </a:pPr>
            <a:r>
              <a:t>Produksi masuk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800600" y="2423160"/>
            <a:ext cx="2286000" cy="914400"/>
          </a:xfrm>
          <a:prstGeom prst="roundRect">
            <a:avLst/>
          </a:prstGeom>
          <a:solidFill>
            <a:srgbClr val="EBF1FA"/>
          </a:solidFill>
          <a:ln w="19050">
            <a:solidFill>
              <a:srgbClr val="2A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846320" y="2514600"/>
            <a:ext cx="219456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92D4B"/>
                </a:solidFill>
                <a:latin typeface="Aptos"/>
              </a:defRPr>
            </a:pPr>
            <a:r>
              <a:t>Persediaan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235440" y="2423160"/>
            <a:ext cx="2011680" cy="914400"/>
          </a:xfrm>
          <a:prstGeom prst="roundRect">
            <a:avLst/>
          </a:prstGeom>
          <a:solidFill>
            <a:srgbClr val="FAF2E7"/>
          </a:solidFill>
          <a:ln w="19050">
            <a:solidFill>
              <a:srgbClr val="E67D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281160" y="2514600"/>
            <a:ext cx="192024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92D4B"/>
                </a:solidFill>
                <a:latin typeface="Aptos"/>
              </a:defRPr>
            </a:pPr>
            <a:r>
              <a:t>Penjualan keluar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2926080" y="2880360"/>
            <a:ext cx="1783080" cy="0"/>
          </a:xfrm>
          <a:prstGeom prst="line">
            <a:avLst/>
          </a:prstGeom>
          <a:ln w="25400">
            <a:solidFill>
              <a:srgbClr val="46915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7132320" y="2880360"/>
            <a:ext cx="2011680" cy="0"/>
          </a:xfrm>
          <a:prstGeom prst="line">
            <a:avLst/>
          </a:prstGeom>
          <a:ln w="25400">
            <a:solidFill>
              <a:srgbClr val="E67D2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14400" y="4114800"/>
            <a:ext cx="101498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82D34"/>
                </a:solidFill>
                <a:latin typeface="Aptos"/>
              </a:defRPr>
            </a:pPr>
            <a:r>
              <a:t>• Jika produksi &gt; penjualan, persediaan bertambah.</a:t>
            </a:r>
          </a:p>
          <a:p>
            <a:pPr>
              <a:spcAft>
                <a:spcPts val="900"/>
              </a:spcAft>
              <a:defRPr sz="1700">
                <a:solidFill>
                  <a:srgbClr val="282D34"/>
                </a:solidFill>
                <a:latin typeface="Aptos"/>
              </a:defRPr>
            </a:pPr>
            <a:r>
              <a:t>• Jika penjualan &gt; produksi, persediaan berkurang.</a:t>
            </a:r>
          </a:p>
          <a:p>
            <a:pPr>
              <a:spcAft>
                <a:spcPts val="900"/>
              </a:spcAft>
              <a:defRPr sz="1700">
                <a:solidFill>
                  <a:srgbClr val="282D34"/>
                </a:solidFill>
                <a:latin typeface="Aptos"/>
              </a:defRPr>
            </a:pPr>
            <a:r>
              <a:t>• Jika persediaan terlalu rendah, service level dapat turun karena stockout.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828C"/>
                </a:solidFill>
                <a:latin typeface="Aptos"/>
              </a:defRPr>
            </a:pPr>
            <a:r>
              <a:t>PEMODELAN SISTEM • PERTEMUAN 4 • 90 MENIT                                     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D4B"/>
                </a:solidFill>
                <a:latin typeface="Aptos Display"/>
              </a:defRPr>
            </a:pPr>
            <a:r>
              <a:t>Asumsi Model: Menyederhanakan Tanpa Menyesatkan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17320"/>
            <a:ext cx="1078992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82D34"/>
                </a:solidFill>
                <a:latin typeface="Aptos"/>
              </a:defRPr>
            </a:pPr>
            <a:r>
              <a:t>• Asumsi adalah keputusan eksplisit tentang hal yang dianggap benar/konstan agar model dapat dibangun.</a:t>
            </a:r>
          </a:p>
          <a:p>
            <a:pPr>
              <a:spcAft>
                <a:spcPts val="900"/>
              </a:spcAft>
              <a:defRPr sz="1800">
                <a:solidFill>
                  <a:srgbClr val="282D34"/>
                </a:solidFill>
                <a:latin typeface="Aptos"/>
              </a:defRPr>
            </a:pPr>
            <a:r>
              <a:t>• Contoh: permintaan diketahui dari data historis; waktu produksi rata-rata; tidak ada kerusakan mesin pada baseline.</a:t>
            </a:r>
          </a:p>
          <a:p>
            <a:pPr>
              <a:spcAft>
                <a:spcPts val="900"/>
              </a:spcAft>
              <a:defRPr sz="1800">
                <a:solidFill>
                  <a:srgbClr val="282D34"/>
                </a:solidFill>
                <a:latin typeface="Aptos"/>
              </a:defRPr>
            </a:pPr>
            <a:r>
              <a:t>• Asumsi bukan “fakta alamiah”. Asumsi harus dapat dipertanyakan dan, bila perlu, diuji melalui skenario.</a:t>
            </a:r>
          </a:p>
          <a:p>
            <a:pPr>
              <a:spcAft>
                <a:spcPts val="900"/>
              </a:spcAft>
              <a:defRPr sz="1800">
                <a:solidFill>
                  <a:srgbClr val="282D34"/>
                </a:solidFill>
                <a:latin typeface="Aptos"/>
              </a:defRPr>
            </a:pPr>
            <a:r>
              <a:t>• Gunakan prinsip: semakin penting asumsi terhadap hasil, semakin penting dilakukan uji sensitivitas.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4892040"/>
            <a:ext cx="10332720" cy="86868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14400" y="4892040"/>
            <a:ext cx="73152" cy="868680"/>
          </a:xfrm>
          <a:prstGeom prst="rect">
            <a:avLst/>
          </a:prstGeom>
          <a:solidFill>
            <a:srgbClr val="E67D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" y="5038344"/>
            <a:ext cx="10012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Checklist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5550407"/>
            <a:ext cx="10012680" cy="91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Apa yang kita abaikan? Mengapa diabaikan? Apa dampaknya jika asumsi ini salah?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828C"/>
                </a:solidFill>
                <a:latin typeface="Aptos"/>
              </a:defRPr>
            </a:pPr>
            <a:r>
              <a:t>PEMODELAN SISTEM • PERTEMUAN 4 • 90 MENIT                                     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D4B"/>
                </a:solidFill>
                <a:latin typeface="Aptos Display"/>
              </a:defRPr>
            </a:pPr>
            <a:r>
              <a:t>Kasus Utama — UMKM Frozen Food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280160"/>
            <a:ext cx="3474720" cy="438912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280160"/>
            <a:ext cx="73152" cy="4389120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59" y="1426463"/>
            <a:ext cx="31546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Kondisi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1938528"/>
            <a:ext cx="3154679" cy="3611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• Permintaan normal: 600 pack/hari</a:t>
            </a:r>
            <a:br/>
            <a:r>
              <a:t>• Permintaan tinggi: 900 pack/hari</a:t>
            </a:r>
            <a:br/>
            <a:r>
              <a:t>• Kapasitas normal: 650 pack/hari</a:t>
            </a:r>
            <a:br/>
            <a:r>
              <a:t>• Persediaan awal: 300 pack</a:t>
            </a:r>
            <a:br/>
            <a:r>
              <a:t>• Lead time bahan: 2 hari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280160"/>
            <a:ext cx="3474720" cy="438912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43400" y="1280160"/>
            <a:ext cx="73152" cy="4389120"/>
          </a:xfrm>
          <a:prstGeom prst="rect">
            <a:avLst/>
          </a:prstGeom>
          <a:solidFill>
            <a:srgbClr val="BE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26280" y="1426463"/>
            <a:ext cx="31546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Masalah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6280" y="1938528"/>
            <a:ext cx="3154679" cy="3611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Pada periode permintaan tinggi terjadi backlog dan keterlambatan pesanan.</a:t>
            </a:r>
            <a:br/>
            <a:br/>
            <a:r>
              <a:t>Target service level ≥95%.</a:t>
            </a:r>
            <a:br/>
            <a:br/>
            <a:r>
              <a:t>Tujuan: memahami faktor yang memengaruhi kemampuan memenuhi pesanan.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280160"/>
            <a:ext cx="3474720" cy="438912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46720" y="1280160"/>
            <a:ext cx="73152" cy="4389120"/>
          </a:xfrm>
          <a:prstGeom prst="rect">
            <a:avLst/>
          </a:prstGeom>
          <a:solidFill>
            <a:srgbClr val="2A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0" y="1426463"/>
            <a:ext cx="31546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Variabel penting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1938528"/>
            <a:ext cx="3154679" cy="3611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Demand, capacity, inventory, backlog, lead time, service level, overtime, safety stock.</a:t>
            </a:r>
            <a:br/>
            <a:br/>
            <a:r>
              <a:t>Pertanyaan: hubungan mana yang harus dimasukkan?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828C"/>
                </a:solidFill>
                <a:latin typeface="Aptos"/>
              </a:defRPr>
            </a:pPr>
            <a:r>
              <a:t>PEMODELAN SISTEM • PERTEMUAN 4 • 90 MENIT                                     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D4B"/>
                </a:solidFill>
                <a:latin typeface="Aptos Display"/>
              </a:defRPr>
            </a:pPr>
            <a:r>
              <a:t>Membangun Model Konseptual Kasus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828800"/>
            <a:ext cx="1874519" cy="777240"/>
          </a:xfrm>
          <a:prstGeom prst="roundRect">
            <a:avLst/>
          </a:prstGeom>
          <a:solidFill>
            <a:srgbClr val="F2F6FA"/>
          </a:solidFill>
          <a:ln w="19050">
            <a:solidFill>
              <a:srgbClr val="2A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920240"/>
            <a:ext cx="1783079" cy="5943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92D4B"/>
                </a:solidFill>
                <a:latin typeface="Aptos"/>
              </a:defRPr>
            </a:pPr>
            <a:r>
              <a:t>Demand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43200" y="1828800"/>
            <a:ext cx="1874519" cy="777240"/>
          </a:xfrm>
          <a:prstGeom prst="roundRect">
            <a:avLst/>
          </a:prstGeom>
          <a:solidFill>
            <a:srgbClr val="F2F6FA"/>
          </a:solidFill>
          <a:ln w="19050">
            <a:solidFill>
              <a:srgbClr val="2A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88920" y="1920240"/>
            <a:ext cx="1783079" cy="5943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92D4B"/>
                </a:solidFill>
                <a:latin typeface="Aptos"/>
              </a:defRPr>
            </a:pPr>
            <a:r>
              <a:t>Produksi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983480" y="1828800"/>
            <a:ext cx="1874519" cy="777240"/>
          </a:xfrm>
          <a:prstGeom prst="roundRect">
            <a:avLst/>
          </a:prstGeom>
          <a:solidFill>
            <a:srgbClr val="F2F6FA"/>
          </a:solidFill>
          <a:ln w="19050">
            <a:solidFill>
              <a:srgbClr val="2A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0" y="1920240"/>
            <a:ext cx="1783079" cy="5943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92D4B"/>
                </a:solidFill>
                <a:latin typeface="Aptos"/>
              </a:defRPr>
            </a:pPr>
            <a:r>
              <a:t>Persediaan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223760" y="1828800"/>
            <a:ext cx="1874519" cy="777240"/>
          </a:xfrm>
          <a:prstGeom prst="roundRect">
            <a:avLst/>
          </a:prstGeom>
          <a:solidFill>
            <a:srgbClr val="F2F6FA"/>
          </a:solidFill>
          <a:ln w="19050">
            <a:solidFill>
              <a:srgbClr val="2A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69480" y="1920240"/>
            <a:ext cx="1783079" cy="5943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92D4B"/>
                </a:solidFill>
                <a:latin typeface="Aptos"/>
              </a:defRPr>
            </a:pPr>
            <a:r>
              <a:t>Pemenuhan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464040" y="1828800"/>
            <a:ext cx="2240280" cy="777240"/>
          </a:xfrm>
          <a:prstGeom prst="roundRect">
            <a:avLst/>
          </a:prstGeom>
          <a:solidFill>
            <a:srgbClr val="EBF5F2"/>
          </a:solidFill>
          <a:ln w="19050">
            <a:solidFill>
              <a:srgbClr val="4691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509760" y="1920240"/>
            <a:ext cx="2148840" cy="5943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92D4B"/>
                </a:solidFill>
                <a:latin typeface="Aptos"/>
              </a:defRPr>
            </a:pPr>
            <a:r>
              <a:t>Service level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2423160" y="2221992"/>
            <a:ext cx="274320" cy="0"/>
          </a:xfrm>
          <a:prstGeom prst="line">
            <a:avLst/>
          </a:prstGeom>
          <a:ln w="25400">
            <a:solidFill>
              <a:srgbClr val="2A68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4663440" y="2221992"/>
            <a:ext cx="274320" cy="0"/>
          </a:xfrm>
          <a:prstGeom prst="line">
            <a:avLst/>
          </a:prstGeom>
          <a:ln w="25400">
            <a:solidFill>
              <a:srgbClr val="2A68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6903720" y="2221992"/>
            <a:ext cx="274320" cy="0"/>
          </a:xfrm>
          <a:prstGeom prst="line">
            <a:avLst/>
          </a:prstGeom>
          <a:ln w="25400">
            <a:solidFill>
              <a:srgbClr val="2A68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9144000" y="2221992"/>
            <a:ext cx="274320" cy="0"/>
          </a:xfrm>
          <a:prstGeom prst="line">
            <a:avLst/>
          </a:prstGeom>
          <a:ln w="25400">
            <a:solidFill>
              <a:srgbClr val="2A68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3794760" y="3977639"/>
            <a:ext cx="2331720" cy="777240"/>
          </a:xfrm>
          <a:prstGeom prst="roundRect">
            <a:avLst/>
          </a:prstGeom>
          <a:solidFill>
            <a:srgbClr val="FAEEEE"/>
          </a:solidFill>
          <a:ln w="19050">
            <a:solidFill>
              <a:srgbClr val="BE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840480" y="4069079"/>
            <a:ext cx="2240279" cy="5943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92D4B"/>
                </a:solidFill>
                <a:latin typeface="Aptos"/>
              </a:defRPr>
            </a:pPr>
            <a:r>
              <a:t>Backlog</a:t>
            </a:r>
          </a:p>
        </p:txBody>
      </p:sp>
      <p:cxnSp>
        <p:nvCxnSpPr>
          <p:cNvPr id="21" name="Connector 20"/>
          <p:cNvCxnSpPr/>
          <p:nvPr/>
        </p:nvCxnSpPr>
        <p:spPr>
          <a:xfrm flipH="1">
            <a:off x="6035040" y="2651760"/>
            <a:ext cx="1280160" cy="1234440"/>
          </a:xfrm>
          <a:prstGeom prst="line">
            <a:avLst/>
          </a:prstGeom>
          <a:ln w="25400">
            <a:solidFill>
              <a:srgbClr val="BE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H="1" flipV="1">
            <a:off x="3566160" y="2651760"/>
            <a:ext cx="182879" cy="1234440"/>
          </a:xfrm>
          <a:prstGeom prst="line">
            <a:avLst/>
          </a:prstGeom>
          <a:ln w="25400">
            <a:solidFill>
              <a:srgbClr val="BE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31520" y="516636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282D34"/>
                </a:solidFill>
                <a:latin typeface="Aptos"/>
              </a:defRPr>
            </a:pPr>
            <a:r>
              <a:t>• Tugas pemodel: tentukan arah hubungan yang benar berdasarkan mekanisme proses.</a:t>
            </a:r>
          </a:p>
          <a:p>
            <a:pPr>
              <a:spcAft>
                <a:spcPts val="900"/>
              </a:spcAft>
              <a:defRPr sz="1500">
                <a:solidFill>
                  <a:srgbClr val="282D34"/>
                </a:solidFill>
                <a:latin typeface="Aptos"/>
              </a:defRPr>
            </a:pPr>
            <a:r>
              <a:t>• Jangan menambahkan variabel hanya karena tersedia datanya; masukkan jika relevan dengan tujuan model.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828C"/>
                </a:solidFill>
                <a:latin typeface="Aptos"/>
              </a:defRPr>
            </a:pPr>
            <a:r>
              <a:t>PEMODELAN SISTEM • PERTEMUAN 4 • 90 MENIT                                      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D4B"/>
                </a:solidFill>
                <a:latin typeface="Aptos Display"/>
              </a:defRPr>
            </a:pPr>
            <a:r>
              <a:t>Menentukan Detail Model: Apa yang Masuk dan Tidak Masuk?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3520440" cy="448056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325880"/>
            <a:ext cx="73152" cy="4480560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59" y="1472184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Masuk Model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1984248"/>
            <a:ext cx="3200400" cy="3703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Variabel yang langsung terkait tujuan:</a:t>
            </a:r>
            <a:br/>
            <a:r>
              <a:t>• demand</a:t>
            </a:r>
            <a:br/>
            <a:r>
              <a:t>• capacity</a:t>
            </a:r>
            <a:br/>
            <a:r>
              <a:t>• inventory</a:t>
            </a:r>
            <a:br/>
            <a:r>
              <a:t>• backlog</a:t>
            </a:r>
            <a:br/>
            <a:r>
              <a:t>• service level</a:t>
            </a:r>
            <a:br/>
            <a:r>
              <a:t>• lead time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325880"/>
            <a:ext cx="3520440" cy="448056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43400" y="1325880"/>
            <a:ext cx="73152" cy="4480560"/>
          </a:xfrm>
          <a:prstGeom prst="rect">
            <a:avLst/>
          </a:prstGeom>
          <a:solidFill>
            <a:srgbClr val="2A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26280" y="1472184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Pertimbangkan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6280" y="1984248"/>
            <a:ext cx="3200400" cy="3703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Variabel yang mungkin relevan:</a:t>
            </a:r>
            <a:br/>
            <a:r>
              <a:t>• scrap</a:t>
            </a:r>
            <a:br/>
            <a:r>
              <a:t>• setup time</a:t>
            </a:r>
            <a:br/>
            <a:r>
              <a:t>• variasi ukuran batch</a:t>
            </a:r>
            <a:br/>
            <a:r>
              <a:t>• promosi</a:t>
            </a:r>
            <a:br/>
            <a:r>
              <a:t>• pola shift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325880"/>
            <a:ext cx="3520440" cy="448056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46720" y="1325880"/>
            <a:ext cx="73152" cy="4480560"/>
          </a:xfrm>
          <a:prstGeom prst="rect">
            <a:avLst/>
          </a:prstGeom>
          <a:solidFill>
            <a:srgbClr val="E67D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0" y="1472184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Tidak Prioritas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1984248"/>
            <a:ext cx="3200400" cy="3703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Detail yang tidak memengaruhi pertanyaan model secara material.</a:t>
            </a:r>
            <a:br/>
            <a:br/>
            <a:r>
              <a:t>Contoh: warna seragam operator jika tidak memengaruhi proses.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828C"/>
                </a:solidFill>
                <a:latin typeface="Aptos"/>
              </a:defRPr>
            </a:pPr>
            <a:r>
              <a:t>PEMODELAN SISTEM • PERTEMUAN 4 • 90 MENIT                                      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D4B"/>
                </a:solidFill>
                <a:latin typeface="Aptos Display"/>
              </a:defRPr>
            </a:pPr>
            <a:r>
              <a:t>Latihan 1 — Lengkapi Model Konseptual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17320"/>
            <a:ext cx="1078992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82D34"/>
                </a:solidFill>
                <a:latin typeface="Aptos"/>
              </a:defRPr>
            </a:pPr>
            <a:r>
              <a:t>• Gunakan kasus UMKM frozen food.</a:t>
            </a:r>
          </a:p>
          <a:p>
            <a:pPr>
              <a:spcAft>
                <a:spcPts val="900"/>
              </a:spcAft>
              <a:defRPr sz="1800">
                <a:solidFill>
                  <a:srgbClr val="282D34"/>
                </a:solidFill>
                <a:latin typeface="Aptos"/>
              </a:defRPr>
            </a:pPr>
            <a:r>
              <a:t>• Tentukan minimal 5 variabel utama.</a:t>
            </a:r>
          </a:p>
          <a:p>
            <a:pPr>
              <a:spcAft>
                <a:spcPts val="900"/>
              </a:spcAft>
              <a:defRPr sz="1800">
                <a:solidFill>
                  <a:srgbClr val="282D34"/>
                </a:solidFill>
                <a:latin typeface="Aptos"/>
              </a:defRPr>
            </a:pPr>
            <a:r>
              <a:t>• Tentukan mana yang menjadi input, proses, output, dan stock.</a:t>
            </a:r>
          </a:p>
          <a:p>
            <a:pPr>
              <a:spcAft>
                <a:spcPts val="900"/>
              </a:spcAft>
              <a:defRPr sz="1800">
                <a:solidFill>
                  <a:srgbClr val="282D34"/>
                </a:solidFill>
                <a:latin typeface="Aptos"/>
              </a:defRPr>
            </a:pPr>
            <a:r>
              <a:t>• Gambarkan minimal 5 hubungan antarvariabel dengan arah panah.</a:t>
            </a:r>
          </a:p>
          <a:p>
            <a:pPr>
              <a:spcAft>
                <a:spcPts val="900"/>
              </a:spcAft>
              <a:defRPr sz="1800">
                <a:solidFill>
                  <a:srgbClr val="282D34"/>
                </a:solidFill>
                <a:latin typeface="Aptos"/>
              </a:defRPr>
            </a:pPr>
            <a:r>
              <a:t>• Tuliskan 3 asumsi yang Anda gunakan.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4983480"/>
            <a:ext cx="10332720" cy="82296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14400" y="4983480"/>
            <a:ext cx="73152" cy="822960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" y="5129784"/>
            <a:ext cx="10012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Output kelompok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5641848"/>
            <a:ext cx="10012680" cy="45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Satu diagram konseptual + daftar variabel + daftar asumsi.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828C"/>
                </a:solidFill>
                <a:latin typeface="Aptos"/>
              </a:defRPr>
            </a:pPr>
            <a:r>
              <a:t>PEMODELAN SISTEM • PERTEMUAN 4 • 90 MENIT                                      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D4B"/>
                </a:solidFill>
                <a:latin typeface="Aptos Display"/>
              </a:defRPr>
            </a:pPr>
            <a:r>
              <a:t>Latihan 2 — Bedah Diagram: Mana yang Salah?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2103120"/>
            <a:ext cx="2011680" cy="777240"/>
          </a:xfrm>
          <a:prstGeom prst="roundRect">
            <a:avLst/>
          </a:prstGeom>
          <a:solidFill>
            <a:srgbClr val="F2F6FA"/>
          </a:solidFill>
          <a:ln w="19050">
            <a:solidFill>
              <a:srgbClr val="2A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2194560"/>
            <a:ext cx="1920240" cy="5943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92D4B"/>
                </a:solidFill>
                <a:latin typeface="Aptos"/>
              </a:defRPr>
            </a:pPr>
            <a:r>
              <a:t>Demand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108960" y="2103120"/>
            <a:ext cx="2011680" cy="777240"/>
          </a:xfrm>
          <a:prstGeom prst="roundRect">
            <a:avLst/>
          </a:prstGeom>
          <a:solidFill>
            <a:srgbClr val="F2F6FA"/>
          </a:solidFill>
          <a:ln w="19050">
            <a:solidFill>
              <a:srgbClr val="2A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154679" y="2194560"/>
            <a:ext cx="1920240" cy="5943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92D4B"/>
                </a:solidFill>
                <a:latin typeface="Aptos"/>
              </a:defRPr>
            </a:pPr>
            <a:r>
              <a:t>Backlog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0" y="2103120"/>
            <a:ext cx="2011680" cy="777240"/>
          </a:xfrm>
          <a:prstGeom prst="roundRect">
            <a:avLst/>
          </a:prstGeom>
          <a:solidFill>
            <a:srgbClr val="F2F6FA"/>
          </a:solidFill>
          <a:ln w="19050">
            <a:solidFill>
              <a:srgbClr val="2A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532120" y="2194560"/>
            <a:ext cx="1920240" cy="5943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92D4B"/>
                </a:solidFill>
                <a:latin typeface="Aptos"/>
              </a:defRPr>
            </a:pPr>
            <a:r>
              <a:t>Kapasitas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863840" y="2103120"/>
            <a:ext cx="2560320" cy="777240"/>
          </a:xfrm>
          <a:prstGeom prst="roundRect">
            <a:avLst/>
          </a:prstGeom>
          <a:solidFill>
            <a:srgbClr val="F2F6FA"/>
          </a:solidFill>
          <a:ln w="19050">
            <a:solidFill>
              <a:srgbClr val="2A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909560" y="2194560"/>
            <a:ext cx="2468879" cy="5943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92D4B"/>
                </a:solidFill>
                <a:latin typeface="Aptos"/>
              </a:defRPr>
            </a:pPr>
            <a:r>
              <a:t>Service level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788920" y="2496312"/>
            <a:ext cx="274320" cy="0"/>
          </a:xfrm>
          <a:prstGeom prst="line">
            <a:avLst/>
          </a:prstGeom>
          <a:ln w="25400">
            <a:solidFill>
              <a:srgbClr val="2A68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5166360" y="2496312"/>
            <a:ext cx="274320" cy="0"/>
          </a:xfrm>
          <a:prstGeom prst="line">
            <a:avLst/>
          </a:prstGeom>
          <a:ln w="25400">
            <a:solidFill>
              <a:srgbClr val="2A68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7543800" y="2496312"/>
            <a:ext cx="274320" cy="0"/>
          </a:xfrm>
          <a:prstGeom prst="line">
            <a:avLst/>
          </a:prstGeom>
          <a:ln w="25400">
            <a:solidFill>
              <a:srgbClr val="2A68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22960" y="3703320"/>
            <a:ext cx="1051560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82D34"/>
                </a:solidFill>
                <a:latin typeface="Aptos"/>
              </a:defRPr>
            </a:pPr>
            <a:r>
              <a:t>• Apakah arah hubungan sudah logis?</a:t>
            </a:r>
          </a:p>
          <a:p>
            <a:pPr>
              <a:spcAft>
                <a:spcPts val="900"/>
              </a:spcAft>
              <a:defRPr sz="1700">
                <a:solidFill>
                  <a:srgbClr val="282D34"/>
                </a:solidFill>
                <a:latin typeface="Aptos"/>
              </a:defRPr>
            </a:pPr>
            <a:r>
              <a:t>• Apakah ada variabel yang hilang?</a:t>
            </a:r>
          </a:p>
          <a:p>
            <a:pPr>
              <a:spcAft>
                <a:spcPts val="900"/>
              </a:spcAft>
              <a:defRPr sz="1700">
                <a:solidFill>
                  <a:srgbClr val="282D34"/>
                </a:solidFill>
                <a:latin typeface="Aptos"/>
              </a:defRPr>
            </a:pPr>
            <a:r>
              <a:t>• Apakah backlog seharusnya memengaruhi kapasitas, atau keputusan kapasitas memengaruhi backlog?</a:t>
            </a:r>
          </a:p>
          <a:p>
            <a:pPr>
              <a:spcAft>
                <a:spcPts val="900"/>
              </a:spcAft>
              <a:defRPr sz="1700">
                <a:solidFill>
                  <a:srgbClr val="282D34"/>
                </a:solidFill>
                <a:latin typeface="Aptos"/>
              </a:defRPr>
            </a:pPr>
            <a:r>
              <a:t>• Perbaiki diagram dan jelaskan alasan perubahan.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828C"/>
                </a:solidFill>
                <a:latin typeface="Aptos"/>
              </a:defRPr>
            </a:pPr>
            <a:r>
              <a:t>PEMODELAN SISTEM • PERTEMUAN 4 • 90 MENIT                                      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D4B"/>
                </a:solidFill>
                <a:latin typeface="Aptos Display"/>
              </a:defRPr>
            </a:pPr>
            <a:r>
              <a:t>Contoh Jawaban — Logika yang Lebih Lengkap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965960"/>
            <a:ext cx="1828800" cy="731520"/>
          </a:xfrm>
          <a:prstGeom prst="roundRect">
            <a:avLst/>
          </a:prstGeom>
          <a:solidFill>
            <a:srgbClr val="F2F6FA"/>
          </a:solidFill>
          <a:ln w="19050">
            <a:solidFill>
              <a:srgbClr val="2A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2057400"/>
            <a:ext cx="1737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92D4B"/>
                </a:solidFill>
                <a:latin typeface="Aptos"/>
              </a:defRPr>
            </a:pPr>
            <a:r>
              <a:t>Demand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88920" y="1965960"/>
            <a:ext cx="1828800" cy="731520"/>
          </a:xfrm>
          <a:prstGeom prst="roundRect">
            <a:avLst/>
          </a:prstGeom>
          <a:solidFill>
            <a:srgbClr val="F2F6FA"/>
          </a:solidFill>
          <a:ln w="19050">
            <a:solidFill>
              <a:srgbClr val="2A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834639" y="2057400"/>
            <a:ext cx="1737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92D4B"/>
                </a:solidFill>
                <a:latin typeface="Aptos"/>
              </a:defRPr>
            </a:pPr>
            <a:r>
              <a:t>Produksi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937760" y="1965960"/>
            <a:ext cx="1828800" cy="731520"/>
          </a:xfrm>
          <a:prstGeom prst="roundRect">
            <a:avLst/>
          </a:prstGeom>
          <a:solidFill>
            <a:srgbClr val="F2F6FA"/>
          </a:solidFill>
          <a:ln w="19050">
            <a:solidFill>
              <a:srgbClr val="2A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983480" y="2057400"/>
            <a:ext cx="1737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92D4B"/>
                </a:solidFill>
                <a:latin typeface="Aptos"/>
              </a:defRPr>
            </a:pPr>
            <a:r>
              <a:t>Inventory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086600" y="1965960"/>
            <a:ext cx="1828800" cy="731520"/>
          </a:xfrm>
          <a:prstGeom prst="roundRect">
            <a:avLst/>
          </a:prstGeom>
          <a:solidFill>
            <a:srgbClr val="F2F6FA"/>
          </a:solidFill>
          <a:ln w="19050">
            <a:solidFill>
              <a:srgbClr val="2A6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132320" y="2057400"/>
            <a:ext cx="1737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92D4B"/>
                </a:solidFill>
                <a:latin typeface="Aptos"/>
              </a:defRPr>
            </a:pPr>
            <a:r>
              <a:t>Pemenuhan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235440" y="1965960"/>
            <a:ext cx="2240280" cy="731520"/>
          </a:xfrm>
          <a:prstGeom prst="roundRect">
            <a:avLst/>
          </a:prstGeom>
          <a:solidFill>
            <a:srgbClr val="EBF5F2"/>
          </a:solidFill>
          <a:ln w="19050">
            <a:solidFill>
              <a:srgbClr val="4691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281160" y="2057400"/>
            <a:ext cx="21488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92D4B"/>
                </a:solidFill>
                <a:latin typeface="Aptos"/>
              </a:defRPr>
            </a:pPr>
            <a:r>
              <a:t>Service level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2468880" y="2331720"/>
            <a:ext cx="274320" cy="0"/>
          </a:xfrm>
          <a:prstGeom prst="line">
            <a:avLst/>
          </a:prstGeom>
          <a:ln w="25400">
            <a:solidFill>
              <a:srgbClr val="2A68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4617720" y="2331720"/>
            <a:ext cx="274320" cy="0"/>
          </a:xfrm>
          <a:prstGeom prst="line">
            <a:avLst/>
          </a:prstGeom>
          <a:ln w="25400">
            <a:solidFill>
              <a:srgbClr val="2A68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6766560" y="2331720"/>
            <a:ext cx="274320" cy="0"/>
          </a:xfrm>
          <a:prstGeom prst="line">
            <a:avLst/>
          </a:prstGeom>
          <a:ln w="25400">
            <a:solidFill>
              <a:srgbClr val="2A68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8915400" y="2331720"/>
            <a:ext cx="274320" cy="0"/>
          </a:xfrm>
          <a:prstGeom prst="line">
            <a:avLst/>
          </a:prstGeom>
          <a:ln w="25400">
            <a:solidFill>
              <a:srgbClr val="2A68A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3886200" y="3886200"/>
            <a:ext cx="2057400" cy="731520"/>
          </a:xfrm>
          <a:prstGeom prst="roundRect">
            <a:avLst/>
          </a:prstGeom>
          <a:solidFill>
            <a:srgbClr val="FAEEEE"/>
          </a:solidFill>
          <a:ln w="19050">
            <a:solidFill>
              <a:srgbClr val="BE41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931920" y="3977639"/>
            <a:ext cx="19659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 b="1">
                <a:solidFill>
                  <a:srgbClr val="192D4B"/>
                </a:solidFill>
                <a:latin typeface="Aptos"/>
              </a:defRPr>
            </a:pPr>
            <a:r>
              <a:t>Backlog</a:t>
            </a:r>
          </a:p>
        </p:txBody>
      </p:sp>
      <p:cxnSp>
        <p:nvCxnSpPr>
          <p:cNvPr id="21" name="Connector 20"/>
          <p:cNvCxnSpPr/>
          <p:nvPr/>
        </p:nvCxnSpPr>
        <p:spPr>
          <a:xfrm flipH="1">
            <a:off x="5989320" y="2743200"/>
            <a:ext cx="1965959" cy="1051560"/>
          </a:xfrm>
          <a:prstGeom prst="line">
            <a:avLst/>
          </a:prstGeom>
          <a:ln w="25400">
            <a:solidFill>
              <a:srgbClr val="BE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H="1" flipV="1">
            <a:off x="3566160" y="2743200"/>
            <a:ext cx="274320" cy="1051560"/>
          </a:xfrm>
          <a:prstGeom prst="line">
            <a:avLst/>
          </a:prstGeom>
          <a:ln w="25400">
            <a:solidFill>
              <a:srgbClr val="BE414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822960" y="5074920"/>
            <a:ext cx="10424160" cy="77724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22960" y="5074920"/>
            <a:ext cx="73152" cy="777240"/>
          </a:xfrm>
          <a:prstGeom prst="rect">
            <a:avLst/>
          </a:prstGeom>
          <a:solidFill>
            <a:srgbClr val="E67D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05840" y="5221224"/>
            <a:ext cx="10104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Catatan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" y="5733288"/>
            <a:ext cx="10104120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Diagram ini masih konseptual. Angka, distribusi, persamaan, dan aturan keputusan baru ditentukan pada tahap berikutnya.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828C"/>
                </a:solidFill>
                <a:latin typeface="Aptos"/>
              </a:defRPr>
            </a:pPr>
            <a:r>
              <a:t>PEMODELAN SISTEM • PERTEMUAN 4 • 90 MENIT                                      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D4B"/>
                </a:solidFill>
                <a:latin typeface="Aptos Display"/>
              </a:defRPr>
            </a:pPr>
            <a:r>
              <a:t>Validasi Konseptual: Apakah Model Masuk Akal?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3474720" cy="443484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325880"/>
            <a:ext cx="73152" cy="4434840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59" y="1472184"/>
            <a:ext cx="31546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Face Validation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1984248"/>
            <a:ext cx="3154679" cy="3657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Tanyakan kepada orang yang memahami proses: “Apakah struktur dan hubungan ini merepresentasikan proses nyata?”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325880"/>
            <a:ext cx="3474720" cy="443484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43400" y="1325880"/>
            <a:ext cx="73152" cy="4434840"/>
          </a:xfrm>
          <a:prstGeom prst="rect">
            <a:avLst/>
          </a:prstGeom>
          <a:solidFill>
            <a:srgbClr val="2A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26280" y="1472184"/>
            <a:ext cx="31546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Extreme Condition Test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6280" y="1984248"/>
            <a:ext cx="3154679" cy="3657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Uji kondisi ekstrem secara logika.</a:t>
            </a:r>
            <a:br/>
            <a:br/>
            <a:r>
              <a:t>Jika demand = 0, apakah backlog seharusnya terus meningkat?</a:t>
            </a:r>
            <a:br/>
            <a:r>
              <a:t>Jika kapasitas sangat besar, apa yang terjadi?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325880"/>
            <a:ext cx="3474720" cy="443484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46720" y="1325880"/>
            <a:ext cx="73152" cy="4434840"/>
          </a:xfrm>
          <a:prstGeom prst="rect">
            <a:avLst/>
          </a:prstGeom>
          <a:solidFill>
            <a:srgbClr val="E67D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0" y="1472184"/>
            <a:ext cx="31546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Dimensional / Logical Check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1984248"/>
            <a:ext cx="3154679" cy="3657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Pastikan hubungan tidak melanggar logika satuan dan proses.</a:t>
            </a:r>
            <a:br/>
            <a:br/>
            <a:r>
              <a:t>Misal: pack/hari tidak langsung dijumlahkan dengan hari.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828C"/>
                </a:solidFill>
                <a:latin typeface="Aptos"/>
              </a:defRPr>
            </a:pPr>
            <a:r>
              <a:t>PEMODELAN SISTEM • PERTEMUAN 4 • 90 MENIT                                      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D4B"/>
                </a:solidFill>
                <a:latin typeface="Aptos Display"/>
              </a:defRPr>
            </a:pPr>
            <a:r>
              <a:t>Validasi dengan Pertanyaan “Jika… Maka…”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17320"/>
            <a:ext cx="1078992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82D34"/>
                </a:solidFill>
                <a:latin typeface="Aptos"/>
              </a:defRPr>
            </a:pPr>
            <a:r>
              <a:t>• Jika demand naik → apa yang berubah terlebih dahulu?</a:t>
            </a:r>
          </a:p>
          <a:p>
            <a:pPr>
              <a:spcAft>
                <a:spcPts val="900"/>
              </a:spcAft>
              <a:defRPr sz="1900">
                <a:solidFill>
                  <a:srgbClr val="282D34"/>
                </a:solidFill>
                <a:latin typeface="Aptos"/>
              </a:defRPr>
            </a:pPr>
            <a:r>
              <a:t>• Jika kapasitas naik → apakah backlog langsung turun atau ada delay?</a:t>
            </a:r>
          </a:p>
          <a:p>
            <a:pPr>
              <a:spcAft>
                <a:spcPts val="900"/>
              </a:spcAft>
              <a:defRPr sz="1900">
                <a:solidFill>
                  <a:srgbClr val="282D34"/>
                </a:solidFill>
                <a:latin typeface="Aptos"/>
              </a:defRPr>
            </a:pPr>
            <a:r>
              <a:t>• Jika lead time bahan naik → kapan dampaknya terlihat?</a:t>
            </a:r>
          </a:p>
          <a:p>
            <a:pPr>
              <a:spcAft>
                <a:spcPts val="900"/>
              </a:spcAft>
              <a:defRPr sz="1900">
                <a:solidFill>
                  <a:srgbClr val="282D34"/>
                </a:solidFill>
                <a:latin typeface="Aptos"/>
              </a:defRPr>
            </a:pPr>
            <a:r>
              <a:t>• Jika safety stock naik → apakah service level selalu naik?</a:t>
            </a:r>
          </a:p>
          <a:p>
            <a:pPr>
              <a:spcAft>
                <a:spcPts val="900"/>
              </a:spcAft>
              <a:defRPr sz="1900">
                <a:solidFill>
                  <a:srgbClr val="282D34"/>
                </a:solidFill>
                <a:latin typeface="Aptos"/>
              </a:defRPr>
            </a:pPr>
            <a:r>
              <a:t>• Jika semua asumsi baseline berubah → apakah model tetap konsisten?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4892040"/>
            <a:ext cx="10332720" cy="86868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14400" y="4892040"/>
            <a:ext cx="73152" cy="868680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" y="5038344"/>
            <a:ext cx="10012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Tujuan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5550407"/>
            <a:ext cx="10012680" cy="91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Menemukan hubungan yang hilang, arah panah yang salah, atau asumsi yang tidak konsisten sebelum model dibuat lebih detail.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828C"/>
                </a:solidFill>
                <a:latin typeface="Aptos"/>
              </a:defRPr>
            </a:pPr>
            <a:r>
              <a:t>PEMODELAN SISTEM • PERTEMUAN 4 • 90 MENIT                                      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D4B"/>
                </a:solidFill>
                <a:latin typeface="Aptos Display"/>
              </a:defRPr>
            </a:pPr>
            <a:r>
              <a:t>Studi Kasus Tambahan — Antrean Klinik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280160"/>
            <a:ext cx="3474720" cy="448056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280160"/>
            <a:ext cx="73152" cy="4480560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59" y="1426463"/>
            <a:ext cx="31546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Situasi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1938528"/>
            <a:ext cx="3154679" cy="3703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Pasien datang ke klinik. Ada pendaftaran, pemeriksaan, dan pembayaran. Pada jam 17.00–19.00 waktu tunggu meningkat.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280160"/>
            <a:ext cx="3474720" cy="448056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43400" y="1280160"/>
            <a:ext cx="73152" cy="4480560"/>
          </a:xfrm>
          <a:prstGeom prst="rect">
            <a:avLst/>
          </a:prstGeom>
          <a:solidFill>
            <a:srgbClr val="2A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26280" y="1426463"/>
            <a:ext cx="31546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Variabel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6280" y="1938528"/>
            <a:ext cx="3154679" cy="3703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Arrival rate, service time, jumlah petugas, panjang antrean, waiting time, utilization, jumlah pasien selesai.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280160"/>
            <a:ext cx="3474720" cy="448056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46720" y="1280160"/>
            <a:ext cx="73152" cy="4480560"/>
          </a:xfrm>
          <a:prstGeom prst="rect">
            <a:avLst/>
          </a:prstGeom>
          <a:solidFill>
            <a:srgbClr val="E67D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0" y="1426463"/>
            <a:ext cx="31546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Pertanyaan Model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1938528"/>
            <a:ext cx="3154679" cy="3703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Bagaimana perubahan jumlah petugas memengaruhi waktu tunggu?</a:t>
            </a:r>
            <a:br/>
            <a:r>
              <a:t>Apa dampak variasi kedatangan?</a:t>
            </a:r>
            <a:br/>
            <a:r>
              <a:t>Di titik mana kapasitas menjadi bottleneck?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828C"/>
                </a:solidFill>
                <a:latin typeface="Aptos"/>
              </a:defRPr>
            </a:pPr>
            <a:r>
              <a:t>PEMODELAN SISTEM • PERTEMUAN 4 • 90 MENIT                                      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D4B"/>
                </a:solidFill>
                <a:latin typeface="Aptos Display"/>
              </a:defRPr>
            </a:pPr>
            <a:r>
              <a:t>Diskusi Kelompok — Pilih Representasi yang Tepat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17320"/>
            <a:ext cx="1078992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82D34"/>
                </a:solidFill>
                <a:latin typeface="Aptos"/>
              </a:defRPr>
            </a:pPr>
            <a:r>
              <a:t>• Kasus A: aliran material dari gudang → produksi → inspeksi → gudang jadi.</a:t>
            </a:r>
          </a:p>
          <a:p>
            <a:pPr>
              <a:spcAft>
                <a:spcPts val="900"/>
              </a:spcAft>
              <a:defRPr sz="1800">
                <a:solidFill>
                  <a:srgbClr val="282D34"/>
                </a:solidFill>
                <a:latin typeface="Aptos"/>
              </a:defRPr>
            </a:pPr>
            <a:r>
              <a:t>• Kasus B: hubungan demand → backlog → tekanan lembur → kapasitas → backlog.</a:t>
            </a:r>
          </a:p>
          <a:p>
            <a:pPr>
              <a:spcAft>
                <a:spcPts val="900"/>
              </a:spcAft>
              <a:defRPr sz="1800">
                <a:solidFill>
                  <a:srgbClr val="282D34"/>
                </a:solidFill>
                <a:latin typeface="Aptos"/>
              </a:defRPr>
            </a:pPr>
            <a:r>
              <a:t>• Kasus C: persediaan bahan baku yang berubah karena penerimaan dan pemakaian.</a:t>
            </a:r>
          </a:p>
          <a:p>
            <a:pPr>
              <a:spcAft>
                <a:spcPts val="900"/>
              </a:spcAft>
              <a:defRPr sz="1800">
                <a:solidFill>
                  <a:srgbClr val="282D34"/>
                </a:solidFill>
                <a:latin typeface="Aptos"/>
              </a:defRPr>
            </a:pPr>
            <a:r>
              <a:t>• Tentukan apakah paling tepat menggunakan flow diagram, influence diagram, atau stock–flow. Jelaskan alasannya.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4983480"/>
            <a:ext cx="10332720" cy="82296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14400" y="4983480"/>
            <a:ext cx="73152" cy="822960"/>
          </a:xfrm>
          <a:prstGeom prst="rect">
            <a:avLst/>
          </a:prstGeom>
          <a:solidFill>
            <a:srgbClr val="E67D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" y="5129784"/>
            <a:ext cx="10012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Waktu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5641848"/>
            <a:ext cx="10012680" cy="45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10 menit diskusi + 2 menit presentasi cepat per kelompok.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828C"/>
                </a:solidFill>
                <a:latin typeface="Aptos"/>
              </a:defRPr>
            </a:pPr>
            <a:r>
              <a:t>PEMODELAN SISTEM • PERTEMUAN 4 • 90 MENIT                                      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D4B"/>
                </a:solidFill>
                <a:latin typeface="Aptos Display"/>
              </a:defRPr>
            </a:pPr>
            <a:r>
              <a:t>Kuis Formatif — 5 Soal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17320"/>
            <a:ext cx="1078992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82D34"/>
                </a:solidFill>
                <a:latin typeface="Aptos"/>
              </a:defRPr>
            </a:pPr>
            <a:r>
              <a:t>• 1. Apa fungsi utama model konseptual?</a:t>
            </a:r>
          </a:p>
          <a:p>
            <a:pPr>
              <a:spcAft>
                <a:spcPts val="900"/>
              </a:spcAft>
              <a:defRPr sz="1800">
                <a:solidFill>
                  <a:srgbClr val="282D34"/>
                </a:solidFill>
                <a:latin typeface="Aptos"/>
              </a:defRPr>
            </a:pPr>
            <a:r>
              <a:t>• 2. Bedakan variabel dengan parameter.</a:t>
            </a:r>
          </a:p>
          <a:p>
            <a:pPr>
              <a:spcAft>
                <a:spcPts val="900"/>
              </a:spcAft>
              <a:defRPr sz="1800">
                <a:solidFill>
                  <a:srgbClr val="282D34"/>
                </a:solidFill>
                <a:latin typeface="Aptos"/>
              </a:defRPr>
            </a:pPr>
            <a:r>
              <a:t>• 3. Mengapa asumsi harus ditulis eksplisit?</a:t>
            </a:r>
          </a:p>
          <a:p>
            <a:pPr>
              <a:spcAft>
                <a:spcPts val="900"/>
              </a:spcAft>
              <a:defRPr sz="1800">
                <a:solidFill>
                  <a:srgbClr val="282D34"/>
                </a:solidFill>
                <a:latin typeface="Aptos"/>
              </a:defRPr>
            </a:pPr>
            <a:r>
              <a:t>• 4. Apa yang dimaksud hubungan sebab-akibat dalam diagram konseptual?</a:t>
            </a:r>
          </a:p>
          <a:p>
            <a:pPr>
              <a:spcAft>
                <a:spcPts val="900"/>
              </a:spcAft>
              <a:defRPr sz="1800">
                <a:solidFill>
                  <a:srgbClr val="282D34"/>
                </a:solidFill>
                <a:latin typeface="Aptos"/>
              </a:defRPr>
            </a:pPr>
            <a:r>
              <a:t>• 5. Sebutkan satu cara melakukan validasi konseptual.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5074920"/>
            <a:ext cx="10332720" cy="73152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14400" y="5074920"/>
            <a:ext cx="73152" cy="731520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" y="5221224"/>
            <a:ext cx="100126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Skor cepat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5733288"/>
            <a:ext cx="10012680" cy="-45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Benar = 20 poin per soal. Bahas alasan, bukan hanya huruf jawaban.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828C"/>
                </a:solidFill>
                <a:latin typeface="Aptos"/>
              </a:defRPr>
            </a:pPr>
            <a:r>
              <a:t>PEMODELAN SISTEM • PERTEMUAN 4 • 90 MENIT                                      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D4B"/>
                </a:solidFill>
                <a:latin typeface="Aptos Display"/>
              </a:defRPr>
            </a:pPr>
            <a:r>
              <a:t>Kunci Kuis &amp; Pembahasan Singkat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17320"/>
            <a:ext cx="1078992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82D34"/>
                </a:solidFill>
                <a:latin typeface="Aptos"/>
              </a:defRPr>
            </a:pPr>
            <a:r>
              <a:t>• 1. Merepresentasikan struktur, hubungan, asumsi, dan mekanisme penting sistem.</a:t>
            </a:r>
          </a:p>
          <a:p>
            <a:pPr>
              <a:spcAft>
                <a:spcPts val="900"/>
              </a:spcAft>
              <a:defRPr sz="1600">
                <a:solidFill>
                  <a:srgbClr val="282D34"/>
                </a:solidFill>
                <a:latin typeface="Aptos"/>
              </a:defRPr>
            </a:pPr>
            <a:r>
              <a:t>• 2. Variabel dapat berubah; parameter adalah nilai yang ditetapkan untuk kondisi/model tertentu.</a:t>
            </a:r>
          </a:p>
          <a:p>
            <a:pPr>
              <a:spcAft>
                <a:spcPts val="900"/>
              </a:spcAft>
              <a:defRPr sz="1600">
                <a:solidFill>
                  <a:srgbClr val="282D34"/>
                </a:solidFill>
                <a:latin typeface="Aptos"/>
              </a:defRPr>
            </a:pPr>
            <a:r>
              <a:t>• 3. Agar batas penyederhanaan dapat dipahami, dikritisi, dan diuji.</a:t>
            </a:r>
          </a:p>
          <a:p>
            <a:pPr>
              <a:spcAft>
                <a:spcPts val="900"/>
              </a:spcAft>
              <a:defRPr sz="1600">
                <a:solidFill>
                  <a:srgbClr val="282D34"/>
                </a:solidFill>
                <a:latin typeface="Aptos"/>
              </a:defRPr>
            </a:pPr>
            <a:r>
              <a:t>• 4. Mekanisme di mana perubahan satu elemen memengaruhi elemen lain.</a:t>
            </a:r>
          </a:p>
          <a:p>
            <a:pPr>
              <a:spcAft>
                <a:spcPts val="900"/>
              </a:spcAft>
              <a:defRPr sz="1600">
                <a:solidFill>
                  <a:srgbClr val="282D34"/>
                </a:solidFill>
                <a:latin typeface="Aptos"/>
              </a:defRPr>
            </a:pPr>
            <a:r>
              <a:t>• 5. Face validation, extreme condition test, atau logical/dimensional check.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828C"/>
                </a:solidFill>
                <a:latin typeface="Aptos"/>
              </a:defRPr>
            </a:pPr>
            <a:r>
              <a:t>PEMODELAN SISTEM • PERTEMUAN 4 • 90 MENIT                                      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D4B"/>
                </a:solidFill>
                <a:latin typeface="Aptos Display"/>
              </a:defRPr>
            </a:pPr>
            <a:r>
              <a:t>Takeaways Pertemuan 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25880"/>
            <a:ext cx="3474720" cy="443484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1325880"/>
            <a:ext cx="73152" cy="4434840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59" y="1472184"/>
            <a:ext cx="31546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1. Mulai dari tujuan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1984248"/>
            <a:ext cx="3154679" cy="3657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Model konseptual harus mengikuti pertanyaan pemodelan, bukan sebaliknya.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325880"/>
            <a:ext cx="3474720" cy="443484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43400" y="1325880"/>
            <a:ext cx="73152" cy="4434840"/>
          </a:xfrm>
          <a:prstGeom prst="rect">
            <a:avLst/>
          </a:prstGeom>
          <a:solidFill>
            <a:srgbClr val="2A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26280" y="1472184"/>
            <a:ext cx="31546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2. Cari mekanisme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6280" y="1984248"/>
            <a:ext cx="3154679" cy="3657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Identifikasi variabel, proses, hubungan, stock, flow, dan feedback yang relevan.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1325880"/>
            <a:ext cx="3474720" cy="443484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46720" y="1325880"/>
            <a:ext cx="73152" cy="4434840"/>
          </a:xfrm>
          <a:prstGeom prst="rect">
            <a:avLst/>
          </a:prstGeom>
          <a:solidFill>
            <a:srgbClr val="E67D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0" y="1472184"/>
            <a:ext cx="31546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3. Validasi sebelum menghitung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1984248"/>
            <a:ext cx="3154679" cy="3657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Model yang detail tetapi logikanya salah tetap menghasilkan kesimpulan yang salah.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828C"/>
                </a:solidFill>
                <a:latin typeface="Aptos"/>
              </a:defRPr>
            </a:pPr>
            <a:r>
              <a:t>PEMODELAN SISTEM • PERTEMUAN 4 • 90 MENIT                                      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D4B"/>
                </a:solidFill>
                <a:latin typeface="Aptos Display"/>
              </a:defRPr>
            </a:pPr>
            <a:r>
              <a:t>Tugas Pertemuan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17320"/>
            <a:ext cx="1078992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82D34"/>
                </a:solidFill>
                <a:latin typeface="Aptos"/>
              </a:defRPr>
            </a:pPr>
            <a:r>
              <a:t>• Lanjutkan sistem yang dipilih pada tugas Pertemuan 3.</a:t>
            </a:r>
          </a:p>
          <a:p>
            <a:pPr>
              <a:spcAft>
                <a:spcPts val="900"/>
              </a:spcAft>
              <a:defRPr sz="1600">
                <a:solidFill>
                  <a:srgbClr val="282D34"/>
                </a:solidFill>
                <a:latin typeface="Aptos"/>
              </a:defRPr>
            </a:pPr>
            <a:r>
              <a:t>• Buat 1 model konseptual dalam bentuk diagram.</a:t>
            </a:r>
          </a:p>
          <a:p>
            <a:pPr>
              <a:spcAft>
                <a:spcPts val="900"/>
              </a:spcAft>
              <a:defRPr sz="1600">
                <a:solidFill>
                  <a:srgbClr val="282D34"/>
                </a:solidFill>
                <a:latin typeface="Aptos"/>
              </a:defRPr>
            </a:pPr>
            <a:r>
              <a:t>• Identifikasi minimal: 5 variabel, 2 parameter, 1 stock, dan 2 flow jika relevan.</a:t>
            </a:r>
          </a:p>
          <a:p>
            <a:pPr>
              <a:spcAft>
                <a:spcPts val="900"/>
              </a:spcAft>
              <a:defRPr sz="1600">
                <a:solidFill>
                  <a:srgbClr val="282D34"/>
                </a:solidFill>
                <a:latin typeface="Aptos"/>
              </a:defRPr>
            </a:pPr>
            <a:r>
              <a:t>• Tuliskan minimal 5 hubungan antarvariabel dan arah pengaruhnya.</a:t>
            </a:r>
          </a:p>
          <a:p>
            <a:pPr>
              <a:spcAft>
                <a:spcPts val="900"/>
              </a:spcAft>
              <a:defRPr sz="1600">
                <a:solidFill>
                  <a:srgbClr val="282D34"/>
                </a:solidFill>
                <a:latin typeface="Aptos"/>
              </a:defRPr>
            </a:pPr>
            <a:r>
              <a:t>• Tuliskan minimal 5 asumsi/batasan model.</a:t>
            </a:r>
          </a:p>
          <a:p>
            <a:pPr>
              <a:spcAft>
                <a:spcPts val="900"/>
              </a:spcAft>
              <a:defRPr sz="1600">
                <a:solidFill>
                  <a:srgbClr val="282D34"/>
                </a:solidFill>
                <a:latin typeface="Aptos"/>
              </a:defRPr>
            </a:pPr>
            <a:r>
              <a:t>• Lakukan 3 uji logika “Jika… maka…” dan jelaskan hasilnya.</a:t>
            </a:r>
          </a:p>
          <a:p>
            <a:pPr>
              <a:spcAft>
                <a:spcPts val="900"/>
              </a:spcAft>
              <a:defRPr sz="1600">
                <a:solidFill>
                  <a:srgbClr val="282D34"/>
                </a:solidFill>
                <a:latin typeface="Aptos"/>
              </a:defRPr>
            </a:pPr>
            <a:r>
              <a:t>• Siapkan model konseptual untuk dikonversi menjadi model matematis/simulasi pada pertemuan berikutnya.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828C"/>
                </a:solidFill>
                <a:latin typeface="Aptos"/>
              </a:defRPr>
            </a:pPr>
            <a:r>
              <a:t>PEMODELAN SISTEM • PERTEMUAN 4 • 90 MENIT                                      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32004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92D4B"/>
                </a:solidFill>
                <a:latin typeface="Aptos Display"/>
              </a:defRPr>
            </a:pPr>
            <a:r>
              <a:t>Rubrik Penilaian Tugas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325880"/>
            <a:ext cx="2103120" cy="621792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325880"/>
            <a:ext cx="73152" cy="621792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472184"/>
            <a:ext cx="17830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Struktur model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984248"/>
            <a:ext cx="1783079" cy="-155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</a:p>
        </p:txBody>
      </p:sp>
      <p:sp>
        <p:nvSpPr>
          <p:cNvPr id="9" name="TextBox 8"/>
          <p:cNvSpPr txBox="1"/>
          <p:nvPr/>
        </p:nvSpPr>
        <p:spPr>
          <a:xfrm>
            <a:off x="3017520" y="1399032"/>
            <a:ext cx="7132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Kelengkapan komponen dan relevansi terhadap tujuan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87000" y="1399032"/>
            <a:ext cx="914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500" b="1">
                <a:solidFill>
                  <a:srgbClr val="192D4B"/>
                </a:solidFill>
                <a:latin typeface="Aptos"/>
              </a:defRPr>
            </a:pPr>
            <a:r>
              <a:t>25%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2167128"/>
            <a:ext cx="2103120" cy="621792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" y="2167128"/>
            <a:ext cx="73152" cy="621792"/>
          </a:xfrm>
          <a:prstGeom prst="rect">
            <a:avLst/>
          </a:prstGeom>
          <a:solidFill>
            <a:srgbClr val="2A6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2313432"/>
            <a:ext cx="17830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Hubungan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2825496"/>
            <a:ext cx="1783079" cy="-155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</a:p>
        </p:txBody>
      </p:sp>
      <p:sp>
        <p:nvSpPr>
          <p:cNvPr id="15" name="TextBox 14"/>
          <p:cNvSpPr txBox="1"/>
          <p:nvPr/>
        </p:nvSpPr>
        <p:spPr>
          <a:xfrm>
            <a:off x="3017520" y="2240280"/>
            <a:ext cx="7132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Arah dan mekanisme hubungan logis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287000" y="2240280"/>
            <a:ext cx="914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500" b="1">
                <a:solidFill>
                  <a:srgbClr val="192D4B"/>
                </a:solidFill>
                <a:latin typeface="Aptos"/>
              </a:defRPr>
            </a:pPr>
            <a:r>
              <a:t>25%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3008376"/>
            <a:ext cx="2103120" cy="621792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31520" y="3008376"/>
            <a:ext cx="73152" cy="621792"/>
          </a:xfrm>
          <a:prstGeom prst="rect">
            <a:avLst/>
          </a:prstGeom>
          <a:solidFill>
            <a:srgbClr val="E67D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3154680"/>
            <a:ext cx="17830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Asumsi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3666744"/>
            <a:ext cx="1783079" cy="-155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</a:p>
        </p:txBody>
      </p:sp>
      <p:sp>
        <p:nvSpPr>
          <p:cNvPr id="21" name="TextBox 20"/>
          <p:cNvSpPr txBox="1"/>
          <p:nvPr/>
        </p:nvSpPr>
        <p:spPr>
          <a:xfrm>
            <a:off x="3017520" y="3081528"/>
            <a:ext cx="7132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Jelas, realistis, dan terkait tujuan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287000" y="3081528"/>
            <a:ext cx="914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500" b="1">
                <a:solidFill>
                  <a:srgbClr val="192D4B"/>
                </a:solidFill>
                <a:latin typeface="Aptos"/>
              </a:defRPr>
            </a:pPr>
            <a:r>
              <a:t>20%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31520" y="3849624"/>
            <a:ext cx="2103120" cy="621792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31520" y="3849624"/>
            <a:ext cx="73152" cy="621792"/>
          </a:xfrm>
          <a:prstGeom prst="rect">
            <a:avLst/>
          </a:prstGeom>
          <a:solidFill>
            <a:srgbClr val="4691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4400" y="3995928"/>
            <a:ext cx="17830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Validasi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4507992"/>
            <a:ext cx="1783079" cy="-155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</a:p>
        </p:txBody>
      </p:sp>
      <p:sp>
        <p:nvSpPr>
          <p:cNvPr id="27" name="TextBox 26"/>
          <p:cNvSpPr txBox="1"/>
          <p:nvPr/>
        </p:nvSpPr>
        <p:spPr>
          <a:xfrm>
            <a:off x="3017520" y="3922776"/>
            <a:ext cx="7132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Uji logika dan argumentasi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287000" y="3922776"/>
            <a:ext cx="914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500" b="1">
                <a:solidFill>
                  <a:srgbClr val="192D4B"/>
                </a:solidFill>
                <a:latin typeface="Aptos"/>
              </a:defRPr>
            </a:pPr>
            <a:r>
              <a:t>20%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31520" y="4690872"/>
            <a:ext cx="2103120" cy="621792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31520" y="4690872"/>
            <a:ext cx="73152" cy="621792"/>
          </a:xfrm>
          <a:prstGeom prst="rect">
            <a:avLst/>
          </a:prstGeom>
          <a:solidFill>
            <a:srgbClr val="BE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14400" y="4837176"/>
            <a:ext cx="17830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Visualisasi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4400" y="5349240"/>
            <a:ext cx="1783079" cy="-155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</a:p>
        </p:txBody>
      </p:sp>
      <p:sp>
        <p:nvSpPr>
          <p:cNvPr id="33" name="TextBox 32"/>
          <p:cNvSpPr txBox="1"/>
          <p:nvPr/>
        </p:nvSpPr>
        <p:spPr>
          <a:xfrm>
            <a:off x="3017520" y="4764024"/>
            <a:ext cx="7132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Diagram rapi dan mudah dipahami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287000" y="4764024"/>
            <a:ext cx="914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500" b="1">
                <a:solidFill>
                  <a:srgbClr val="192D4B"/>
                </a:solidFill>
                <a:latin typeface="Aptos"/>
              </a:defRPr>
            </a:pPr>
            <a:r>
              <a:t>10%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828C"/>
                </a:solidFill>
                <a:latin typeface="Aptos"/>
              </a:defRPr>
            </a:pPr>
            <a:r>
              <a:t>PEMODELAN SISTEM • PERTEMUAN 4 • 90 MENIT                                      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2D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789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FFFFF"/>
                </a:solidFill>
                <a:latin typeface="Aptos Display"/>
              </a:defRPr>
            </a:pPr>
            <a:r>
              <a:t>DARI REALITAS → MODEL KONSEPTUAL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2423160"/>
            <a:ext cx="10515600" cy="1463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C8E1EB"/>
                </a:solidFill>
                <a:latin typeface="Aptos"/>
              </a:defRPr>
            </a:pPr>
            <a:r>
              <a:t>Definisikan variabel → hubungkan mekanisme → nyatakan asumsi → validasi logika → baru kuantifikasi.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4572000"/>
            <a:ext cx="10241280" cy="914400"/>
          </a:xfrm>
          <a:prstGeom prst="roundRect">
            <a:avLst/>
          </a:prstGeom>
          <a:solidFill>
            <a:srgbClr val="F2F6FA"/>
          </a:solidFill>
          <a:ln>
            <a:solidFill>
              <a:srgbClr val="D7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4572000"/>
            <a:ext cx="73152" cy="914400"/>
          </a:xfrm>
          <a:prstGeom prst="rect">
            <a:avLst/>
          </a:prstGeom>
          <a:solidFill>
            <a:srgbClr val="2387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4718304"/>
            <a:ext cx="99212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92D4B"/>
                </a:solidFill>
                <a:latin typeface="Aptos Display"/>
              </a:defRPr>
            </a:pPr>
            <a:r>
              <a:t>Pertemuan 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5230368"/>
            <a:ext cx="992124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282D34"/>
                </a:solidFill>
                <a:latin typeface="Aptos"/>
              </a:defRPr>
            </a:pPr>
            <a:r>
              <a:t>Model Matematis &amp; Formulasi Hubungan Sistem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6510528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78828C"/>
                </a:solidFill>
                <a:latin typeface="Aptos"/>
              </a:defRPr>
            </a:pPr>
            <a:r>
              <a:t>PEMODELAN SISTEM • PERTEMUAN 4 • 90 MENIT                                      30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