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955279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PEMODELAN SISTEM</a:t>
            </a:r>
          </a:p>
          <a:p>
            <a:r>
              <a:rPr sz="2300">
                <a:solidFill>
                  <a:srgbClr val="B4DCF0"/>
                </a:solidFill>
              </a:rPr>
              <a:t>Pertemuan 3 — Identifikasi Masalah &amp; Formulasi Tujuan</a:t>
            </a:r>
          </a:p>
          <a:p>
            <a:r>
              <a:rPr sz="1700">
                <a:solidFill>
                  <a:srgbClr val="FFFFFF"/>
                </a:solidFill>
              </a:rPr>
              <a:t>Teknik Industri • 2 SKS • Durasi 90 menit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503920" y="1508760"/>
            <a:ext cx="2011680" cy="685800"/>
          </a:xfrm>
          <a:prstGeom prst="round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03920" y="1691639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</a:rPr>
              <a:t>GEJALA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03920" y="2423160"/>
            <a:ext cx="2011680" cy="68580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03920" y="260604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</a:rPr>
              <a:t>MASALAH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03920" y="3337560"/>
            <a:ext cx="2011680" cy="685800"/>
          </a:xfrm>
          <a:prstGeom prst="round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0" y="352044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</a:rPr>
              <a:t>AKAR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Capaian Pembelajaran Pertemuan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Menjelaskan perbedaan gejala, masalah, penyebab, dan akar masalah.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Mengidentifikasi masalah sistem secara objektif berdasarkan fakta dan data.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Merumuskan problem statement yang spesifik, terukur, dan tidak bias solusi.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Menentukan tujuan pemodelan yang dapat diterjemahkan menjadi ukuran kinerja.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Merumuskan pertanyaan yang harus dijawab melalui model.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Menghubungkan masalah → tujuan → performance measures → skenario.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Alur Pembelajaran 90 Menit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828800"/>
            <a:ext cx="73152" cy="274320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088" y="1956816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0–10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450592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Review &amp; pemantik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41448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41448" y="1828800"/>
            <a:ext cx="73152" cy="27432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42616" y="1956816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10–25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42616" y="2450592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Gejala vs masalah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9976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79976" y="1828800"/>
            <a:ext cx="73152" cy="27432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81144" y="1956816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25–45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144" y="2450592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Root cause &amp; problem statement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18504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18504" y="1828800"/>
            <a:ext cx="73152" cy="27432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19672" y="1956816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45–60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9672" y="2450592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Tujuan &amp; ukuran kinerja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57032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57032" y="1828800"/>
            <a:ext cx="73152" cy="27432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58200" y="1956816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60–78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2450592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Studi kasus &amp; latihan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195560" y="1828800"/>
            <a:ext cx="173736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195560" y="1828800"/>
            <a:ext cx="73152" cy="27432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396728" y="1956816"/>
            <a:ext cx="1371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78–90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96728" y="2450592"/>
            <a:ext cx="13716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Kuis &amp; refleksi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Pemantik: Mana yang Benar-Benar Masalah?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5039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646E78"/>
                </a:solidFill>
              </a:rPr>
              <a:t>Jangan langsung mencari solusi.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38328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73152" cy="256032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773936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267712"/>
            <a:ext cx="3017520" cy="18287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“Antrean panjang.”
Masih berupa gejala.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45920"/>
            <a:ext cx="338328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645920"/>
            <a:ext cx="73152" cy="256032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1773936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2267712"/>
            <a:ext cx="3017520" cy="18287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“Waktu tunggu rata-rata 25 menit, sedangkan target 10 menit.”
Sudah menunjukkan gap.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38328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38160" y="1645920"/>
            <a:ext cx="73152" cy="256032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39328" y="1773936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9328" y="2267712"/>
            <a:ext cx="3017520" cy="18287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“Tambah 2 petugas.”
Ini sudah berupa solusi.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Empat Level Analisis Masalah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256032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749039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GEJALA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93392"/>
            <a:ext cx="21945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Apa yang terlihat?
Contoh: antrean panjang, stockout, keterlambatan.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371600"/>
            <a:ext cx="256032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83280" y="1371600"/>
            <a:ext cx="73152" cy="3749039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8444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MASALAH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4448" y="1993392"/>
            <a:ext cx="21945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Gap kinerja yang perlu dipahami/diperbaiki.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1371600"/>
            <a:ext cx="256032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26480" y="1371600"/>
            <a:ext cx="73152" cy="3749039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2764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PENYEBAB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7648" y="1993392"/>
            <a:ext cx="21945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Faktor yang berkontribusi terhadap masalah.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9680" y="1371600"/>
            <a:ext cx="256032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869680" y="1371600"/>
            <a:ext cx="73152" cy="3749039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7084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AKAR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70848" y="1993392"/>
            <a:ext cx="2194560" cy="3017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Mekanisme mendasar yang perlu diuji.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Gejala ≠ Masalah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25880"/>
          <a:ext cx="1106424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746760">
                <a:tc>
                  <a:txBody>
                    <a:bodyPr/>
                    <a:lstStyle/>
                    <a:p>
                      <a:r>
                        <a:rPr sz="1200"/>
                        <a:t>Pernyataan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/>
                        <a:t>Kategori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/>
                        <a:t>Mengapa?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r>
                        <a:rPr sz="1200"/>
                        <a:t>“Banyak pelanggan menunggu.”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Gejala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Belum ada ukuran gap.</a:t>
                      </a:r>
                    </a:p>
                  </a:txBody>
                  <a:tcPr/>
                </a:tc>
              </a:tr>
              <a:tr h="746760">
                <a:tc>
                  <a:txBody>
                    <a:bodyPr/>
                    <a:lstStyle/>
                    <a:p>
                      <a:r>
                        <a:rPr sz="1200"/>
                        <a:t>“Waiting time 25 menit.”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Indikator/gejala terukur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Sudah dapat dibandingkan.</a:t>
                      </a:r>
                    </a:p>
                  </a:txBody>
                  <a:tcPr/>
                </a:tc>
              </a:tr>
              <a:tr h="746760">
                <a:tc>
                  <a:txBody>
                    <a:bodyPr/>
                    <a:lstStyle/>
                    <a:p>
                      <a:r>
                        <a:rPr sz="1200"/>
                        <a:t>“Target waiting time 10 menit.”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Standar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Menjadi pembanding.</a:t>
                      </a:r>
                    </a:p>
                  </a:txBody>
                  <a:tcPr/>
                </a:tc>
              </a:tr>
              <a:tr h="746760">
                <a:tc>
                  <a:txBody>
                    <a:bodyPr/>
                    <a:lstStyle/>
                    <a:p>
                      <a:r>
                        <a:rPr sz="1200"/>
                        <a:t>“Waiting time 25 menit &gt; target 10 menit.”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Masalah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Gap sudah jelas.</a:t>
                      </a:r>
                    </a:p>
                  </a:txBody>
                  <a:tcPr/>
                </a:tc>
              </a:tr>
              <a:tr h="746760">
                <a:tc>
                  <a:txBody>
                    <a:bodyPr/>
                    <a:lstStyle/>
                    <a:p>
                      <a:r>
                        <a:rPr sz="1200"/>
                        <a:t>“Tambah 2 petugas.”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Alternatif solusi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Belum tentu penyebab utama.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Problem Statement yang Baik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Spesifik: menyebutkan proses/lokasi/waktu yang relevan.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Berbasis data: menyertakan angka, tren, atau bukti observasi.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Menunjukkan gap: aktual dibandingkan target, standar, atau kebutuhan.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Menjelaskan dampak: biaya, waktu, kualitas, kapasitas, risiko, atau kepuasan.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Netral: tidak menghakimi orang atau langsung mengunci solusi.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40880" y="1645920"/>
            <a:ext cx="384048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040880" y="1645920"/>
            <a:ext cx="73152" cy="310896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42048" y="1773936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2048" y="2267712"/>
            <a:ext cx="3474720" cy="2377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“Pada [sistem/proses], [indikator] sebesar [aktual], sedangkan target sebesar [target], sehingga menimbulkan [dampak].”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Contoh Reformulasi Problem Statement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52120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6576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Kurang Tepat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93392"/>
            <a:ext cx="4846320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“Produksi tidak efisien dan perusahaan harus membeli mesin baru.”
Masalahnya: subjektif + langsung memilih solusi.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2120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09360" y="1371600"/>
            <a:ext cx="73152" cy="36576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28" y="1499616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Lebih Tepat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1993392"/>
            <a:ext cx="4846320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“Output rata-rata 1.000 unit/hari, sementara demand rata-rata 1.200 unit/hari. Backlog meningkat pada periode demand tinggi.”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5W1H untuk Menggali Masalah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2960" y="1371600"/>
          <a:ext cx="10515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627017">
                <a:tc>
                  <a:txBody>
                    <a:bodyPr/>
                    <a:lstStyle/>
                    <a:p>
                      <a:r>
                        <a:rPr sz="1400"/>
                        <a:t>Pertanyaan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Fokus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r>
                        <a:rPr sz="1400"/>
                        <a:t>What?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Apa gejala/gap kinerja?</a:t>
                      </a:r>
                    </a:p>
                  </a:txBody>
                  <a:tcPr/>
                </a:tc>
              </a:tr>
              <a:tr h="627017">
                <a:tc>
                  <a:txBody>
                    <a:bodyPr/>
                    <a:lstStyle/>
                    <a:p>
                      <a:r>
                        <a:rPr sz="1400"/>
                        <a:t>Where?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Di proses/lokasi mana?</a:t>
                      </a:r>
                    </a:p>
                  </a:txBody>
                  <a:tcPr/>
                </a:tc>
              </a:tr>
              <a:tr h="627017">
                <a:tc>
                  <a:txBody>
                    <a:bodyPr/>
                    <a:lstStyle/>
                    <a:p>
                      <a:r>
                        <a:rPr sz="1400"/>
                        <a:t>When?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Kapan, berapa lama, seberapa sering?</a:t>
                      </a:r>
                    </a:p>
                  </a:txBody>
                  <a:tcPr/>
                </a:tc>
              </a:tr>
              <a:tr h="627017">
                <a:tc>
                  <a:txBody>
                    <a:bodyPr/>
                    <a:lstStyle/>
                    <a:p>
                      <a:r>
                        <a:rPr sz="1400"/>
                        <a:t>Who?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Siapa yang terdampak/pengambil keputusan?</a:t>
                      </a:r>
                    </a:p>
                  </a:txBody>
                  <a:tcPr/>
                </a:tc>
              </a:tr>
              <a:tr h="627017">
                <a:tc>
                  <a:txBody>
                    <a:bodyPr/>
                    <a:lstStyle/>
                    <a:p>
                      <a:r>
                        <a:rPr sz="1400"/>
                        <a:t>Why?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Mengapa penting? Apa dampaknya?</a:t>
                      </a:r>
                    </a:p>
                  </a:txBody>
                  <a:tcPr/>
                </a:tc>
              </a:tr>
              <a:tr h="627018">
                <a:tc>
                  <a:txBody>
                    <a:bodyPr/>
                    <a:lstStyle/>
                    <a:p>
                      <a:r>
                        <a:rPr sz="1400"/>
                        <a:t>How much?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Berapa besar gap/kerugiannya?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Problem Tree: Dari Masalah ke Penyebab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Tempatkan masalah utama sebagai fokus.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Turunkan beberapa penyebab langsung.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Telusuri faktor yang mendasari setiap penyebab.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Bedakan fakta, hipotesis, dan asumsi.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Gunakan data untuk menguji penyebab yang paling relevan.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Jangan menganggap satu “akar masalah” selalu berlaku untuk semua sistem.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32320" y="1554480"/>
            <a:ext cx="36576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32320" y="1554480"/>
            <a:ext cx="73152" cy="347472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33488" y="1682495"/>
            <a:ext cx="3291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Contoh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3488" y="2176272"/>
            <a:ext cx="329184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MASALAH: stockout
↓
Demand tinggi
Kapasitas produksi terbatas
Lead time pemasok panjang
↓
Kebijakan persediaan tidak menyesuaikan variasi 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Teknik 5 Why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52120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6576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Prinsip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93392"/>
            <a:ext cx="4846320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Mulai dari masalah terukur.
Tanyakan “mengapa?” secara bertahap.
Berhenti ketika sampai pada faktor yang dapat diuji atau dikendalikan.
Jika ada beberapa jalur penyebab, buat beberapa rantai.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2120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09360" y="1371600"/>
            <a:ext cx="73152" cy="36576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28" y="1499616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Contoh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1993392"/>
            <a:ext cx="4846320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Stockout
→ Demand &gt; produksi
→ Kapasitas terbatas
→ Jadwal produksi tetap
→ Tidak mempertimbangkan pola demand
→ Kebijakan produksi perlu diuji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Dari Masalah ke Tujuan Pemodelan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Masalah: kondisi/gap yang ingin dipahami.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Pertanyaan: apa yang perlu diketahui agar keputusan lebih baik?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Tujuan: hasil analisis yang ingin dicapai.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Performance measure: bagaimana keberhasilan diukur?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Skenario: kebijakan/parameter apa yang akan diuji?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40880" y="1463040"/>
            <a:ext cx="36576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040880" y="1463040"/>
            <a:ext cx="73152" cy="347472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42048" y="1591056"/>
            <a:ext cx="3291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Alur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2048" y="2084832"/>
            <a:ext cx="329184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MASALAH
↓
PERTANYAAN
↓
TUJUAN
↓
UKURAN KINERJA
↓
SKENARIO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Karakteristik Tujuan Pemodelan yang Baik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21031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71600"/>
            <a:ext cx="73152" cy="356616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499616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Spesifik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93392"/>
            <a:ext cx="173736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Jelas sistem dan fokus analisis.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1371600"/>
            <a:ext cx="21031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880360" y="1371600"/>
            <a:ext cx="73152" cy="356616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81528" y="1499616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Terukur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81528" y="1993392"/>
            <a:ext cx="173736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Memiliki indikator kinerja.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66360" y="1371600"/>
            <a:ext cx="21031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166360" y="1371600"/>
            <a:ext cx="73152" cy="356616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67528" y="1499616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Relevan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7528" y="1993392"/>
            <a:ext cx="173736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Mendukung kebutuhan keputusan.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52360" y="1371600"/>
            <a:ext cx="21031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452360" y="1371600"/>
            <a:ext cx="73152" cy="356616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53528" y="1499616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Berbatas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53528" y="1993392"/>
            <a:ext cx="173736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Ada konteks waktu/sistem.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738360" y="1371600"/>
            <a:ext cx="18288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738360" y="1371600"/>
            <a:ext cx="73152" cy="356616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39528" y="1499616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Dapat Diuji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39528" y="1993392"/>
            <a:ext cx="146304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Bisa dieksperimenkan.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Contoh Tujuan: Kurang Tepat vs Lebih Tepat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52120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56616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Kurang Tepat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93392"/>
            <a:ext cx="484632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“Meningkatkan efisiensi produksi.”
Terlalu umum. Tidak jelas indikator dan batas sistem.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2120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09360" y="1371600"/>
            <a:ext cx="73152" cy="356616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28" y="1499616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Lebih Tepat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1993392"/>
            <a:ext cx="484632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“Menganalisis pengaruh kapasitas dan jadwal produksi terhadap throughput, backlog, dan biaya lembur untuk mencapai service level ≥95%.”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Performance Measures pada Sistem Industri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325880"/>
          <a:ext cx="108813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640080">
                <a:tc>
                  <a:txBody>
                    <a:bodyPr/>
                    <a:lstStyle/>
                    <a:p>
                      <a:r>
                        <a:rPr sz="1300"/>
                        <a:t>Area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/>
                        <a:t>Contoh ukuran kinerja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300"/>
                        <a:t>Produksi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Throughput, utilization, cycle time, WIP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300"/>
                        <a:t>Persediaan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Average inventory, stockout, service level, holding cost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300"/>
                        <a:t>Antrean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Waiting time, queue length, utilization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300"/>
                        <a:t>Logistik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Lead time, on-time delivery, transport cost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300"/>
                        <a:t>Kualitas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Defect rate, yield, rework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300"/>
                        <a:t>Keuangan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Total cost, revenue, margin, cash requirement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Jenis Pertanyaan yang Bisa Dijawab Model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25603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71600"/>
            <a:ext cx="73152" cy="356616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Deskriptif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93392"/>
            <a:ext cx="219456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Bagaimana perilaku sistem saat ini?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371600"/>
            <a:ext cx="25603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83280" y="1371600"/>
            <a:ext cx="73152" cy="356616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8444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Diagnostik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4448" y="1993392"/>
            <a:ext cx="219456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Faktor apa yang paling memengaruhi kinerja?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371600"/>
            <a:ext cx="25603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371600"/>
            <a:ext cx="73152" cy="356616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7336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Prediktif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3368" y="1993392"/>
            <a:ext cx="219456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Apa yang terjadi jika kondisi berubah?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61120" y="1371600"/>
            <a:ext cx="25603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61120" y="1371600"/>
            <a:ext cx="73152" cy="356616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6228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Kebijakan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62288" y="1993392"/>
            <a:ext cx="219456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Bagaimana hasil jika aturan/strategi diubah?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Studi Kasus — UMKM Frozen Food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Permintaan normal: 600 pack/hari.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Permintaan akhir pekan: 900 pack/hari.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Kapasitas produksi normal: 650 pack/hari.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Persediaan awal: 300 pack.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Lead time bahan baku: 2 hari.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Target service level: ≥95%.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Masalah: backlog dan keterlambatan meningkat ketika demand tinggi.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Formulasi Masalah Kasus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3832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56616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Masalah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93392"/>
            <a:ext cx="301752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Pesanan terlambat pada periode demand tinggi dan backlog meningkat.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3832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356616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99616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Tujuan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93392"/>
            <a:ext cx="301752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Menganalisis pengaruh demand, kapasitas, persediaan, dan lembur terhadap service level dan biaya.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71600"/>
            <a:ext cx="33832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71600"/>
            <a:ext cx="73152" cy="356616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99616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Performance Measures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93392"/>
            <a:ext cx="301752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Service level
Backlog
Inventory
Overtime cost
Total cost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Skenario Eksperimen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371600"/>
          <a:ext cx="108813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670560">
                <a:tc>
                  <a:txBody>
                    <a:bodyPr/>
                    <a:lstStyle/>
                    <a:p>
                      <a:r>
                        <a:rPr sz="1300"/>
                        <a:t>Skenario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/>
                        <a:t>Kebijakan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/>
                        <a:t>Output yang diamati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Produksi normal 650/hari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Service level, backlog</a:t>
                      </a: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Tambah safety 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Stockout, holding cost</a:t>
                      </a: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Lembur saat demand tinggi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Service level, overtime cost</a:t>
                      </a: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Tambah kapasitas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Service level, total cost</a:t>
                      </a: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Safety stock + lembur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Trade-off biaya vs service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LATIHAN 1 — Susun Problem Statement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5039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Kelompok 3–4 orang • 8 menit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Pilih: produksi, persediaan, antrean, atau logistik.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Tentukan gejala yang terlihat.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Tentukan indikator kinerja yang bermasalah.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Tentukan target/standar pembanding.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Tentukan dampak masalah.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</a:defRPr>
            </a:pPr>
            <a:r>
              <a:t>Tulis problem statement maksimal 2 kalimat.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Worksheet Latihan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2960" y="137160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587828">
                <a:tc>
                  <a:txBody>
                    <a:bodyPr/>
                    <a:lstStyle/>
                    <a:p>
                      <a:r>
                        <a:rPr sz="1400"/>
                        <a:t>Komponen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Jawaban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400"/>
                        <a:t>Sistem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........................................................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400"/>
                        <a:t>Gejala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........................................................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400"/>
                        <a:t>Indikator kinerja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........................................................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400"/>
                        <a:t>Aktual vs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........................................................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r>
                        <a:rPr sz="1400"/>
                        <a:t>Dampak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........................................................</a:t>
                      </a:r>
                    </a:p>
                  </a:txBody>
                  <a:tcPr/>
                </a:tc>
              </a:tr>
              <a:tr h="587832">
                <a:tc>
                  <a:txBody>
                    <a:bodyPr/>
                    <a:lstStyle/>
                    <a:p>
                      <a:r>
                        <a:rPr sz="1400"/>
                        <a:t>Problem 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........................................................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LATIHAN 2 — Tujuan dan Pertanyaan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Berdasarkan problem statement, tuliskan 1 tujuan utama pemodelan.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Turunkan 2–3 pertanyaan yang harus dijawab model.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Tentukan minimal 3 performance measures.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Tentukan 2 alternatif/skenario yang dapat diuji.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Periksa kembali: apakah tujuan sudah netral dan tidak memaksakan solusi?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Contoh Hasil Latihan — Antrean Klinik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371600"/>
          <a:ext cx="108813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670560">
                <a:tc>
                  <a:txBody>
                    <a:bodyPr/>
                    <a:lstStyle/>
                    <a:p>
                      <a:r>
                        <a:rPr sz="1300"/>
                        <a:t>Komponen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/>
                        <a:t>Contoh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Masalah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Waiting time rata-rata 25 menit; target ≤10 menit.</a:t>
                      </a: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Tujuan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Menganalisis pengaruh arrival rate dan jumlah server terhadap waiting time.</a:t>
                      </a: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Measures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Waiting time, queue length, utilization, throughput.</a:t>
                      </a: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Skenario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1 server, 2 server, 3 server; variasi arrival rate.</a:t>
                      </a:r>
                    </a:p>
                  </a:txBody>
                  <a:tcPr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sz="1300"/>
                        <a:t>Pertanyaan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Berapa server yang memenuhi target tanpa utilization terlalu rendah?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Diskusi: Masalah atau Solusi?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52120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56616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Pernyataan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93392"/>
            <a:ext cx="484632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“Kita harus membeli mesin baru karena output rendah.”
Apakah ini problem statement?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2120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09360" y="1371600"/>
            <a:ext cx="73152" cy="356616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28" y="1499616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Pernyataan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1993392"/>
            <a:ext cx="4846320" cy="28346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“Output aktual 1.000 unit/hari, demand 1.200 unit/hari. Backlog meningkat.”
Apa tujuan model yang tepat?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Kuis Formatif — 5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1. Apa perbedaan gejala dan masalah?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2. Mengapa problem statement harus berbasis data?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3. Apa fungsi performance measure?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4. Buat satu contoh tujuan pemodelan untuk masalah antrean.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5. Mengapa model sebaiknya menguji beberapa skenario?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Takeaways Pertemuan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5039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Empat prinsip utama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25603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347472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993392"/>
            <a:ext cx="21945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Bedakan gejala, masalah, penyebab, dan akar masalah.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371600"/>
            <a:ext cx="25603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83280" y="1371600"/>
            <a:ext cx="73152" cy="347472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8444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4448" y="1993392"/>
            <a:ext cx="21945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Problem statement harus spesifik dan berbasis fakta.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371600"/>
            <a:ext cx="25603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26480" y="1371600"/>
            <a:ext cx="73152" cy="347472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2764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1993392"/>
            <a:ext cx="21945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Tujuan harus terukur dan dapat diuji.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9680" y="1371600"/>
            <a:ext cx="25603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69680" y="1371600"/>
            <a:ext cx="73152" cy="347472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070848" y="1499616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4263F"/>
                </a:solidFill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70848" y="1993392"/>
            <a:ext cx="21945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232A32"/>
                </a:solidFill>
              </a:rPr>
              <a:t>Pertanyaan model menentukan ukuran kinerja dan skenario.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Tugas Pertemuan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Lanjutkan sistem yang dipilih pada Pertemuan 2.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Susun problem statement maksimal 2–3 kalimat berbasis data.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Identifikasi minimal 3 kemungkinan penyebab.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Tentukan 1 tujuan utama dan 2–3 tujuan pendukung.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Tentukan minimal 3 performance measures.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Buat 2–3 pertanyaan yang akan dijawab model.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Siapkan hasilnya sebagai input Pertemuan 4: Model Konseptual.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Rubrik Tugas Pertemuan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371600"/>
          <a:ext cx="10881360" cy="3749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624839">
                <a:tc>
                  <a:txBody>
                    <a:bodyPr/>
                    <a:lstStyle/>
                    <a:p>
                      <a:r>
                        <a:rPr sz="1300"/>
                        <a:t>Aspek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/>
                        <a:t>Bobot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/>
                        <a:t>Indikator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624839">
                <a:tc>
                  <a:txBody>
                    <a:bodyPr/>
                    <a:lstStyle/>
                    <a:p>
                      <a:r>
                        <a:rPr sz="1300"/>
                        <a:t>Problem 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Spesifik, berbasis data, jelas gap dan dampak</a:t>
                      </a:r>
                    </a:p>
                  </a:txBody>
                  <a:tcPr/>
                </a:tc>
              </a:tr>
              <a:tr h="624839">
                <a:tc>
                  <a:txBody>
                    <a:bodyPr/>
                    <a:lstStyle/>
                    <a:p>
                      <a:r>
                        <a:rPr sz="1300"/>
                        <a:t>Penyebab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Logis dan dapat diuji</a:t>
                      </a:r>
                    </a:p>
                  </a:txBody>
                  <a:tcPr/>
                </a:tc>
              </a:tr>
              <a:tr h="624839">
                <a:tc>
                  <a:txBody>
                    <a:bodyPr/>
                    <a:lstStyle/>
                    <a:p>
                      <a:r>
                        <a:rPr sz="1300"/>
                        <a:t>Tujuan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Relevan, terukur, tidak bias solusi</a:t>
                      </a:r>
                    </a:p>
                  </a:txBody>
                  <a:tcPr/>
                </a:tc>
              </a:tr>
              <a:tr h="624839">
                <a:tc>
                  <a:txBody>
                    <a:bodyPr/>
                    <a:lstStyle/>
                    <a:p>
                      <a:r>
                        <a:rPr sz="1300"/>
                        <a:t>Performance measures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Tepat untuk menjawab tujuan</a:t>
                      </a:r>
                    </a:p>
                  </a:txBody>
                  <a:tcPr/>
                </a:tc>
              </a:tr>
              <a:tr h="624844">
                <a:tc>
                  <a:txBody>
                    <a:bodyPr/>
                    <a:lstStyle/>
                    <a:p>
                      <a:r>
                        <a:rPr sz="1300"/>
                        <a:t>Pertanyaan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Jelas dan dapat diuji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Panduan Dosen — Alokasi 90 Menit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371600"/>
          <a:ext cx="1088136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561702">
                <a:tc>
                  <a:txBody>
                    <a:bodyPr/>
                    <a:lstStyle/>
                    <a:p>
                      <a:r>
                        <a:rPr sz="1300"/>
                        <a:t>Segmen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/>
                        <a:t>Waktu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/>
                        <a:t>Aktivitas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561702">
                <a:tc>
                  <a:txBody>
                    <a:bodyPr/>
                    <a:lstStyle/>
                    <a:p>
                      <a:r>
                        <a:rPr sz="1300"/>
                        <a:t>Review/pemantik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0–10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Review boundary + kasus pemantik</a:t>
                      </a:r>
                    </a:p>
                  </a:txBody>
                  <a:tcPr/>
                </a:tc>
              </a:tr>
              <a:tr h="561702">
                <a:tc>
                  <a:txBody>
                    <a:bodyPr/>
                    <a:lstStyle/>
                    <a:p>
                      <a:r>
                        <a:rPr sz="1300"/>
                        <a:t>Konsep masalah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10–25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Gejala, masalah, penyebab, akar</a:t>
                      </a:r>
                    </a:p>
                  </a:txBody>
                  <a:tcPr/>
                </a:tc>
              </a:tr>
              <a:tr h="561702">
                <a:tc>
                  <a:txBody>
                    <a:bodyPr/>
                    <a:lstStyle/>
                    <a:p>
                      <a:r>
                        <a:rPr sz="1300"/>
                        <a:t>Problem 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25–45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5W1H, Problem Tree, 5 Why</a:t>
                      </a:r>
                    </a:p>
                  </a:txBody>
                  <a:tcPr/>
                </a:tc>
              </a:tr>
              <a:tr h="561702">
                <a:tc>
                  <a:txBody>
                    <a:bodyPr/>
                    <a:lstStyle/>
                    <a:p>
                      <a:r>
                        <a:rPr sz="1300"/>
                        <a:t>Tujuan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45–60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Tujuan, pertanyaan, performance measures</a:t>
                      </a:r>
                    </a:p>
                  </a:txBody>
                  <a:tcPr/>
                </a:tc>
              </a:tr>
              <a:tr h="561702">
                <a:tc>
                  <a:txBody>
                    <a:bodyPr/>
                    <a:lstStyle/>
                    <a:p>
                      <a:r>
                        <a:rPr sz="1300"/>
                        <a:t>Latihan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60–78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Problem statement + tujuan kelompok</a:t>
                      </a:r>
                    </a:p>
                  </a:txBody>
                  <a:tcPr/>
                </a:tc>
              </a:tr>
              <a:tr h="561708">
                <a:tc>
                  <a:txBody>
                    <a:bodyPr/>
                    <a:lstStyle/>
                    <a:p>
                      <a:r>
                        <a:rPr sz="1300"/>
                        <a:t>Kuis/refleksi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78–90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/>
                        <a:t>Kuis, feedback, tugas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</a:rPr>
              <a:t>JANGAN LANGSUNG MENCARI SOLUSI</a:t>
            </a:r>
          </a:p>
          <a:p>
            <a:pPr algn="ctr"/>
            <a:r>
              <a:rPr sz="2200">
                <a:solidFill>
                  <a:srgbClr val="FFFFFF"/>
                </a:solidFill>
              </a:rPr>
              <a:t>Definisikan masalah → tentukan tujuan → ukur kinerja → baru bangun model.</a:t>
            </a:r>
          </a:p>
          <a:p>
            <a:pPr algn="ctr"/>
            <a:r>
              <a:rPr sz="1700">
                <a:solidFill>
                  <a:srgbClr val="DCF0FA"/>
                </a:solidFill>
              </a:rPr>
              <a:t>Pertemuan 4: Model Konseptual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3 | 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