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804672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PEMODELAN SISTEM</a:t>
            </a:r>
          </a:p>
          <a:p>
            <a:r>
              <a:rPr sz="2400">
                <a:solidFill>
                  <a:srgbClr val="B4DCF0"/>
                </a:solidFill>
              </a:rPr>
              <a:t>Pertemuan 2 — Memahami Sistem &amp; System Boundary</a:t>
            </a:r>
          </a:p>
          <a:p>
            <a:r>
              <a:rPr sz="1700">
                <a:solidFill>
                  <a:srgbClr val="FFFFFF"/>
                </a:solidFill>
              </a:rPr>
              <a:t>Teknik Industri • 2 SKS • Durasi 90 menit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412480" y="1417320"/>
            <a:ext cx="2011680" cy="731520"/>
          </a:xfrm>
          <a:prstGeom prst="roundRect">
            <a:avLst/>
          </a:prstGeom>
          <a:solidFill>
            <a:srgbClr val="646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412480" y="160020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</a:rPr>
              <a:t>LINGKUNGAN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0" y="2331720"/>
            <a:ext cx="2011680" cy="731520"/>
          </a:xfrm>
          <a:prstGeom prst="round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0" y="251460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</a:rPr>
              <a:t>SISTEM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12480" y="3246120"/>
            <a:ext cx="2011680" cy="731520"/>
          </a:xfrm>
          <a:prstGeom prst="roundRect">
            <a:avLst/>
          </a:prstGeom>
          <a:solidFill>
            <a:srgbClr val="646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0" y="342900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</a:rPr>
              <a:t>LINGKUNGAN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Capaian Pembelajaran Pertemuan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Menjelaskan karakteristik sistem dan hubungan antar-komponen.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Mengidentifikasi elemen sistem: input, proses, output, feedback, stakeholder, dan lingkungan.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Menentukan system boundary sesuai tujuan analisis.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Membedakan faktor internal dan eksternal sistem.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Menggambarkan sistem industri secara sederhana menggunakan system diagram.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Menjelaskan konsekuensi boundary yang terlalu sempit atau terlalu luas.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Alur Pembelajaran 90 Menit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828800"/>
            <a:ext cx="173736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02920" y="1828800"/>
            <a:ext cx="73152" cy="274320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088" y="1965960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0–10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2423160"/>
            <a:ext cx="1371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Review &amp; pemantik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41448" y="1828800"/>
            <a:ext cx="173736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41448" y="1828800"/>
            <a:ext cx="73152" cy="27432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642616" y="1965960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10–30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42616" y="2423160"/>
            <a:ext cx="1371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Struktur sistem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9976" y="1828800"/>
            <a:ext cx="173736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79976" y="1828800"/>
            <a:ext cx="73152" cy="274320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81144" y="1965960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30–50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81144" y="2423160"/>
            <a:ext cx="1371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Boundary &amp; lingkungan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18504" y="1828800"/>
            <a:ext cx="173736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18504" y="1828800"/>
            <a:ext cx="73152" cy="274320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19672" y="1965960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50–65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9672" y="2423160"/>
            <a:ext cx="1371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Kasus industri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57032" y="1828800"/>
            <a:ext cx="173736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257032" y="1828800"/>
            <a:ext cx="73152" cy="27432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58200" y="1965960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65–80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58200" y="2423160"/>
            <a:ext cx="1371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Latihan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195560" y="1828800"/>
            <a:ext cx="173736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195560" y="1828800"/>
            <a:ext cx="73152" cy="274320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396728" y="1965960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80–90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96728" y="2423160"/>
            <a:ext cx="1371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Presentasi &amp; kuis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Review Pertemuan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FFFFFF"/>
                </a:solidFill>
              </a:rPr>
              <a:t>Sebelum memetakan sistem, kita harus tahu apa yang dimaksud sistem.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73152" cy="237744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1783080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Pertanyaan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240280"/>
            <a:ext cx="30175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Apa perbedaan sistem nyata dan model?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645920"/>
            <a:ext cx="33832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645920"/>
            <a:ext cx="73152" cy="237744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0288" y="1783080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Pertanyaan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2240280"/>
            <a:ext cx="30175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Mengapa tujuan menentukan detail model?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645920"/>
            <a:ext cx="33832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645920"/>
            <a:ext cx="73152" cy="237744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47888" y="1783080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Pertanyaan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2240280"/>
            <a:ext cx="30175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Apa saja komponen dasar sistem?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Sistem Harus Dilihat sebagai Kesatuan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Sistem bukan sekadar kumpulan bagian; perilakunya muncul dari interaksi antarbagian.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Perubahan satu komponen dapat memengaruhi komponen lain secara langsung maupun tidak langsung.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Dalam Teknik Industri, manusia, mesin, material, metode, informasi, energi, dan uang sering membentuk satu sistem terintegrasi.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Karena ada interaksi, solusi lokal belum tentu menghasilkan perbaikan sistem secara keseluruhan.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Struktur Dasar Sistem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737360" cy="822960"/>
          </a:xfrm>
          <a:prstGeom prst="round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2148840"/>
            <a:ext cx="1737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INPUT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43200" y="1920240"/>
            <a:ext cx="1737360" cy="822960"/>
          </a:xfrm>
          <a:prstGeom prst="round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0" y="2148840"/>
            <a:ext cx="1737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PROSES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46320" y="1920240"/>
            <a:ext cx="1737360" cy="822960"/>
          </a:xfrm>
          <a:prstGeom prst="round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46320" y="2148840"/>
            <a:ext cx="1737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OUTPUT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49440" y="1920240"/>
            <a:ext cx="1737360" cy="822960"/>
          </a:xfrm>
          <a:prstGeom prst="round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0" y="2148840"/>
            <a:ext cx="1737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FEEDBACK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52560" y="1920240"/>
            <a:ext cx="1737360" cy="822960"/>
          </a:xfrm>
          <a:prstGeom prst="roundRect">
            <a:avLst/>
          </a:prstGeom>
          <a:solidFill>
            <a:srgbClr val="646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52560" y="2148840"/>
            <a:ext cx="1737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LINGKUNGAN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377440" y="2331720"/>
            <a:ext cx="365760" cy="0"/>
          </a:xfrm>
          <a:prstGeom prst="line">
            <a:avLst/>
          </a:prstGeom>
          <a:ln w="25400"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480560" y="2331720"/>
            <a:ext cx="365760" cy="0"/>
          </a:xfrm>
          <a:prstGeom prst="line">
            <a:avLst/>
          </a:prstGeom>
          <a:ln w="25400"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583680" y="2331720"/>
            <a:ext cx="365760" cy="0"/>
          </a:xfrm>
          <a:prstGeom prst="line">
            <a:avLst/>
          </a:prstGeom>
          <a:ln w="25400"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914400" y="3657600"/>
            <a:ext cx="29260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4400" y="3657600"/>
            <a:ext cx="73152" cy="128016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15568" y="3794760"/>
            <a:ext cx="2560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Input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" y="4251960"/>
            <a:ext cx="2560320" cy="548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Sumber daya, informasi, permintaan, bahan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3657600"/>
            <a:ext cx="29260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89120" y="3657600"/>
            <a:ext cx="73152" cy="128016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0288" y="3794760"/>
            <a:ext cx="2560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Output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0288" y="4251960"/>
            <a:ext cx="2560320" cy="548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Produk, layanan, biaya, kualitas, waktu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863840" y="3657600"/>
            <a:ext cx="29260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863840" y="3657600"/>
            <a:ext cx="73152" cy="128016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065008" y="3794760"/>
            <a:ext cx="2560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Feedback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65008" y="4251960"/>
            <a:ext cx="2560320" cy="548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Informasi kinerja yang memengaruhi keputusan berikutnya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Elemen yang Perlu Diidentifikasi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25880"/>
            <a:ext cx="34747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325880"/>
            <a:ext cx="73152" cy="1874519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" y="1463039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Komponen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20240"/>
            <a:ext cx="3108960" cy="1142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Bagian yang membentuk sistem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325880"/>
            <a:ext cx="34747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34840" y="1325880"/>
            <a:ext cx="73152" cy="1874519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36008" y="1463039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Relasi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6008" y="1920240"/>
            <a:ext cx="3108960" cy="1142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Hubungan/interaksi antarbagian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75320" y="1325880"/>
            <a:ext cx="34747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75320" y="1325880"/>
            <a:ext cx="73152" cy="1874519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76488" y="1463039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Tujuan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6488" y="1920240"/>
            <a:ext cx="3108960" cy="1142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Kondisi/hasil yang ingin dicapai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3611880"/>
            <a:ext cx="34747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94360" y="3611880"/>
            <a:ext cx="73152" cy="1874519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95528" y="374904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Input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4206240"/>
            <a:ext cx="3108960" cy="1142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Sumber daya atau informasi yang masuk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34840" y="3611880"/>
            <a:ext cx="34747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434840" y="3611880"/>
            <a:ext cx="73152" cy="1874519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36008" y="374904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Output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36008" y="4206240"/>
            <a:ext cx="3108960" cy="1142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Hasil sistem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75320" y="3611880"/>
            <a:ext cx="34747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275320" y="3611880"/>
            <a:ext cx="73152" cy="1874519"/>
          </a:xfrm>
          <a:prstGeom prst="rect">
            <a:avLst/>
          </a:prstGeom>
          <a:solidFill>
            <a:srgbClr val="646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476488" y="374904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Lingkungan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76488" y="4206240"/>
            <a:ext cx="3108960" cy="1142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Faktor di luar boundary yang memengaruhi sistem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Apa Itu System Boundary?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System boundary adalah batas konseptual yang menentukan elemen mana yang termasuk dalam model/analisis dan mana yang dianggap sebagai lingkungan.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Boundary bukan selalu batas fisik. Ia adalah keputusan analitis.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Boundary dapat berubah jika tujuan penelitian berubah.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Setiap elemen di luar boundary tetap dapat memengaruhi sistem melalui input, kondisi eksternal, atau asumsi.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Contoh Visual System Boundary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371600"/>
            <a:ext cx="10241280" cy="4206240"/>
          </a:xfrm>
          <a:prstGeom prst="roundRect">
            <a:avLst/>
          </a:prstGeom>
          <a:noFill/>
          <a:ln w="25400">
            <a:solidFill>
              <a:srgbClr val="646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017520" y="1828800"/>
            <a:ext cx="5943600" cy="3200400"/>
          </a:xfrm>
          <a:prstGeom prst="roundRect">
            <a:avLst/>
          </a:prstGeom>
          <a:solidFill>
            <a:srgbClr val="EBF5FA"/>
          </a:solidFill>
          <a:ln w="38100">
            <a:solidFill>
              <a:srgbClr val="276E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754880" y="1965960"/>
            <a:ext cx="2468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276EAA"/>
                </a:solidFill>
              </a:rPr>
              <a:t>SYSTEM BOUNDARY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2011680"/>
            <a:ext cx="1554480" cy="594360"/>
          </a:xfrm>
          <a:prstGeom prst="roundRect">
            <a:avLst/>
          </a:prstGeom>
          <a:solidFill>
            <a:srgbClr val="646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2176272"/>
            <a:ext cx="1554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Supplier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61120" y="2103120"/>
            <a:ext cx="1554480" cy="594360"/>
          </a:xfrm>
          <a:prstGeom prst="round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0" y="2267712"/>
            <a:ext cx="1554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Demand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2743200"/>
            <a:ext cx="1554480" cy="594360"/>
          </a:xfrm>
          <a:prstGeom prst="round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0" y="2907792"/>
            <a:ext cx="1554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Inventory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0" y="2743200"/>
            <a:ext cx="1554480" cy="594360"/>
          </a:xfrm>
          <a:prstGeom prst="round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0" y="2907792"/>
            <a:ext cx="1554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Production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40480" y="3931920"/>
            <a:ext cx="1554480" cy="594360"/>
          </a:xfrm>
          <a:prstGeom prst="round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840480" y="4096511"/>
            <a:ext cx="1554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Quality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3931920"/>
            <a:ext cx="1554480" cy="594360"/>
          </a:xfrm>
          <a:prstGeom prst="round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0" y="4096511"/>
            <a:ext cx="1554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Customer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580644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14263F"/>
                </a:solidFill>
              </a:rPr>
              <a:t>Yang berada di luar boundary bukan berarti tidak penting—tetapi diperlakukan sebagai lingkungan/input/parameter.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Boundary Terlalu Sempit vs Terlalu Luas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73152" cy="356616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1508760"/>
            <a:ext cx="47548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Terlalu Sempit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1965960"/>
            <a:ext cx="4754879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• Penyebab penting tidak terlihat
• Feedback terputus
• Rekomendasi bisa menimbulkan efek samping
• Model tampak sederhana tetapi kurang representatif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71600"/>
            <a:ext cx="512064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309360" y="1371600"/>
            <a:ext cx="73152" cy="356616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10528" y="1508760"/>
            <a:ext cx="47548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Terlalu Luas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528" y="1965960"/>
            <a:ext cx="4754879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• Variabel terlalu banyak
• Data sulit diperoleh
• Model sulit dipahami
• Waktu dan biaya pemodelan meningkat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Faktor Internal dan Eksternal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1417320"/>
          <a:ext cx="1069848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0"/>
                <a:gridCol w="3566160"/>
                <a:gridCol w="3566160"/>
              </a:tblGrid>
              <a:tr h="713232">
                <a:tc>
                  <a:txBody>
                    <a:bodyPr/>
                    <a:lstStyle/>
                    <a:p>
                      <a:r>
                        <a:rPr sz="1400"/>
                        <a:t>Aspek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/>
                        <a:t>Internal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/>
                        <a:t>Eksternal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r>
                        <a:rPr sz="1400"/>
                        <a:t>Definisi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Berada dalam ruang keputusan/model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Berada di lingkungan sistem</a:t>
                      </a:r>
                    </a:p>
                  </a:txBody>
                  <a:tcPr/>
                </a:tc>
              </a:tr>
              <a:tr h="713232">
                <a:tc>
                  <a:txBody>
                    <a:bodyPr/>
                    <a:lstStyle/>
                    <a:p>
                      <a:r>
                        <a:rPr sz="1400"/>
                        <a:t>Contoh produksi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Kapasitas mesin, jadwal kerja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Permintaan pasar, kebijakan pemerintah</a:t>
                      </a:r>
                    </a:p>
                  </a:txBody>
                  <a:tcPr/>
                </a:tc>
              </a:tr>
              <a:tr h="713232">
                <a:tc>
                  <a:txBody>
                    <a:bodyPr/>
                    <a:lstStyle/>
                    <a:p>
                      <a:r>
                        <a:rPr sz="1400"/>
                        <a:t>Contoh persediaan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Safety stock, reorder 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Lead time pemasok, fluktuasi demand</a:t>
                      </a:r>
                    </a:p>
                  </a:txBody>
                  <a:tcPr/>
                </a:tc>
              </a:tr>
              <a:tr h="713232">
                <a:tc>
                  <a:txBody>
                    <a:bodyPr/>
                    <a:lstStyle/>
                    <a:p>
                      <a:r>
                        <a:rPr sz="1400"/>
                        <a:t>Perlakuan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Dapat diubah/dikendalikan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Dapat dimodelkan sebagai input/parameter/skenario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828800" y="5303520"/>
            <a:ext cx="841248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28800" y="5303520"/>
            <a:ext cx="73152" cy="6858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29968" y="5440680"/>
            <a:ext cx="804671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Catatan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29968" y="5897880"/>
            <a:ext cx="8046719" cy="-45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Status internal/eksternal ditentukan oleh tujuan dan boundary model.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Stakeholder: Siapa yang Memengaruhi atau Menggunakan Sistem?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18288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0876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Manajemen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65960"/>
            <a:ext cx="3108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Target, anggaran, kebijakan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60" y="1371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80560" y="1371600"/>
            <a:ext cx="73152" cy="182880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81728" y="150876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Operator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1728" y="1965960"/>
            <a:ext cx="3108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Proses dan kondisi operasional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1371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21040" y="1371600"/>
            <a:ext cx="73152" cy="182880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22208" y="150876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Pelanggan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22208" y="1965960"/>
            <a:ext cx="3108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Demand, kualitas, service level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657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0080" y="3657600"/>
            <a:ext cx="73152" cy="182880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379476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Supplier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4251960"/>
            <a:ext cx="3108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Lead time, kualitas, kapasitas pasok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80560" y="3657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480560" y="3657600"/>
            <a:ext cx="73152" cy="182880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81728" y="379476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Regulator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81728" y="4251960"/>
            <a:ext cx="31089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Aturan, standar, kepatuhan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Cara Membuat System Diagram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3327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1. Tentukan tujuan analisis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2. Tentukan unit/objek sistem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3. Identifikasi input dan output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4. Tentukan proses utama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5. Tambahkan faktor eksternal penting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6. Tandai hubungan/interaksi utama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7. Periksa apakah diagram menjawab tujuan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Studi Kasus 1 — Sistem Produksi Roti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UMKM memproduksi roti berdasarkan pesanan harian. Masalah utama: keterlambatan pengiriman pada hari dengan permintaan tinggi.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Komponen awal: bahan baku, operator, oven, waktu proses, pesanan, kapasitas, produk jadi, pelanggan.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Tujuan analisis: memahami batas kapasitas dan sumber keterlambatan.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Pertanyaan: apakah masalah berada pada bahan baku, proses produksi, kapasitas oven, atau pola permintaan?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Studi Kasus 1 — System Diagram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011680"/>
            <a:ext cx="1737360" cy="777240"/>
          </a:xfrm>
          <a:prstGeom prst="round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221992"/>
            <a:ext cx="1737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Demand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43200" y="2011680"/>
            <a:ext cx="1737360" cy="777240"/>
          </a:xfrm>
          <a:prstGeom prst="round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0" y="2221992"/>
            <a:ext cx="1737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Planning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0" y="2011680"/>
            <a:ext cx="1737360" cy="777240"/>
          </a:xfrm>
          <a:prstGeom prst="round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54880" y="2221992"/>
            <a:ext cx="1737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Production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0" y="2011680"/>
            <a:ext cx="1737360" cy="777240"/>
          </a:xfrm>
          <a:prstGeom prst="round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66560" y="2221992"/>
            <a:ext cx="1737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Finished Goods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778240" y="2011680"/>
            <a:ext cx="1737360" cy="777240"/>
          </a:xfrm>
          <a:prstGeom prst="round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78240" y="2221992"/>
            <a:ext cx="1737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Customer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468880" y="2395728"/>
            <a:ext cx="274320" cy="0"/>
          </a:xfrm>
          <a:prstGeom prst="line">
            <a:avLst/>
          </a:prstGeom>
          <a:ln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480560" y="2395728"/>
            <a:ext cx="274320" cy="0"/>
          </a:xfrm>
          <a:prstGeom prst="line">
            <a:avLst/>
          </a:prstGeom>
          <a:ln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492240" y="2395728"/>
            <a:ext cx="274320" cy="0"/>
          </a:xfrm>
          <a:prstGeom prst="line">
            <a:avLst/>
          </a:prstGeom>
          <a:ln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503920" y="2395728"/>
            <a:ext cx="274320" cy="0"/>
          </a:xfrm>
          <a:prstGeom prst="line">
            <a:avLst/>
          </a:prstGeom>
          <a:ln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1828800" y="3657600"/>
            <a:ext cx="329184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828800" y="3657600"/>
            <a:ext cx="73152" cy="128016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29968" y="3794760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Internal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29968" y="4251960"/>
            <a:ext cx="2926080" cy="548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Kapasitas oven, operator, waktu proses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0" y="3657600"/>
            <a:ext cx="329184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0" y="3657600"/>
            <a:ext cx="73152" cy="128016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87568" y="3794760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External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87568" y="4251960"/>
            <a:ext cx="2926080" cy="548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Demand, harga bahan, cuaca/event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Studi Kasus 2 — Persediaan Frozen Food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325880"/>
          <a:ext cx="1024128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640"/>
                <a:gridCol w="5120640"/>
              </a:tblGrid>
              <a:tr h="574765">
                <a:tc>
                  <a:txBody>
                    <a:bodyPr/>
                    <a:lstStyle/>
                    <a:p>
                      <a:r>
                        <a:rPr sz="1400"/>
                        <a:t>Elemen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/>
                        <a:t>Contoh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574765">
                <a:tc>
                  <a:txBody>
                    <a:bodyPr/>
                    <a:lstStyle/>
                    <a:p>
                      <a:r>
                        <a:rPr sz="1400"/>
                        <a:t>Tujuan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Mengurangi stockout dan persediaan berlebih</a:t>
                      </a:r>
                    </a:p>
                  </a:txBody>
                  <a:tcPr/>
                </a:tc>
              </a:tr>
              <a:tr h="574765">
                <a:tc>
                  <a:txBody>
                    <a:bodyPr/>
                    <a:lstStyle/>
                    <a:p>
                      <a:r>
                        <a:rPr sz="140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Demand, lead time, kapasitas produksi</a:t>
                      </a:r>
                    </a:p>
                  </a:txBody>
                  <a:tcPr/>
                </a:tc>
              </a:tr>
              <a:tr h="574765">
                <a:tc>
                  <a:txBody>
                    <a:bodyPr/>
                    <a:lstStyle/>
                    <a:p>
                      <a:r>
                        <a:rPr sz="1400"/>
                        <a:t>Proses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Produksi, pemesanan, penerimaan, penjualan</a:t>
                      </a:r>
                    </a:p>
                  </a:txBody>
                  <a:tcPr/>
                </a:tc>
              </a:tr>
              <a:tr h="574765">
                <a:tc>
                  <a:txBody>
                    <a:bodyPr/>
                    <a:lstStyle/>
                    <a:p>
                      <a:r>
                        <a:rPr sz="1400"/>
                        <a:t>Output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Stok akhir, stockout, service level, biaya</a:t>
                      </a:r>
                    </a:p>
                  </a:txBody>
                  <a:tcPr/>
                </a:tc>
              </a:tr>
              <a:tr h="574765">
                <a:tc>
                  <a:txBody>
                    <a:bodyPr/>
                    <a:lstStyle/>
                    <a:p>
                      <a:r>
                        <a:rPr sz="1400"/>
                        <a:t>Internal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Reorder policy, safety stock, produksi</a:t>
                      </a:r>
                    </a:p>
                  </a:txBody>
                  <a:tcPr/>
                </a:tc>
              </a:tr>
              <a:tr h="574770">
                <a:tc>
                  <a:txBody>
                    <a:bodyPr/>
                    <a:lstStyle/>
                    <a:p>
                      <a:r>
                        <a:rPr sz="1400"/>
                        <a:t>Eksternal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Fluktuasi demand, lead time pemasok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Mengapa Boundary Harus Mengikuti Tujuan?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52120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347472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08760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Tujuan A — Stockout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65960"/>
            <a:ext cx="484632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Jika hanya ingin mengetahui pola stok harian, fokus dapat pada demand, produksi, dan inventory.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71600"/>
            <a:ext cx="52120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309360" y="1371600"/>
            <a:ext cx="73152" cy="347472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10528" y="1508760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Tujuan B — Biaya Total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528" y="1965960"/>
            <a:ext cx="484632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Boundary perlu diperluas untuk memasukkan biaya order, holding cost, overtime, lost sales, dan transportasi.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11680" y="5166360"/>
            <a:ext cx="804672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011680" y="5166360"/>
            <a:ext cx="73152" cy="73152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212848" y="5303520"/>
            <a:ext cx="7680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Prinsip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12848" y="5760720"/>
            <a:ext cx="768096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Tujuan berbeda → pertanyaan berbeda → boundary dan detail model dapat berbeda.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Studi Kasus 3 — Antrean Layanan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Loket pelayanan memiliki antrean panjang pada pukul 10.00–12.00.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Manajemen mengusulkan menambah satu petugas.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Sebelum keputusan: tentukan boundary dan pertanyaan model.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Variabel potensial: arrival rate, service rate, jumlah server, panjang antrean, waiting time, jam operasional.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Faktor eksternal: pola kedatangan pelanggan, hari kerja, program layanan.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Checklist: Apakah Sistem Sudah Terdefinisi?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□ Tujuan analisis jelas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□ Unit analisis jelas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□ Input dan output teridentifikasi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□ Komponen utama teridentifikasi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□ Boundary ditentukan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□ Faktor eksternal penting dicatat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□ Stakeholder utama diketahui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□ Variabel awal teridentifikasi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□ Diagram dapat dijelaskan dalam 1–2 menit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LATIHAN 1 — Tentukan System Boundary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FFFFFF"/>
                </a:solidFill>
              </a:rPr>
              <a:t>Kelompok 3–4 orang • 8 menit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FFFFFF"/>
                </a:solidFill>
              </a:defRPr>
            </a:pPr>
            <a:r>
              <a:t>Pilih satu kasus: produksi roti, antrean klinik, persediaan frozen food, atau distribusi barang.</a:t>
            </a:r>
          </a:p>
          <a:p>
            <a:pPr>
              <a:spcAft>
                <a:spcPts val="1000"/>
              </a:spcAft>
              <a:defRPr sz="1900">
                <a:solidFill>
                  <a:srgbClr val="FFFFFF"/>
                </a:solidFill>
              </a:defRPr>
            </a:pPr>
            <a:r>
              <a:t>Tentukan tujuan analisis.</a:t>
            </a:r>
          </a:p>
          <a:p>
            <a:pPr>
              <a:spcAft>
                <a:spcPts val="1000"/>
              </a:spcAft>
              <a:defRPr sz="1900">
                <a:solidFill>
                  <a:srgbClr val="FFFFFF"/>
                </a:solidFill>
              </a:defRPr>
            </a:pPr>
            <a:r>
              <a:t>Tentukan minimal 5 elemen yang masuk boundary.</a:t>
            </a:r>
          </a:p>
          <a:p>
            <a:pPr>
              <a:spcAft>
                <a:spcPts val="1000"/>
              </a:spcAft>
              <a:defRPr sz="1900">
                <a:solidFill>
                  <a:srgbClr val="FFFFFF"/>
                </a:solidFill>
              </a:defRPr>
            </a:pPr>
            <a:r>
              <a:t>Tentukan minimal 3 elemen yang berada di lingkungan.</a:t>
            </a:r>
          </a:p>
          <a:p>
            <a:pPr>
              <a:spcAft>
                <a:spcPts val="1000"/>
              </a:spcAft>
              <a:defRPr sz="1900">
                <a:solidFill>
                  <a:srgbClr val="FFFFFF"/>
                </a:solidFill>
              </a:defRPr>
            </a:pPr>
            <a:r>
              <a:t>Jelaskan alasan memasukkan/mengecualikan setiap elemen penting.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Lembar Kerja Kelompok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325880"/>
          <a:ext cx="1024128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640"/>
                <a:gridCol w="5120640"/>
              </a:tblGrid>
              <a:tr h="487680">
                <a:tc>
                  <a:txBody>
                    <a:bodyPr/>
                    <a:lstStyle/>
                    <a:p>
                      <a:r>
                        <a:rPr sz="1400"/>
                        <a:t>Pertanyaan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/>
                        <a:t>Jawaban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Kasus yang dipilih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</a:t>
                      </a: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Tujuan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</a:t>
                      </a: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Boundary (5+ elemen)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</a:t>
                      </a: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Lingkungan (3+ elemen)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</a:t>
                      </a: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Input utama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</a:t>
                      </a: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Output utama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</a:t>
                      </a: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Stakeholder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</a:t>
                      </a: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Alasan boundary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LATIHAN 2 — Bedah Diagram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Kasus: 'Perusahaan ingin mengurangi keterlambatan pengiriman produk.'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Tugas: tuliskan minimal 3 kemungkinan penyebab yang berada di dalam sistem.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Tuliskan minimal 3 faktor eksternal.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Tentukan output kinerja yang akan digunakan: delivery time, on-time delivery, backlog, atau lainnya.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Pertanyaan bonus: jika tujuan berubah menjadi 'mengurangi biaya total', apakah boundary berubah?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Presentasi Cepat &amp; Peer Feedback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63040"/>
            <a:ext cx="34747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63040"/>
            <a:ext cx="73152" cy="347472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60020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60 detik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57400"/>
            <a:ext cx="310896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Kelompok menjelaskan tujuan, boundary, dan alasan pemilihan elemen.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463040"/>
            <a:ext cx="34747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463040"/>
            <a:ext cx="73152" cy="347472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44568" y="160020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30 detik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2057400"/>
            <a:ext cx="310896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Kelompok lain memberi satu pertanyaan kritis.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463040"/>
            <a:ext cx="34747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1463040"/>
            <a:ext cx="73152" cy="347472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47888" y="160020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30 detik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7888" y="2057400"/>
            <a:ext cx="310896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Kelompok menjawab dan memperbaiki boundary bila diperlukan.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Kuis Formatif — 5 Pertanyaan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A32"/>
                </a:solidFill>
              </a:defRPr>
            </a:pPr>
            <a:r>
              <a:t>1. Apa yang dimaksud system boundary?</a:t>
            </a:r>
          </a:p>
          <a:p>
            <a:pPr>
              <a:spcAft>
                <a:spcPts val="1000"/>
              </a:spcAft>
              <a:defRPr sz="2000">
                <a:solidFill>
                  <a:srgbClr val="232A32"/>
                </a:solidFill>
              </a:defRPr>
            </a:pPr>
            <a:r>
              <a:t>2. Mengapa boundary bukan selalu batas fisik?</a:t>
            </a:r>
          </a:p>
          <a:p>
            <a:pPr>
              <a:spcAft>
                <a:spcPts val="1000"/>
              </a:spcAft>
              <a:defRPr sz="2000">
                <a:solidFill>
                  <a:srgbClr val="232A32"/>
                </a:solidFill>
              </a:defRPr>
            </a:pPr>
            <a:r>
              <a:t>3. Apa risiko boundary terlalu sempit?</a:t>
            </a:r>
          </a:p>
          <a:p>
            <a:pPr>
              <a:spcAft>
                <a:spcPts val="1000"/>
              </a:spcAft>
              <a:defRPr sz="2000">
                <a:solidFill>
                  <a:srgbClr val="232A32"/>
                </a:solidFill>
              </a:defRPr>
            </a:pPr>
            <a:r>
              <a:t>4. Berikan dua contoh faktor eksternal pada sistem persediaan.</a:t>
            </a:r>
          </a:p>
          <a:p>
            <a:pPr>
              <a:spcAft>
                <a:spcPts val="1000"/>
              </a:spcAft>
              <a:defRPr sz="2000">
                <a:solidFill>
                  <a:srgbClr val="232A32"/>
                </a:solidFill>
              </a:defRPr>
            </a:pPr>
            <a:r>
              <a:t>5. Mengapa tujuan analisis harus ditentukan sebelum boundary?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Takeaways Pertemuan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FFFFFF"/>
                </a:solidFill>
              </a:rPr>
              <a:t>Tiga prinsip kunci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463040"/>
            <a:ext cx="73152" cy="338328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1600200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057400"/>
            <a:ext cx="301752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Sistem harus dilihat sebagai kesatuan yang terdiri dari komponen dan hubungan.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63040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463040"/>
            <a:ext cx="73152" cy="338328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0288" y="1600200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2057400"/>
            <a:ext cx="301752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Boundary adalah keputusan analitis, bukan sekadar batas fisik.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63040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463040"/>
            <a:ext cx="73152" cy="338328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47888" y="1600200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2057400"/>
            <a:ext cx="301752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Tujuan analisis menentukan boundary, variabel, dan detail model.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Tugas Pertemuan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Lanjutkan sistem yang dipilih pada Tugas Pertemuan 1.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Perbaiki system boundary berdasarkan tujuan analisis.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Buat system diagram yang menunjukkan input → proses → output.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Tambahkan minimal 3 faktor lingkungan dan 3 stakeholder.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Tuliskan 3 asumsi awal model.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Dokumen 1–2 halaman; diagram boleh dibuat menggunakan PowerPoint, Word, Canva, atau aplikasi diagram.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Panduan Dosen — Alokasi 90 Menit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325880"/>
          <a:ext cx="1088136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587828">
                <a:tc>
                  <a:txBody>
                    <a:bodyPr/>
                    <a:lstStyle/>
                    <a:p>
                      <a:r>
                        <a:rPr sz="1200"/>
                        <a:t>Segmen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/>
                        <a:t>Waktu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/>
                        <a:t>Aktivitas Dosen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/>
                        <a:t>Aktivitas Mahasiswa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r>
                        <a:rPr sz="1200"/>
                        <a:t>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0–10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Pemantik dan review pertemuan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Menjawab pertanyaan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r>
                        <a:rPr sz="1200"/>
                        <a:t>Struktur sistem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10–30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Konsep + diagram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Diskusi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r>
                        <a:rPr sz="1200"/>
                        <a:t>Boundary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30–50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Penjelasan + contoh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Menganalisis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r>
                        <a:rPr sz="1200"/>
                        <a:t>Studi kasus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50–65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Bedah kasus produksi/persediaan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Memberi alternatif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r>
                        <a:rPr sz="1200"/>
                        <a:t>Latihan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65–80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Fasilitasi kelompok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Membuat boundary</a:t>
                      </a:r>
                    </a:p>
                  </a:txBody>
                  <a:tcPr/>
                </a:tc>
              </a:tr>
              <a:tr h="587832">
                <a:tc>
                  <a:txBody>
                    <a:bodyPr/>
                    <a:lstStyle/>
                    <a:p>
                      <a:r>
                        <a:rPr sz="1200"/>
                        <a:t>Presentasi/kuis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80–90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Feedback dan rangkuman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Presentasi + kuis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32720" cy="2377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</a:rPr>
              <a:t>TENTUKAN BATASNYA</a:t>
            </a:r>
          </a:p>
          <a:p>
            <a:pPr algn="ctr"/>
            <a:r>
              <a:rPr sz="2100">
                <a:solidFill>
                  <a:srgbClr val="FFFFFF"/>
                </a:solidFill>
              </a:rPr>
              <a:t>Sebelum membuat model, tentukan dulu sistem mana yang benar-benar ingin kita pahami.</a:t>
            </a:r>
          </a:p>
          <a:p>
            <a:pPr algn="ctr"/>
            <a:r>
              <a:rPr sz="1600">
                <a:solidFill>
                  <a:srgbClr val="DCF0FA"/>
                </a:solidFill>
              </a:rPr>
              <a:t>Pertemuan 3: Identifikasi Masalah &amp; Formulasi Tujuan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2 | 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