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804672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PEMODELAN SISTEM</a:t>
            </a:r>
          </a:p>
          <a:p>
            <a:r>
              <a:rPr sz="2400">
                <a:solidFill>
                  <a:srgbClr val="B4DCF0"/>
                </a:solidFill>
              </a:rPr>
              <a:t>Pertemuan 1 — Pengantar Sistem &amp; Pemodelan</a:t>
            </a:r>
          </a:p>
          <a:p>
            <a:r>
              <a:rPr sz="1700">
                <a:solidFill>
                  <a:srgbClr val="FFFFFF"/>
                </a:solidFill>
              </a:rPr>
              <a:t>Teknik Industri • 2 SKS • Durasi 90 menit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503920" y="1371600"/>
            <a:ext cx="1463040" cy="685800"/>
          </a:xfrm>
          <a:prstGeom prst="round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03920" y="1527048"/>
            <a:ext cx="1463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</a:rPr>
              <a:t>INPUT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66960" y="2331720"/>
            <a:ext cx="1463040" cy="685800"/>
          </a:xfrm>
          <a:prstGeom prst="round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0" y="2487168"/>
            <a:ext cx="1463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</a:rPr>
              <a:t>PROSES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503920" y="3291840"/>
            <a:ext cx="1463040" cy="685800"/>
          </a:xfrm>
          <a:prstGeom prst="round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0" y="3447288"/>
            <a:ext cx="1463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</a:rPr>
              <a:t>OUTPUT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Capaian Pembelajaran Pertemuan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Mahasiswa mampu menjelaskan pengertian sistem, model, dan pemodelan sistem.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Mahasiswa mampu membedakan sistem nyata dengan representasi/modelnya.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Mahasiswa mampu mengidentifikasi komponen sistem: input, proses, output, umpan balik, batas sistem, dan lingkungan.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Mahasiswa mampu menjelaskan manfaat pemodelan untuk analisis dan pengambilan keputusan Teknik Industri.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Mahasiswa mampu merumuskan contoh masalah industri yang layak dimodelkan.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Alur Pembelajaran 90 Menit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828800"/>
            <a:ext cx="169164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4360" y="1828800"/>
            <a:ext cx="73152" cy="274320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993392"/>
            <a:ext cx="1280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0–10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514600"/>
            <a:ext cx="12801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Pembuka &amp; konteks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79" y="1828800"/>
            <a:ext cx="169164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468879" y="1828800"/>
            <a:ext cx="73152" cy="27432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697479" y="1993392"/>
            <a:ext cx="1280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10–30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97479" y="2514600"/>
            <a:ext cx="12801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Konsep sistem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828800"/>
            <a:ext cx="169164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828800"/>
            <a:ext cx="73152" cy="274320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0" y="1993392"/>
            <a:ext cx="1280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30–50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2514600"/>
            <a:ext cx="12801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Konsep model &amp; pemodelan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1828800"/>
            <a:ext cx="169164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7920" y="1828800"/>
            <a:ext cx="73152" cy="274320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46520" y="1993392"/>
            <a:ext cx="1280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50–65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2514600"/>
            <a:ext cx="12801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Contoh kasus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92440" y="1828800"/>
            <a:ext cx="169164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092440" y="1828800"/>
            <a:ext cx="73152" cy="27432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21040" y="1993392"/>
            <a:ext cx="1280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65–80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21040" y="2514600"/>
            <a:ext cx="12801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Latihan kelompok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966960" y="1828800"/>
            <a:ext cx="1691640" cy="27432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966960" y="1828800"/>
            <a:ext cx="73152" cy="274320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195560" y="1993392"/>
            <a:ext cx="12801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80–90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95560" y="2514600"/>
            <a:ext cx="12801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Refleksi &amp; kuis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Pertanyaan Pemantik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FFFFFF"/>
                </a:solidFill>
              </a:rPr>
              <a:t>Mengapa masalah yang terlihat sederhana sering menghasilkan keputusan yang salah?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3832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828800"/>
            <a:ext cx="73152" cy="237744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993392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Kasus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514600"/>
            <a:ext cx="29718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Stok terlalu banyak → biaya naik.
Tetapi saat permintaan naik, justru stockout.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828800"/>
            <a:ext cx="33832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828800"/>
            <a:ext cx="73152" cy="237744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1993392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Kasus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514600"/>
            <a:ext cx="29718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Menambah operator di loket → apakah antrean selalu berkurang?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828800"/>
            <a:ext cx="33832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828800"/>
            <a:ext cx="73152" cy="237744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5320" y="1993392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Kasus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514600"/>
            <a:ext cx="29718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Produksi ditambah → apakah laba pasti meningkat?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Apa Itu Sistem?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Sistem adalah sekumpulan elemen yang saling berinteraksi dan membentuk suatu kesatuan untuk mencapai tujuan tertentu.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Karakter utama: ada komponen, hubungan/interaksi, tujuan, batas, dan lingkungan.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Dalam Teknik Industri, sistem sering berupa gabungan manusia, mesin, material, informasi, metode, energi, dan uang.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Fokus pemodelan bukan sekadar 'bagian-bagian', tetapi pola hubungan dan perilaku sistem.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Komponen Dasar Sistem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2011680" cy="960120"/>
          </a:xfrm>
          <a:prstGeom prst="round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2359152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</a:rPr>
              <a:t>INPUT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0" y="2103120"/>
            <a:ext cx="2011680" cy="960120"/>
          </a:xfrm>
          <a:prstGeom prst="round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0" y="2359152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</a:rPr>
              <a:t>PROSES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0" y="2103120"/>
            <a:ext cx="2011680" cy="960120"/>
          </a:xfrm>
          <a:prstGeom prst="round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0" y="2359152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</a:rPr>
              <a:t>OUTPUT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0" y="2103120"/>
            <a:ext cx="2011680" cy="960120"/>
          </a:xfrm>
          <a:prstGeom prst="round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0" y="2359152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</a:rPr>
              <a:t>FEEDBACK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743200" y="2578608"/>
            <a:ext cx="914400" cy="0"/>
          </a:xfrm>
          <a:prstGeom prst="line">
            <a:avLst/>
          </a:prstGeom>
          <a:ln w="25400"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669280" y="2578608"/>
            <a:ext cx="914400" cy="0"/>
          </a:xfrm>
          <a:prstGeom prst="line">
            <a:avLst/>
          </a:prstGeom>
          <a:ln w="25400"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595360" y="2578608"/>
            <a:ext cx="548640" cy="0"/>
          </a:xfrm>
          <a:prstGeom prst="line">
            <a:avLst/>
          </a:prstGeom>
          <a:ln w="25400"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0149840" y="3063240"/>
            <a:ext cx="0" cy="1600200"/>
          </a:xfrm>
          <a:prstGeom prst="bentConnector3">
            <a:avLst/>
          </a:prstGeom>
          <a:ln>
            <a:solidFill>
              <a:srgbClr val="4091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>
            <a:off x="1737360" y="4663440"/>
            <a:ext cx="8412480" cy="0"/>
          </a:xfrm>
          <a:prstGeom prst="line">
            <a:avLst/>
          </a:prstGeom>
          <a:ln>
            <a:solidFill>
              <a:srgbClr val="4091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1737360" y="3108960"/>
            <a:ext cx="0" cy="1554480"/>
          </a:xfrm>
          <a:prstGeom prst="line">
            <a:avLst/>
          </a:prstGeom>
          <a:ln>
            <a:solidFill>
              <a:srgbClr val="4091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40480" y="434340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b="1">
                <a:solidFill>
                  <a:srgbClr val="40915B"/>
                </a:solidFill>
              </a:rPr>
              <a:t>Umpan balik mengubah keputusan/input berikutnya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Contoh Sistem dalam Teknik Industri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6304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63040"/>
            <a:ext cx="73152" cy="18288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27632"/>
            <a:ext cx="4800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Produksi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48840"/>
            <a:ext cx="4800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Material + tenaga kerja + mesin → proses → produk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46304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7920" y="1463040"/>
            <a:ext cx="73152" cy="182880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627632"/>
            <a:ext cx="4800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Persediaan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148840"/>
            <a:ext cx="4800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Permintaan + kebijakan order → stok → pemenuhan pelanggan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0332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3703320"/>
            <a:ext cx="73152" cy="182880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867912"/>
            <a:ext cx="4800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Antrean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389120"/>
            <a:ext cx="4800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Kedatangan pelanggan + kapasitas layanan → antrean → waktu tunggu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370332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7920" y="3703320"/>
            <a:ext cx="73152" cy="182880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46520" y="3867912"/>
            <a:ext cx="4800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Supply Chain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4389120"/>
            <a:ext cx="4800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Supplier → produksi → distribusi → pelanggan → informasi permintaan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System Boundary: Apa yang Masuk Model?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Boundary adalah batas analisis yang menentukan elemen mana yang dimodelkan dan mana yang diperlakukan sebagai lingkungan.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Boundary terlalu sempit → penyebab penting bisa hilang.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Boundary terlalu luas → model menjadi sulit dibangun dan sulit digunakan.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Pertanyaan kunci: 'Apa tujuan model?' → tujuan menentukan boundary.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49440" y="1554480"/>
            <a:ext cx="4114800" cy="3566160"/>
          </a:xfrm>
          <a:prstGeom prst="roundRect">
            <a:avLst/>
          </a:prstGeom>
          <a:noFill/>
          <a:ln w="38100">
            <a:solidFill>
              <a:srgbClr val="276E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0" y="1828800"/>
            <a:ext cx="1463040" cy="640080"/>
          </a:xfrm>
          <a:prstGeom prst="roundRect">
            <a:avLst/>
          </a:prstGeom>
          <a:solidFill>
            <a:srgbClr val="646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0" y="199339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Supplier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80960" y="2011680"/>
            <a:ext cx="1463040" cy="640080"/>
          </a:xfrm>
          <a:prstGeom prst="round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0" y="217627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Inventory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69680" y="3200400"/>
            <a:ext cx="1463040" cy="640080"/>
          </a:xfrm>
          <a:prstGeom prst="round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69680" y="336499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Production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0" y="3931920"/>
            <a:ext cx="1463040" cy="640080"/>
          </a:xfrm>
          <a:prstGeom prst="round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943600" y="4096511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</a:rPr>
              <a:t>Customer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Apa Itu Model?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Model adalah representasi sederhana dari sistem nyata yang dibuat untuk tujuan tertentu.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Model tidak harus menggambarkan seluruh kenyataan.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Model yang baik adalah model yang cukup sederhana untuk digunakan tetapi cukup representatif untuk menjawab pertanyaan.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Prinsip penting: 'Purpose determines model detail.'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40880" y="1554480"/>
            <a:ext cx="384048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040880" y="1554480"/>
            <a:ext cx="73152" cy="1188720"/>
          </a:xfrm>
          <a:prstGeom prst="rect">
            <a:avLst/>
          </a:prstGeom>
          <a:solidFill>
            <a:srgbClr val="646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69480" y="1719072"/>
            <a:ext cx="3429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Sistem nyata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69480" y="2240280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Kompleks, banyak variabel, terus berubah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3017520"/>
            <a:ext cx="384048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0880" y="3017520"/>
            <a:ext cx="73152" cy="118872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69480" y="3182112"/>
            <a:ext cx="3429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9480" y="3703320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Abstraksi dengan asumsi dan aturan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40880" y="4480560"/>
            <a:ext cx="384048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040880" y="4480560"/>
            <a:ext cx="73152" cy="118872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69480" y="4645152"/>
            <a:ext cx="3429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Pertanyaan keputusan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80" y="5166360"/>
            <a:ext cx="3429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Apa yang ingin kita ketahui?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Jenis Model yang Perlu Dikenal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256032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411480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536192"/>
            <a:ext cx="21488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Model Fisik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2148839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Miniatur/representasi fisik.
Contoh: prototype layout pabrik.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371600"/>
            <a:ext cx="256032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383280" y="1371600"/>
            <a:ext cx="73152" cy="41148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11880" y="1536192"/>
            <a:ext cx="21488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Model Konseptual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11880" y="2057400"/>
            <a:ext cx="2148839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Diagram, hubungan variabel, asumsi.
Contoh: CLD/SFD.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0" y="1371600"/>
            <a:ext cx="256032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26480" y="1371600"/>
            <a:ext cx="73152" cy="411480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536192"/>
            <a:ext cx="21488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Model Matematis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057400"/>
            <a:ext cx="2148839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Persamaan/rumus yang mewakili hubungan sistem.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69680" y="1371600"/>
            <a:ext cx="256032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869680" y="1371600"/>
            <a:ext cx="73152" cy="411480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98280" y="1536192"/>
            <a:ext cx="21488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Model Simulasi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98280" y="2057400"/>
            <a:ext cx="2148839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Model yang dijalankan terhadap waktu/kejadian untuk eksperimen.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Siklus Pemodelan Sistem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2011680"/>
            <a:ext cx="1417320" cy="1417320"/>
          </a:xfrm>
          <a:prstGeom prst="round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2359152"/>
            <a:ext cx="13258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1. Problem
Definition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75688" y="2011680"/>
            <a:ext cx="1417320" cy="1417320"/>
          </a:xfrm>
          <a:prstGeom prst="round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121408" y="2359152"/>
            <a:ext cx="13258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2. Tujuan &amp;
Boundary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39896" y="2011680"/>
            <a:ext cx="1417320" cy="1417320"/>
          </a:xfrm>
          <a:prstGeom prst="round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85615" y="2359152"/>
            <a:ext cx="13258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3. Conceptual
Model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04104" y="2011680"/>
            <a:ext cx="1417320" cy="1417320"/>
          </a:xfrm>
          <a:prstGeom prst="round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49824" y="2359152"/>
            <a:ext cx="13258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4. Formulasi
Model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068312" y="2011680"/>
            <a:ext cx="1417320" cy="1417320"/>
          </a:xfrm>
          <a:prstGeom prst="round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14032" y="2359152"/>
            <a:ext cx="13258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5. Implementasi &amp;
Simulasi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732519" y="2011680"/>
            <a:ext cx="1417320" cy="1417320"/>
          </a:xfrm>
          <a:prstGeom prst="round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778240" y="2359152"/>
            <a:ext cx="13258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6. Verifikasi &amp;
Validasi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396728" y="2011680"/>
            <a:ext cx="1417320" cy="1417320"/>
          </a:xfrm>
          <a:prstGeom prst="round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442448" y="2359152"/>
            <a:ext cx="13258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7. Eksperimen &amp;
Rekomendasi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Mengapa Kita Memodelkan Sistem?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73152" cy="18288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536192"/>
            <a:ext cx="30632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Memahami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30632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Mengurai hubungan sebab-akibat dan perilaku sistem.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371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371600"/>
            <a:ext cx="73152" cy="182880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536192"/>
            <a:ext cx="30632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Menguji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057400"/>
            <a:ext cx="30632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Mencoba kebijakan/skenario tanpa langsung mengubah sistem nyata.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371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46720" y="1371600"/>
            <a:ext cx="73152" cy="182880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75320" y="1536192"/>
            <a:ext cx="30632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Mendukung keputusan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20" y="2057400"/>
            <a:ext cx="30632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Membandingkan alternatif dengan ukuran kinerja yang jelas.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657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0080" y="3657600"/>
            <a:ext cx="73152" cy="182880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3822191"/>
            <a:ext cx="30632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Mengurangi risiko eksperimen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343400"/>
            <a:ext cx="30632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Eksperimen dilakukan pada representasi sistem.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3400" y="3657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43400" y="3657600"/>
            <a:ext cx="73152" cy="182880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0" y="3822191"/>
            <a:ext cx="30632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Mengungkap trade-off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4343400"/>
            <a:ext cx="30632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Misalnya biaya vs service level.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46720" y="3657600"/>
            <a:ext cx="34747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46720" y="3657600"/>
            <a:ext cx="73152" cy="18288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75320" y="3822191"/>
            <a:ext cx="30632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Belajar dari sistem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20" y="4343400"/>
            <a:ext cx="3063239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Menguji 'what-if' dan melihat konsekuensi.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Contoh Kasus Mendalam: Persediaan UMKM Frozen Food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Masalah: pemilik usaha sering kehabisan produk saat permintaan meningkat, tetapi pada minggu lain stok menumpuk.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Tujuan model: memahami hubungan demand, produksi, inventory, order, dan lead time.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Pertanyaan: bagaimana kebijakan pemesanan memengaruhi stockout, biaya simpan, dan service level?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Variabel awal: demand harian, stok awal, produksi, pesanan, lead time, kapasitas produksi.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Menerjemahkan Kasus Menjadi Sistem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11680"/>
            <a:ext cx="1828800" cy="868680"/>
          </a:xfrm>
          <a:prstGeom prst="round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2267712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Demand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743200" y="2011680"/>
            <a:ext cx="1828800" cy="868680"/>
          </a:xfrm>
          <a:prstGeom prst="round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0" y="2267712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Sales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46320" y="2011680"/>
            <a:ext cx="1828800" cy="868680"/>
          </a:xfrm>
          <a:prstGeom prst="round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46320" y="2267712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Inventory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49440" y="2011680"/>
            <a:ext cx="1828800" cy="868680"/>
          </a:xfrm>
          <a:prstGeom prst="round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0" y="2267712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Order/Production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0" y="2011680"/>
            <a:ext cx="1828800" cy="868680"/>
          </a:xfrm>
          <a:prstGeom prst="roundRect">
            <a:avLst/>
          </a:prstGeom>
          <a:solidFill>
            <a:srgbClr val="646E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0" y="2267712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</a:rPr>
              <a:t>Supplier/Capacity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468880" y="2450592"/>
            <a:ext cx="274320" cy="0"/>
          </a:xfrm>
          <a:prstGeom prst="line">
            <a:avLst/>
          </a:prstGeom>
          <a:ln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4572000" y="2450592"/>
            <a:ext cx="274320" cy="0"/>
          </a:xfrm>
          <a:prstGeom prst="line">
            <a:avLst/>
          </a:prstGeom>
          <a:ln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6675120" y="2450592"/>
            <a:ext cx="274320" cy="0"/>
          </a:xfrm>
          <a:prstGeom prst="line">
            <a:avLst/>
          </a:prstGeom>
          <a:ln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778240" y="2450592"/>
            <a:ext cx="365760" cy="0"/>
          </a:xfrm>
          <a:prstGeom prst="line">
            <a:avLst/>
          </a:prstGeom>
          <a:ln>
            <a:solidFill>
              <a:srgbClr val="646E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14400" y="3657600"/>
            <a:ext cx="301752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14400" y="3657600"/>
            <a:ext cx="73152" cy="137160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43000" y="3822191"/>
            <a:ext cx="26060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Kinerja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4343400"/>
            <a:ext cx="26060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Stockout, inventory, service level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0" y="3657600"/>
            <a:ext cx="301752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0" y="3657600"/>
            <a:ext cx="73152" cy="13716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800600" y="3822191"/>
            <a:ext cx="26060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Keputusan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0600" y="4343400"/>
            <a:ext cx="26060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Order quantity, production rate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29600" y="3657600"/>
            <a:ext cx="301752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29600" y="3657600"/>
            <a:ext cx="73152" cy="137160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3822191"/>
            <a:ext cx="26060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Trade-off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8200" y="4343400"/>
            <a:ext cx="26060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Biaya simpan vs kehilangan penjualan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Data Kasus: Frozen Food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5840" y="1463040"/>
          <a:ext cx="100584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011680"/>
                <a:gridCol w="2011680"/>
                <a:gridCol w="2011680"/>
                <a:gridCol w="2011680"/>
              </a:tblGrid>
              <a:tr h="487680">
                <a:tc>
                  <a:txBody>
                    <a:bodyPr/>
                    <a:lstStyle/>
                    <a:p>
                      <a:r>
                        <a:rPr sz="1400"/>
                        <a:t>Hari</a:t>
                      </a:r>
                    </a:p>
                  </a:txBody>
                  <a:tcPr>
                    <w:shd xmlns:w="http://schemas.openxmlformats.org/wordprocessingml/2006/main" w:fill="D9EAF7"/>
                  </a:tcPr>
                </a:tc>
                <a:tc>
                  <a:txBody>
                    <a:bodyPr/>
                    <a:lstStyle/>
                    <a:p>
                      <a:r>
                        <a:rPr sz="1400"/>
                        <a:t>Demand</a:t>
                      </a:r>
                    </a:p>
                  </a:txBody>
                  <a:tcPr>
                    <w:shd xmlns:w="http://schemas.openxmlformats.org/wordprocessingml/2006/main" w:fill="D9EAF7"/>
                  </a:tcPr>
                </a:tc>
                <a:tc>
                  <a:txBody>
                    <a:bodyPr/>
                    <a:lstStyle/>
                    <a:p>
                      <a:r>
                        <a:rPr sz="1400"/>
                        <a:t>Produksi</a:t>
                      </a:r>
                    </a:p>
                  </a:txBody>
                  <a:tcPr>
                    <w:shd xmlns:w="http://schemas.openxmlformats.org/wordprocessingml/2006/main" w:fill="D9EAF7"/>
                  </a:tcPr>
                </a:tc>
                <a:tc>
                  <a:txBody>
                    <a:bodyPr/>
                    <a:lstStyle/>
                    <a:p>
                      <a:r>
                        <a:rPr sz="1400"/>
                        <a:t>Stok Awal*</a:t>
                      </a:r>
                    </a:p>
                  </a:txBody>
                  <a:tcPr>
                    <w:shd xmlns:w="http://schemas.openxmlformats.org/wordprocessingml/2006/main" w:fill="D9EAF7"/>
                  </a:tcPr>
                </a:tc>
                <a:tc>
                  <a:txBody>
                    <a:bodyPr/>
                    <a:lstStyle/>
                    <a:p>
                      <a:r>
                        <a:rPr sz="1400"/>
                        <a:t>Stok Akhir*</a:t>
                      </a:r>
                    </a:p>
                  </a:txBody>
                  <a:tcPr>
                    <w:shd xmlns:w="http://schemas.openxmlformats.org/wordprocessingml/2006/main" w:fill="D9EAF7"/>
                  </a:tcPr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Senin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20</a:t>
                      </a: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Selasa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30</a:t>
                      </a: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Rabu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10</a:t>
                      </a: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Kamis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15</a:t>
                      </a:r>
                    </a:p>
                  </a:txBody>
                  <a:tcPr/>
                </a:tc>
              </a:tr>
              <a:tr h="487680">
                <a:tc>
                  <a:txBody>
                    <a:bodyPr/>
                    <a:lstStyle/>
                    <a:p>
                      <a:r>
                        <a:rPr sz="1400"/>
                        <a:t>Jumat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400"/>
                        <a:t>-25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5840" y="466344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 b="0">
                <a:solidFill>
                  <a:srgbClr val="232A32"/>
                </a:solidFill>
              </a:defRPr>
            </a:pPr>
            <a:r>
              <a:t>*Angka stok disederhanakan untuk latihan; mahasiswa diminta memeriksa konsistensi perhitungan.</a:t>
            </a:r>
          </a:p>
          <a:p>
            <a:pPr>
              <a:spcAft>
                <a:spcPts val="900"/>
              </a:spcAft>
              <a:defRPr sz="1500" b="0">
                <a:solidFill>
                  <a:srgbClr val="232A32"/>
                </a:solidFill>
              </a:defRPr>
            </a:pPr>
            <a:r>
              <a:t>Pertanyaan: pada hari apa terjadi stockout? Apa penyebabnya? Apa yang harus diubah: produksi, persediaan awal, atau kebijakan order?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Contoh Perhitungan Sederhana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73152" cy="13716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536192"/>
            <a:ext cx="47091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Rumus stok akhir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057400"/>
            <a:ext cx="470915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Stok Akhir = Stok Awal + Produksi − Demand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108960"/>
            <a:ext cx="5120640" cy="137160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3108960"/>
            <a:ext cx="73152" cy="137160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3273552"/>
            <a:ext cx="470915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Contoh Jumat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3794760"/>
            <a:ext cx="470915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Stok awal 15 + produksi 50 − demand 90 = −25 → terjadi stockout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371600"/>
            <a:ext cx="502920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17920" y="1371600"/>
            <a:ext cx="73152" cy="310896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536192"/>
            <a:ext cx="4617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Interpretasi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2057400"/>
            <a:ext cx="46177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Model sederhana sudah memberi sinyal bahwa kapasitas produksi 50/hari tidak cukup menghadapi demand 90.
Namun, keputusan tidak boleh langsung diambil sebelum memeriksa pola demand, kapasitas, lead time, biaya, dan kebijakan persediaan.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Dari Cerita → Model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63040"/>
            <a:ext cx="33832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63040"/>
            <a:ext cx="73152" cy="347472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27632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Narasi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48840"/>
            <a:ext cx="297180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'Permintaan naik → stok turun → perusahaan menambah produksi → stok pulih → tetapi biaya lembur naik.'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63040"/>
            <a:ext cx="33832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63040"/>
            <a:ext cx="73152" cy="347472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1627632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Variabel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148840"/>
            <a:ext cx="297180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Demand
Inventory
Production rate
Overtime cost
Service level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463040"/>
            <a:ext cx="33832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60" y="1463040"/>
            <a:ext cx="73152" cy="347472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6760" y="1627632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Model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2148840"/>
            <a:ext cx="297180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Hubungan antarvariabel + asumsi + parameter + aturan perubahan dari waktu ke waktu.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Kesalahan Umum Saat Memodelkan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52120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280160"/>
            <a:ext cx="73152" cy="132588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444751"/>
            <a:ext cx="4800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Langsung membuat rumus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965960"/>
            <a:ext cx="4800600" cy="50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Sebelum masalah dan tujuan jelas.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280160"/>
            <a:ext cx="52120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7920" y="1280160"/>
            <a:ext cx="73152" cy="132588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444751"/>
            <a:ext cx="4800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Terlalu banyak variabel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1965960"/>
            <a:ext cx="4800600" cy="50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Model menjadi rumit tanpa menambah manfaat.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2926080"/>
            <a:ext cx="52120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" y="2926080"/>
            <a:ext cx="73152" cy="132588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090672"/>
            <a:ext cx="4800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Mengabaikan asumsi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611880"/>
            <a:ext cx="4800600" cy="50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Hasil terlihat presisi tetapi dasar model tidak jelas.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2926080"/>
            <a:ext cx="52120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7920" y="2926080"/>
            <a:ext cx="73152" cy="132588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46520" y="3090672"/>
            <a:ext cx="4800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Tidak validasi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3611880"/>
            <a:ext cx="4800600" cy="50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Model dianggap benar hanya karena program berjalan.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572000"/>
            <a:ext cx="52120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0080" y="4572000"/>
            <a:ext cx="73152" cy="132588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4736592"/>
            <a:ext cx="4800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Fokus pada software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257800"/>
            <a:ext cx="4800600" cy="50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Kemampuan klik menu ≠ kemampuan memodelkan.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LATIHAN 1 — Identifikasi Sistem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FFFFFF"/>
                </a:solidFill>
              </a:rPr>
              <a:t>Kerjakan berpasangan • 7 menit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FFFFFF"/>
                </a:solidFill>
              </a:defRPr>
            </a:pPr>
            <a:r>
              <a:t>Pilih salah satu: (A) antrean kasir minimarket, (B) produksi roti, atau (C) persediaan bahan baku.</a:t>
            </a:r>
          </a:p>
          <a:p>
            <a:pPr>
              <a:spcAft>
                <a:spcPts val="900"/>
              </a:spcAft>
              <a:defRPr sz="2000" b="0">
                <a:solidFill>
                  <a:srgbClr val="FFFFFF"/>
                </a:solidFill>
              </a:defRPr>
            </a:pPr>
            <a:r>
              <a:t>Tuliskan: tujuan sistem, input, proses, output, 3–5 variabel, dan batas sistem.</a:t>
            </a:r>
          </a:p>
          <a:p>
            <a:pPr>
              <a:spcAft>
                <a:spcPts val="900"/>
              </a:spcAft>
              <a:defRPr sz="2000" b="0">
                <a:solidFill>
                  <a:srgbClr val="FFFFFF"/>
                </a:solidFill>
              </a:defRPr>
            </a:pPr>
            <a:r>
              <a:t>Tambahkan satu masalah utama yang ingin dijawab melalui model.</a:t>
            </a:r>
          </a:p>
          <a:p>
            <a:pPr>
              <a:spcAft>
                <a:spcPts val="900"/>
              </a:spcAft>
              <a:defRPr sz="2000" b="0">
                <a:solidFill>
                  <a:srgbClr val="FFFFFF"/>
                </a:solidFill>
              </a:defRPr>
            </a:pPr>
            <a:r>
              <a:t>Siapkan jawaban untuk dipresentasikan dalam 60 detik.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Template Jawaban Latihan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LATIHAN 2 — Apakah Perlu Dimodelkan?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232A32"/>
                </a:solidFill>
              </a:defRPr>
            </a:pPr>
            <a:r>
              <a:t>Kasus A: sebuah mesin rusak sekali dalam setahun dan selalu bisa diperbaiki dalam 10 menit. Apakah simulasi kompleks diperlukan?</a:t>
            </a:r>
          </a:p>
          <a:p>
            <a:pPr>
              <a:spcAft>
                <a:spcPts val="900"/>
              </a:spcAft>
              <a:defRPr sz="1800" b="0">
                <a:solidFill>
                  <a:srgbClr val="232A32"/>
                </a:solidFill>
              </a:defRPr>
            </a:pPr>
            <a:r>
              <a:t>Kasus B: permintaan produk berubah-ubah, lead time pemasok tidak pasti, dan perusahaan sering stockout. Apa manfaat model?</a:t>
            </a:r>
          </a:p>
          <a:p>
            <a:pPr>
              <a:spcAft>
                <a:spcPts val="900"/>
              </a:spcAft>
              <a:defRPr sz="1800" b="0">
                <a:solidFill>
                  <a:srgbClr val="232A32"/>
                </a:solidFill>
              </a:defRPr>
            </a:pPr>
            <a:r>
              <a:t>Kasus C: antrean pelayanan memiliki pola kedatangan berbeda pada jam sibuk. Variabel apa yang perlu dipertimbangkan?</a:t>
            </a:r>
          </a:p>
          <a:p>
            <a:pPr>
              <a:spcAft>
                <a:spcPts val="900"/>
              </a:spcAft>
              <a:defRPr sz="1800" b="0">
                <a:solidFill>
                  <a:srgbClr val="232A32"/>
                </a:solidFill>
              </a:defRPr>
            </a:pPr>
            <a:r>
              <a:t>Diskusikan: apa pertanyaan keputusan yang ingin dijawab sebelum memilih metode model?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Diskusi Kelas — 5W1H Pemodelan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63040"/>
            <a:ext cx="33832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463040"/>
            <a:ext cx="73152" cy="173736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27632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WHAT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48840"/>
            <a:ext cx="2971800" cy="9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Apa yang dimodelkan?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63040"/>
            <a:ext cx="33832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9120" y="1463040"/>
            <a:ext cx="73152" cy="173736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7720" y="1627632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WHY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148840"/>
            <a:ext cx="2971800" cy="9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Mengapa perlu dimodelkan?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59" y="1463040"/>
            <a:ext cx="33832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159" y="1463040"/>
            <a:ext cx="73152" cy="173736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6759" y="1627632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WHO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59" y="2148840"/>
            <a:ext cx="2971800" cy="9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Siapa pengguna hasil model?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566160"/>
            <a:ext cx="33832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0080" y="3566160"/>
            <a:ext cx="73152" cy="173736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3730752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WHEN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251960"/>
            <a:ext cx="2971800" cy="9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Kapan model digunakan?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9120" y="3566160"/>
            <a:ext cx="33832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89120" y="3566160"/>
            <a:ext cx="73152" cy="173736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17720" y="3730752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WHERE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17720" y="4251960"/>
            <a:ext cx="2971800" cy="9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Di bagian sistem mana?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38159" y="3566160"/>
            <a:ext cx="338328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138159" y="3566160"/>
            <a:ext cx="73152" cy="173736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66759" y="3730752"/>
            <a:ext cx="2971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HOW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66759" y="4251960"/>
            <a:ext cx="2971800" cy="91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Bagaimana model dibangun &amp; diuji?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Kuis Cepat — 5 Soal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100" b="0">
                <a:solidFill>
                  <a:srgbClr val="232A32"/>
                </a:solidFill>
              </a:defRPr>
            </a:pPr>
            <a:r>
              <a:t>1. Apa perbedaan sistem dan model?</a:t>
            </a:r>
          </a:p>
          <a:p>
            <a:pPr>
              <a:spcAft>
                <a:spcPts val="900"/>
              </a:spcAft>
              <a:defRPr sz="2100" b="0">
                <a:solidFill>
                  <a:srgbClr val="232A32"/>
                </a:solidFill>
              </a:defRPr>
            </a:pPr>
            <a:r>
              <a:t>2. Mengapa tujuan menentukan detail model?</a:t>
            </a:r>
          </a:p>
          <a:p>
            <a:pPr>
              <a:spcAft>
                <a:spcPts val="900"/>
              </a:spcAft>
              <a:defRPr sz="2100" b="0">
                <a:solidFill>
                  <a:srgbClr val="232A32"/>
                </a:solidFill>
              </a:defRPr>
            </a:pPr>
            <a:r>
              <a:t>3. Sebutkan 4 komponen dasar sistem.</a:t>
            </a:r>
          </a:p>
          <a:p>
            <a:pPr>
              <a:spcAft>
                <a:spcPts val="900"/>
              </a:spcAft>
              <a:defRPr sz="2100" b="0">
                <a:solidFill>
                  <a:srgbClr val="232A32"/>
                </a:solidFill>
              </a:defRPr>
            </a:pPr>
            <a:r>
              <a:t>4. Apa risiko boundary terlalu sempit?</a:t>
            </a:r>
          </a:p>
          <a:p>
            <a:pPr>
              <a:spcAft>
                <a:spcPts val="900"/>
              </a:spcAft>
              <a:defRPr sz="2100" b="0">
                <a:solidFill>
                  <a:srgbClr val="232A32"/>
                </a:solidFill>
              </a:defRPr>
            </a:pPr>
            <a:r>
              <a:t>5. Mengapa model harus diverifikasi/ divalidasi?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6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</a:rPr>
              <a:t>Takeaways Pertemuan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FFFFFF"/>
                </a:solidFill>
              </a:rPr>
              <a:t>Lima ide yang harus dibawa pulang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21031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371600"/>
            <a:ext cx="73152" cy="3474720"/>
          </a:xfrm>
          <a:prstGeom prst="rect">
            <a:avLst/>
          </a:prstGeom>
          <a:solidFill>
            <a:srgbClr val="1C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536192"/>
            <a:ext cx="1691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57400"/>
            <a:ext cx="1691639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Sistem = elemen + hubungan + tujuan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26080" y="1371600"/>
            <a:ext cx="21031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926080" y="1371600"/>
            <a:ext cx="73152" cy="347472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154680" y="1536192"/>
            <a:ext cx="1691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54680" y="2057400"/>
            <a:ext cx="1691639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Model = representasi untuk tujuan tertentu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12080" y="1371600"/>
            <a:ext cx="21031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212080" y="1371600"/>
            <a:ext cx="73152" cy="3474720"/>
          </a:xfrm>
          <a:prstGeom prst="rect">
            <a:avLst/>
          </a:prstGeom>
          <a:solidFill>
            <a:srgbClr val="EB8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40680" y="1536192"/>
            <a:ext cx="1691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40680" y="2057400"/>
            <a:ext cx="1691639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Boundary menentukan apa yang dianalisis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79" y="1371600"/>
            <a:ext cx="210312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98079" y="1371600"/>
            <a:ext cx="73152" cy="3474720"/>
          </a:xfrm>
          <a:prstGeom prst="rect">
            <a:avLst/>
          </a:prstGeom>
          <a:solidFill>
            <a:srgbClr val="4091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26679" y="1536192"/>
            <a:ext cx="169163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26679" y="2057400"/>
            <a:ext cx="1691639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Pemodelan dimulai dari masalah, bukan software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84080" y="1371600"/>
            <a:ext cx="182880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84080" y="1371600"/>
            <a:ext cx="73152" cy="347472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012680" y="1536192"/>
            <a:ext cx="1417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14263F"/>
                </a:solidFill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12680" y="2057400"/>
            <a:ext cx="141732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</a:rPr>
              <a:t>Model harus diuji sebelum digunakan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Tugas Pertemuan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Tugas individu: pilih satu sistem nyata di lingkungan kampus, UMKM, manufaktur, logistik, atau layanan.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Jelaskan tujuan sistem dan masalah yang ingin dianalisis.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Identifikasi minimal 5 variabel, 2 input, 2 output, dan batas sistem.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Buat diagram sederhana Input → Proses → Output + satu elemen feedback jika relevan.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Tambahkan 3 pertanyaan yang ingin dijawab melalui model.</a:t>
            </a:r>
          </a:p>
          <a:p>
            <a:pPr>
              <a:spcAft>
                <a:spcPts val="900"/>
              </a:spcAft>
              <a:defRPr sz="2000" b="0">
                <a:solidFill>
                  <a:srgbClr val="232A32"/>
                </a:solidFill>
              </a:defRPr>
            </a:pPr>
            <a:r>
              <a:t>Format: 1–2 halaman. Siapkan untuk digunakan sebagai bahan Pertemuan 2.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76E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3272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</a:rPr>
              <a:t>MODEL BUKAN REALITAS</a:t>
            </a:r>
          </a:p>
          <a:p>
            <a:pPr algn="ctr"/>
            <a:r>
              <a:rPr sz="2200">
                <a:solidFill>
                  <a:srgbClr val="FFFFFF"/>
                </a:solidFill>
              </a:rPr>
              <a:t>Model adalah cara terstruktur untuk memahami realitas dan menguji keputusan.</a:t>
            </a:r>
          </a:p>
          <a:p>
            <a:pPr algn="ctr"/>
            <a:r>
              <a:rPr sz="1700">
                <a:solidFill>
                  <a:srgbClr val="DCF0FA"/>
                </a:solidFill>
              </a:rPr>
              <a:t>Pertemuan berikutnya: Identifikasi Sistem &amp; Formulasi Masalah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4263F"/>
                </a:solidFill>
              </a:rPr>
              <a:t>Panduan Dosen — Alokasi 90 Menit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46520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646E78"/>
                </a:solidFill>
              </a:rPr>
              <a:t>Pemodelan Sistem • Teknik Industri • Pertemuan 1  |  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