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6" d="100"/>
          <a:sy n="66" d="100"/>
        </p:scale>
        <p:origin x="644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ED2EB"/>
                </a:solidFill>
                <a:latin typeface="Aptos"/>
              </a:rPr>
              <a:t>PSIKOLOGI UMUM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66751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ptos"/>
              </a:rPr>
              <a:t>PERKEMBANGAN
MANUSIA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15468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BED2EB"/>
                </a:solidFill>
                <a:latin typeface="Aptos"/>
              </a:rPr>
              <a:t>Pertemuan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749039"/>
            <a:ext cx="69494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Aptos"/>
              </a:rPr>
              <a:t>Memahami perubahan manusia dari konsepsi hingga lanjut usia</a:t>
            </a:r>
          </a:p>
        </p:txBody>
      </p:sp>
      <p:sp>
        <p:nvSpPr>
          <p:cNvPr id="7" name="Oval 6"/>
          <p:cNvSpPr/>
          <p:nvPr/>
        </p:nvSpPr>
        <p:spPr>
          <a:xfrm>
            <a:off x="7589520" y="3977640"/>
            <a:ext cx="502920" cy="502920"/>
          </a:xfrm>
          <a:prstGeom prst="ellipse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52360" y="4709160"/>
            <a:ext cx="777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Bayi</a:t>
            </a:r>
          </a:p>
        </p:txBody>
      </p:sp>
      <p:sp>
        <p:nvSpPr>
          <p:cNvPr id="9" name="Oval 8"/>
          <p:cNvSpPr/>
          <p:nvPr/>
        </p:nvSpPr>
        <p:spPr>
          <a:xfrm>
            <a:off x="8412480" y="3840480"/>
            <a:ext cx="640080" cy="640080"/>
          </a:xfrm>
          <a:prstGeom prst="ellipse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75320" y="4709160"/>
            <a:ext cx="914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Anak</a:t>
            </a:r>
          </a:p>
        </p:txBody>
      </p:sp>
      <p:sp>
        <p:nvSpPr>
          <p:cNvPr id="11" name="Oval 10"/>
          <p:cNvSpPr/>
          <p:nvPr/>
        </p:nvSpPr>
        <p:spPr>
          <a:xfrm>
            <a:off x="9235440" y="3703320"/>
            <a:ext cx="777240" cy="777240"/>
          </a:xfrm>
          <a:prstGeom prst="ellipse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98280" y="4709160"/>
            <a:ext cx="1051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Remaja</a:t>
            </a:r>
          </a:p>
        </p:txBody>
      </p:sp>
      <p:sp>
        <p:nvSpPr>
          <p:cNvPr id="13" name="Oval 12"/>
          <p:cNvSpPr/>
          <p:nvPr/>
        </p:nvSpPr>
        <p:spPr>
          <a:xfrm>
            <a:off x="10058400" y="3566160"/>
            <a:ext cx="914400" cy="914400"/>
          </a:xfrm>
          <a:prstGeom prst="ellipse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921240" y="4709160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Dewasa</a:t>
            </a:r>
          </a:p>
        </p:txBody>
      </p:sp>
      <p:sp>
        <p:nvSpPr>
          <p:cNvPr id="15" name="Oval 14"/>
          <p:cNvSpPr/>
          <p:nvPr/>
        </p:nvSpPr>
        <p:spPr>
          <a:xfrm>
            <a:off x="10881360" y="3657600"/>
            <a:ext cx="822960" cy="822960"/>
          </a:xfrm>
          <a:prstGeom prst="ellipse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744200" y="470916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Aptos"/>
              </a:rPr>
              <a:t>Lansia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Tujuan Pembelajaran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1042416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D2D2D"/>
                </a:solidFill>
                <a:latin typeface="Aptos"/>
              </a:defRPr>
            </a:pPr>
            <a:r>
              <a:t>• Memahami pengertian dan prinsip perkembangan manusia sepanjang rentang kehidupan.</a:t>
            </a:r>
          </a:p>
          <a:p>
            <a:pPr>
              <a:spcAft>
                <a:spcPts val="900"/>
              </a:spcAft>
              <a:defRPr sz="2000">
                <a:solidFill>
                  <a:srgbClr val="2D2D2D"/>
                </a:solidFill>
                <a:latin typeface="Aptos"/>
              </a:defRPr>
            </a:pPr>
            <a:r>
              <a:t>• Membedakan pertumbuhan dan perkembangan serta mengenali tiga domain utama perkembangan.</a:t>
            </a:r>
          </a:p>
          <a:p>
            <a:pPr>
              <a:spcAft>
                <a:spcPts val="900"/>
              </a:spcAft>
              <a:defRPr sz="2000">
                <a:solidFill>
                  <a:srgbClr val="2D2D2D"/>
                </a:solidFill>
                <a:latin typeface="Aptos"/>
              </a:defRPr>
            </a:pPr>
            <a:r>
              <a:t>• Menjelaskan teori utama: Erikson, Piaget, Vygotsky, attachment, dan Bronfenbrenner.</a:t>
            </a:r>
          </a:p>
          <a:p>
            <a:pPr>
              <a:spcAft>
                <a:spcPts val="900"/>
              </a:spcAft>
              <a:defRPr sz="2000">
                <a:solidFill>
                  <a:srgbClr val="2D2D2D"/>
                </a:solidFill>
                <a:latin typeface="Aptos"/>
              </a:defRPr>
            </a:pPr>
            <a:r>
              <a:t>• Menguraikan karakteristik perkembangan dari prenatal hingga lanjut usia.</a:t>
            </a:r>
          </a:p>
          <a:p>
            <a:pPr>
              <a:spcAft>
                <a:spcPts val="900"/>
              </a:spcAft>
              <a:defRPr sz="2000">
                <a:solidFill>
                  <a:srgbClr val="2D2D2D"/>
                </a:solidFill>
                <a:latin typeface="Aptos"/>
              </a:defRPr>
            </a:pPr>
            <a:r>
              <a:t>• Menganalisis kasus perkembangan dengan mempertimbangkan faktor biologis, psikologis, sosial, dan budaya.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55279" y="5257800"/>
            <a:ext cx="3291840" cy="77724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19871" y="5394960"/>
            <a:ext cx="296265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2F5597"/>
                </a:solidFill>
                <a:latin typeface="Aptos"/>
              </a:rPr>
              <a:t>Kata kunci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9871" y="5824728"/>
            <a:ext cx="2962656" cy="82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D2D2D"/>
                </a:solidFill>
                <a:latin typeface="Aptos"/>
              </a:rPr>
              <a:t>Life-span • konteks • interaksi • plastisitas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Pertanyaan Pemantik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0700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6464"/>
                </a:solidFill>
                <a:latin typeface="Aptos"/>
              </a:rPr>
              <a:t>Mulai dari pengalaman sehari-hari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45920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F5597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1645920"/>
            <a:ext cx="9601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D2D2D"/>
                </a:solidFill>
                <a:latin typeface="Aptos"/>
              </a:rPr>
              <a:t>Apakah bertambah usia selalu berarti lebih matang?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F5597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697480"/>
            <a:ext cx="9601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D2D2D"/>
                </a:solidFill>
                <a:latin typeface="Aptos"/>
              </a:rPr>
              <a:t>Mengapa dua anak seusia dapat berkembang berbeda?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749039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F5597"/>
                </a:solidFill>
                <a:latin typeface="Apto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749039"/>
            <a:ext cx="9601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D2D2D"/>
                </a:solidFill>
                <a:latin typeface="Aptos"/>
              </a:rPr>
              <a:t>Mana lebih menentukan: bawaan atau lingkungan?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00600"/>
            <a:ext cx="594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F5597"/>
                </a:solidFill>
                <a:latin typeface="Aptos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4800600"/>
            <a:ext cx="9601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D2D2D"/>
                </a:solidFill>
                <a:latin typeface="Aptos"/>
              </a:rPr>
              <a:t>Apakah perkembangan berhenti saat dewasa?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Apa Itu Perkembangan Manusia?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241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7365D"/>
                </a:solidFill>
                <a:latin typeface="Aptos"/>
              </a:rPr>
              <a:t>Pola perubahan dan keberlanjutan individu sejak konsepsi hingga akhir kehidupan.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514600"/>
            <a:ext cx="5074920" cy="21031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2651760"/>
            <a:ext cx="47457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BF9000"/>
                </a:solidFill>
                <a:latin typeface="Aptos"/>
              </a:rPr>
              <a:t>PERTUMBUHAN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3081528"/>
            <a:ext cx="4745736" cy="140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Lebih menekankan perubahan kuantitatif: tinggi badan, berat, ukuran tubuh, kematangan fisik.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514600"/>
            <a:ext cx="5074920" cy="21031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28231" y="2651760"/>
            <a:ext cx="47457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2F5597"/>
                </a:solidFill>
                <a:latin typeface="Aptos"/>
              </a:rPr>
              <a:t>PERKEMBANGAN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1" y="3081528"/>
            <a:ext cx="4745736" cy="140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Lebih luas: perubahan kuantitatif dan kualitatif dalam kemampuan, cara berpikir, emosi, perilaku, dan relasi.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51663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0" i="1">
                <a:solidFill>
                  <a:srgbClr val="646464"/>
                </a:solidFill>
                <a:latin typeface="Aptos"/>
              </a:rPr>
              <a:t>Contoh: tinggi badan bertambah ≠ kemampuan memahami perspektif orang lain.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Tiga Domain Utama Perkembangan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0700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6464"/>
                </a:solidFill>
                <a:latin typeface="Aptos"/>
              </a:rPr>
              <a:t>Terpisah untuk dipelajari, tetapi saling memengaruhi dalam kehidupan nyata</a:t>
            </a:r>
          </a:p>
        </p:txBody>
      </p:sp>
      <p:sp>
        <p:nvSpPr>
          <p:cNvPr id="6" name="Oval 5"/>
          <p:cNvSpPr/>
          <p:nvPr/>
        </p:nvSpPr>
        <p:spPr>
          <a:xfrm>
            <a:off x="1188720" y="1920240"/>
            <a:ext cx="1828800" cy="18288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80160" y="2231136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FISIK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58768"/>
            <a:ext cx="2194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D2D2D"/>
                </a:solidFill>
                <a:latin typeface="Aptos"/>
              </a:rPr>
              <a:t>Otak • motorik • pubertas • kesehatan</a:t>
            </a:r>
          </a:p>
        </p:txBody>
      </p:sp>
      <p:sp>
        <p:nvSpPr>
          <p:cNvPr id="9" name="Oval 8"/>
          <p:cNvSpPr/>
          <p:nvPr/>
        </p:nvSpPr>
        <p:spPr>
          <a:xfrm>
            <a:off x="5166360" y="1920240"/>
            <a:ext cx="1828800" cy="1828800"/>
          </a:xfrm>
          <a:prstGeom prst="ellipse">
            <a:avLst/>
          </a:prstGeom>
          <a:solidFill>
            <a:srgbClr val="548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257800" y="2231136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KOGNITIF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3480" y="3858768"/>
            <a:ext cx="2194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D2D2D"/>
                </a:solidFill>
                <a:latin typeface="Aptos"/>
              </a:rPr>
              <a:t>Bahasa • memori • penalaran • problem solving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0" y="1920240"/>
            <a:ext cx="1828800" cy="1828800"/>
          </a:xfrm>
          <a:prstGeom prst="ellipse">
            <a:avLst/>
          </a:prstGeom>
          <a:solidFill>
            <a:srgbClr val="C55A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235440" y="2231136"/>
            <a:ext cx="1645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900" b="1" i="0">
                <a:solidFill>
                  <a:srgbClr val="FFFFFF"/>
                </a:solidFill>
                <a:latin typeface="Aptos"/>
              </a:rPr>
              <a:t>SOSIAL-
EMOSI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0" y="3858768"/>
            <a:ext cx="2194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2D2D2D"/>
                </a:solidFill>
                <a:latin typeface="Aptos"/>
              </a:rPr>
              <a:t>Identitas • emosi • attachment • relasi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12064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Contoh integrasi: PUBERTAS → perubahan tubuh → citra diri → emosi → relasi teman sebaya.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Prinsip Life-Span Development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737360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2F5597"/>
                </a:solidFill>
                <a:latin typeface="Aptos"/>
              </a:rPr>
              <a:t>Life-long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16712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Berlangsung sepanjang hidup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6280" y="160020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90872" y="1737360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Multidimensional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0872" y="216712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Fisik, kognitif, sosial-emosional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160020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85632" y="1737360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C55A11"/>
                </a:solidFill>
                <a:latin typeface="Aptos"/>
              </a:rPr>
              <a:t>Multidirectional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85632" y="216712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Ada peningkatan dan penurunan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47472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3611879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2F5597"/>
                </a:solidFill>
                <a:latin typeface="Aptos"/>
              </a:rPr>
              <a:t>Plastic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" y="404164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Ada kapasitas untuk berubah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26280" y="347472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90872" y="3611879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Contextual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0872" y="404164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Dipengaruhi budaya &amp; lingkungan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21040" y="3474720"/>
            <a:ext cx="3383280" cy="14173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85632" y="3611879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C55A11"/>
                </a:solidFill>
                <a:latin typeface="Aptos"/>
              </a:rPr>
              <a:t>Gains &amp; Losses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85632" y="4041648"/>
            <a:ext cx="3054096" cy="722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Setiap tahap membawa peluang dan kehilangan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Tiga Perdebatan Klasik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3429000" cy="3429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737360"/>
            <a:ext cx="30998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2F5597"/>
                </a:solidFill>
                <a:latin typeface="Aptos"/>
              </a:rPr>
              <a:t>Nature ↔ Nurture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167128"/>
            <a:ext cx="3099816" cy="273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D2D2D"/>
                </a:solidFill>
                <a:latin typeface="Aptos"/>
              </a:rPr>
              <a:t>Genetik dan biologis berinteraksi dengan pengalaman dan lingkungan. Pertanyaannya bukan “yang mana?”, melainkan “bagaimana keduanya berinteraksi?”.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00200"/>
            <a:ext cx="3429000" cy="3429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3712" y="1737360"/>
            <a:ext cx="30998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548235"/>
                </a:solidFill>
                <a:latin typeface="Aptos"/>
              </a:rPr>
              <a:t>Continuity ↔ Discontinuity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3712" y="2167128"/>
            <a:ext cx="30998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500" b="0" i="0" dirty="0">
              <a:solidFill>
                <a:srgbClr val="2D2D2D"/>
              </a:solidFill>
              <a:latin typeface="Aptos"/>
            </a:endParaRPr>
          </a:p>
          <a:p>
            <a:pPr algn="l"/>
            <a:endParaRPr lang="en-ID" sz="1500" dirty="0">
              <a:solidFill>
                <a:srgbClr val="2D2D2D"/>
              </a:solidFill>
              <a:latin typeface="Aptos"/>
            </a:endParaRPr>
          </a:p>
          <a:p>
            <a:pPr algn="l"/>
            <a:r>
              <a:rPr sz="1500" b="0" i="0" dirty="0">
                <a:solidFill>
                  <a:srgbClr val="2D2D2D"/>
                </a:solidFill>
                <a:latin typeface="Aptos"/>
              </a:rPr>
              <a:t>Sebagian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perubahan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terjadi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bertahap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;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teori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lain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menekankan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perubahan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kualitatif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dalam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tahap-tahap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2D2D2D"/>
                </a:solidFill>
                <a:latin typeface="Aptos"/>
              </a:rPr>
              <a:t>tertentu</a:t>
            </a:r>
            <a:r>
              <a:rPr sz="1500" b="0" i="0" dirty="0">
                <a:solidFill>
                  <a:srgbClr val="2D2D2D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0" y="1600200"/>
            <a:ext cx="3429000" cy="3429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11312" y="1737360"/>
            <a:ext cx="30998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C55A11"/>
                </a:solidFill>
                <a:latin typeface="Aptos"/>
              </a:rPr>
              <a:t>Stability ↔ 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1312" y="2167128"/>
            <a:ext cx="3099816" cy="2734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D2D2D"/>
                </a:solidFill>
                <a:latin typeface="Aptos"/>
              </a:rPr>
              <a:t>Sebagian karakteristik relatif stabil, sementara yang lain berubah karena maturasi, pengalaman, relasi, dan intervensi.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Apa yang Membentuk Perkembangan?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1783080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2F5597"/>
                </a:solidFill>
                <a:latin typeface="Aptos"/>
              </a:rPr>
              <a:t>Genetik &amp; biologis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2128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611879" y="16459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76472" y="1783080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548235"/>
                </a:solidFill>
                <a:latin typeface="Aptos"/>
              </a:rPr>
              <a:t>Keluarga &amp; pengasuhan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6472" y="22128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00800" y="16459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65392" y="1783080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C55A11"/>
                </a:solidFill>
                <a:latin typeface="Aptos"/>
              </a:rPr>
              <a:t>Teman sebaya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65392" y="22128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189719" y="16459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54311" y="1783080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BF9000"/>
                </a:solidFill>
                <a:latin typeface="Aptos"/>
              </a:rPr>
              <a:t>Pendidikan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54311" y="22128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22960" y="32461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7552" y="3383279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2F5597"/>
                </a:solidFill>
                <a:latin typeface="Aptos"/>
              </a:rPr>
              <a:t>Budaya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" y="38130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611879" y="32461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76472" y="3383279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548235"/>
                </a:solidFill>
                <a:latin typeface="Aptos"/>
              </a:rPr>
              <a:t>Sosial-ekonomi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6472" y="38130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00800" y="32461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65392" y="3383279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C55A11"/>
                </a:solidFill>
                <a:latin typeface="Aptos"/>
              </a:rPr>
              <a:t>Peristiwa kehidupan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65392" y="38130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9189719" y="3246120"/>
            <a:ext cx="2423160" cy="11887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354311" y="3383279"/>
            <a:ext cx="20939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BF9000"/>
                </a:solidFill>
                <a:latin typeface="Aptos"/>
              </a:rPr>
              <a:t>Agency individu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54311" y="3813048"/>
            <a:ext cx="2093976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507492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17365D"/>
                </a:solidFill>
                <a:latin typeface="Aptos"/>
              </a:rPr>
              <a:t>Tidak ada satu faktor yang bekerja sendirian.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" y="562356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646464"/>
                </a:solidFill>
                <a:latin typeface="Aptos"/>
              </a:rPr>
              <a:t>Faktor risiko ≠ kepastian masalah • Faktor protektif ≠ jaminan hasil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Lensa Teori Perkembangan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1508760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645919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2F5597"/>
                </a:solidFill>
                <a:latin typeface="Aptos"/>
              </a:rPr>
              <a:t>Freud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075688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Pengalaman awal &amp; konflik psikoseksual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508760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65392" y="1645919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Erikson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5392" y="2075688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Tugas/krisis psikososial sepanjang hidup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017520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3154679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2F5597"/>
                </a:solidFill>
                <a:latin typeface="Aptos"/>
              </a:rPr>
              <a:t>Piaget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3584448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Perubahan cara berpikir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3017520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65392" y="3154679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Vygotsky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5392" y="3584448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Belajar melalui interaksi sosial &amp; budaya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526279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1832" y="4663440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2F5597"/>
                </a:solidFill>
                <a:latin typeface="Aptos"/>
              </a:rPr>
              <a:t>Bowlby–Ainsworth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1832" y="5093207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Kelekatan dan rasa aman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4526279"/>
            <a:ext cx="5166360" cy="11430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65392" y="4663440"/>
            <a:ext cx="483717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Bronfenbrenner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92" y="5093207"/>
            <a:ext cx="4837176" cy="448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Individu dalam sistem lingkungan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Erik Erikson: Perkembangan Psikososial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120700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46464"/>
                </a:solidFill>
                <a:latin typeface="Aptos"/>
              </a:rPr>
              <a:t>Setiap periode membawa tugas perkembangan yang perlu dinegosiasikan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234440" cy="3200400"/>
          </a:xfrm>
          <a:prstGeom prst="roundRect">
            <a:avLst/>
          </a:prstGeom>
          <a:solidFill>
            <a:srgbClr val="DDEBF7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1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Bayi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1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Trust ↔ Mistrust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7400" y="1828800"/>
            <a:ext cx="1234440" cy="3200400"/>
          </a:xfrm>
          <a:prstGeom prst="roundRect">
            <a:avLst/>
          </a:prstGeom>
          <a:solidFill>
            <a:srgbClr val="F2F6FA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3055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Toddler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3055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Autonomy ↔ Shame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1828800"/>
            <a:ext cx="1234440" cy="3200400"/>
          </a:xfrm>
          <a:prstGeom prst="roundRect">
            <a:avLst/>
          </a:prstGeom>
          <a:solidFill>
            <a:srgbClr val="DDEBF7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4787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Prasekolah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Initiative ↔ Guilt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92040" y="1828800"/>
            <a:ext cx="1234440" cy="3200400"/>
          </a:xfrm>
          <a:prstGeom prst="roundRect">
            <a:avLst/>
          </a:prstGeom>
          <a:solidFill>
            <a:srgbClr val="F2F6FA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519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Sekolah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6519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Industry ↔ Inferiority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828800"/>
            <a:ext cx="1234440" cy="3200400"/>
          </a:xfrm>
          <a:prstGeom prst="roundRect">
            <a:avLst/>
          </a:prstGeom>
          <a:solidFill>
            <a:srgbClr val="DDEBF7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8251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Remaja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Identity ↔ Role Confusion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26679" y="1828800"/>
            <a:ext cx="1234440" cy="3200400"/>
          </a:xfrm>
          <a:prstGeom prst="roundRect">
            <a:avLst/>
          </a:prstGeom>
          <a:solidFill>
            <a:srgbClr val="F2F6FA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99831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Dewasa awal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99831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Intimacy ↔ Isolation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0" y="1828800"/>
            <a:ext cx="1234440" cy="3200400"/>
          </a:xfrm>
          <a:prstGeom prst="roundRect">
            <a:avLst/>
          </a:prstGeom>
          <a:solidFill>
            <a:srgbClr val="DDEBF7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21715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Dewasa madya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715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Generativity ↔ Stagnation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561319" y="1828800"/>
            <a:ext cx="1234440" cy="3200400"/>
          </a:xfrm>
          <a:prstGeom prst="roundRect">
            <a:avLst/>
          </a:prstGeom>
          <a:solidFill>
            <a:srgbClr val="F2F6FA"/>
          </a:solidFill>
          <a:ln>
            <a:solidFill>
              <a:srgbClr val="C8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634472" y="2057400"/>
            <a:ext cx="107899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Lansia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634472" y="2926080"/>
            <a:ext cx="1078992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D2D2D"/>
                </a:solidFill>
                <a:latin typeface="Aptos"/>
              </a:rPr>
              <a:t>Integrity ↔ Despair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548640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0" i="1">
                <a:solidFill>
                  <a:srgbClr val="646464"/>
                </a:solidFill>
                <a:latin typeface="Aptos"/>
              </a:rPr>
              <a:t>“Krisis” = tugas perkembangan, bukan bencana.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Jean Piaget: Perkembangan Kognitif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68880" cy="33375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96112" y="1783080"/>
            <a:ext cx="21396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2F5597"/>
                </a:solidFill>
                <a:latin typeface="Aptos"/>
              </a:rPr>
              <a:t>Sensorimotor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212848"/>
            <a:ext cx="2139696" cy="264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D2D2D"/>
                </a:solidFill>
                <a:latin typeface="Aptos"/>
              </a:rPr>
              <a:t>Belajar melalui sensasi &amp; tindakan
Object permanence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5880" y="457200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0–2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645920"/>
            <a:ext cx="2468880" cy="33375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30752" y="1783080"/>
            <a:ext cx="21396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548235"/>
                </a:solidFill>
                <a:latin typeface="Aptos"/>
              </a:rPr>
              <a:t>Preoperational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0752" y="2212848"/>
            <a:ext cx="2139696" cy="2642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D2D2D"/>
                </a:solidFill>
                <a:latin typeface="Aptos"/>
              </a:rPr>
              <a:t>Simbol &amp; bahasa berkembang
Pemikiran intuitif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60520" y="457200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2–7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645920"/>
            <a:ext cx="2468880" cy="33375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65392" y="1783080"/>
            <a:ext cx="21396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C55A11"/>
                </a:solidFill>
                <a:latin typeface="Aptos"/>
              </a:rPr>
              <a:t>Concrete Operational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65392" y="2212848"/>
            <a:ext cx="2139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400" b="0" i="0" dirty="0">
              <a:solidFill>
                <a:srgbClr val="2D2D2D"/>
              </a:solidFill>
              <a:latin typeface="Aptos"/>
            </a:endParaRPr>
          </a:p>
          <a:p>
            <a:pPr algn="l"/>
            <a:r>
              <a:rPr sz="1400" b="0" i="0" dirty="0">
                <a:solidFill>
                  <a:srgbClr val="2D2D2D"/>
                </a:solidFill>
                <a:latin typeface="Aptos"/>
              </a:rPr>
              <a:t>Logika pada </a:t>
            </a:r>
            <a:r>
              <a:rPr sz="1400" b="0" i="0" dirty="0" err="1">
                <a:solidFill>
                  <a:srgbClr val="2D2D2D"/>
                </a:solidFill>
                <a:latin typeface="Aptos"/>
              </a:rPr>
              <a:t>situasi</a:t>
            </a:r>
            <a:r>
              <a:rPr sz="1400" b="0" i="0" dirty="0">
                <a:solidFill>
                  <a:srgbClr val="2D2D2D"/>
                </a:solidFill>
                <a:latin typeface="Aptos"/>
              </a:rPr>
              <a:t> </a:t>
            </a:r>
            <a:r>
              <a:rPr sz="1400" b="0" i="0" dirty="0" err="1">
                <a:solidFill>
                  <a:srgbClr val="2D2D2D"/>
                </a:solidFill>
                <a:latin typeface="Aptos"/>
              </a:rPr>
              <a:t>konkret</a:t>
            </a:r>
            <a:r>
              <a:rPr sz="1400" b="0" i="0" dirty="0">
                <a:solidFill>
                  <a:srgbClr val="2D2D2D"/>
                </a:solidFill>
                <a:latin typeface="Aptos"/>
              </a:rPr>
              <a:t>
</a:t>
            </a:r>
            <a:r>
              <a:rPr sz="1400" b="0" i="0" dirty="0" err="1">
                <a:solidFill>
                  <a:srgbClr val="2D2D2D"/>
                </a:solidFill>
                <a:latin typeface="Aptos"/>
              </a:rPr>
              <a:t>Konservasi</a:t>
            </a:r>
            <a:endParaRPr sz="1400" b="0" i="0" dirty="0">
              <a:solidFill>
                <a:srgbClr val="2D2D2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95160" y="457200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7–11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35440" y="1645920"/>
            <a:ext cx="2468880" cy="33375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00032" y="1783080"/>
            <a:ext cx="21396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BF9000"/>
                </a:solidFill>
                <a:latin typeface="Aptos"/>
              </a:rPr>
              <a:t>Formal Operational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00032" y="2212848"/>
            <a:ext cx="21396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400" b="0" i="0" dirty="0">
              <a:solidFill>
                <a:srgbClr val="2D2D2D"/>
              </a:solidFill>
              <a:latin typeface="Aptos"/>
            </a:endParaRPr>
          </a:p>
          <a:p>
            <a:pPr algn="l"/>
            <a:endParaRPr lang="en-ID" sz="1400" dirty="0">
              <a:solidFill>
                <a:srgbClr val="2D2D2D"/>
              </a:solidFill>
              <a:latin typeface="Aptos"/>
            </a:endParaRPr>
          </a:p>
          <a:p>
            <a:pPr algn="l"/>
            <a:r>
              <a:rPr sz="1400" b="0" i="0" dirty="0" err="1">
                <a:solidFill>
                  <a:srgbClr val="2D2D2D"/>
                </a:solidFill>
                <a:latin typeface="Aptos"/>
              </a:rPr>
              <a:t>Abstrak</a:t>
            </a:r>
            <a:r>
              <a:rPr sz="1400" b="0" i="0" dirty="0">
                <a:solidFill>
                  <a:srgbClr val="2D2D2D"/>
                </a:solidFill>
                <a:latin typeface="Aptos"/>
              </a:rPr>
              <a:t> • </a:t>
            </a:r>
            <a:r>
              <a:rPr sz="1400" b="0" i="0" dirty="0" err="1">
                <a:solidFill>
                  <a:srgbClr val="2D2D2D"/>
                </a:solidFill>
                <a:latin typeface="Aptos"/>
              </a:rPr>
              <a:t>hipotetis</a:t>
            </a:r>
            <a:r>
              <a:rPr sz="1400" b="0" i="0" dirty="0">
                <a:solidFill>
                  <a:srgbClr val="2D2D2D"/>
                </a:solidFill>
                <a:latin typeface="Aptos"/>
              </a:rPr>
              <a:t> • </a:t>
            </a:r>
            <a:r>
              <a:rPr sz="1400" b="0" i="0" dirty="0" err="1">
                <a:solidFill>
                  <a:srgbClr val="2D2D2D"/>
                </a:solidFill>
                <a:latin typeface="Aptos"/>
              </a:rPr>
              <a:t>sistematis</a:t>
            </a:r>
            <a:endParaRPr sz="1400" b="0" i="0" dirty="0">
              <a:solidFill>
                <a:srgbClr val="2D2D2D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829800" y="457200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11+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532120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46464"/>
                </a:solidFill>
                <a:latin typeface="Aptos"/>
              </a:rPr>
              <a:t>Usia adalah perkiraan, bukan batas mutlak.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Vygotsky: Belajar Bersama Orang Lain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6002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17365D"/>
                </a:solidFill>
                <a:latin typeface="Aptos"/>
              </a:rPr>
              <a:t>ZONE OF PROXIMAL DEVELOPMENT (ZPD)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28800" y="2377440"/>
            <a:ext cx="8503920" cy="2286000"/>
          </a:xfrm>
          <a:prstGeom prst="roundRect">
            <a:avLst/>
          </a:prstGeom>
          <a:solidFill>
            <a:srgbClr val="DDEB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11680" y="2697480"/>
            <a:ext cx="8138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300" b="1" i="0">
                <a:solidFill>
                  <a:srgbClr val="17365D"/>
                </a:solidFill>
                <a:latin typeface="Aptos"/>
              </a:rPr>
              <a:t>Dapat dilakukan dengan bantuan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34639" y="3300503"/>
            <a:ext cx="6492240" cy="118872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lang="en-ID" dirty="0"/>
          </a:p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3017520" y="3246120"/>
            <a:ext cx="612647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100" b="1" i="0" dirty="0" err="1">
                <a:solidFill>
                  <a:srgbClr val="17365D"/>
                </a:solidFill>
                <a:latin typeface="Aptos"/>
              </a:rPr>
              <a:t>Dapat</a:t>
            </a:r>
            <a:r>
              <a:rPr sz="2100" b="1" i="0" dirty="0">
                <a:solidFill>
                  <a:srgbClr val="17365D"/>
                </a:solidFill>
                <a:latin typeface="Aptos"/>
              </a:rPr>
              <a:t> </a:t>
            </a:r>
            <a:r>
              <a:rPr sz="2100" b="1" i="0" dirty="0" err="1">
                <a:solidFill>
                  <a:srgbClr val="17365D"/>
                </a:solidFill>
                <a:latin typeface="Aptos"/>
              </a:rPr>
              <a:t>dilakukan</a:t>
            </a:r>
            <a:r>
              <a:rPr sz="2100" b="1" i="0" dirty="0">
                <a:solidFill>
                  <a:srgbClr val="17365D"/>
                </a:solidFill>
                <a:latin typeface="Aptos"/>
              </a:rPr>
              <a:t> </a:t>
            </a:r>
            <a:r>
              <a:rPr sz="2100" b="1" i="0" dirty="0" err="1">
                <a:solidFill>
                  <a:srgbClr val="17365D"/>
                </a:solidFill>
                <a:latin typeface="Aptos"/>
              </a:rPr>
              <a:t>sendiri</a:t>
            </a:r>
            <a:endParaRPr sz="2100" b="1" i="0" dirty="0">
              <a:solidFill>
                <a:srgbClr val="17365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512064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2D2D2D"/>
                </a:solidFill>
                <a:latin typeface="Aptos"/>
              </a:rPr>
              <a:t>Scaffolding = bantuan sementara yang disesuaikan → dikurangi saat kemampuan meningkat.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Attachment: Rasa Aman untuk Mengeksplorasi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374903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F5597"/>
                </a:solidFill>
                <a:latin typeface="Aptos"/>
              </a:rPr>
              <a:t>SECURE BASE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48840"/>
            <a:ext cx="42976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D2D2D"/>
                </a:solidFill>
                <a:latin typeface="Aptos"/>
              </a:rPr>
              <a:t>Pengasuh yang responsif dapat menjadi basis aman: anak mengeksplorasi lingkungan dan kembali mencari kenyamanan saat membutuhkan.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577840" y="1600200"/>
            <a:ext cx="2514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42431" y="1737360"/>
            <a:ext cx="21854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2F5597"/>
                </a:solidFill>
                <a:latin typeface="Aptos"/>
              </a:rPr>
              <a:t>Secure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42431" y="2167128"/>
            <a:ext cx="2185416" cy="813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D2D2D"/>
                </a:solidFill>
                <a:latin typeface="Aptos"/>
              </a:rPr>
              <a:t>Nyaman mengeksplorasi; dapat ditenangkan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0" y="1600200"/>
            <a:ext cx="2514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77072" y="1737360"/>
            <a:ext cx="21854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646464"/>
                </a:solidFill>
                <a:latin typeface="Aptos"/>
              </a:rPr>
              <a:t>Avoidant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7072" y="2167128"/>
            <a:ext cx="2185416" cy="813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D2D2D"/>
                </a:solidFill>
                <a:latin typeface="Aptos"/>
              </a:rPr>
              <a:t>Meminimalkan ekspresi kebutuhan kedekatan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77840" y="3474720"/>
            <a:ext cx="2514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42431" y="3611879"/>
            <a:ext cx="21854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646464"/>
                </a:solidFill>
                <a:latin typeface="Aptos"/>
              </a:rPr>
              <a:t>Resistant / Ambivalent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42431" y="4041648"/>
            <a:ext cx="2185416" cy="813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D2D2D"/>
                </a:solidFill>
                <a:latin typeface="Aptos"/>
              </a:rPr>
              <a:t>Mencari kedekatan kuat tetapi sulit ditenangkan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12480" y="3474720"/>
            <a:ext cx="2514600" cy="15087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77072" y="3611879"/>
            <a:ext cx="218541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646464"/>
                </a:solidFill>
                <a:latin typeface="Aptos"/>
              </a:rPr>
              <a:t>Disorganized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7072" y="4041648"/>
            <a:ext cx="2185416" cy="813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D2D2D"/>
                </a:solidFill>
                <a:latin typeface="Aptos"/>
              </a:rPr>
              <a:t>Pola kedekatan tidak terorganisasi/kontradiktif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166360"/>
            <a:ext cx="10424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C55A11"/>
                </a:solidFill>
                <a:latin typeface="Aptos"/>
              </a:rPr>
              <a:t>Pola attachment bukan diagnosis dan bukan “nasib” permanen.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Bronfenbrenner: Individu di Dalam Sistem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783080" y="1508760"/>
            <a:ext cx="4023360" cy="4023360"/>
          </a:xfrm>
          <a:prstGeom prst="ellipse">
            <a:avLst/>
          </a:prstGeom>
          <a:solidFill>
            <a:srgbClr val="F2F2F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2148840" y="1874519"/>
            <a:ext cx="3291840" cy="3291840"/>
          </a:xfrm>
          <a:prstGeom prst="ellipse">
            <a:avLst/>
          </a:prstGeom>
          <a:solidFill>
            <a:srgbClr val="EAD1D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2514600" y="2240280"/>
            <a:ext cx="2560320" cy="2560320"/>
          </a:xfrm>
          <a:prstGeom prst="ellipse">
            <a:avLst/>
          </a:prstGeom>
          <a:solidFill>
            <a:srgbClr val="DDEBF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2880360" y="2606040"/>
            <a:ext cx="1828800" cy="1828800"/>
          </a:xfrm>
          <a:prstGeom prst="ellipse">
            <a:avLst/>
          </a:prstGeom>
          <a:solidFill>
            <a:srgbClr val="E2EFDA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3246120" y="2971800"/>
            <a:ext cx="1097280" cy="1097280"/>
          </a:xfrm>
          <a:prstGeom prst="ellipse">
            <a:avLst/>
          </a:prstGeom>
          <a:solidFill>
            <a:srgbClr val="FFF2CC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337560" y="3337560"/>
            <a:ext cx="914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7365D"/>
                </a:solidFill>
                <a:latin typeface="Aptos"/>
              </a:rPr>
              <a:t>INDIVIDU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645920"/>
            <a:ext cx="48463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• Microsystem: keluarga, sekolah, teman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• Mesosystem: hubungan antar-microsystem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• Exosystem: lingkungan tidak langsung, mis. kerja orang tua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• Macrosystem: budaya, nilai, kebijakan</a:t>
            </a:r>
          </a:p>
          <a:p>
            <a:pPr>
              <a:spcAft>
                <a:spcPts val="900"/>
              </a:spcAft>
              <a:defRPr sz="1700">
                <a:solidFill>
                  <a:srgbClr val="2D2D2D"/>
                </a:solidFill>
                <a:latin typeface="Aptos"/>
              </a:defRPr>
            </a:pPr>
            <a:r>
              <a:t>• Chronosystem: perubahan sepanjang waktu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Perkembangan Sepanjang Rentang Kehidupan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22960" y="3017520"/>
            <a:ext cx="10515600" cy="73152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1440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Prenatal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Konsepsi–lahir</a:t>
            </a:r>
          </a:p>
        </p:txBody>
      </p:sp>
      <p:sp>
        <p:nvSpPr>
          <p:cNvPr id="9" name="Oval 8"/>
          <p:cNvSpPr/>
          <p:nvPr/>
        </p:nvSpPr>
        <p:spPr>
          <a:xfrm>
            <a:off x="233172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20239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Bayi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0–2</a:t>
            </a:r>
          </a:p>
        </p:txBody>
      </p:sp>
      <p:sp>
        <p:nvSpPr>
          <p:cNvPr id="12" name="Oval 11"/>
          <p:cNvSpPr/>
          <p:nvPr/>
        </p:nvSpPr>
        <p:spPr>
          <a:xfrm>
            <a:off x="3749039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337559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Anak awal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59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2–6</a:t>
            </a:r>
          </a:p>
        </p:txBody>
      </p:sp>
      <p:sp>
        <p:nvSpPr>
          <p:cNvPr id="15" name="Oval 14"/>
          <p:cNvSpPr/>
          <p:nvPr/>
        </p:nvSpPr>
        <p:spPr>
          <a:xfrm>
            <a:off x="516636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75488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Anak tengah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6–11</a:t>
            </a:r>
          </a:p>
        </p:txBody>
      </p:sp>
      <p:sp>
        <p:nvSpPr>
          <p:cNvPr id="18" name="Oval 17"/>
          <p:cNvSpPr/>
          <p:nvPr/>
        </p:nvSpPr>
        <p:spPr>
          <a:xfrm>
            <a:off x="658368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7220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Remaja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7220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11/12–18/20</a:t>
            </a:r>
          </a:p>
        </p:txBody>
      </p:sp>
      <p:sp>
        <p:nvSpPr>
          <p:cNvPr id="21" name="Oval 20"/>
          <p:cNvSpPr/>
          <p:nvPr/>
        </p:nvSpPr>
        <p:spPr>
          <a:xfrm>
            <a:off x="800100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2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Dewasa awal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20–40</a:t>
            </a:r>
          </a:p>
        </p:txBody>
      </p:sp>
      <p:sp>
        <p:nvSpPr>
          <p:cNvPr id="24" name="Oval 23"/>
          <p:cNvSpPr/>
          <p:nvPr/>
        </p:nvSpPr>
        <p:spPr>
          <a:xfrm>
            <a:off x="941832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00684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Dewasa madya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0684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40–65</a:t>
            </a:r>
          </a:p>
        </p:txBody>
      </p:sp>
      <p:sp>
        <p:nvSpPr>
          <p:cNvPr id="27" name="Oval 26"/>
          <p:cNvSpPr/>
          <p:nvPr/>
        </p:nvSpPr>
        <p:spPr>
          <a:xfrm>
            <a:off x="10835640" y="2816351"/>
            <a:ext cx="457200" cy="457200"/>
          </a:xfrm>
          <a:prstGeom prst="ellipse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424160" y="1874519"/>
            <a:ext cx="1280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17365D"/>
                </a:solidFill>
                <a:latin typeface="Aptos"/>
              </a:rPr>
              <a:t>Lansia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3520440"/>
            <a:ext cx="1280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646464"/>
                </a:solidFill>
                <a:latin typeface="Aptos"/>
              </a:rPr>
              <a:t>65+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4846320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7365D"/>
                </a:solidFill>
                <a:latin typeface="Aptos"/>
              </a:rPr>
              <a:t>Setiap tahap: perubahan fisik + kognitif + sosial-emosional + konteks.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Otak dan Plastisitas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3246120" cy="315468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1737360"/>
            <a:ext cx="29169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2F5597"/>
                </a:solidFill>
                <a:latin typeface="Aptos"/>
              </a:rPr>
              <a:t>KONEKSI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167128"/>
            <a:ext cx="2916936" cy="2459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Jaringan saraf berkembang melalui maturasi dan pengalaman.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1600200"/>
            <a:ext cx="3246120" cy="315468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5152" y="1737360"/>
            <a:ext cx="29169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548235"/>
                </a:solidFill>
                <a:latin typeface="Aptos"/>
              </a:rPr>
              <a:t>PENGUATAN &amp; PRUNING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5152" y="2167128"/>
            <a:ext cx="2916936" cy="2459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Jalur yang digunakan diperkuat; sebagian koneksi disederhanakan.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600200"/>
            <a:ext cx="3246120" cy="315468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02752" y="1737360"/>
            <a:ext cx="29169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1" i="0">
                <a:solidFill>
                  <a:srgbClr val="C55A11"/>
                </a:solidFill>
                <a:latin typeface="Aptos"/>
              </a:rPr>
              <a:t>PLASTISITAS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752" y="2167128"/>
            <a:ext cx="2916936" cy="2459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D2D2D"/>
                </a:solidFill>
                <a:latin typeface="Aptos"/>
              </a:rPr>
              <a:t>Sistem saraf dapat berubah melalui pengalaman dan latihan—tetapi tidak tanpa batas.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C55A11"/>
                </a:solidFill>
                <a:latin typeface="Aptos"/>
              </a:rPr>
              <a:t>Mitos: “manusia hanya menggunakan 10% otak” → tidak didukung ilmu saraf.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Perkembangan Sosial-Emosional &amp; Identitas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645920"/>
            <a:ext cx="65836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• Temperamen memberi dasar biologis, tetapi ekspresinya dipengaruhi pengalaman.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• Regulasi emosi berkembang melalui maturasi dan co-regulation bersama orang lain.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• Konsep diri menjadi semakin kompleks seiring pengalaman dan kemampuan refleksi.</a:t>
            </a:r>
          </a:p>
          <a:p>
            <a:pPr>
              <a:spcAft>
                <a:spcPts val="900"/>
              </a:spcAft>
              <a:defRPr sz="1900">
                <a:solidFill>
                  <a:srgbClr val="2D2D2D"/>
                </a:solidFill>
                <a:latin typeface="Aptos"/>
              </a:defRPr>
            </a:pPr>
            <a:r>
              <a:t>• Identitas berkembang melalui eksplorasi, komitmen, relasi, nilai, peran sosial, dan budaya.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63840" y="1737360"/>
            <a:ext cx="3383280" cy="137160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028431" y="1874519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2F5597"/>
                </a:solidFill>
                <a:latin typeface="Aptos"/>
              </a:rPr>
              <a:t>ANAK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8431" y="2304288"/>
            <a:ext cx="3054096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2D2D2D"/>
                </a:solidFill>
                <a:latin typeface="Aptos"/>
              </a:rPr>
              <a:t>“Saya suka menggambar.”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3429000"/>
            <a:ext cx="3383280" cy="164592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28431" y="3566160"/>
            <a:ext cx="305409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548235"/>
                </a:solidFill>
                <a:latin typeface="Aptos"/>
              </a:rPr>
              <a:t>REMAJA/DEWASA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28431" y="3995928"/>
            <a:ext cx="3054096" cy="950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D2D2D"/>
                </a:solidFill>
                <a:latin typeface="Aptos"/>
              </a:rPr>
              <a:t>“Saya ingin menjadi orang yang bermanfaat dan menghargai kebebasan.”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BED2EB"/>
                </a:solidFill>
                <a:latin typeface="Aptos"/>
              </a:rPr>
              <a:t>RANGKUMAN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8016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Aptos"/>
              </a:rPr>
              <a:t>Manusia terus berkembang
sepanjang kehidupan.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43200"/>
            <a:ext cx="9875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Perkembangan bersifat multidimensional, multidirectional, plastis, dan kontekstual.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Biologi dan lingkungan saling berinteraksi.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Teori adalah lensa—bukan label kaku untuk menilai individu.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Setiap tahap membawa tantangan, peluang, gains, dan losses.</a:t>
            </a:r>
          </a:p>
          <a:p>
            <a:pPr>
              <a:spcAft>
                <a:spcPts val="9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Variasi individual dan budaya harus selalu dipertimbangkan.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897880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BED2EB"/>
                </a:solidFill>
                <a:latin typeface="Aptos"/>
              </a:rPr>
              <a:t>Pertanyaan penutup: “Apa yang membuat seseorang menjadi dirinya hari ini?”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7365D"/>
                </a:solidFill>
                <a:latin typeface="Aptos"/>
              </a:rPr>
              <a:t>Tugas Refleksi Analitis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14300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0424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300" b="1" i="0">
                <a:solidFill>
                  <a:srgbClr val="17365D"/>
                </a:solidFill>
                <a:latin typeface="Aptos"/>
              </a:rPr>
              <a:t>Pilih satu tahap perkembangan yang paling menarik bagi Anda.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240280"/>
            <a:ext cx="658368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• Jelaskan karakteristik utama tahap tersebut.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• Gunakan satu teori perkembangan yang relevan.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• Analisis faktor biologis dan lingkungan.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• Sertakan satu contoh kasus.</a:t>
            </a:r>
          </a:p>
          <a:p>
            <a:pPr>
              <a:spcAft>
                <a:spcPts val="900"/>
              </a:spcAft>
              <a:defRPr sz="1800">
                <a:solidFill>
                  <a:srgbClr val="2D2D2D"/>
                </a:solidFill>
                <a:latin typeface="Aptos"/>
              </a:defRPr>
            </a:pPr>
            <a:r>
              <a:t>• Jelaskan implikasinya bagi keluarga, pendidikan, atau masyarakat.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09560" y="2240280"/>
            <a:ext cx="3246120" cy="201168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74152" y="2377440"/>
            <a:ext cx="29169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2F5597"/>
                </a:solidFill>
                <a:latin typeface="Aptos"/>
              </a:rPr>
              <a:t>PANJANG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74152" y="2807208"/>
            <a:ext cx="2916936" cy="131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D2D2D"/>
                </a:solidFill>
                <a:latin typeface="Aptos"/>
              </a:rPr>
              <a:t>700–1.000 kata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4526280"/>
            <a:ext cx="3246120" cy="1051560"/>
          </a:xfrm>
          <a:prstGeom prst="roundRect">
            <a:avLst/>
          </a:prstGeom>
          <a:solidFill>
            <a:srgbClr val="F2F6FA"/>
          </a:solidFill>
          <a:ln>
            <a:solidFill>
              <a:srgbClr val="D2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74152" y="4663440"/>
            <a:ext cx="2916936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 i="0">
                <a:solidFill>
                  <a:srgbClr val="548235"/>
                </a:solidFill>
                <a:latin typeface="Aptos"/>
              </a:rPr>
              <a:t>FOKUS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74152" y="5093208"/>
            <a:ext cx="2916936" cy="356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D2D2D"/>
                </a:solidFill>
                <a:latin typeface="Aptos"/>
              </a:rPr>
              <a:t>Analisis, bukan hanya deskripsi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510528"/>
            <a:ext cx="4572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46464"/>
                </a:solidFill>
                <a:latin typeface="Aptos"/>
              </a:rPr>
              <a:t>Psikologi Umum • Pertemuan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3657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646464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1099</Words>
  <Application>Microsoft Office PowerPoint</Application>
  <PresentationFormat>Widescreen</PresentationFormat>
  <Paragraphs>242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Dewi</dc:creator>
  <cp:keywords/>
  <dc:description>generated using python-pptx</dc:description>
  <cp:lastModifiedBy>Dewi Syukriah</cp:lastModifiedBy>
  <cp:revision>2</cp:revision>
  <dcterms:created xsi:type="dcterms:W3CDTF">2013-01-27T09:14:16Z</dcterms:created>
  <dcterms:modified xsi:type="dcterms:W3CDTF">2026-09-29T11:34:55Z</dcterms:modified>
  <cp:category/>
</cp:coreProperties>
</file>