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21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10528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PSIKOLOGI UMUM • PERTEMUAN 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652760" y="6510528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Semester 1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1080" y="-731520"/>
            <a:ext cx="4389120" cy="4389120"/>
          </a:xfrm>
          <a:prstGeom prst="ellipse">
            <a:avLst/>
          </a:prstGeom>
          <a:solidFill>
            <a:srgbClr val="6C63FF">
              <a:alpha val="95000"/>
            </a:srgbClr>
          </a:solidFill>
          <a:ln w="12700">
            <a:solidFill>
              <a:srgbClr val="6C63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38360" y="3566160"/>
            <a:ext cx="3108960" cy="3108960"/>
          </a:xfrm>
          <a:prstGeom prst="ellipse">
            <a:avLst/>
          </a:prstGeom>
          <a:solidFill>
            <a:srgbClr val="39B8A5">
              <a:alpha val="95000"/>
            </a:srgbClr>
          </a:solidFill>
          <a:ln w="12700">
            <a:solidFill>
              <a:srgbClr val="39B8A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55280" y="4663440"/>
            <a:ext cx="1188720" cy="1188720"/>
          </a:xfrm>
          <a:prstGeom prst="ellipse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09728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</a:rPr>
              <a:t>PSIKOLOGI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</a:rPr>
              <a:t>UMUM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CD9FF"/>
                </a:solidFill>
              </a:rPr>
              <a:t>Pertemuan 1 • Selamat Datang di Dunia Psikologi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3703320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Mengenal manusia • Bertanya secara ilmiah • Belajar bersama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77240" y="4617720"/>
            <a:ext cx="1417320" cy="384048"/>
          </a:xfrm>
          <a:prstGeom prst="roundRect">
            <a:avLst>
              <a:gd name="adj" fmla="val 23810"/>
            </a:avLst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4704588"/>
            <a:ext cx="1271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SEMESTER 1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331720" y="4617720"/>
            <a:ext cx="1417320" cy="384048"/>
          </a:xfrm>
          <a:prstGeom prst="roundRect">
            <a:avLst>
              <a:gd name="adj" fmla="val 23810"/>
            </a:avLst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404872" y="4704588"/>
            <a:ext cx="1271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INTERAKTIF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77240" y="5532120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E9E7FF"/>
                </a:solidFill>
              </a:rPr>
              <a:t>“Mengapa manusia berpikir, merasa, dan bertindak seperti yang mereka lakukan?”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24A"/>
                </a:solidFill>
              </a:rPr>
              <a:t>Mulai dari pertanyaan sederhana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10515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Psikologi dimulai dari rasa ingin tahu tentang manusia.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400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6324A"/>
                </a:solidFill>
              </a:rPr>
              <a:t>Ketika mendengar kata “PSIKOLOGI”,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26324A"/>
                </a:solidFill>
              </a:rPr>
              <a:t>apa 3 kata pertama yang muncul di pikiranmu?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863840" y="1792224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emosi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006840" y="2478024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pikiran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89520" y="3346704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perilaku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321040" y="4946904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otak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3886200"/>
            <a:ext cx="5943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</a:rPr>
              <a:t>Tidak ada jawaban “salah” di awal. Kita akan mengubah rasa ingin tahu menjadi pertanyaan yang bisa dipelajari secara ilmiah.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24A"/>
                </a:solidFill>
              </a:rPr>
              <a:t>Apa itu Psikologi?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10515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Bukan membaca pikiran—melainkan mempelajari manusia secara sistematis.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85800" y="16459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C63FF"/>
                </a:solidFill>
              </a:rPr>
              <a:t>PSIKOLOGI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31520" y="2331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</a:rPr>
              <a:t>studi ilmiah tentang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88036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24A"/>
                </a:solidFill>
              </a:rPr>
              <a:t>PERILAKU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3337560" y="2852928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7A8A"/>
                </a:solidFill>
              </a:rPr>
              <a:t>+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749040" y="28803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24A"/>
                </a:solidFill>
              </a:rPr>
              <a:t>PROSES MENTAL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7498080" y="1600200"/>
            <a:ext cx="38404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7E4D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98080" y="1600200"/>
            <a:ext cx="73152" cy="1234440"/>
          </a:xfrm>
          <a:prstGeom prst="rect">
            <a:avLst/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26680" y="1819656"/>
            <a:ext cx="502920" cy="502920"/>
          </a:xfrm>
          <a:prstGeom prst="ellipse">
            <a:avLst/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26680" y="19293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66760" y="180136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24A"/>
                </a:solidFill>
              </a:rPr>
              <a:t>Perilaku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72400" y="2313432"/>
            <a:ext cx="329184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Apa yang dilakukan dan dapat diamati.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498080" y="3017520"/>
            <a:ext cx="38404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7E4D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98080" y="3017520"/>
            <a:ext cx="73152" cy="1234440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26680" y="3236976"/>
            <a:ext cx="502920" cy="502920"/>
          </a:xfrm>
          <a:prstGeom prst="ellipse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26680" y="33467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366760" y="321868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24A"/>
                </a:solidFill>
              </a:rPr>
              <a:t>Proses mental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72400" y="3730752"/>
            <a:ext cx="329184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Pikiran, emosi, ingatan, persepsi, motivasi.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498080" y="4434840"/>
            <a:ext cx="38404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7E4D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498080" y="4434840"/>
            <a:ext cx="73152" cy="1234440"/>
          </a:xfrm>
          <a:prstGeom prst="rect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26680" y="4654296"/>
            <a:ext cx="502920" cy="502920"/>
          </a:xfrm>
          <a:prstGeom prst="ellipse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26680" y="476402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366760" y="46360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24A"/>
                </a:solidFill>
              </a:rPr>
              <a:t>Ilmiah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772400" y="5148072"/>
            <a:ext cx="329184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Menggunakan data, metode, dan pengujian.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73152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9B8A5"/>
                </a:solidFill>
              </a:rPr>
              <a:t>Konteks juga penting: biologis • psikologis • sosial • budaya</a:t>
            </a:r>
            <a:endParaRPr lang="en-US" sz="15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24A"/>
                </a:solidFill>
              </a:rPr>
              <a:t>Game: Mitos atau Fakta?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10515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Pilih cepat, lalu jelaskan alasan kelompokmu.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87782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801368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24A"/>
                </a:solidFill>
              </a:rPr>
              <a:t>“Psikolog bisa membaca pikiran.”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57032" y="1869948"/>
            <a:ext cx="859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MITOS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31520" y="2679192"/>
            <a:ext cx="87782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288036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24A"/>
                </a:solidFill>
              </a:rPr>
              <a:t>“Memori bekerja persis seperti rekaman video.”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57032" y="2948940"/>
            <a:ext cx="859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MITOS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31520" y="3758184"/>
            <a:ext cx="87782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3959352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24A"/>
                </a:solidFill>
              </a:rPr>
              <a:t>“Psikologi hanya membahas gangguan mental.”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57032" y="4027932"/>
            <a:ext cx="859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MITOS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31520" y="4837176"/>
            <a:ext cx="87782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60120" y="5038344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24A"/>
                </a:solidFill>
              </a:rPr>
              <a:t>“Pengalaman pribadi saja belum cukup menjadi bukti ilmiah.”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57032" y="5106924"/>
            <a:ext cx="859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FAKTA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9875520" y="1600200"/>
            <a:ext cx="1508760" cy="3977640"/>
          </a:xfrm>
          <a:prstGeom prst="roundRect">
            <a:avLst/>
          </a:prstGeom>
          <a:solidFill>
            <a:srgbClr val="ECE9FF"/>
          </a:solidFill>
          <a:ln w="12700">
            <a:solidFill>
              <a:srgbClr val="ECE9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87000" y="196596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💡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0076688" y="27889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C63FF"/>
                </a:solidFill>
              </a:rPr>
              <a:t>Tujuan game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085832" y="3246120"/>
            <a:ext cx="1078992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26324A"/>
                </a:solidFill>
              </a:rPr>
              <a:t>Belajar membedakan asumsi populer dari penjelasan berbasis bukti.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24A"/>
                </a:solidFill>
              </a:rPr>
              <a:t>Psikologi itu luas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10515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Satu pertanyaan tentang manusia dapat dilihat dari banyak sudut.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1801368"/>
            <a:ext cx="411480" cy="411480"/>
          </a:xfrm>
          <a:prstGeom prst="ellipse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180136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Kognitif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2423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memori • perhatian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56432" y="160020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21024" y="1801368"/>
            <a:ext cx="411480" cy="411480"/>
          </a:xfrm>
          <a:prstGeom prst="ellipse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42232" y="180136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Sosial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85032" y="2423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pengaruh orang lain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72784" y="160020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37376" y="1801368"/>
            <a:ext cx="411480" cy="411480"/>
          </a:xfrm>
          <a:prstGeom prst="ellipse">
            <a:avLst/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58584" y="180136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Perkembangan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501384" y="2423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perubahan sepanjang hidup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089136" y="160020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253728" y="1801368"/>
            <a:ext cx="411480" cy="411480"/>
          </a:xfrm>
          <a:prstGeom prst="ellipse">
            <a:avLst/>
          </a:prstGeom>
          <a:solidFill>
            <a:srgbClr val="F7C948"/>
          </a:solidFill>
          <a:ln w="12700">
            <a:solidFill>
              <a:srgbClr val="F7C94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74936" y="180136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Biologis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317736" y="242316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otak • tubuh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361188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04672" y="3813048"/>
            <a:ext cx="411480" cy="411480"/>
          </a:xfrm>
          <a:prstGeom prst="ellipse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25880" y="38130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Kepribadian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68680" y="44348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perbedaan individu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456432" y="361188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621024" y="3813048"/>
            <a:ext cx="411480" cy="411480"/>
          </a:xfrm>
          <a:prstGeom prst="ellipse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42232" y="38130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Klinis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685032" y="44348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asesmen • intervensi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272784" y="361188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37376" y="3813048"/>
            <a:ext cx="411480" cy="411480"/>
          </a:xfrm>
          <a:prstGeom prst="ellipse">
            <a:avLst/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958584" y="38130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Pendidikan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501384" y="44348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belajar • motivasi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9089136" y="3611880"/>
            <a:ext cx="251460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4E1D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253728" y="3813048"/>
            <a:ext cx="411480" cy="411480"/>
          </a:xfrm>
          <a:prstGeom prst="ellipse">
            <a:avLst/>
          </a:prstGeom>
          <a:solidFill>
            <a:srgbClr val="F7C948"/>
          </a:solidFill>
          <a:ln w="12700">
            <a:solidFill>
              <a:srgbClr val="F7C94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74936" y="38130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4A"/>
                </a:solidFill>
              </a:rPr>
              <a:t>Industri &amp; Organisasi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9317736" y="44348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manusia di tempat kerja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2377440" y="5760720"/>
            <a:ext cx="7406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C63FF"/>
                </a:solidFill>
              </a:rPr>
              <a:t>Tidak perlu menghafal semuanya hari ini — cukup punya “peta” awal.</a:t>
            </a:r>
            <a:endParaRPr lang="en-US" sz="15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24A"/>
                </a:solidFill>
              </a:rPr>
              <a:t>Aktivitas: Psikologi Ada di Mana-mana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10515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Kelompok 4–6 orang • pilih satu situasi • diskusikan 10 menit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595628"/>
            <a:ext cx="2276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Menunda tugas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3474720" y="1508760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47872" y="1595628"/>
            <a:ext cx="2276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Gugup presentasi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263640" y="1508760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36792" y="1595628"/>
            <a:ext cx="2276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Belanja karena influencer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9052560" y="1508760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F7C948"/>
          </a:solidFill>
          <a:ln w="12700">
            <a:solidFill>
              <a:srgbClr val="F7C94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25712" y="1595628"/>
            <a:ext cx="2276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Sulit mengingat nama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22960" y="2423160"/>
            <a:ext cx="5166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7E4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2960" y="2423160"/>
            <a:ext cx="73152" cy="1325880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51560" y="2642616"/>
            <a:ext cx="502920" cy="502920"/>
          </a:xfrm>
          <a:prstGeom prst="ellipse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51560" y="275234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691640" y="2624328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24A"/>
                </a:solidFill>
              </a:rPr>
              <a:t>Apa perilaku yang dapat diamati?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136392"/>
            <a:ext cx="461772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Diskusikan tanpa mendiagnosis orang lain.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172200" y="2423160"/>
            <a:ext cx="5166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7E4D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72200" y="2423160"/>
            <a:ext cx="73152" cy="1325880"/>
          </a:xfrm>
          <a:prstGeom prst="rect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00800" y="2642616"/>
            <a:ext cx="502920" cy="502920"/>
          </a:xfrm>
          <a:prstGeom prst="ellipse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0" y="275234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040880" y="2624328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24A"/>
                </a:solidFill>
              </a:rPr>
              <a:t>Proses mental apa yang mungkin terlibat?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46520" y="3136392"/>
            <a:ext cx="461772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Diskusikan tanpa mendiagnosis orang lain.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22960" y="4069080"/>
            <a:ext cx="5166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7E4D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4069080"/>
            <a:ext cx="73152" cy="1325880"/>
          </a:xfrm>
          <a:prstGeom prst="rect">
            <a:avLst/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51560" y="4288536"/>
            <a:ext cx="502920" cy="502920"/>
          </a:xfrm>
          <a:prstGeom prst="ellipse">
            <a:avLst/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51560" y="439826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691640" y="4270248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24A"/>
                </a:solidFill>
              </a:rPr>
              <a:t>Faktor apa saja yang mungkin memengaruhi?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097280" y="4782312"/>
            <a:ext cx="461772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Diskusikan tanpa mendiagnosis orang lain.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172200" y="4069080"/>
            <a:ext cx="5166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7E4D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72200" y="4069080"/>
            <a:ext cx="73152" cy="1325880"/>
          </a:xfrm>
          <a:prstGeom prst="rect">
            <a:avLst/>
          </a:prstGeom>
          <a:solidFill>
            <a:srgbClr val="F7C948"/>
          </a:solidFill>
          <a:ln w="12700">
            <a:solidFill>
              <a:srgbClr val="F7C94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00800" y="4288536"/>
            <a:ext cx="502920" cy="502920"/>
          </a:xfrm>
          <a:prstGeom prst="ellipse">
            <a:avLst/>
          </a:prstGeom>
          <a:solidFill>
            <a:srgbClr val="F7C948"/>
          </a:solidFill>
          <a:ln w="12700">
            <a:solidFill>
              <a:srgbClr val="F7C94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0" y="439826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040880" y="4270248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24A"/>
                </a:solidFill>
              </a:rPr>
              <a:t>Bidang psikologi mana yang relevan?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446520" y="4782312"/>
            <a:ext cx="461772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Diskusikan tanpa mendiagnosis orang lain.</a:t>
            </a:r>
            <a:endParaRPr lang="en-US" sz="115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24A"/>
                </a:solidFill>
              </a:rPr>
              <a:t>Budaya kelas yang ingin kita bangun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10515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Aman untuk bertanya, aktif untuk berpikir, dan tetap bertanggung jawab.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77240" y="1874520"/>
            <a:ext cx="2423160" cy="3063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27048" y="2240280"/>
            <a:ext cx="914400" cy="914400"/>
          </a:xfrm>
          <a:prstGeom prst="ellipse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27048" y="24871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05840" y="342900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6324A"/>
                </a:solidFill>
              </a:rPr>
              <a:t>Rasa ingin tahu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51560" y="40690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Berani bertanya &amp; mengeksplorasi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566160" y="1874520"/>
            <a:ext cx="2423160" cy="3063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15968" y="2240280"/>
            <a:ext cx="914400" cy="914400"/>
          </a:xfrm>
          <a:prstGeom prst="ellipse">
            <a:avLst/>
          </a:prstGeom>
          <a:solidFill>
            <a:srgbClr val="FF7A8A"/>
          </a:solidFill>
          <a:ln w="12700">
            <a:solidFill>
              <a:srgbClr val="FF7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15968" y="24871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794760" y="342900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6324A"/>
                </a:solidFill>
              </a:rPr>
              <a:t>Saling menghargai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840480" y="40690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Pendapat boleh berbeda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355080" y="1874520"/>
            <a:ext cx="2423160" cy="3063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04888" y="2240280"/>
            <a:ext cx="914400" cy="914400"/>
          </a:xfrm>
          <a:prstGeom prst="ellipse">
            <a:avLst/>
          </a:prstGeom>
          <a:solidFill>
            <a:srgbClr val="39B8A5"/>
          </a:solidFill>
          <a:ln w="12700">
            <a:solidFill>
              <a:srgbClr val="39B8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04888" y="24871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83680" y="342900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6324A"/>
                </a:solidFill>
              </a:rPr>
              <a:t>Berbasis bukti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29400" y="40690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Bedakan opini, pengalaman, dan data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9144000" y="1874520"/>
            <a:ext cx="2423160" cy="3063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3E0D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893808" y="2240280"/>
            <a:ext cx="914400" cy="914400"/>
          </a:xfrm>
          <a:prstGeom prst="ellipse">
            <a:avLst/>
          </a:prstGeom>
          <a:solidFill>
            <a:srgbClr val="F7C948"/>
          </a:solidFill>
          <a:ln w="12700">
            <a:solidFill>
              <a:srgbClr val="F7C94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893808" y="24871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6324A"/>
                </a:solidFill>
              </a:rPr>
              <a:t>4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372600" y="342900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6324A"/>
                </a:solidFill>
              </a:rPr>
              <a:t>Tanpa diagnosis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418320" y="40690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</a:rPr>
              <a:t>Jangan melabeli teman dari materi kuliah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1097280" y="544068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6C63FF"/>
                </a:solidFill>
              </a:rPr>
              <a:t>Kelas psikologi yang baik bukan tempat “menebak orang”, tetapi tempat belajar memahami manusia dengan lebih hati-hati.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6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858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Sebelum pulang…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77240" y="141732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C5FF"/>
                </a:solidFill>
              </a:rPr>
              <a:t>EXIT TICKET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2057400"/>
            <a:ext cx="7040880" cy="822960"/>
          </a:xfrm>
          <a:prstGeom prst="roundRect">
            <a:avLst/>
          </a:prstGeom>
          <a:solidFill>
            <a:srgbClr val="303C58"/>
          </a:solidFill>
          <a:ln w="12700">
            <a:solidFill>
              <a:srgbClr val="4653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2304288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Satu hal baru yang saya pahami hari ini…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77240" y="3200400"/>
            <a:ext cx="7040880" cy="822960"/>
          </a:xfrm>
          <a:prstGeom prst="roundRect">
            <a:avLst/>
          </a:prstGeom>
          <a:solidFill>
            <a:srgbClr val="303C58"/>
          </a:solidFill>
          <a:ln w="12700">
            <a:solidFill>
              <a:srgbClr val="46536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3447288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Satu pertanyaan tentang manusia yang ingin saya pahami…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4343400"/>
            <a:ext cx="7040880" cy="822960"/>
          </a:xfrm>
          <a:prstGeom prst="roundRect">
            <a:avLst/>
          </a:prstGeom>
          <a:solidFill>
            <a:srgbClr val="303C58"/>
          </a:solidFill>
          <a:ln w="12700">
            <a:solidFill>
              <a:srgbClr val="46536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4590288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Satu hal yang membuat saya nyaman belajar di kelas ini…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732520" y="1508760"/>
            <a:ext cx="2194560" cy="2194560"/>
          </a:xfrm>
          <a:prstGeom prst="ellipse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32520" y="18288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?</a:t>
            </a:r>
            <a:endParaRPr lang="en-US" sz="5800" dirty="0"/>
          </a:p>
        </p:txBody>
      </p:sp>
      <p:sp>
        <p:nvSpPr>
          <p:cNvPr id="12" name="Text 10"/>
          <p:cNvSpPr/>
          <p:nvPr/>
        </p:nvSpPr>
        <p:spPr>
          <a:xfrm>
            <a:off x="7909560" y="434340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Psikologi = rasa ingin tahu + metode ilmiah + manusia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046720" y="56692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CD9FF"/>
                </a:solidFill>
              </a:rPr>
              <a:t>Sampai jumpa di pertemuan berikutnya!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495</Words>
  <Application>Microsoft Office PowerPoint</Application>
  <PresentationFormat>Widescreen</PresentationFormat>
  <Paragraphs>120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Umum: Selamat Datang di Dunia Psikologi</dc:title>
  <dc:subject>Psikologi Umum - Pertemuan 1</dc:subject>
  <dc:creator>OpenAI</dc:creator>
  <cp:lastModifiedBy>Dewi Syukriah</cp:lastModifiedBy>
  <cp:revision>2</cp:revision>
  <dcterms:created xsi:type="dcterms:W3CDTF">2026-09-21T05:12:02Z</dcterms:created>
  <dcterms:modified xsi:type="dcterms:W3CDTF">2026-09-21T05:16:38Z</dcterms:modified>
</cp:coreProperties>
</file>