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76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2754" y="762716"/>
            <a:ext cx="6855716" cy="25099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cap="all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97222" y="3651772"/>
            <a:ext cx="5364023" cy="7404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5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51" y="4869180"/>
            <a:ext cx="6436517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2531" y="4857750"/>
            <a:ext cx="1414466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1034" y="4869180"/>
            <a:ext cx="492916" cy="27432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31FF2A-9DA0-DC5C-0C53-91FDE15093DD}"/>
              </a:ext>
            </a:extLst>
          </p:cNvPr>
          <p:cNvSpPr/>
          <p:nvPr/>
        </p:nvSpPr>
        <p:spPr>
          <a:xfrm>
            <a:off x="6832531" y="4616933"/>
            <a:ext cx="2311469" cy="48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A4208E-B529-0934-86E0-24278D43C68A}"/>
              </a:ext>
            </a:extLst>
          </p:cNvPr>
          <p:cNvSpPr/>
          <p:nvPr/>
        </p:nvSpPr>
        <p:spPr>
          <a:xfrm>
            <a:off x="2600809" y="4616933"/>
            <a:ext cx="4231717" cy="48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057338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762717"/>
            <a:ext cx="8343901" cy="56006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7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48" y="1311355"/>
            <a:ext cx="8343902" cy="35463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526932-58BC-3B05-A619-8FE2BA7973DD}"/>
              </a:ext>
            </a:extLst>
          </p:cNvPr>
          <p:cNvSpPr/>
          <p:nvPr/>
        </p:nvSpPr>
        <p:spPr>
          <a:xfrm>
            <a:off x="475523" y="424205"/>
            <a:ext cx="8668476" cy="480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751EC6-9764-CDDF-E8BC-793AD483E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A395EC9-5212-9F09-E9FA-0AB62AFB6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86E48EB-E81D-8C6A-DBE6-738017E5A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557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050" y="3429000"/>
            <a:ext cx="8343901" cy="8343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cap="all" baseline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050" y="4286250"/>
            <a:ext cx="8343901" cy="4000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500" b="1" i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9143999" cy="2986323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 t="-419" b="-419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0050" y="4857750"/>
            <a:ext cx="6432478" cy="285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832527" y="4857750"/>
            <a:ext cx="1410411" cy="285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246982" y="4857750"/>
            <a:ext cx="496968" cy="285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719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9553" y="762717"/>
            <a:ext cx="2904398" cy="279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750" cap="all" baseline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39553" y="3851194"/>
            <a:ext cx="2901315" cy="8351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500" b="1" i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7BE7EAD-CCCA-EA7C-0263-265AA3E43C5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5418071" cy="5143500"/>
          </a:xfrm>
          <a:custGeom>
            <a:avLst/>
            <a:gdLst>
              <a:gd name="connsiteX0" fmla="*/ 0 w 7224095"/>
              <a:gd name="connsiteY0" fmla="*/ 629614 h 6858000"/>
              <a:gd name="connsiteX1" fmla="*/ 7224095 w 7224095"/>
              <a:gd name="connsiteY1" fmla="*/ 629614 h 6858000"/>
              <a:gd name="connsiteX2" fmla="*/ 7224095 w 7224095"/>
              <a:gd name="connsiteY2" fmla="*/ 6858000 h 6858000"/>
              <a:gd name="connsiteX3" fmla="*/ 0 w 7224095"/>
              <a:gd name="connsiteY3" fmla="*/ 6858000 h 6858000"/>
              <a:gd name="connsiteX4" fmla="*/ 0 w 7224095"/>
              <a:gd name="connsiteY4" fmla="*/ 0 h 6858000"/>
              <a:gd name="connsiteX5" fmla="*/ 7224095 w 7224095"/>
              <a:gd name="connsiteY5" fmla="*/ 0 h 6858000"/>
              <a:gd name="connsiteX6" fmla="*/ 7224095 w 7224095"/>
              <a:gd name="connsiteY6" fmla="*/ 565606 h 6858000"/>
              <a:gd name="connsiteX7" fmla="*/ 0 w 7224095"/>
              <a:gd name="connsiteY7" fmla="*/ 56560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24095" h="6858000">
                <a:moveTo>
                  <a:pt x="0" y="629614"/>
                </a:moveTo>
                <a:lnTo>
                  <a:pt x="7224095" y="629614"/>
                </a:lnTo>
                <a:lnTo>
                  <a:pt x="7224095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7224095" y="0"/>
                </a:lnTo>
                <a:lnTo>
                  <a:pt x="7224095" y="565606"/>
                </a:lnTo>
                <a:lnTo>
                  <a:pt x="0" y="565606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5953" y="4857750"/>
            <a:ext cx="1421885" cy="285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43801" y="4857750"/>
            <a:ext cx="703196" cy="285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1034" y="4857750"/>
            <a:ext cx="492916" cy="285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79DE85-4541-95AA-B871-7CBAD2BA1550}"/>
              </a:ext>
            </a:extLst>
          </p:cNvPr>
          <p:cNvSpPr/>
          <p:nvPr/>
        </p:nvSpPr>
        <p:spPr>
          <a:xfrm>
            <a:off x="0" y="424205"/>
            <a:ext cx="8668478" cy="480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83580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0050" y="857250"/>
            <a:ext cx="6432477" cy="39532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5400" cap="all" baseline="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50" y="4869180"/>
            <a:ext cx="6432477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2531" y="4869180"/>
            <a:ext cx="1418503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1033" y="4869180"/>
            <a:ext cx="492917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5F1B314-6B95-45EC-8168-CEA297F1BD40}"/>
              </a:ext>
            </a:extLst>
          </p:cNvPr>
          <p:cNvSpPr/>
          <p:nvPr/>
        </p:nvSpPr>
        <p:spPr>
          <a:xfrm>
            <a:off x="475522" y="427528"/>
            <a:ext cx="6357005" cy="4615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E8A7FA-CBEB-E74B-AC79-5D830DAFC993}"/>
              </a:ext>
            </a:extLst>
          </p:cNvPr>
          <p:cNvSpPr/>
          <p:nvPr/>
        </p:nvSpPr>
        <p:spPr>
          <a:xfrm>
            <a:off x="6832527" y="427528"/>
            <a:ext cx="2311473" cy="461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596083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AE97C67-C2EB-5515-0FDC-A535220C9DF0}"/>
              </a:ext>
            </a:extLst>
          </p:cNvPr>
          <p:cNvSpPr/>
          <p:nvPr/>
        </p:nvSpPr>
        <p:spPr>
          <a:xfrm>
            <a:off x="6832526" y="0"/>
            <a:ext cx="2311473" cy="5143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049" y="762716"/>
            <a:ext cx="6146735" cy="84581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400" cap="all" baseline="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0049" y="1882855"/>
            <a:ext cx="6142872" cy="297489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1500"/>
            </a:lvl1pPr>
            <a:lvl2pPr marL="51435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1500"/>
            </a:lvl2pPr>
            <a:lvl3pPr marL="600075" indent="-2571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1500"/>
            </a:lvl3pPr>
            <a:lvl4pPr marL="771525" indent="-2571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1500"/>
            </a:lvl4pPr>
            <a:lvl5pPr marL="942975" indent="-2571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49" y="4869181"/>
            <a:ext cx="4318861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8914" y="4869180"/>
            <a:ext cx="1322999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45953" y="4869181"/>
            <a:ext cx="496968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58CA726-6257-4F3F-9296-A3CF5DCA19DB}"/>
              </a:ext>
            </a:extLst>
          </p:cNvPr>
          <p:cNvSpPr/>
          <p:nvPr/>
        </p:nvSpPr>
        <p:spPr>
          <a:xfrm>
            <a:off x="475522" y="1608536"/>
            <a:ext cx="6357005" cy="46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13260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C713386-53DE-AEBA-6318-6C7146DE22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07638" y="1040131"/>
            <a:ext cx="4736312" cy="845819"/>
          </a:xfrm>
        </p:spPr>
        <p:txBody>
          <a:bodyPr>
            <a:normAutofit/>
          </a:bodyPr>
          <a:lstStyle>
            <a:lvl1pPr>
              <a:defRPr sz="5400" cap="all" baseline="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440984A-B82C-18F1-2933-6DF295884CE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3300416" cy="51435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07638" y="2164567"/>
            <a:ext cx="4736312" cy="250268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1500"/>
            </a:lvl1pPr>
            <a:lvl2pPr marL="428625" indent="-2571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1500"/>
            </a:lvl2pPr>
            <a:lvl3pPr marL="600075" indent="-2571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1500"/>
            </a:lvl3pPr>
            <a:lvl4pPr marL="771525" indent="-257175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1500"/>
            </a:lvl4pPr>
            <a:lvl5pPr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7639" y="4857750"/>
            <a:ext cx="2828929" cy="2857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40616" y="4857750"/>
            <a:ext cx="1406370" cy="285751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6989" y="4857750"/>
            <a:ext cx="496961" cy="285751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5CA23-2176-4B29-AB27-EDD9AC417271}"/>
              </a:ext>
            </a:extLst>
          </p:cNvPr>
          <p:cNvSpPr/>
          <p:nvPr/>
        </p:nvSpPr>
        <p:spPr>
          <a:xfrm>
            <a:off x="3300415" y="1872143"/>
            <a:ext cx="5843585" cy="480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83695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50" y="762716"/>
            <a:ext cx="2618654" cy="306268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7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21895" y="762717"/>
            <a:ext cx="5022055" cy="30626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50" y="4857750"/>
            <a:ext cx="6432478" cy="2857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2527" y="4857750"/>
            <a:ext cx="1418504" cy="285751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1030" y="4857750"/>
            <a:ext cx="492920" cy="285751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AE531BB-71E1-57EF-0879-5979B0C95458}"/>
              </a:ext>
            </a:extLst>
          </p:cNvPr>
          <p:cNvSpPr/>
          <p:nvPr/>
        </p:nvSpPr>
        <p:spPr>
          <a:xfrm>
            <a:off x="3018703" y="427528"/>
            <a:ext cx="6125297" cy="44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1FD272-0797-A5C1-BAB9-E68F518B8158}"/>
              </a:ext>
            </a:extLst>
          </p:cNvPr>
          <p:cNvSpPr/>
          <p:nvPr/>
        </p:nvSpPr>
        <p:spPr>
          <a:xfrm>
            <a:off x="475523" y="427528"/>
            <a:ext cx="2543181" cy="446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618640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762717"/>
            <a:ext cx="2614615" cy="204108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700" cap="all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21894" y="762716"/>
            <a:ext cx="5022056" cy="411789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50" y="4857750"/>
            <a:ext cx="6432478" cy="2857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2527" y="4857750"/>
            <a:ext cx="1418504" cy="285751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1030" y="4857750"/>
            <a:ext cx="492920" cy="285751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922775-D819-CE59-81DF-9A22F9309472}"/>
              </a:ext>
            </a:extLst>
          </p:cNvPr>
          <p:cNvSpPr/>
          <p:nvPr/>
        </p:nvSpPr>
        <p:spPr>
          <a:xfrm>
            <a:off x="3012982" y="424205"/>
            <a:ext cx="6131018" cy="48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1D59CA-78A2-7B8F-A9C7-E86B47BEAE5E}"/>
              </a:ext>
            </a:extLst>
          </p:cNvPr>
          <p:cNvSpPr/>
          <p:nvPr/>
        </p:nvSpPr>
        <p:spPr>
          <a:xfrm>
            <a:off x="475523" y="427528"/>
            <a:ext cx="2543181" cy="446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43413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892" y="762717"/>
            <a:ext cx="5022057" cy="548640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99EF452C-FB1E-E93B-DCC5-1D98DE017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300416" cy="5143500"/>
          </a:xfrm>
          <a:custGeom>
            <a:avLst/>
            <a:gdLst>
              <a:gd name="connsiteX0" fmla="*/ 0 w 4400554"/>
              <a:gd name="connsiteY0" fmla="*/ 634999 h 6858000"/>
              <a:gd name="connsiteX1" fmla="*/ 4400554 w 4400554"/>
              <a:gd name="connsiteY1" fmla="*/ 634999 h 6858000"/>
              <a:gd name="connsiteX2" fmla="*/ 4400554 w 4400554"/>
              <a:gd name="connsiteY2" fmla="*/ 6858000 h 6858000"/>
              <a:gd name="connsiteX3" fmla="*/ 0 w 4400554"/>
              <a:gd name="connsiteY3" fmla="*/ 6858000 h 6858000"/>
              <a:gd name="connsiteX4" fmla="*/ 0 w 4400554"/>
              <a:gd name="connsiteY4" fmla="*/ 0 h 6858000"/>
              <a:gd name="connsiteX5" fmla="*/ 4400554 w 4400554"/>
              <a:gd name="connsiteY5" fmla="*/ 0 h 6858000"/>
              <a:gd name="connsiteX6" fmla="*/ 4400554 w 4400554"/>
              <a:gd name="connsiteY6" fmla="*/ 570991 h 6858000"/>
              <a:gd name="connsiteX7" fmla="*/ 0 w 4400554"/>
              <a:gd name="connsiteY7" fmla="*/ 5709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0554" h="6858000">
                <a:moveTo>
                  <a:pt x="0" y="634999"/>
                </a:moveTo>
                <a:lnTo>
                  <a:pt x="4400554" y="634999"/>
                </a:lnTo>
                <a:lnTo>
                  <a:pt x="4400554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4400554" y="0"/>
                </a:lnTo>
                <a:lnTo>
                  <a:pt x="4400554" y="570991"/>
                </a:lnTo>
                <a:lnTo>
                  <a:pt x="0" y="570991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721892" y="1609252"/>
            <a:ext cx="5017419" cy="30887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723077" y="4857750"/>
            <a:ext cx="3530929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254010" y="4857750"/>
            <a:ext cx="997024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251035" y="4857750"/>
            <a:ext cx="492916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C16BEA9-7D3A-E34B-4442-F0BFB853F3F8}"/>
              </a:ext>
            </a:extLst>
          </p:cNvPr>
          <p:cNvSpPr/>
          <p:nvPr/>
        </p:nvSpPr>
        <p:spPr>
          <a:xfrm>
            <a:off x="3306171" y="428245"/>
            <a:ext cx="5356548" cy="48005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462211-E1BA-E90A-00F8-E717C7293E42}"/>
              </a:ext>
            </a:extLst>
          </p:cNvPr>
          <p:cNvSpPr/>
          <p:nvPr/>
        </p:nvSpPr>
        <p:spPr>
          <a:xfrm>
            <a:off x="-1712" y="428243"/>
            <a:ext cx="3307883" cy="48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479500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123" y="762716"/>
            <a:ext cx="5269828" cy="548640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87476243-EB8F-9EFF-F789-0088ABBB0FB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2998600" cy="5143500"/>
          </a:xfrm>
          <a:custGeom>
            <a:avLst/>
            <a:gdLst>
              <a:gd name="connsiteX0" fmla="*/ 0 w 3998133"/>
              <a:gd name="connsiteY0" fmla="*/ 634999 h 6858000"/>
              <a:gd name="connsiteX1" fmla="*/ 3998133 w 3998133"/>
              <a:gd name="connsiteY1" fmla="*/ 634999 h 6858000"/>
              <a:gd name="connsiteX2" fmla="*/ 3998133 w 3998133"/>
              <a:gd name="connsiteY2" fmla="*/ 6858000 h 6858000"/>
              <a:gd name="connsiteX3" fmla="*/ 0 w 3998133"/>
              <a:gd name="connsiteY3" fmla="*/ 6858000 h 6858000"/>
              <a:gd name="connsiteX4" fmla="*/ 0 w 3998133"/>
              <a:gd name="connsiteY4" fmla="*/ 0 h 6858000"/>
              <a:gd name="connsiteX5" fmla="*/ 3998133 w 3998133"/>
              <a:gd name="connsiteY5" fmla="*/ 0 h 6858000"/>
              <a:gd name="connsiteX6" fmla="*/ 3998133 w 3998133"/>
              <a:gd name="connsiteY6" fmla="*/ 570991 h 6858000"/>
              <a:gd name="connsiteX7" fmla="*/ 0 w 3998133"/>
              <a:gd name="connsiteY7" fmla="*/ 5709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98133" h="6858000">
                <a:moveTo>
                  <a:pt x="0" y="634999"/>
                </a:moveTo>
                <a:lnTo>
                  <a:pt x="3998133" y="634999"/>
                </a:lnTo>
                <a:lnTo>
                  <a:pt x="3998133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3998133" y="0"/>
                </a:lnTo>
                <a:lnTo>
                  <a:pt x="3998133" y="570991"/>
                </a:lnTo>
                <a:lnTo>
                  <a:pt x="0" y="570991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74126" y="1609252"/>
            <a:ext cx="5269824" cy="30579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474126" y="4857750"/>
            <a:ext cx="4069673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543803" y="4857750"/>
            <a:ext cx="707228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251030" y="4857750"/>
            <a:ext cx="492920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ECF4FA5C-D406-8202-9143-DAEA62C5C872}"/>
              </a:ext>
            </a:extLst>
          </p:cNvPr>
          <p:cNvSpPr/>
          <p:nvPr/>
        </p:nvSpPr>
        <p:spPr>
          <a:xfrm>
            <a:off x="0" y="428244"/>
            <a:ext cx="3014664" cy="48006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82645EB-0315-BBF0-B28C-6A31158DE8D1}"/>
              </a:ext>
            </a:extLst>
          </p:cNvPr>
          <p:cNvSpPr/>
          <p:nvPr/>
        </p:nvSpPr>
        <p:spPr>
          <a:xfrm>
            <a:off x="2997927" y="428244"/>
            <a:ext cx="5670547" cy="48006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244201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51" y="762717"/>
            <a:ext cx="5143500" cy="548639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0051" y="1609251"/>
            <a:ext cx="5143500" cy="3070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00051" y="4848225"/>
            <a:ext cx="4025036" cy="2996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425087" y="4848225"/>
            <a:ext cx="696977" cy="2996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22068" y="4848225"/>
            <a:ext cx="421483" cy="2996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70CE66A-15FE-D8FB-D711-D3BB0755F0D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45400" y="1"/>
            <a:ext cx="2998600" cy="5143500"/>
          </a:xfrm>
          <a:custGeom>
            <a:avLst/>
            <a:gdLst>
              <a:gd name="connsiteX0" fmla="*/ 0 w 3998133"/>
              <a:gd name="connsiteY0" fmla="*/ 634999 h 6858000"/>
              <a:gd name="connsiteX1" fmla="*/ 3998133 w 3998133"/>
              <a:gd name="connsiteY1" fmla="*/ 634999 h 6858000"/>
              <a:gd name="connsiteX2" fmla="*/ 3998133 w 3998133"/>
              <a:gd name="connsiteY2" fmla="*/ 6858000 h 6858000"/>
              <a:gd name="connsiteX3" fmla="*/ 0 w 3998133"/>
              <a:gd name="connsiteY3" fmla="*/ 6858000 h 6858000"/>
              <a:gd name="connsiteX4" fmla="*/ 0 w 3998133"/>
              <a:gd name="connsiteY4" fmla="*/ 0 h 6858000"/>
              <a:gd name="connsiteX5" fmla="*/ 3998133 w 3998133"/>
              <a:gd name="connsiteY5" fmla="*/ 0 h 6858000"/>
              <a:gd name="connsiteX6" fmla="*/ 3998133 w 3998133"/>
              <a:gd name="connsiteY6" fmla="*/ 570991 h 6858000"/>
              <a:gd name="connsiteX7" fmla="*/ 0 w 3998133"/>
              <a:gd name="connsiteY7" fmla="*/ 5709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98133" h="6858000">
                <a:moveTo>
                  <a:pt x="0" y="634999"/>
                </a:moveTo>
                <a:lnTo>
                  <a:pt x="3998133" y="634999"/>
                </a:lnTo>
                <a:lnTo>
                  <a:pt x="3998133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3998133" y="0"/>
                </a:lnTo>
                <a:lnTo>
                  <a:pt x="3998133" y="570991"/>
                </a:lnTo>
                <a:lnTo>
                  <a:pt x="0" y="570991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19B021D-A5A3-D515-C491-988160E0708C}"/>
              </a:ext>
            </a:extLst>
          </p:cNvPr>
          <p:cNvSpPr/>
          <p:nvPr/>
        </p:nvSpPr>
        <p:spPr>
          <a:xfrm>
            <a:off x="6129335" y="428244"/>
            <a:ext cx="3014664" cy="48006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6879252-7B61-583A-CF4D-92BF27416ADC}"/>
              </a:ext>
            </a:extLst>
          </p:cNvPr>
          <p:cNvSpPr/>
          <p:nvPr/>
        </p:nvSpPr>
        <p:spPr>
          <a:xfrm>
            <a:off x="474853" y="428244"/>
            <a:ext cx="5670547" cy="48006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56401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51" y="762716"/>
            <a:ext cx="3430079" cy="996699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0051" y="1871425"/>
            <a:ext cx="3430079" cy="27958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50" y="4857750"/>
            <a:ext cx="2191163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91210" y="4857750"/>
            <a:ext cx="825746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4984" y="4857750"/>
            <a:ext cx="414190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44196" y="0"/>
            <a:ext cx="4899804" cy="5143500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103B3571-8BEB-7B5F-5141-60BE7E4F2B98}"/>
              </a:ext>
            </a:extLst>
          </p:cNvPr>
          <p:cNvSpPr/>
          <p:nvPr/>
        </p:nvSpPr>
        <p:spPr>
          <a:xfrm>
            <a:off x="473554" y="428243"/>
            <a:ext cx="3768671" cy="48006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242240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9956" y="762716"/>
            <a:ext cx="2584452" cy="99669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7056A831-274A-4E01-51DC-29FC50834A4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0050" y="1871425"/>
            <a:ext cx="2584452" cy="27958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00050" y="4857750"/>
            <a:ext cx="1557583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957633" y="4857750"/>
            <a:ext cx="712325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2669958" y="4857750"/>
            <a:ext cx="321905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0BBEF0D8-DF37-CB82-D6FC-4B18E864B26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52234" y="0"/>
            <a:ext cx="5688108" cy="5143500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C2254B-5D42-9D5B-16C8-9FAF562F458A}"/>
              </a:ext>
            </a:extLst>
          </p:cNvPr>
          <p:cNvSpPr/>
          <p:nvPr/>
        </p:nvSpPr>
        <p:spPr>
          <a:xfrm>
            <a:off x="461773" y="428242"/>
            <a:ext cx="2990462" cy="48009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58645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6046" y="762717"/>
            <a:ext cx="2077904" cy="1406606"/>
          </a:xfrm>
          <a:prstGeom prst="rect">
            <a:avLst/>
          </a:prstGeom>
        </p:spPr>
        <p:txBody>
          <a:bodyPr anchor="t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6244742" cy="51435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66791" y="2258501"/>
            <a:ext cx="2077158" cy="2133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171450" indent="0">
              <a:buNone/>
              <a:defRPr lang="en-US" dirty="0">
                <a:solidFill>
                  <a:schemeClr val="tx2"/>
                </a:solidFill>
              </a:defRPr>
            </a:lvl2pPr>
            <a:lvl3pPr marL="342900" indent="0">
              <a:buNone/>
              <a:defRPr lang="en-US" dirty="0">
                <a:solidFill>
                  <a:schemeClr val="tx2"/>
                </a:solidFill>
              </a:defRPr>
            </a:lvl3pPr>
            <a:lvl4pPr marL="514350" indent="0">
              <a:buNone/>
              <a:defRPr lang="en-US" dirty="0">
                <a:solidFill>
                  <a:schemeClr val="tx2"/>
                </a:solidFill>
              </a:defRPr>
            </a:lvl4pPr>
            <a:lvl5pPr marL="6858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66046" y="4857750"/>
            <a:ext cx="1053345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9392" y="4857750"/>
            <a:ext cx="531643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1035" y="4857750"/>
            <a:ext cx="492915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AEE3D4D-61F7-E7A0-0EB4-DE705A2CAF60}"/>
              </a:ext>
            </a:extLst>
          </p:cNvPr>
          <p:cNvSpPr/>
          <p:nvPr/>
        </p:nvSpPr>
        <p:spPr>
          <a:xfrm>
            <a:off x="6244742" y="428242"/>
            <a:ext cx="2499208" cy="48006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80803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50" y="2717962"/>
            <a:ext cx="2614614" cy="194928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9144000" cy="2432212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04452" y="2717962"/>
            <a:ext cx="5439498" cy="1949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171450" indent="0">
              <a:buNone/>
              <a:defRPr lang="en-US" dirty="0">
                <a:solidFill>
                  <a:schemeClr val="tx2"/>
                </a:solidFill>
              </a:defRPr>
            </a:lvl2pPr>
            <a:lvl3pPr marL="342900" indent="0">
              <a:buNone/>
              <a:defRPr lang="en-US" dirty="0">
                <a:solidFill>
                  <a:schemeClr val="tx2"/>
                </a:solidFill>
              </a:defRPr>
            </a:lvl3pPr>
            <a:lvl4pPr marL="514350" indent="0">
              <a:buNone/>
              <a:defRPr lang="en-US" dirty="0">
                <a:solidFill>
                  <a:schemeClr val="tx2"/>
                </a:solidFill>
              </a:defRPr>
            </a:lvl4pPr>
            <a:lvl5pPr marL="6858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50" y="4857750"/>
            <a:ext cx="6432478" cy="285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2527" y="4857750"/>
            <a:ext cx="1418504" cy="285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1030" y="4857750"/>
            <a:ext cx="492920" cy="285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310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51" y="762717"/>
            <a:ext cx="8343899" cy="548639"/>
          </a:xfrm>
          <a:prstGeom prst="rect">
            <a:avLst/>
          </a:prstGeom>
        </p:spPr>
        <p:txBody>
          <a:bodyPr anchor="t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6" name="Picture Placeholder 11">
            <a:extLst>
              <a:ext uri="{FF2B5EF4-FFF2-40B4-BE49-F238E27FC236}">
                <a16:creationId xmlns:a16="http://schemas.microsoft.com/office/drawing/2014/main" id="{61ACD7CC-7A35-CC8D-F7DA-128B795065B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1609251"/>
            <a:ext cx="4718909" cy="3546394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marL="171450" lvl="0" indent="-171450"/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32322" y="1609251"/>
            <a:ext cx="3611629" cy="314287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32322" y="4869180"/>
            <a:ext cx="2411473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543798" y="4869180"/>
            <a:ext cx="707237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251035" y="4869180"/>
            <a:ext cx="492916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335081-FA52-F16F-A616-E20DA766DB57}"/>
              </a:ext>
            </a:extLst>
          </p:cNvPr>
          <p:cNvSpPr/>
          <p:nvPr/>
        </p:nvSpPr>
        <p:spPr>
          <a:xfrm>
            <a:off x="475523" y="424205"/>
            <a:ext cx="8668476" cy="480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91194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50" y="762717"/>
            <a:ext cx="2614615" cy="98726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2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5523" y="1871425"/>
            <a:ext cx="2539138" cy="2795824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32107" y="762716"/>
            <a:ext cx="5311843" cy="390453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50" y="4857750"/>
            <a:ext cx="6432478" cy="285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2527" y="4857750"/>
            <a:ext cx="1418504" cy="285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1030" y="4857750"/>
            <a:ext cx="492920" cy="285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CA24FE-7F15-0A35-2050-28F4CE33B91F}"/>
              </a:ext>
            </a:extLst>
          </p:cNvPr>
          <p:cNvSpPr/>
          <p:nvPr/>
        </p:nvSpPr>
        <p:spPr>
          <a:xfrm>
            <a:off x="475523" y="424205"/>
            <a:ext cx="2539141" cy="480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9E0A62-7502-AFE4-4860-6DE00EB6D1D5}"/>
              </a:ext>
            </a:extLst>
          </p:cNvPr>
          <p:cNvSpPr/>
          <p:nvPr/>
        </p:nvSpPr>
        <p:spPr>
          <a:xfrm>
            <a:off x="3014661" y="424204"/>
            <a:ext cx="6129340" cy="48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3945882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473C94E-2C8E-3F68-4792-D2F9DD866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221" y="3832144"/>
            <a:ext cx="6146729" cy="558476"/>
          </a:xfrm>
        </p:spPr>
        <p:txBody>
          <a:bodyPr anchor="b">
            <a:normAutofit/>
          </a:bodyPr>
          <a:lstStyle>
            <a:lvl1pPr>
              <a:defRPr sz="15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6E6EBA2-EEB8-DB5B-897E-6DAE1530B3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00050" y="400051"/>
            <a:ext cx="8343900" cy="3432572"/>
          </a:xfrm>
        </p:spPr>
        <p:txBody>
          <a:bodyPr>
            <a:normAutofit/>
          </a:bodyPr>
          <a:lstStyle>
            <a:lvl1pPr marL="0" indent="0">
              <a:buNone/>
              <a:defRPr sz="225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50" y="4857750"/>
            <a:ext cx="6432478" cy="285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2527" y="4857750"/>
            <a:ext cx="1410410" cy="2857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6982" y="4869181"/>
            <a:ext cx="496968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CD9F1A0-57DB-F034-0AB9-2E671ABA4CDD}"/>
              </a:ext>
            </a:extLst>
          </p:cNvPr>
          <p:cNvSpPr/>
          <p:nvPr/>
        </p:nvSpPr>
        <p:spPr>
          <a:xfrm>
            <a:off x="6832531" y="4616933"/>
            <a:ext cx="2311469" cy="48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B7340E-9893-2D44-91EA-76771EE522E6}"/>
              </a:ext>
            </a:extLst>
          </p:cNvPr>
          <p:cNvSpPr/>
          <p:nvPr/>
        </p:nvSpPr>
        <p:spPr>
          <a:xfrm>
            <a:off x="2600809" y="4616933"/>
            <a:ext cx="4231717" cy="480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326977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-850392"/>
            <a:ext cx="7989570" cy="685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00050" y="762717"/>
            <a:ext cx="8343901" cy="363021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54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indent="0">
              <a:lnSpc>
                <a:spcPct val="90000"/>
              </a:lnSpc>
              <a:spcBef>
                <a:spcPts val="0"/>
              </a:spcBef>
              <a:buNone/>
              <a:defRPr sz="54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0" indent="0">
              <a:lnSpc>
                <a:spcPct val="90000"/>
              </a:lnSpc>
              <a:spcBef>
                <a:spcPts val="0"/>
              </a:spcBef>
              <a:buNone/>
              <a:defRPr sz="54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4350" indent="0">
              <a:lnSpc>
                <a:spcPct val="90000"/>
              </a:lnSpc>
              <a:spcBef>
                <a:spcPts val="0"/>
              </a:spcBef>
              <a:buNone/>
              <a:defRPr sz="54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85800" indent="0">
              <a:lnSpc>
                <a:spcPct val="90000"/>
              </a:lnSpc>
              <a:spcBef>
                <a:spcPts val="0"/>
              </a:spcBef>
              <a:buNone/>
              <a:defRPr sz="54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50" y="4869180"/>
            <a:ext cx="6432478" cy="27432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2527" y="4869180"/>
            <a:ext cx="1418504" cy="27432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6982" y="4869180"/>
            <a:ext cx="496968" cy="27432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10F272-8DCB-3D9F-8EA6-FBDD6B7DFDA3}"/>
              </a:ext>
            </a:extLst>
          </p:cNvPr>
          <p:cNvSpPr/>
          <p:nvPr/>
        </p:nvSpPr>
        <p:spPr>
          <a:xfrm>
            <a:off x="6832531" y="4616933"/>
            <a:ext cx="2311469" cy="480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38ED97-EB88-D071-C45A-D0C32569D40D}"/>
              </a:ext>
            </a:extLst>
          </p:cNvPr>
          <p:cNvSpPr/>
          <p:nvPr/>
        </p:nvSpPr>
        <p:spPr>
          <a:xfrm>
            <a:off x="2600809" y="4616933"/>
            <a:ext cx="4231717" cy="4800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755464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0809" y="3912153"/>
            <a:ext cx="6143141" cy="48006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1500" spc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00049" y="762716"/>
            <a:ext cx="8343901" cy="2783678"/>
          </a:xfrm>
          <a:prstGeom prst="rect">
            <a:avLst/>
          </a:prstGeom>
        </p:spPr>
        <p:txBody>
          <a:bodyPr anchor="t">
            <a:normAutofit/>
          </a:bodyPr>
          <a:lstStyle>
            <a:lvl1pPr marL="123444" indent="-123444">
              <a:lnSpc>
                <a:spcPct val="90000"/>
              </a:lnSpc>
              <a:spcBef>
                <a:spcPts val="0"/>
              </a:spcBef>
              <a:buNone/>
              <a:defRPr sz="5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50" y="4869181"/>
            <a:ext cx="6432478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2527" y="4869180"/>
            <a:ext cx="1409221" cy="274320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1027" y="4869181"/>
            <a:ext cx="492923" cy="274320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22AFB11-60F0-1BFB-3EE2-25A317606ED4}"/>
              </a:ext>
            </a:extLst>
          </p:cNvPr>
          <p:cNvSpPr/>
          <p:nvPr/>
        </p:nvSpPr>
        <p:spPr>
          <a:xfrm>
            <a:off x="6832531" y="4616933"/>
            <a:ext cx="2311469" cy="480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DB6C2DA-9756-1101-616C-92AE71300FD8}"/>
              </a:ext>
            </a:extLst>
          </p:cNvPr>
          <p:cNvSpPr/>
          <p:nvPr/>
        </p:nvSpPr>
        <p:spPr>
          <a:xfrm>
            <a:off x="2600809" y="4616933"/>
            <a:ext cx="4231717" cy="48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524561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762717"/>
            <a:ext cx="8343901" cy="548640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Content Placeholder 5">
            <a:extLst>
              <a:ext uri="{FF2B5EF4-FFF2-40B4-BE49-F238E27FC236}">
                <a16:creationId xmlns:a16="http://schemas.microsoft.com/office/drawing/2014/main" id="{2D30AC1E-99F3-1176-72D1-F6FF258E307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00049" y="1412436"/>
            <a:ext cx="3806429" cy="325481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8" name="Content Placeholder 11">
            <a:extLst>
              <a:ext uri="{FF2B5EF4-FFF2-40B4-BE49-F238E27FC236}">
                <a16:creationId xmlns:a16="http://schemas.microsoft.com/office/drawing/2014/main" id="{54CE6F64-34A4-5E4B-21B9-E65B60D60DF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937282" y="1412436"/>
            <a:ext cx="3806667" cy="325481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50" y="4869181"/>
            <a:ext cx="6432478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2527" y="4869180"/>
            <a:ext cx="1418504" cy="274320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6982" y="4869180"/>
            <a:ext cx="496968" cy="274321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DF6D21-8591-4FB9-5FF0-44B10800DC79}"/>
              </a:ext>
            </a:extLst>
          </p:cNvPr>
          <p:cNvSpPr/>
          <p:nvPr/>
        </p:nvSpPr>
        <p:spPr>
          <a:xfrm>
            <a:off x="475522" y="427528"/>
            <a:ext cx="6357005" cy="461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7345B5-8AF1-C46D-5FB8-FF298EC5943D}"/>
              </a:ext>
            </a:extLst>
          </p:cNvPr>
          <p:cNvSpPr/>
          <p:nvPr/>
        </p:nvSpPr>
        <p:spPr>
          <a:xfrm>
            <a:off x="6832527" y="427528"/>
            <a:ext cx="2311473" cy="46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2448401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762716"/>
            <a:ext cx="8343901" cy="548640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49" y="1412436"/>
            <a:ext cx="3806190" cy="28171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1200" b="1" cap="all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00049" y="1833325"/>
            <a:ext cx="3806429" cy="2833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37759" y="1412436"/>
            <a:ext cx="3806190" cy="28171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1200" b="1" cap="all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937282" y="1833325"/>
            <a:ext cx="3806667" cy="2833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50" y="4869181"/>
            <a:ext cx="6432478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2527" y="4869180"/>
            <a:ext cx="1418504" cy="274320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1030" y="4869181"/>
            <a:ext cx="492920" cy="274320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B0A7ECD-2835-13DC-1392-DC6E9D6B14EE}"/>
              </a:ext>
            </a:extLst>
          </p:cNvPr>
          <p:cNvSpPr/>
          <p:nvPr/>
        </p:nvSpPr>
        <p:spPr>
          <a:xfrm>
            <a:off x="475522" y="427528"/>
            <a:ext cx="6357005" cy="461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3FF6D6A-BF5E-8499-2E05-993B26BA4977}"/>
              </a:ext>
            </a:extLst>
          </p:cNvPr>
          <p:cNvSpPr/>
          <p:nvPr/>
        </p:nvSpPr>
        <p:spPr>
          <a:xfrm>
            <a:off x="6832527" y="427528"/>
            <a:ext cx="2311473" cy="461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870414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762717"/>
            <a:ext cx="8343901" cy="834389"/>
          </a:xfrm>
          <a:prstGeom prst="rect">
            <a:avLst/>
          </a:prstGeom>
        </p:spPr>
        <p:txBody>
          <a:bodyPr anchor="t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50" y="4869181"/>
            <a:ext cx="6432478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2527" y="4869180"/>
            <a:ext cx="1418504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46982" y="4869181"/>
            <a:ext cx="496968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F7BCB4-DC28-7382-4A0F-0498411C4247}"/>
              </a:ext>
            </a:extLst>
          </p:cNvPr>
          <p:cNvSpPr/>
          <p:nvPr/>
        </p:nvSpPr>
        <p:spPr>
          <a:xfrm>
            <a:off x="475522" y="427528"/>
            <a:ext cx="6357005" cy="461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5560D8-36FC-D0D1-04BB-54F2CCBC8B5E}"/>
              </a:ext>
            </a:extLst>
          </p:cNvPr>
          <p:cNvSpPr/>
          <p:nvPr/>
        </p:nvSpPr>
        <p:spPr>
          <a:xfrm>
            <a:off x="6832527" y="427528"/>
            <a:ext cx="2311473" cy="461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2982402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50" y="4869181"/>
            <a:ext cx="6432478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2527" y="4869180"/>
            <a:ext cx="1418504" cy="274320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1030" y="4869181"/>
            <a:ext cx="492920" cy="274320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9497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762717"/>
            <a:ext cx="8343901" cy="1395176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54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0049" y="2443642"/>
            <a:ext cx="8343901" cy="22236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 marL="171450" indent="0">
              <a:buNone/>
              <a:defRPr>
                <a:solidFill>
                  <a:schemeClr val="tx2"/>
                </a:solidFill>
              </a:defRPr>
            </a:lvl2pPr>
            <a:lvl3pPr marL="342900" indent="0">
              <a:buNone/>
              <a:defRPr>
                <a:solidFill>
                  <a:schemeClr val="tx2"/>
                </a:solidFill>
              </a:defRPr>
            </a:lvl3pPr>
            <a:lvl4pPr marL="514350" indent="0">
              <a:buNone/>
              <a:defRPr>
                <a:solidFill>
                  <a:schemeClr val="tx2"/>
                </a:solidFill>
              </a:defRPr>
            </a:lvl4pPr>
            <a:lvl5pPr marL="6858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50" y="4869181"/>
            <a:ext cx="6432478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2527" y="4869180"/>
            <a:ext cx="1128712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61242" y="4869181"/>
            <a:ext cx="782708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612DD4-C154-5A34-CBE2-09022345DFF5}"/>
              </a:ext>
            </a:extLst>
          </p:cNvPr>
          <p:cNvSpPr/>
          <p:nvPr/>
        </p:nvSpPr>
        <p:spPr>
          <a:xfrm>
            <a:off x="475522" y="427528"/>
            <a:ext cx="6357005" cy="461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2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245B82D-4F13-20D2-DD25-C26E60C48A92}"/>
              </a:ext>
            </a:extLst>
          </p:cNvPr>
          <p:cNvSpPr/>
          <p:nvPr/>
        </p:nvSpPr>
        <p:spPr>
          <a:xfrm>
            <a:off x="6832527" y="427528"/>
            <a:ext cx="2311473" cy="461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24281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50" y="762716"/>
            <a:ext cx="6432477" cy="138151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54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0050" y="3461244"/>
            <a:ext cx="6432380" cy="12060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50" indent="0"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342900" indent="0"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514350" indent="0"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685800" indent="0">
              <a:buNone/>
              <a:defRPr sz="15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0050" y="4869181"/>
            <a:ext cx="6432477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2527" y="4869180"/>
            <a:ext cx="1418504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51030" y="4869181"/>
            <a:ext cx="49292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0E45243-34A7-09D9-589C-A28D8FB592BD}"/>
              </a:ext>
            </a:extLst>
          </p:cNvPr>
          <p:cNvSpPr/>
          <p:nvPr/>
        </p:nvSpPr>
        <p:spPr>
          <a:xfrm>
            <a:off x="475522" y="427528"/>
            <a:ext cx="6357005" cy="4615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77B2CF5-DB49-E6FB-F72A-24AA38988AEC}"/>
              </a:ext>
            </a:extLst>
          </p:cNvPr>
          <p:cNvSpPr/>
          <p:nvPr/>
        </p:nvSpPr>
        <p:spPr>
          <a:xfrm>
            <a:off x="6832527" y="427528"/>
            <a:ext cx="2311473" cy="461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513350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049" y="762717"/>
            <a:ext cx="8343901" cy="5600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0048" y="1311355"/>
            <a:ext cx="8343902" cy="35463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0050" y="4857749"/>
            <a:ext cx="6432478" cy="285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32528" y="4857749"/>
            <a:ext cx="1414463" cy="285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51035" y="4857749"/>
            <a:ext cx="492916" cy="285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48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  <p:sldLayoutId id="2147483846" r:id="rId18"/>
    <p:sldLayoutId id="2147483847" r:id="rId19"/>
    <p:sldLayoutId id="2147483848" r:id="rId20"/>
    <p:sldLayoutId id="2147483849" r:id="rId21"/>
    <p:sldLayoutId id="2147483850" r:id="rId22"/>
    <p:sldLayoutId id="2147483851" r:id="rId23"/>
    <p:sldLayoutId id="2147483852" r:id="rId24"/>
    <p:sldLayoutId id="2147483853" r:id="rId25"/>
    <p:sldLayoutId id="2147483854" r:id="rId26"/>
    <p:sldLayoutId id="2147483855" r:id="rId27"/>
  </p:sldLayoutIdLst>
  <p:txStyles>
    <p:titleStyle>
      <a:lvl1pPr algn="l" defTabSz="685800" rtl="0" eaLnBrk="1" latinLnBrk="0" hangingPunct="1">
        <a:lnSpc>
          <a:spcPct val="80000"/>
        </a:lnSpc>
        <a:spcBef>
          <a:spcPct val="0"/>
        </a:spcBef>
        <a:buNone/>
        <a:defRPr sz="2700" b="0" kern="1200" spc="0" baseline="0">
          <a:solidFill>
            <a:schemeClr val="tx2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34290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68580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0" orient="horz" pos="2160">
          <p15:clr>
            <a:srgbClr val="F26B43"/>
          </p15:clr>
        </p15:guide>
        <p15:guide id="31" pos="3840">
          <p15:clr>
            <a:srgbClr val="F26B43"/>
          </p15:clr>
        </p15:guide>
        <p15:guide id="32" pos="336">
          <p15:clr>
            <a:srgbClr val="F26B43"/>
          </p15:clr>
        </p15:guide>
        <p15:guide id="33" pos="7344">
          <p15:clr>
            <a:srgbClr val="F26B43"/>
          </p15:clr>
        </p15:guide>
        <p15:guide id="34" orient="horz" pos="4080">
          <p15:clr>
            <a:srgbClr val="F26B43"/>
          </p15:clr>
        </p15:guide>
        <p15:guide id="35" orient="horz" pos="1344">
          <p15:clr>
            <a:srgbClr val="F26B43"/>
          </p15:clr>
        </p15:guide>
        <p15:guide id="36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645920"/>
            <a:ext cx="7315200" cy="2286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4400" b="1">
                <a:solidFill>
                  <a:srgbClr val="111111"/>
                </a:solidFill>
                <a:latin typeface="Arial"/>
              </a:defRPr>
            </a:pPr>
            <a:r>
              <a:t>Business Intelligence</a:t>
            </a:r>
          </a:p>
          <a:p>
            <a:pPr>
              <a:defRPr sz="2000">
                <a:solidFill>
                  <a:srgbClr val="B48C00"/>
                </a:solidFill>
                <a:latin typeface="Arial"/>
              </a:defRPr>
            </a:pPr>
            <a:r>
              <a:t>Understanding Business Intelligence Part II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680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48C00"/>
                </a:solidFill>
                <a:latin typeface="Arial"/>
              </a:defRPr>
            </a:pPr>
            <a:r>
              <a:t>INTRODUCTION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6809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111111"/>
                </a:solidFill>
                <a:latin typeface="Arial"/>
              </a:defRPr>
            </a:pPr>
            <a:r>
              <a:t>Tujuan Perkuliahan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7680960" cy="2926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400"/>
              </a:spcAft>
              <a:defRPr sz="1600">
                <a:solidFill>
                  <a:srgbClr val="111111"/>
                </a:solidFill>
                <a:latin typeface="Arial"/>
              </a:defRPr>
            </a:pPr>
            <a:r>
              <a:t>•  Mendiskusikan penggunaan dan asas manfaat BI dalam korporat.</a:t>
            </a:r>
          </a:p>
          <a:p>
            <a:pPr>
              <a:spcAft>
                <a:spcPts val="1400"/>
              </a:spcAft>
              <a:defRPr sz="1600">
                <a:solidFill>
                  <a:srgbClr val="111111"/>
                </a:solidFill>
                <a:latin typeface="Arial"/>
              </a:defRPr>
            </a:pPr>
            <a:r>
              <a:t>•  Menjelaskan kerangka tata kelola BI (BI governance).</a:t>
            </a:r>
          </a:p>
          <a:p>
            <a:pPr>
              <a:spcAft>
                <a:spcPts val="1400"/>
              </a:spcAft>
              <a:defRPr sz="1600">
                <a:solidFill>
                  <a:srgbClr val="111111"/>
                </a:solidFill>
                <a:latin typeface="Arial"/>
              </a:defRPr>
            </a:pPr>
            <a:r>
              <a:t>•  Mengidentifikasi jenis-jenis utama pengguna sistem BI.</a:t>
            </a:r>
          </a:p>
          <a:p>
            <a:pPr>
              <a:spcAft>
                <a:spcPts val="1400"/>
              </a:spcAft>
              <a:defRPr sz="1600">
                <a:solidFill>
                  <a:srgbClr val="111111"/>
                </a:solidFill>
                <a:latin typeface="Arial"/>
              </a:defRPr>
            </a:pPr>
            <a:r>
              <a:t>•  Menguraikan masalah dan hambatan utama dalam implementasi BI.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680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48C00"/>
                </a:solidFill>
                <a:latin typeface="Arial"/>
              </a:defRPr>
            </a:pPr>
            <a:r>
              <a:t>VALUE &amp; BENEFITS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6809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111111"/>
                </a:solidFill>
                <a:latin typeface="Arial"/>
              </a:defRPr>
            </a:pPr>
            <a:r>
              <a:t>Manfaat Utama BI — Efisiensi &amp; Strategi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94099"/>
            <a:ext cx="4442908" cy="37446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•  Efisiensi Waktu Operasional: </a:t>
            </a:r>
            <a:r>
              <a:rPr b="0">
                <a:solidFill>
                  <a:srgbClr val="555555"/>
                </a:solidFill>
              </a:rPr>
              <a:t>Memangkas durasi pemrosesan data pelaporan secara signifikan.</a:t>
            </a:r>
          </a:p>
          <a:p>
            <a:pPr>
              <a:spcAft>
                <a:spcPts val="10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•  Single Version of Truth: </a:t>
            </a:r>
            <a:r>
              <a:rPr b="0">
                <a:solidFill>
                  <a:srgbClr val="555555"/>
                </a:solidFill>
              </a:rPr>
              <a:t>Menyatukan konsistensi data seluruh departemen agar tidak ada duplikasi versi.</a:t>
            </a:r>
          </a:p>
          <a:p>
            <a:pPr>
              <a:spcAft>
                <a:spcPts val="10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•  Peningkatan Kualitas Strategi: </a:t>
            </a:r>
            <a:r>
              <a:rPr b="0">
                <a:solidFill>
                  <a:srgbClr val="555555"/>
                </a:solidFill>
              </a:rPr>
              <a:t>Membantu manajemen merumuskan rencana jangka panjang berbasis bukti riil.</a:t>
            </a:r>
          </a:p>
          <a:p>
            <a:pPr>
              <a:spcAft>
                <a:spcPts val="10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•  Keputusan Taktis yang Tepat: </a:t>
            </a:r>
            <a:r>
              <a:rPr b="0">
                <a:solidFill>
                  <a:srgbClr val="555555"/>
                </a:solidFill>
              </a:rPr>
              <a:t>Mempercepat respons operasional harian terhadap perubahan pasar.</a:t>
            </a:r>
          </a:p>
          <a:p>
            <a:pPr>
              <a:spcAft>
                <a:spcPts val="10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•  Optimalisasi Proses Bisnis: </a:t>
            </a:r>
            <a:r>
              <a:rPr b="0">
                <a:solidFill>
                  <a:srgbClr val="555555"/>
                </a:solidFill>
              </a:rPr>
              <a:t>Mengeliminasi tahapan birokrasi data yang tidak efisien.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C6F309BF-0E5C-2896-C86E-C6207C1C8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733" y="1502728"/>
            <a:ext cx="3380591" cy="2269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680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48C00"/>
                </a:solidFill>
                <a:latin typeface="Arial"/>
              </a:defRPr>
            </a:pPr>
            <a:r>
              <a:t>VALUE &amp; BENEFITS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6809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111111"/>
                </a:solidFill>
                <a:latin typeface="Arial"/>
              </a:defRPr>
            </a:pPr>
            <a:r>
              <a:t>Manfaat Utama BI — Finansial &amp; Konsumen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4303059" cy="27699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•  Penghematan Biaya (Cost Savings): </a:t>
            </a:r>
            <a:r>
              <a:rPr b="0">
                <a:solidFill>
                  <a:srgbClr val="555555"/>
                </a:solidFill>
              </a:rPr>
              <a:t>Mengurangi pengeluaran akibat kesalahan analisis manual.</a:t>
            </a:r>
          </a:p>
          <a:p>
            <a:pPr>
              <a:spcAft>
                <a:spcPts val="12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•  Pelaporan Cepat &amp; Akurat: </a:t>
            </a:r>
            <a:r>
              <a:rPr b="0">
                <a:solidFill>
                  <a:srgbClr val="555555"/>
                </a:solidFill>
              </a:rPr>
              <a:t>Menyajikan laporan performa tanpa delay dengan tingkat presisi tinggi.</a:t>
            </a:r>
          </a:p>
          <a:p>
            <a:pPr>
              <a:spcAft>
                <a:spcPts val="12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•  Peningkatan Layanan Pelanggan: </a:t>
            </a:r>
            <a:r>
              <a:rPr b="0">
                <a:solidFill>
                  <a:srgbClr val="555555"/>
                </a:solidFill>
              </a:rPr>
              <a:t>Memahami anomali kebutuhan konsumen secara proaktif.</a:t>
            </a:r>
          </a:p>
          <a:p>
            <a:pPr>
              <a:spcAft>
                <a:spcPts val="12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•  Pertumbuhan Pendapatan (Revenue): </a:t>
            </a:r>
            <a:r>
              <a:rPr b="0">
                <a:solidFill>
                  <a:srgbClr val="555555"/>
                </a:solidFill>
              </a:rPr>
              <a:t>Membuka peluang monetisasi dan up-selling baru melalui tren data.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214A6484-979B-BD3C-66EA-C8D4DE075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733" y="1502728"/>
            <a:ext cx="3380591" cy="2269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680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48C00"/>
                </a:solidFill>
                <a:latin typeface="Arial"/>
              </a:defRPr>
            </a:pPr>
            <a:r>
              <a:t>VALUE &amp; BENEFITS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6809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111111"/>
                </a:solidFill>
                <a:latin typeface="Arial"/>
              </a:defRPr>
            </a:pPr>
            <a:r>
              <a:t>Kerangka Analisis Nilai Bisnis BI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7013986" cy="30777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111111"/>
                </a:solidFill>
                <a:latin typeface="Arial"/>
              </a:defRPr>
            </a:pPr>
            <a:r>
              <a:t>•  Maksimisasi Investasi</a:t>
            </a:r>
            <a:br/>
            <a:endParaRPr/>
          </a:p>
          <a:p>
            <a:pPr>
              <a:spcAft>
                <a:spcPts val="1200"/>
              </a:spcAft>
              <a:defRPr sz="1400">
                <a:solidFill>
                  <a:srgbClr val="555555"/>
                </a:solidFill>
                <a:latin typeface="Arial"/>
              </a:defRPr>
            </a:pPr>
            <a:r>
              <a:t>    Bagaimana enterprise mencapai Customer, Service, dan Business Excellence secara simultan.</a:t>
            </a:r>
          </a:p>
          <a:p>
            <a:pPr>
              <a:defRPr sz="1600" b="1">
                <a:solidFill>
                  <a:srgbClr val="111111"/>
                </a:solidFill>
                <a:latin typeface="Arial"/>
              </a:defRPr>
            </a:pPr>
            <a:r>
              <a:t>•  Identifikasi Kebutuhan</a:t>
            </a:r>
            <a:br/>
            <a:endParaRPr/>
          </a:p>
          <a:p>
            <a:pPr>
              <a:spcAft>
                <a:spcPts val="1200"/>
              </a:spcAft>
              <a:defRPr sz="1400">
                <a:solidFill>
                  <a:srgbClr val="555555"/>
                </a:solidFill>
                <a:latin typeface="Arial"/>
              </a:defRPr>
            </a:pPr>
            <a:r>
              <a:t>    Menakar fungsionalitas BI yang krusial saat ini serta memetakan pertanyaan bisnis yang belum terjawab.</a:t>
            </a:r>
          </a:p>
          <a:p>
            <a:pPr>
              <a:defRPr sz="1600" b="1">
                <a:solidFill>
                  <a:srgbClr val="111111"/>
                </a:solidFill>
                <a:latin typeface="Arial"/>
              </a:defRPr>
            </a:pPr>
            <a:r>
              <a:t>•  Waspada Biaya Tersembunyi</a:t>
            </a:r>
            <a:br/>
            <a:endParaRPr/>
          </a:p>
          <a:p>
            <a:pPr>
              <a:spcAft>
                <a:spcPts val="1200"/>
              </a:spcAft>
              <a:defRPr sz="1400">
                <a:solidFill>
                  <a:srgbClr val="555555"/>
                </a:solidFill>
                <a:latin typeface="Arial"/>
              </a:defRPr>
            </a:pPr>
            <a:r>
              <a:t>    Biaya tidak hanya berhenti pada pembelian tools awal, melainkan mencakup pemeliharaan (maintenance) jangka panjang.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680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48C00"/>
                </a:solidFill>
                <a:latin typeface="Arial"/>
              </a:defRPr>
            </a:pPr>
            <a:r>
              <a:t>VALUE &amp; BENEFITS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6809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111111"/>
                </a:solidFill>
                <a:latin typeface="Arial"/>
              </a:defRPr>
            </a:pPr>
            <a:r>
              <a:t>Kompleksitas Evaluasi Nilai BI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3722146" cy="31854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B48C00"/>
                </a:solidFill>
                <a:latin typeface="Arial"/>
              </a:defRPr>
            </a:pPr>
            <a:r>
              <a:t>Metodologi Penilaian Bersifat Kompleks</a:t>
            </a:r>
          </a:p>
          <a:p>
            <a:pPr>
              <a:spcAft>
                <a:spcPts val="1600"/>
              </a:spcAft>
              <a:defRPr sz="1500">
                <a:solidFill>
                  <a:srgbClr val="111111"/>
                </a:solidFill>
                <a:latin typeface="Arial"/>
              </a:defRPr>
            </a:pPr>
            <a:r>
              <a:t>Keberhasilan BI sangat sulit diukur secara kuantitatif konvensional karena mayoritas manfaat utamanya bersifat tidak berwujud (intangible benefits).</a:t>
            </a:r>
          </a:p>
          <a:p>
            <a:pPr>
              <a:spcAft>
                <a:spcPts val="400"/>
              </a:spcAft>
              <a:defRPr sz="1600" b="1">
                <a:solidFill>
                  <a:srgbClr val="111111"/>
                </a:solidFill>
                <a:latin typeface="Arial"/>
              </a:defRPr>
            </a:pPr>
            <a:r>
              <a:t>Solusi Pendekatan Evaluasi:</a:t>
            </a:r>
          </a:p>
          <a:p>
            <a:pPr>
              <a:defRPr sz="1500">
                <a:solidFill>
                  <a:srgbClr val="555555"/>
                </a:solidFill>
                <a:latin typeface="Arial"/>
              </a:defRPr>
            </a:pPr>
            <a:r>
              <a:t>Formulasikan nilai BI dengan melempar pertanyaan bisnis riil (core bisnis), lalu tunjukkan secara komparatif bagaimana visualisasi dan analisis data BI mampu menjawab masalah tersebut.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D2E3280C-6FFB-F34A-1641-4B5D53261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371600"/>
            <a:ext cx="4182932" cy="26253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680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48C00"/>
                </a:solidFill>
                <a:latin typeface="Arial"/>
              </a:defRPr>
            </a:pPr>
            <a:r>
              <a:t>BI GOVERNANCE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6809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111111"/>
                </a:solidFill>
                <a:latin typeface="Arial"/>
              </a:defRPr>
            </a:pPr>
            <a:r>
              <a:t>Definisi Tata Kelola BI (BI Governance)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7680960" cy="2926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600" b="1">
                <a:solidFill>
                  <a:srgbClr val="B48C00"/>
                </a:solidFill>
                <a:latin typeface="Arial"/>
              </a:defRPr>
            </a:pPr>
            <a:r>
              <a:t>Governance (Tata Kelola)</a:t>
            </a:r>
          </a:p>
          <a:p>
            <a:pPr>
              <a:spcAft>
                <a:spcPts val="1400"/>
              </a:spcAft>
              <a:defRPr sz="1500">
                <a:solidFill>
                  <a:srgbClr val="111111"/>
                </a:solidFill>
                <a:latin typeface="Arial"/>
              </a:defRPr>
            </a:pPr>
            <a:r>
              <a:t>Proses mendefinisikan dan menerapkan infrastruktur serta strategi menyeluruh guna menyokong pencapaian target enterprise secara linier.</a:t>
            </a:r>
          </a:p>
          <a:p>
            <a:pPr>
              <a:defRPr sz="1600" b="1">
                <a:solidFill>
                  <a:srgbClr val="B48C00"/>
                </a:solidFill>
                <a:latin typeface="Arial"/>
              </a:defRPr>
            </a:pPr>
            <a:r>
              <a:t>BI Governance</a:t>
            </a:r>
          </a:p>
          <a:p>
            <a:pPr>
              <a:defRPr sz="1500">
                <a:solidFill>
                  <a:srgbClr val="111111"/>
                </a:solidFill>
                <a:latin typeface="Arial"/>
              </a:defRPr>
            </a:pPr>
            <a:r>
              <a:t>Proses penentuan skala prioritas aplikasi BI berbasis kalkulasi biaya (costs) versus asas manfaat (benefits). Membangun fleksibilitas lewat proses yang rigid namun scalable, sekaligus menyediakan matriks ukur untuk validasi kesuksesan implementasi.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680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48C00"/>
                </a:solidFill>
                <a:latin typeface="Arial"/>
              </a:defRPr>
            </a:pPr>
            <a:r>
              <a:t>BI GOVERNANCE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6809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111111"/>
                </a:solidFill>
                <a:latin typeface="Arial"/>
              </a:defRPr>
            </a:pPr>
            <a:r>
              <a:t>3 Perspektif Unik Tata Kelola BI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5034579" cy="30777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1. Rasionalisasi Sumber Daya: </a:t>
            </a:r>
            <a:r>
              <a:rPr b="0">
                <a:solidFill>
                  <a:srgbClr val="555555"/>
                </a:solidFill>
              </a:rPr>
              <a:t>Mekanisme tradisional penentuan prioritas proyek (disetujui, ditolak, atau diurutkan). Banyak korporat masih terjebak menggunakan faktor subjektif dalam keputusan ini.</a:t>
            </a:r>
          </a:p>
          <a:p>
            <a:pPr>
              <a:spcAft>
                <a:spcPts val="12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2. Aturan, Panduan &amp; Rekomendasi: </a:t>
            </a:r>
            <a:r>
              <a:rPr b="0">
                <a:solidFill>
                  <a:srgbClr val="555555"/>
                </a:solidFill>
              </a:rPr>
              <a:t>Pergeseran tren di mana standar arsitektur dan best practices tidak lagi menjadi monopoli mutlak departemen IT, melainkan melibatkan pemangku kebijakan bisnis.</a:t>
            </a:r>
          </a:p>
          <a:p>
            <a:pPr>
              <a:spcAft>
                <a:spcPts val="12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3. Penetapan Peran &amp; Tanggung Jawab: </a:t>
            </a:r>
            <a:r>
              <a:rPr b="0">
                <a:solidFill>
                  <a:srgbClr val="555555"/>
                </a:solidFill>
              </a:rPr>
              <a:t>Mengingat proyek BI sangat kompleks, pembagian area tanggung jawab yang tegas antara stakeholder IT dan unit bisnis menjadi pilar krusial keberhasilan.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DB9A0B7E-58FA-8EA0-0172-CB0D64E9D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948" y="1427164"/>
            <a:ext cx="2657027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680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48C00"/>
                </a:solidFill>
                <a:latin typeface="Arial"/>
              </a:defRPr>
            </a:pPr>
            <a:r>
              <a:t>CORE THEORIES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6809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111111"/>
                </a:solidFill>
                <a:latin typeface="Arial"/>
              </a:defRPr>
            </a:pPr>
            <a:r>
              <a:t>Karakteristik BI: Memahami Sistem OLTP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7680960" cy="2926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defRPr sz="1800" b="1">
                <a:solidFill>
                  <a:srgbClr val="B48C00"/>
                </a:solidFill>
                <a:latin typeface="Arial"/>
              </a:defRPr>
            </a:pPr>
            <a:r>
              <a:t>BI Is Not Transaction Processing</a:t>
            </a:r>
          </a:p>
          <a:p>
            <a:pPr>
              <a:spcAft>
                <a:spcPts val="400"/>
              </a:spcAft>
              <a:defRPr sz="1600" b="1">
                <a:solidFill>
                  <a:srgbClr val="111111"/>
                </a:solidFill>
                <a:latin typeface="Arial"/>
              </a:defRPr>
            </a:pPr>
            <a:r>
              <a:t>Sistem OLTP (Online Transaction Processing):</a:t>
            </a:r>
          </a:p>
          <a:p>
            <a:pPr>
              <a:defRPr sz="1500">
                <a:solidFill>
                  <a:srgbClr val="555555"/>
                </a:solidFill>
                <a:latin typeface="Arial"/>
              </a:defRPr>
            </a:pPr>
            <a:r>
              <a:t>• Menangani aktivitas operasional bisnis rutin dan ongoing dari perusahaan.</a:t>
            </a:r>
            <a:br/>
            <a:r>
              <a:t>• Berfokus pada pencatatan data transaksi secara real-time saat peristiwa terjadi (data entri cepat).</a:t>
            </a:r>
            <a:br/>
            <a:r>
              <a:t>• Menjadi sumber data mentah primer yang nantinya akan diolah oleh sistem kecerdasan bisnis.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680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48C00"/>
                </a:solidFill>
                <a:latin typeface="Arial"/>
              </a:defRPr>
            </a:pPr>
            <a:r>
              <a:t>CORE THEORIES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6809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111111"/>
                </a:solidFill>
                <a:latin typeface="Arial"/>
              </a:defRPr>
            </a:pPr>
            <a:r>
              <a:t>Karakteristik BI: Memahami Sistem OLAP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7680960" cy="2926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11111"/>
                </a:solidFill>
                <a:latin typeface="Arial"/>
              </a:defRPr>
            </a:pPr>
            <a:r>
              <a:t>Sistem OLAP (Online Analytical Processing):</a:t>
            </a:r>
          </a:p>
          <a:p>
            <a:pPr>
              <a:spcAft>
                <a:spcPts val="800"/>
              </a:spcAft>
              <a:defRPr sz="1500">
                <a:solidFill>
                  <a:srgbClr val="555555"/>
                </a:solidFill>
                <a:latin typeface="Arial"/>
              </a:defRPr>
            </a:pPr>
            <a:r>
              <a:t>• Sistem informasi yang dirancang khusus agar user mampu melakukan kueri mendalam dan analisis multi-dimensi via PC mandiri.</a:t>
            </a:r>
          </a:p>
          <a:p>
            <a:pPr>
              <a:spcAft>
                <a:spcPts val="800"/>
              </a:spcAft>
              <a:defRPr sz="1500">
                <a:solidFill>
                  <a:srgbClr val="555555"/>
                </a:solidFill>
                <a:latin typeface="Arial"/>
              </a:defRPr>
            </a:pPr>
            <a:r>
              <a:t>• Menggunakan basis data historis yang dikumpulkan dari aktivitas transaksi jangka panjang (OLTP) dan sumber eksternal lainnya.</a:t>
            </a:r>
          </a:p>
          <a:p>
            <a:pPr>
              <a:spcAft>
                <a:spcPts val="800"/>
              </a:spcAft>
              <a:defRPr sz="1500">
                <a:solidFill>
                  <a:srgbClr val="555555"/>
                </a:solidFill>
                <a:latin typeface="Arial"/>
              </a:defRPr>
            </a:pPr>
            <a:r>
              <a:t>• Bekerja di bawah panduan interaksi manusia (human guidance) guna menghasilkan basis kesimpulan yang valid untuk Pengambilan Keputusan Strategis.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680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48C00"/>
                </a:solidFill>
                <a:latin typeface="Arial"/>
              </a:defRPr>
            </a:pPr>
            <a:r>
              <a:t>COMPETITIVE STRATEGY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6809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111111"/>
                </a:solidFill>
                <a:latin typeface="Arial"/>
              </a:defRPr>
            </a:pPr>
            <a:r>
              <a:t>Dampak BI Terhadap Lanskap Kompetisi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7680960" cy="2926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• Reduksi Hambatan Masuk (Barriers to Entry): </a:t>
            </a:r>
            <a:r>
              <a:rPr b="0">
                <a:solidFill>
                  <a:srgbClr val="555555"/>
                </a:solidFill>
              </a:rPr>
              <a:t>Revolusi web dan globalisasi memicu runtuhnya sekat industri; kompetitor baru mudah masuk.</a:t>
            </a:r>
          </a:p>
          <a:p>
            <a:pPr>
              <a:spcAft>
                <a:spcPts val="10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• Definisi Keunggulan Kompetitif: </a:t>
            </a:r>
            <a:r>
              <a:rPr b="0">
                <a:solidFill>
                  <a:srgbClr val="555555"/>
                </a:solidFill>
              </a:rPr>
              <a:t>Segala kapabilitas yang membuat firma meraih profitabilitas di atas rata-rata industri konvensional.</a:t>
            </a:r>
          </a:p>
          <a:p>
            <a:pPr>
              <a:spcAft>
                <a:spcPts val="10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• Aplikasi Konkrit BI: </a:t>
            </a:r>
            <a:r>
              <a:rPr b="0">
                <a:solidFill>
                  <a:srgbClr val="555555"/>
                </a:solidFill>
              </a:rPr>
              <a:t>Membangun loyalitas brand/konsumen serta mengeskalasi kompetensi unik internal (inovasi, respons pasar, dan kontrol kualitas).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680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48C00"/>
                </a:solidFill>
                <a:latin typeface="Arial"/>
              </a:defRPr>
            </a:pPr>
            <a:r>
              <a:t>USER COMMUNITY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6809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111111"/>
                </a:solidFill>
                <a:latin typeface="Arial"/>
              </a:defRPr>
            </a:pPr>
            <a:r>
              <a:t>Klasifikasi Pengguna BI (User Types 1-3)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7680960" cy="2926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• 1. Staf IT — </a:t>
            </a:r>
            <a:r>
              <a:rPr b="0">
                <a:solidFill>
                  <a:srgbClr val="555555"/>
                </a:solidFill>
              </a:rPr>
              <a:t>Bertindak sebagai developer, arsitek, dan administrator sistem infrastruktur tools BI yang nantinya dipakai pengguna lain.</a:t>
            </a:r>
          </a:p>
          <a:p>
            <a:pPr>
              <a:spcAft>
                <a:spcPts val="12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• 2. Power Users — </a:t>
            </a:r>
            <a:r>
              <a:rPr b="0">
                <a:solidFill>
                  <a:srgbClr val="555555"/>
                </a:solidFill>
              </a:rPr>
              <a:t>Para analis bisnis (business analysts) yang memiliki skill tingkat lanjut (advanced) dan berinteraksi dengan tools analytical secara reguler.</a:t>
            </a:r>
          </a:p>
          <a:p>
            <a:pPr>
              <a:spcAft>
                <a:spcPts val="12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• 3. Eksekutif — </a:t>
            </a:r>
            <a:r>
              <a:rPr b="0">
                <a:solidFill>
                  <a:srgbClr val="555555"/>
                </a:solidFill>
              </a:rPr>
              <a:t>Top manajemen korporat yang membutuhkan visualisasi ringkas (dashboard) untuk mengontrol Critical Success Factors serta kapabilitas drill-down.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7680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B48C00"/>
                </a:solidFill>
                <a:latin typeface="Arial"/>
              </a:defRPr>
            </a:pPr>
            <a:r>
              <a:t>USER COMMUNITY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68096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111111"/>
                </a:solidFill>
                <a:latin typeface="Arial"/>
              </a:defRPr>
            </a:pPr>
            <a:r>
              <a:t>Pengguna Akhir &amp; Tantangan Implementasi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7680960" cy="2926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400"/>
              </a:spcAft>
              <a:defRPr sz="1500" b="1">
                <a:solidFill>
                  <a:srgbClr val="111111"/>
                </a:solidFill>
                <a:latin typeface="Arial"/>
              </a:defRPr>
            </a:pPr>
            <a:r>
              <a:t>4. Mitra &amp; Konsumen (Partners &amp; Consumers)</a:t>
            </a:r>
            <a:r>
              <a:rPr b="0">
                <a:solidFill>
                  <a:srgbClr val="555555"/>
                </a:solidFill>
              </a:rPr>
              <a:t> — Akses data terbatas demi keamanan korporat; interaksi mutlak dibatasi hanya pada kueri dan pelaporan yang telah ditentukan (predefined reports).</a:t>
            </a:r>
          </a:p>
          <a:p>
            <a:pPr>
              <a:spcAft>
                <a:spcPts val="400"/>
              </a:spcAft>
              <a:defRPr sz="1600" b="1">
                <a:solidFill>
                  <a:srgbClr val="B48C00"/>
                </a:solidFill>
                <a:latin typeface="Arial"/>
              </a:defRPr>
            </a:pPr>
            <a:r>
              <a:t>Tantangan Utama Implementasi BI:</a:t>
            </a:r>
          </a:p>
          <a:p>
            <a:pPr>
              <a:spcAft>
                <a:spcPts val="600"/>
              </a:spcAft>
              <a:defRPr sz="1400">
                <a:solidFill>
                  <a:srgbClr val="111111"/>
                </a:solidFill>
                <a:latin typeface="Arial"/>
              </a:defRPr>
            </a:pPr>
            <a:r>
              <a:t>• Menjembatani gap kebutuhan pengguna berorientasi Strategis versus pengguna Taktis harian.</a:t>
            </a:r>
          </a:p>
          <a:p>
            <a:pPr>
              <a:spcAft>
                <a:spcPts val="600"/>
              </a:spcAft>
              <a:defRPr sz="1400">
                <a:solidFill>
                  <a:srgbClr val="111111"/>
                </a:solidFill>
                <a:latin typeface="Arial"/>
              </a:defRPr>
            </a:pPr>
            <a:r>
              <a:t>• Menyelaraskan investasi teknologi BI agar linier dan tidak melenceng dari Rencana Strategis Bisnis korporat.</a:t>
            </a:r>
          </a:p>
          <a:p>
            <a:pPr>
              <a:spcAft>
                <a:spcPts val="600"/>
              </a:spcAft>
              <a:defRPr sz="1400">
                <a:solidFill>
                  <a:srgbClr val="111111"/>
                </a:solidFill>
                <a:latin typeface="Arial"/>
              </a:defRPr>
            </a:pPr>
            <a:r>
              <a:t>• Faktor Budaya Organisasi dalam menumbuhkan antusiasme adopsi data-driven culture.</a:t>
            </a:r>
          </a:p>
          <a:p>
            <a:pPr>
              <a:spcAft>
                <a:spcPts val="600"/>
              </a:spcAft>
              <a:defRPr sz="1400">
                <a:solidFill>
                  <a:srgbClr val="111111"/>
                </a:solidFill>
                <a:latin typeface="Arial"/>
              </a:defRPr>
            </a:pPr>
            <a:r>
              <a:t>• Integrasi teknis komprehensif antar-beberapa proyek BI internal maupun dengan platform mitra eksternal.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645920"/>
            <a:ext cx="7315200" cy="2286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4400" b="1">
                <a:solidFill>
                  <a:srgbClr val="111111"/>
                </a:solidFill>
                <a:latin typeface="Arial"/>
              </a:defRPr>
            </a:pPr>
            <a:r>
              <a:t>Terima Kasih</a:t>
            </a:r>
          </a:p>
          <a:p>
            <a:pPr>
              <a:defRPr sz="2000">
                <a:solidFill>
                  <a:srgbClr val="B48C00"/>
                </a:solidFill>
                <a:latin typeface="Arial"/>
              </a:defRPr>
            </a:pPr>
            <a:r>
              <a:t>Sesi Tanya Jawab &amp; Diskusi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dulo">
  <a:themeElements>
    <a:clrScheme name="Project Status Report">
      <a:dk1>
        <a:srgbClr val="000000"/>
      </a:dk1>
      <a:lt1>
        <a:srgbClr val="FFFFFF"/>
      </a:lt1>
      <a:dk2>
        <a:srgbClr val="3B4546"/>
      </a:dk2>
      <a:lt2>
        <a:srgbClr val="E7E6E6"/>
      </a:lt2>
      <a:accent1>
        <a:srgbClr val="B36041"/>
      </a:accent1>
      <a:accent2>
        <a:srgbClr val="6F8185"/>
      </a:accent2>
      <a:accent3>
        <a:srgbClr val="C78F8F"/>
      </a:accent3>
      <a:accent4>
        <a:srgbClr val="647961"/>
      </a:accent4>
      <a:accent5>
        <a:srgbClr val="B09C54"/>
      </a:accent5>
      <a:accent6>
        <a:srgbClr val="9AA749"/>
      </a:accent6>
      <a:hlink>
        <a:srgbClr val="75A073"/>
      </a:hlink>
      <a:folHlink>
        <a:srgbClr val="BD9C5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ulo" id="{37AC43F2-9181-4AE3-B669-CCC580C183C1}" vid="{7A2AE0A7-E8DE-4D1D-AEB1-3FD1924482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Modulo</Template>
  <TotalTime>15</TotalTime>
  <Words>903</Words>
  <Application>Microsoft Office PowerPoint</Application>
  <PresentationFormat>On-screen Show (16:9)</PresentationFormat>
  <Paragraphs>77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Arial</vt:lpstr>
      <vt:lpstr>Modulo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Ahmad Rosadi</cp:lastModifiedBy>
  <cp:revision>4</cp:revision>
  <dcterms:created xsi:type="dcterms:W3CDTF">2013-01-27T09:14:16Z</dcterms:created>
  <dcterms:modified xsi:type="dcterms:W3CDTF">2026-10-05T01:04:39Z</dcterms:modified>
  <cp:category/>
</cp:coreProperties>
</file>