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7"/>
  </p:notesMasterIdLst>
  <p:sldIdLst>
    <p:sldId id="256" r:id="rId2"/>
    <p:sldId id="263" r:id="rId3"/>
    <p:sldId id="272" r:id="rId4"/>
    <p:sldId id="269" r:id="rId5"/>
    <p:sldId id="273" r:id="rId6"/>
    <p:sldId id="270" r:id="rId7"/>
    <p:sldId id="271" r:id="rId8"/>
    <p:sldId id="264" r:id="rId9"/>
    <p:sldId id="287" r:id="rId10"/>
    <p:sldId id="288" r:id="rId11"/>
    <p:sldId id="289" r:id="rId12"/>
    <p:sldId id="290" r:id="rId13"/>
    <p:sldId id="291" r:id="rId14"/>
    <p:sldId id="257" r:id="rId15"/>
    <p:sldId id="274" r:id="rId16"/>
    <p:sldId id="276" r:id="rId17"/>
    <p:sldId id="277" r:id="rId18"/>
    <p:sldId id="285" r:id="rId19"/>
    <p:sldId id="278" r:id="rId20"/>
    <p:sldId id="279" r:id="rId21"/>
    <p:sldId id="281" r:id="rId22"/>
    <p:sldId id="282" r:id="rId23"/>
    <p:sldId id="283" r:id="rId24"/>
    <p:sldId id="286" r:id="rId25"/>
    <p:sldId id="258" r:id="rId26"/>
  </p:sldIdLst>
  <p:sldSz cx="18288000" cy="10287000"/>
  <p:notesSz cx="18288000" cy="10287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EC46E"/>
    <a:srgbClr val="2F9534"/>
    <a:srgbClr val="3EB465"/>
    <a:srgbClr val="4FC23C"/>
    <a:srgbClr val="46F066"/>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91" autoAdjust="0"/>
    <p:restoredTop sz="94660"/>
  </p:normalViewPr>
  <p:slideViewPr>
    <p:cSldViewPr>
      <p:cViewPr varScale="1">
        <p:scale>
          <a:sx n="41" d="100"/>
          <a:sy n="41" d="100"/>
        </p:scale>
        <p:origin x="1176" y="4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924800" cy="515938"/>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10358438" y="0"/>
            <a:ext cx="7924800" cy="515938"/>
          </a:xfrm>
          <a:prstGeom prst="rect">
            <a:avLst/>
          </a:prstGeom>
        </p:spPr>
        <p:txBody>
          <a:bodyPr vert="horz" lIns="91440" tIns="45720" rIns="91440" bIns="45720" rtlCol="0"/>
          <a:lstStyle>
            <a:lvl1pPr algn="r">
              <a:defRPr sz="1200"/>
            </a:lvl1pPr>
          </a:lstStyle>
          <a:p>
            <a:fld id="{3D1EFC4E-7A96-4BBA-8A71-5D6CF7332A8C}" type="datetimeFigureOut">
              <a:rPr lang="en-ID" smtClean="0"/>
              <a:t>24/11/2025</a:t>
            </a:fld>
            <a:endParaRPr lang="en-ID"/>
          </a:p>
        </p:txBody>
      </p:sp>
      <p:sp>
        <p:nvSpPr>
          <p:cNvPr id="4" name="Slide Image Placeholder 3"/>
          <p:cNvSpPr>
            <a:spLocks noGrp="1" noRot="1" noChangeAspect="1"/>
          </p:cNvSpPr>
          <p:nvPr>
            <p:ph type="sldImg" idx="2"/>
          </p:nvPr>
        </p:nvSpPr>
        <p:spPr>
          <a:xfrm>
            <a:off x="6057900" y="1285875"/>
            <a:ext cx="6172200" cy="3471863"/>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1828800" y="4951413"/>
            <a:ext cx="14630400" cy="40497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9771063"/>
            <a:ext cx="7924800" cy="515937"/>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10358438" y="9771063"/>
            <a:ext cx="7924800" cy="515937"/>
          </a:xfrm>
          <a:prstGeom prst="rect">
            <a:avLst/>
          </a:prstGeom>
        </p:spPr>
        <p:txBody>
          <a:bodyPr vert="horz" lIns="91440" tIns="45720" rIns="91440" bIns="45720" rtlCol="0" anchor="b"/>
          <a:lstStyle>
            <a:lvl1pPr algn="r">
              <a:defRPr sz="1200"/>
            </a:lvl1pPr>
          </a:lstStyle>
          <a:p>
            <a:fld id="{3000603A-CE6F-4857-BE98-208403EE9B1B}" type="slidenum">
              <a:rPr lang="en-ID" smtClean="0"/>
              <a:t>‹#›</a:t>
            </a:fld>
            <a:endParaRPr lang="en-ID"/>
          </a:p>
        </p:txBody>
      </p:sp>
    </p:spTree>
    <p:extLst>
      <p:ext uri="{BB962C8B-B14F-4D97-AF65-F5344CB8AC3E}">
        <p14:creationId xmlns:p14="http://schemas.microsoft.com/office/powerpoint/2010/main" val="3009622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D" sz="1200" kern="100" dirty="0">
                <a:effectLst/>
                <a:latin typeface="Arial" panose="020B0604020202020204" pitchFamily="34" charset="0"/>
                <a:ea typeface="Calibri" panose="020F0502020204030204" pitchFamily="34" charset="0"/>
                <a:cs typeface="Arial" panose="020B0604020202020204" pitchFamily="34" charset="0"/>
              </a:rPr>
              <a:t>Conceptual Modelling (</a:t>
            </a:r>
            <a:r>
              <a:rPr lang="en-ID" sz="1200" kern="100" dirty="0" err="1">
                <a:effectLst/>
                <a:latin typeface="Arial" panose="020B0604020202020204" pitchFamily="34" charset="0"/>
                <a:ea typeface="Calibri" panose="020F0502020204030204" pitchFamily="34" charset="0"/>
                <a:cs typeface="Arial" panose="020B0604020202020204" pitchFamily="34" charset="0"/>
              </a:rPr>
              <a:t>aSemantic</a:t>
            </a:r>
            <a:r>
              <a:rPr lang="en-ID" sz="1200" kern="100" dirty="0">
                <a:effectLst/>
                <a:latin typeface="Arial" panose="020B0604020202020204" pitchFamily="34" charset="0"/>
                <a:ea typeface="Calibri" panose="020F0502020204030204" pitchFamily="34" charset="0"/>
                <a:cs typeface="Arial" panose="020B0604020202020204" pitchFamily="34" charset="0"/>
              </a:rPr>
              <a:t> Modelling) </a:t>
            </a:r>
            <a:r>
              <a:rPr lang="en-ID" sz="1200" kern="100" dirty="0" err="1">
                <a:effectLst/>
                <a:latin typeface="Arial" panose="020B0604020202020204" pitchFamily="34" charset="0"/>
                <a:ea typeface="Calibri" panose="020F0502020204030204" pitchFamily="34" charset="0"/>
                <a:cs typeface="Arial" panose="020B0604020202020204" pitchFamily="34" charset="0"/>
              </a:rPr>
              <a:t>merupakan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upaya</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untuk</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melakukan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pemodelan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konseptual</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terhadap</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suatu</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kegiatan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baik</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kegiatan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sehari-hari</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maupun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kegiatan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produktif</a:t>
            </a:r>
            <a:r>
              <a:rPr lang="en-ID" sz="1200" kern="100" dirty="0">
                <a:effectLst/>
                <a:latin typeface="Arial" panose="020B0604020202020204" pitchFamily="34" charset="0"/>
                <a:ea typeface="Calibri" panose="020F0502020204030204" pitchFamily="34" charset="0"/>
                <a:cs typeface="Arial" panose="020B0604020202020204" pitchFamily="34" charset="0"/>
              </a:rPr>
              <a:t> yang </a:t>
            </a:r>
            <a:r>
              <a:rPr lang="en-ID" sz="1200" kern="100" dirty="0" err="1">
                <a:effectLst/>
                <a:latin typeface="Arial" panose="020B0604020202020204" pitchFamily="34" charset="0"/>
                <a:ea typeface="Calibri" panose="020F0502020204030204" pitchFamily="34" charset="0"/>
                <a:cs typeface="Arial" panose="020B0604020202020204" pitchFamily="34" charset="0"/>
              </a:rPr>
              <a:t>menghasilkan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suatu</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produk</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sehingga</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dapat</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diketahui</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apa</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saja</a:t>
            </a:r>
            <a:r>
              <a:rPr lang="en-ID" sz="1200" kern="100" dirty="0">
                <a:effectLst/>
                <a:latin typeface="Arial" panose="020B0604020202020204" pitchFamily="34" charset="0"/>
                <a:ea typeface="Calibri" panose="020F0502020204030204" pitchFamily="34" charset="0"/>
                <a:cs typeface="Arial" panose="020B0604020202020204" pitchFamily="34" charset="0"/>
              </a:rPr>
              <a:t> proses yang </a:t>
            </a:r>
            <a:r>
              <a:rPr lang="en-ID" sz="1200" kern="100" dirty="0" err="1">
                <a:effectLst/>
                <a:latin typeface="Arial" panose="020B0604020202020204" pitchFamily="34" charset="0"/>
                <a:ea typeface="Calibri" panose="020F0502020204030204" pitchFamily="34" charset="0"/>
                <a:cs typeface="Arial" panose="020B0604020202020204" pitchFamily="34" charset="0"/>
              </a:rPr>
              <a:t>ada</a:t>
            </a:r>
            <a:r>
              <a:rPr lang="en-ID" sz="1200" kern="100" dirty="0">
                <a:effectLst/>
                <a:latin typeface="Arial" panose="020B0604020202020204" pitchFamily="34" charset="0"/>
                <a:ea typeface="Calibri" panose="020F0502020204030204" pitchFamily="34" charset="0"/>
                <a:cs typeface="Arial" panose="020B0604020202020204" pitchFamily="34" charset="0"/>
              </a:rPr>
              <a:t> di </a:t>
            </a:r>
            <a:r>
              <a:rPr lang="en-ID" sz="1200" kern="100" dirty="0" err="1">
                <a:effectLst/>
                <a:latin typeface="Arial" panose="020B0604020202020204" pitchFamily="34" charset="0"/>
                <a:ea typeface="Calibri" panose="020F0502020204030204" pitchFamily="34" charset="0"/>
                <a:cs typeface="Arial" panose="020B0604020202020204" pitchFamily="34" charset="0"/>
              </a:rPr>
              <a:t>dalamnya</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entitas</a:t>
            </a:r>
            <a:r>
              <a:rPr lang="en-ID" sz="1200" kern="100" dirty="0">
                <a:effectLst/>
                <a:latin typeface="Arial" panose="020B0604020202020204" pitchFamily="34" charset="0"/>
                <a:ea typeface="Calibri" panose="020F0502020204030204" pitchFamily="34" charset="0"/>
                <a:cs typeface="Arial" panose="020B0604020202020204" pitchFamily="34" charset="0"/>
              </a:rPr>
              <a:t> yang </a:t>
            </a:r>
            <a:r>
              <a:rPr lang="en-ID" sz="1200" kern="100" dirty="0" err="1">
                <a:effectLst/>
                <a:latin typeface="Arial" panose="020B0604020202020204" pitchFamily="34" charset="0"/>
                <a:ea typeface="Calibri" panose="020F0502020204030204" pitchFamily="34" charset="0"/>
                <a:cs typeface="Arial" panose="020B0604020202020204" pitchFamily="34" charset="0"/>
              </a:rPr>
              <a:t>terlibat</a:t>
            </a:r>
            <a:r>
              <a:rPr lang="en-ID" sz="1200" kern="100" dirty="0">
                <a:effectLst/>
                <a:latin typeface="Arial" panose="020B0604020202020204" pitchFamily="34" charset="0"/>
                <a:ea typeface="Calibri" panose="020F0502020204030204" pitchFamily="34" charset="0"/>
                <a:cs typeface="Arial" panose="020B0604020202020204" pitchFamily="34" charset="0"/>
              </a:rPr>
              <a:t> dan </a:t>
            </a:r>
            <a:r>
              <a:rPr lang="en-ID" sz="1200" kern="100" dirty="0" err="1">
                <a:effectLst/>
                <a:latin typeface="Arial" panose="020B0604020202020204" pitchFamily="34" charset="0"/>
                <a:ea typeface="Calibri" panose="020F0502020204030204" pitchFamily="34" charset="0"/>
                <a:cs typeface="Arial" panose="020B0604020202020204" pitchFamily="34" charset="0"/>
              </a:rPr>
              <a:t>interaksi</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antar</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entitas</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hingga</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pemahaman</a:t>
            </a:r>
            <a:r>
              <a:rPr lang="en-ID" sz="1200" kern="100" dirty="0">
                <a:effectLst/>
                <a:latin typeface="Arial" panose="020B0604020202020204" pitchFamily="34" charset="0"/>
                <a:ea typeface="Calibri" panose="020F0502020204030204" pitchFamily="34" charset="0"/>
                <a:cs typeface="Arial" panose="020B0604020202020204" pitchFamily="34" charset="0"/>
              </a:rPr>
              <a:t> dan </a:t>
            </a:r>
            <a:r>
              <a:rPr lang="en-ID" sz="1200" kern="100" dirty="0" err="1">
                <a:effectLst/>
                <a:latin typeface="Arial" panose="020B0604020202020204" pitchFamily="34" charset="0"/>
                <a:ea typeface="Calibri" panose="020F0502020204030204" pitchFamily="34" charset="0"/>
                <a:cs typeface="Arial" panose="020B0604020202020204" pitchFamily="34" charset="0"/>
              </a:rPr>
              <a:t>pengetahuan</a:t>
            </a:r>
            <a:r>
              <a:rPr lang="en-ID" sz="1200" kern="100" dirty="0">
                <a:effectLst/>
                <a:latin typeface="Arial" panose="020B0604020202020204" pitchFamily="34" charset="0"/>
                <a:ea typeface="Calibri" panose="020F0502020204030204" pitchFamily="34" charset="0"/>
                <a:cs typeface="Arial" panose="020B0604020202020204" pitchFamily="34" charset="0"/>
              </a:rPr>
              <a:t> (Knowledge) yang </a:t>
            </a:r>
            <a:r>
              <a:rPr lang="en-ID" sz="1200" kern="100" dirty="0" err="1">
                <a:effectLst/>
                <a:latin typeface="Arial" panose="020B0604020202020204" pitchFamily="34" charset="0"/>
                <a:ea typeface="Calibri" panose="020F0502020204030204" pitchFamily="34" charset="0"/>
                <a:cs typeface="Arial" panose="020B0604020202020204" pitchFamily="34" charset="0"/>
              </a:rPr>
              <a:t>dapat</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diperoleh</a:t>
            </a:r>
            <a:r>
              <a:rPr lang="en-ID" sz="1200" kern="100" dirty="0">
                <a:effectLst/>
                <a:latin typeface="Arial" panose="020B0604020202020204" pitchFamily="34" charset="0"/>
                <a:ea typeface="Calibri" panose="020F0502020204030204" pitchFamily="34" charset="0"/>
                <a:cs typeface="Arial" panose="020B0604020202020204" pitchFamily="34" charset="0"/>
              </a:rPr>
              <a:t>. Conceptual Modelling </a:t>
            </a:r>
            <a:r>
              <a:rPr lang="en-ID" sz="1200" kern="100" dirty="0" err="1">
                <a:effectLst/>
                <a:latin typeface="Arial" panose="020B0604020202020204" pitchFamily="34" charset="0"/>
                <a:ea typeface="Calibri" panose="020F0502020204030204" pitchFamily="34" charset="0"/>
                <a:cs typeface="Arial" panose="020B0604020202020204" pitchFamily="34" charset="0"/>
              </a:rPr>
              <a:t>untuk</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kegiatan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sehari-hari</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contoh</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pulang</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kerja</a:t>
            </a:r>
            <a:r>
              <a:rPr lang="en-ID" sz="1200" kern="100" dirty="0">
                <a:effectLst/>
                <a:latin typeface="Arial" panose="020B0604020202020204" pitchFamily="34" charset="0"/>
                <a:ea typeface="Calibri" panose="020F0502020204030204" pitchFamily="34" charset="0"/>
                <a:cs typeface="Arial" panose="020B0604020202020204" pitchFamily="34" charset="0"/>
              </a:rPr>
              <a:t> dan </a:t>
            </a:r>
            <a:r>
              <a:rPr lang="en-ID" sz="1200" kern="100" dirty="0" err="1">
                <a:effectLst/>
                <a:latin typeface="Arial" panose="020B0604020202020204" pitchFamily="34" charset="0"/>
                <a:ea typeface="Calibri" panose="020F0502020204030204" pitchFamily="34" charset="0"/>
                <a:cs typeface="Arial" panose="020B0604020202020204" pitchFamily="34" charset="0"/>
              </a:rPr>
              <a:t>berkumpul</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dengan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keluarga</a:t>
            </a:r>
            <a:r>
              <a:rPr lang="en-ID" sz="1200" kern="100" dirty="0">
                <a:effectLst/>
                <a:latin typeface="Arial" panose="020B0604020202020204" pitchFamily="34" charset="0"/>
                <a:ea typeface="Calibri" panose="020F0502020204030204" pitchFamily="34" charset="0"/>
                <a:cs typeface="Arial" panose="020B0604020202020204" pitchFamily="34" charset="0"/>
              </a:rPr>
              <a:t> di </a:t>
            </a:r>
            <a:r>
              <a:rPr lang="en-ID" sz="1200" kern="100" dirty="0" err="1">
                <a:effectLst/>
                <a:latin typeface="Arial" panose="020B0604020202020204" pitchFamily="34" charset="0"/>
                <a:ea typeface="Calibri" panose="020F0502020204030204" pitchFamily="34" charset="0"/>
                <a:cs typeface="Arial" panose="020B0604020202020204" pitchFamily="34" charset="0"/>
              </a:rPr>
              <a:t>rumah</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dapat</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digambarkan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dengan</a:t>
            </a:r>
            <a:r>
              <a:rPr lang="en-ID" sz="1200" kern="100" dirty="0">
                <a:effectLst/>
                <a:latin typeface="Arial" panose="020B0604020202020204" pitchFamily="34" charset="0"/>
                <a:ea typeface="Calibri" panose="020F0502020204030204" pitchFamily="34" charset="0"/>
                <a:cs typeface="Arial" panose="020B0604020202020204" pitchFamily="34" charset="0"/>
              </a:rPr>
              <a:t> diagram </a:t>
            </a:r>
            <a:r>
              <a:rPr lang="en-ID" sz="1200" kern="100" dirty="0" err="1">
                <a:effectLst/>
                <a:latin typeface="Arial" panose="020B0604020202020204" pitchFamily="34" charset="0"/>
                <a:ea typeface="Calibri" panose="020F0502020204030204" pitchFamily="34" charset="0"/>
                <a:cs typeface="Arial" panose="020B0604020202020204" pitchFamily="34" charset="0"/>
              </a:rPr>
              <a:t>alir</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sederhana</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sebagai</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berikut</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ini</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catatan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alur</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mungkin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berbeda</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untuk</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konsep</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lainnya</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serta</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penomoran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dimaksudkan</a:t>
            </a:r>
            <a:r>
              <a:rPr lang="en-ID" sz="1200" kern="100" dirty="0">
                <a:effectLst/>
                <a:latin typeface="Arial" panose="020B0604020202020204" pitchFamily="34" charset="0"/>
                <a:ea typeface="Calibri" panose="020F0502020204030204" pitchFamily="34" charset="0"/>
                <a:cs typeface="Arial" panose="020B0604020202020204" pitchFamily="34" charset="0"/>
              </a:rPr>
              <a:t> agar </a:t>
            </a:r>
            <a:r>
              <a:rPr lang="en-ID" sz="1200" kern="100" dirty="0" err="1">
                <a:effectLst/>
                <a:latin typeface="Arial" panose="020B0604020202020204" pitchFamily="34" charset="0"/>
                <a:ea typeface="Calibri" panose="020F0502020204030204" pitchFamily="34" charset="0"/>
                <a:cs typeface="Arial" panose="020B0604020202020204" pitchFamily="34" charset="0"/>
              </a:rPr>
              <a:t>tidak</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ada</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kesalah</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pahaman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atau</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ambiguitas</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terhadap</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urutan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langkah</a:t>
            </a:r>
            <a:r>
              <a:rPr lang="en-ID" sz="1200" kern="100" dirty="0">
                <a:effectLst/>
                <a:latin typeface="Arial" panose="020B0604020202020204" pitchFamily="34" charset="0"/>
                <a:ea typeface="Calibri" panose="020F0502020204030204" pitchFamily="34" charset="0"/>
                <a:cs typeface="Arial" panose="020B0604020202020204" pitchFamily="34" charset="0"/>
              </a:rPr>
              <a:t>):</a:t>
            </a:r>
          </a:p>
          <a:p>
            <a:endParaRPr lang="en-ID" dirty="0"/>
          </a:p>
        </p:txBody>
      </p:sp>
      <p:sp>
        <p:nvSpPr>
          <p:cNvPr id="4" name="Slide Number Placeholder 3"/>
          <p:cNvSpPr>
            <a:spLocks noGrp="1"/>
          </p:cNvSpPr>
          <p:nvPr>
            <p:ph type="sldNum" sz="quarter" idx="5"/>
          </p:nvPr>
        </p:nvSpPr>
        <p:spPr/>
        <p:txBody>
          <a:bodyPr/>
          <a:lstStyle/>
          <a:p>
            <a:fld id="{3000603A-CE6F-4857-BE98-208403EE9B1B}" type="slidenum">
              <a:rPr lang="en-ID" smtClean="0"/>
              <a:t>3</a:t>
            </a:fld>
            <a:endParaRPr lang="en-ID"/>
          </a:p>
        </p:txBody>
      </p:sp>
    </p:spTree>
    <p:extLst>
      <p:ext uri="{BB962C8B-B14F-4D97-AF65-F5344CB8AC3E}">
        <p14:creationId xmlns:p14="http://schemas.microsoft.com/office/powerpoint/2010/main" val="4089270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2187565" y="2972183"/>
            <a:ext cx="13912869" cy="2700020"/>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2075328" y="6190903"/>
            <a:ext cx="14137342" cy="10922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11/24/2025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8800" b="0" i="0">
                <a:solidFill>
                  <a:srgbClr val="241725"/>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11/24/2025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8800" b="0" i="0">
                <a:solidFill>
                  <a:srgbClr val="241725"/>
                </a:solidFill>
                <a:latin typeface="Calibri"/>
                <a:cs typeface="Calibri"/>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11/24/2025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FDFBF5"/>
          </a:solidFill>
        </p:spPr>
        <p:txBody>
          <a:bodyPr wrap="square" lIns="0" tIns="0" rIns="0" bIns="0" rtlCol="0"/>
          <a:lstStyle/>
          <a:p>
            <a:endParaRPr/>
          </a:p>
        </p:txBody>
      </p:sp>
      <p:sp>
        <p:nvSpPr>
          <p:cNvPr id="17" name="bg object 17"/>
          <p:cNvSpPr/>
          <p:nvPr/>
        </p:nvSpPr>
        <p:spPr>
          <a:xfrm>
            <a:off x="0" y="0"/>
            <a:ext cx="4629785" cy="3027680"/>
          </a:xfrm>
          <a:custGeom>
            <a:avLst/>
            <a:gdLst/>
            <a:ahLst/>
            <a:cxnLst/>
            <a:rect l="l" t="t" r="r" b="b"/>
            <a:pathLst>
              <a:path w="4629785" h="3027680">
                <a:moveTo>
                  <a:pt x="0" y="3027330"/>
                </a:moveTo>
                <a:lnTo>
                  <a:pt x="0" y="0"/>
                </a:lnTo>
                <a:lnTo>
                  <a:pt x="4629582" y="0"/>
                </a:lnTo>
                <a:lnTo>
                  <a:pt x="4592215" y="10764"/>
                </a:lnTo>
                <a:lnTo>
                  <a:pt x="4541255" y="24703"/>
                </a:lnTo>
                <a:lnTo>
                  <a:pt x="4439048" y="50970"/>
                </a:lnTo>
                <a:lnTo>
                  <a:pt x="4338494" y="76069"/>
                </a:lnTo>
                <a:lnTo>
                  <a:pt x="4289211" y="89247"/>
                </a:lnTo>
                <a:lnTo>
                  <a:pt x="4240132" y="103048"/>
                </a:lnTo>
                <a:lnTo>
                  <a:pt x="4191261" y="117468"/>
                </a:lnTo>
                <a:lnTo>
                  <a:pt x="4142604" y="132507"/>
                </a:lnTo>
                <a:lnTo>
                  <a:pt x="4094165" y="148162"/>
                </a:lnTo>
                <a:lnTo>
                  <a:pt x="4045951" y="164432"/>
                </a:lnTo>
                <a:lnTo>
                  <a:pt x="3997965" y="181316"/>
                </a:lnTo>
                <a:lnTo>
                  <a:pt x="3950212" y="198810"/>
                </a:lnTo>
                <a:lnTo>
                  <a:pt x="3902699" y="216915"/>
                </a:lnTo>
                <a:lnTo>
                  <a:pt x="3855430" y="235627"/>
                </a:lnTo>
                <a:lnTo>
                  <a:pt x="3808409" y="254945"/>
                </a:lnTo>
                <a:lnTo>
                  <a:pt x="3761642" y="274867"/>
                </a:lnTo>
                <a:lnTo>
                  <a:pt x="3715134" y="295392"/>
                </a:lnTo>
                <a:lnTo>
                  <a:pt x="3668890" y="316518"/>
                </a:lnTo>
                <a:lnTo>
                  <a:pt x="3622914" y="338244"/>
                </a:lnTo>
                <a:lnTo>
                  <a:pt x="3577213" y="360566"/>
                </a:lnTo>
                <a:lnTo>
                  <a:pt x="3531790" y="383484"/>
                </a:lnTo>
                <a:lnTo>
                  <a:pt x="3486651" y="406996"/>
                </a:lnTo>
                <a:lnTo>
                  <a:pt x="3441802" y="431100"/>
                </a:lnTo>
                <a:lnTo>
                  <a:pt x="3397246" y="455795"/>
                </a:lnTo>
                <a:lnTo>
                  <a:pt x="3352989" y="481078"/>
                </a:lnTo>
                <a:lnTo>
                  <a:pt x="3309036" y="506948"/>
                </a:lnTo>
                <a:lnTo>
                  <a:pt x="3265392" y="533404"/>
                </a:lnTo>
                <a:lnTo>
                  <a:pt x="3222061" y="560442"/>
                </a:lnTo>
                <a:lnTo>
                  <a:pt x="3179416" y="587730"/>
                </a:lnTo>
                <a:lnTo>
                  <a:pt x="3137466" y="615864"/>
                </a:lnTo>
                <a:lnTo>
                  <a:pt x="3096175" y="644807"/>
                </a:lnTo>
                <a:lnTo>
                  <a:pt x="3055511" y="674516"/>
                </a:lnTo>
                <a:lnTo>
                  <a:pt x="3015438" y="704954"/>
                </a:lnTo>
                <a:lnTo>
                  <a:pt x="2975923" y="736080"/>
                </a:lnTo>
                <a:lnTo>
                  <a:pt x="2936932" y="767854"/>
                </a:lnTo>
                <a:lnTo>
                  <a:pt x="2898430" y="800237"/>
                </a:lnTo>
                <a:lnTo>
                  <a:pt x="2860383" y="833189"/>
                </a:lnTo>
                <a:lnTo>
                  <a:pt x="2822757" y="866670"/>
                </a:lnTo>
                <a:lnTo>
                  <a:pt x="2785519" y="900641"/>
                </a:lnTo>
                <a:lnTo>
                  <a:pt x="2748633" y="935061"/>
                </a:lnTo>
                <a:lnTo>
                  <a:pt x="2712065" y="969891"/>
                </a:lnTo>
                <a:lnTo>
                  <a:pt x="2675782" y="1005092"/>
                </a:lnTo>
                <a:lnTo>
                  <a:pt x="2639749" y="1040623"/>
                </a:lnTo>
                <a:lnTo>
                  <a:pt x="2603933" y="1076444"/>
                </a:lnTo>
                <a:lnTo>
                  <a:pt x="2568298" y="1112517"/>
                </a:lnTo>
                <a:lnTo>
                  <a:pt x="2497437" y="1185255"/>
                </a:lnTo>
                <a:lnTo>
                  <a:pt x="2152810" y="1548637"/>
                </a:lnTo>
                <a:lnTo>
                  <a:pt x="2083554" y="1620820"/>
                </a:lnTo>
                <a:lnTo>
                  <a:pt x="2013860" y="1692542"/>
                </a:lnTo>
                <a:lnTo>
                  <a:pt x="1978804" y="1728192"/>
                </a:lnTo>
                <a:lnTo>
                  <a:pt x="1943586" y="1763680"/>
                </a:lnTo>
                <a:lnTo>
                  <a:pt x="1908187" y="1798990"/>
                </a:lnTo>
                <a:lnTo>
                  <a:pt x="1872592" y="1834106"/>
                </a:lnTo>
                <a:lnTo>
                  <a:pt x="1836780" y="1869012"/>
                </a:lnTo>
                <a:lnTo>
                  <a:pt x="1800736" y="1903693"/>
                </a:lnTo>
                <a:lnTo>
                  <a:pt x="1764442" y="1938134"/>
                </a:lnTo>
                <a:lnTo>
                  <a:pt x="1727569" y="1972563"/>
                </a:lnTo>
                <a:lnTo>
                  <a:pt x="1690479" y="2006733"/>
                </a:lnTo>
                <a:lnTo>
                  <a:pt x="1653167" y="2040632"/>
                </a:lnTo>
                <a:lnTo>
                  <a:pt x="1615628" y="2074251"/>
                </a:lnTo>
                <a:lnTo>
                  <a:pt x="1577856" y="2107578"/>
                </a:lnTo>
                <a:lnTo>
                  <a:pt x="1539848" y="2140603"/>
                </a:lnTo>
                <a:lnTo>
                  <a:pt x="1501596" y="2173316"/>
                </a:lnTo>
                <a:lnTo>
                  <a:pt x="1463096" y="2205705"/>
                </a:lnTo>
                <a:lnTo>
                  <a:pt x="1424343" y="2237762"/>
                </a:lnTo>
                <a:lnTo>
                  <a:pt x="1385332" y="2269474"/>
                </a:lnTo>
                <a:lnTo>
                  <a:pt x="1346057" y="2300832"/>
                </a:lnTo>
                <a:lnTo>
                  <a:pt x="1306513" y="2331825"/>
                </a:lnTo>
                <a:lnTo>
                  <a:pt x="1266694" y="2362442"/>
                </a:lnTo>
                <a:lnTo>
                  <a:pt x="1226597" y="2392674"/>
                </a:lnTo>
                <a:lnTo>
                  <a:pt x="1186214" y="2422509"/>
                </a:lnTo>
                <a:lnTo>
                  <a:pt x="1145542" y="2451937"/>
                </a:lnTo>
                <a:lnTo>
                  <a:pt x="1104575" y="2480947"/>
                </a:lnTo>
                <a:lnTo>
                  <a:pt x="1063307" y="2509529"/>
                </a:lnTo>
                <a:lnTo>
                  <a:pt x="1021734" y="2537673"/>
                </a:lnTo>
                <a:lnTo>
                  <a:pt x="979849" y="2565368"/>
                </a:lnTo>
                <a:lnTo>
                  <a:pt x="937649" y="2592603"/>
                </a:lnTo>
                <a:lnTo>
                  <a:pt x="895128" y="2619368"/>
                </a:lnTo>
                <a:lnTo>
                  <a:pt x="852280" y="2645652"/>
                </a:lnTo>
                <a:lnTo>
                  <a:pt x="809100" y="2671445"/>
                </a:lnTo>
                <a:lnTo>
                  <a:pt x="765583" y="2696737"/>
                </a:lnTo>
                <a:lnTo>
                  <a:pt x="721724" y="2721516"/>
                </a:lnTo>
                <a:lnTo>
                  <a:pt x="677517" y="2745773"/>
                </a:lnTo>
                <a:lnTo>
                  <a:pt x="632958" y="2769496"/>
                </a:lnTo>
                <a:lnTo>
                  <a:pt x="588041" y="2792676"/>
                </a:lnTo>
                <a:lnTo>
                  <a:pt x="542761" y="2815302"/>
                </a:lnTo>
                <a:lnTo>
                  <a:pt x="496784" y="2837450"/>
                </a:lnTo>
                <a:lnTo>
                  <a:pt x="450654" y="2859059"/>
                </a:lnTo>
                <a:lnTo>
                  <a:pt x="404352" y="2880072"/>
                </a:lnTo>
                <a:lnTo>
                  <a:pt x="357864" y="2900438"/>
                </a:lnTo>
                <a:lnTo>
                  <a:pt x="311172" y="2920100"/>
                </a:lnTo>
                <a:lnTo>
                  <a:pt x="264260" y="2939006"/>
                </a:lnTo>
                <a:lnTo>
                  <a:pt x="217112" y="2957102"/>
                </a:lnTo>
                <a:lnTo>
                  <a:pt x="169711" y="2974332"/>
                </a:lnTo>
                <a:lnTo>
                  <a:pt x="122041" y="2990644"/>
                </a:lnTo>
                <a:lnTo>
                  <a:pt x="74086" y="3005983"/>
                </a:lnTo>
                <a:lnTo>
                  <a:pt x="25829" y="3020295"/>
                </a:lnTo>
                <a:lnTo>
                  <a:pt x="0" y="3027330"/>
                </a:lnTo>
                <a:close/>
              </a:path>
            </a:pathLst>
          </a:custGeom>
          <a:solidFill>
            <a:srgbClr val="C8E265">
              <a:alpha val="49798"/>
            </a:srgbClr>
          </a:solidFill>
        </p:spPr>
        <p:txBody>
          <a:bodyPr wrap="square" lIns="0" tIns="0" rIns="0" bIns="0" rtlCol="0"/>
          <a:lstStyle/>
          <a:p>
            <a:endParaRPr/>
          </a:p>
        </p:txBody>
      </p:sp>
      <p:sp>
        <p:nvSpPr>
          <p:cNvPr id="18" name="bg object 18"/>
          <p:cNvSpPr/>
          <p:nvPr/>
        </p:nvSpPr>
        <p:spPr>
          <a:xfrm>
            <a:off x="0" y="7890911"/>
            <a:ext cx="8942705" cy="2396490"/>
          </a:xfrm>
          <a:custGeom>
            <a:avLst/>
            <a:gdLst/>
            <a:ahLst/>
            <a:cxnLst/>
            <a:rect l="l" t="t" r="r" b="b"/>
            <a:pathLst>
              <a:path w="8942705" h="2396490">
                <a:moveTo>
                  <a:pt x="8332791" y="1278567"/>
                </a:moveTo>
                <a:lnTo>
                  <a:pt x="8368902" y="1311571"/>
                </a:lnTo>
                <a:lnTo>
                  <a:pt x="8404070" y="1345243"/>
                </a:lnTo>
                <a:lnTo>
                  <a:pt x="8438286" y="1379588"/>
                </a:lnTo>
                <a:lnTo>
                  <a:pt x="8471539" y="1414613"/>
                </a:lnTo>
                <a:lnTo>
                  <a:pt x="8503817" y="1450323"/>
                </a:lnTo>
                <a:lnTo>
                  <a:pt x="8535111" y="1486725"/>
                </a:lnTo>
                <a:lnTo>
                  <a:pt x="8565410" y="1523822"/>
                </a:lnTo>
                <a:lnTo>
                  <a:pt x="8594702" y="1561623"/>
                </a:lnTo>
                <a:lnTo>
                  <a:pt x="8622977" y="1600131"/>
                </a:lnTo>
                <a:lnTo>
                  <a:pt x="8650225" y="1639353"/>
                </a:lnTo>
                <a:lnTo>
                  <a:pt x="8676435" y="1679295"/>
                </a:lnTo>
                <a:lnTo>
                  <a:pt x="8701596" y="1719962"/>
                </a:lnTo>
                <a:lnTo>
                  <a:pt x="8725698" y="1761361"/>
                </a:lnTo>
                <a:lnTo>
                  <a:pt x="8748729" y="1803496"/>
                </a:lnTo>
                <a:lnTo>
                  <a:pt x="8770680" y="1846374"/>
                </a:lnTo>
                <a:lnTo>
                  <a:pt x="8791539" y="1890000"/>
                </a:lnTo>
                <a:lnTo>
                  <a:pt x="8811295" y="1934380"/>
                </a:lnTo>
                <a:lnTo>
                  <a:pt x="8829939" y="1979520"/>
                </a:lnTo>
                <a:lnTo>
                  <a:pt x="8847460" y="2025425"/>
                </a:lnTo>
                <a:lnTo>
                  <a:pt x="8863846" y="2072102"/>
                </a:lnTo>
                <a:lnTo>
                  <a:pt x="8879087" y="2119555"/>
                </a:lnTo>
                <a:lnTo>
                  <a:pt x="8893172" y="2167792"/>
                </a:lnTo>
                <a:lnTo>
                  <a:pt x="8906092" y="2216817"/>
                </a:lnTo>
                <a:lnTo>
                  <a:pt x="8917834" y="2266636"/>
                </a:lnTo>
                <a:lnTo>
                  <a:pt x="8928389" y="2317255"/>
                </a:lnTo>
                <a:lnTo>
                  <a:pt x="8937745" y="2368680"/>
                </a:lnTo>
                <a:lnTo>
                  <a:pt x="8942492" y="2396087"/>
                </a:lnTo>
                <a:lnTo>
                  <a:pt x="0" y="2396087"/>
                </a:lnTo>
                <a:lnTo>
                  <a:pt x="2" y="61156"/>
                </a:lnTo>
                <a:lnTo>
                  <a:pt x="46336" y="49700"/>
                </a:lnTo>
                <a:lnTo>
                  <a:pt x="92854" y="39392"/>
                </a:lnTo>
                <a:lnTo>
                  <a:pt x="139557" y="30245"/>
                </a:lnTo>
                <a:lnTo>
                  <a:pt x="186444" y="22275"/>
                </a:lnTo>
                <a:lnTo>
                  <a:pt x="233514" y="15496"/>
                </a:lnTo>
                <a:lnTo>
                  <a:pt x="280767" y="9924"/>
                </a:lnTo>
                <a:lnTo>
                  <a:pt x="328203" y="5574"/>
                </a:lnTo>
                <a:lnTo>
                  <a:pt x="375820" y="2459"/>
                </a:lnTo>
                <a:lnTo>
                  <a:pt x="423619" y="596"/>
                </a:lnTo>
                <a:lnTo>
                  <a:pt x="471599" y="0"/>
                </a:lnTo>
                <a:lnTo>
                  <a:pt x="519759" y="684"/>
                </a:lnTo>
                <a:lnTo>
                  <a:pt x="568099" y="2663"/>
                </a:lnTo>
                <a:lnTo>
                  <a:pt x="616619" y="5954"/>
                </a:lnTo>
                <a:lnTo>
                  <a:pt x="665317" y="10570"/>
                </a:lnTo>
                <a:lnTo>
                  <a:pt x="714194" y="16527"/>
                </a:lnTo>
                <a:lnTo>
                  <a:pt x="763249" y="23840"/>
                </a:lnTo>
                <a:lnTo>
                  <a:pt x="812482" y="32522"/>
                </a:lnTo>
                <a:lnTo>
                  <a:pt x="861891" y="42590"/>
                </a:lnTo>
                <a:lnTo>
                  <a:pt x="911477" y="54058"/>
                </a:lnTo>
                <a:lnTo>
                  <a:pt x="961239" y="66941"/>
                </a:lnTo>
                <a:lnTo>
                  <a:pt x="1010670" y="80601"/>
                </a:lnTo>
                <a:lnTo>
                  <a:pt x="1059874" y="95527"/>
                </a:lnTo>
                <a:lnTo>
                  <a:pt x="1108851" y="111622"/>
                </a:lnTo>
                <a:lnTo>
                  <a:pt x="1157603" y="128786"/>
                </a:lnTo>
                <a:lnTo>
                  <a:pt x="1206129" y="146923"/>
                </a:lnTo>
                <a:lnTo>
                  <a:pt x="1254430" y="165932"/>
                </a:lnTo>
                <a:lnTo>
                  <a:pt x="1302507" y="185716"/>
                </a:lnTo>
                <a:lnTo>
                  <a:pt x="1350360" y="206177"/>
                </a:lnTo>
                <a:lnTo>
                  <a:pt x="1397989" y="227217"/>
                </a:lnTo>
                <a:lnTo>
                  <a:pt x="1492580" y="270638"/>
                </a:lnTo>
                <a:lnTo>
                  <a:pt x="1632681" y="336991"/>
                </a:lnTo>
                <a:lnTo>
                  <a:pt x="1679288" y="358263"/>
                </a:lnTo>
                <a:lnTo>
                  <a:pt x="1726101" y="379007"/>
                </a:lnTo>
                <a:lnTo>
                  <a:pt x="1773116" y="399223"/>
                </a:lnTo>
                <a:lnTo>
                  <a:pt x="1820330" y="418908"/>
                </a:lnTo>
                <a:lnTo>
                  <a:pt x="1867738" y="438061"/>
                </a:lnTo>
                <a:lnTo>
                  <a:pt x="1915338" y="456682"/>
                </a:lnTo>
                <a:lnTo>
                  <a:pt x="1963126" y="474768"/>
                </a:lnTo>
                <a:lnTo>
                  <a:pt x="2011097" y="492318"/>
                </a:lnTo>
                <a:lnTo>
                  <a:pt x="2059248" y="509331"/>
                </a:lnTo>
                <a:lnTo>
                  <a:pt x="2107576" y="525806"/>
                </a:lnTo>
                <a:lnTo>
                  <a:pt x="2156076" y="541741"/>
                </a:lnTo>
                <a:lnTo>
                  <a:pt x="2204745" y="557135"/>
                </a:lnTo>
                <a:lnTo>
                  <a:pt x="2253579" y="571986"/>
                </a:lnTo>
                <a:lnTo>
                  <a:pt x="2302575" y="586294"/>
                </a:lnTo>
                <a:lnTo>
                  <a:pt x="2351728" y="600056"/>
                </a:lnTo>
                <a:lnTo>
                  <a:pt x="2401036" y="613271"/>
                </a:lnTo>
                <a:lnTo>
                  <a:pt x="2450494" y="625939"/>
                </a:lnTo>
                <a:lnTo>
                  <a:pt x="2500098" y="638057"/>
                </a:lnTo>
                <a:lnTo>
                  <a:pt x="2549845" y="649624"/>
                </a:lnTo>
                <a:lnTo>
                  <a:pt x="2599731" y="660639"/>
                </a:lnTo>
                <a:lnTo>
                  <a:pt x="2649753" y="671101"/>
                </a:lnTo>
                <a:lnTo>
                  <a:pt x="2699907" y="681008"/>
                </a:lnTo>
                <a:lnTo>
                  <a:pt x="2750188" y="690359"/>
                </a:lnTo>
                <a:lnTo>
                  <a:pt x="2800594" y="699152"/>
                </a:lnTo>
                <a:lnTo>
                  <a:pt x="2851120" y="707386"/>
                </a:lnTo>
                <a:lnTo>
                  <a:pt x="2901763" y="715060"/>
                </a:lnTo>
                <a:lnTo>
                  <a:pt x="2952520" y="722173"/>
                </a:lnTo>
                <a:lnTo>
                  <a:pt x="3003385" y="728722"/>
                </a:lnTo>
                <a:lnTo>
                  <a:pt x="3053961" y="734774"/>
                </a:lnTo>
                <a:lnTo>
                  <a:pt x="3104536" y="739869"/>
                </a:lnTo>
                <a:lnTo>
                  <a:pt x="3155112" y="744045"/>
                </a:lnTo>
                <a:lnTo>
                  <a:pt x="3205690" y="747342"/>
                </a:lnTo>
                <a:lnTo>
                  <a:pt x="3256271" y="749799"/>
                </a:lnTo>
                <a:lnTo>
                  <a:pt x="3306855" y="751456"/>
                </a:lnTo>
                <a:lnTo>
                  <a:pt x="3357444" y="752351"/>
                </a:lnTo>
                <a:lnTo>
                  <a:pt x="3408038" y="752525"/>
                </a:lnTo>
                <a:lnTo>
                  <a:pt x="3458639" y="752016"/>
                </a:lnTo>
                <a:lnTo>
                  <a:pt x="3509247" y="750863"/>
                </a:lnTo>
                <a:lnTo>
                  <a:pt x="3559863" y="749107"/>
                </a:lnTo>
                <a:lnTo>
                  <a:pt x="3610488" y="746786"/>
                </a:lnTo>
                <a:lnTo>
                  <a:pt x="3661123" y="743940"/>
                </a:lnTo>
                <a:lnTo>
                  <a:pt x="3711770" y="740608"/>
                </a:lnTo>
                <a:lnTo>
                  <a:pt x="3762428" y="736829"/>
                </a:lnTo>
                <a:lnTo>
                  <a:pt x="3813099" y="732642"/>
                </a:lnTo>
                <a:lnTo>
                  <a:pt x="3863783" y="728088"/>
                </a:lnTo>
                <a:lnTo>
                  <a:pt x="3914482" y="723204"/>
                </a:lnTo>
                <a:lnTo>
                  <a:pt x="3965197" y="718032"/>
                </a:lnTo>
                <a:lnTo>
                  <a:pt x="4066676" y="706975"/>
                </a:lnTo>
                <a:lnTo>
                  <a:pt x="4117443" y="701170"/>
                </a:lnTo>
                <a:lnTo>
                  <a:pt x="4725101" y="624901"/>
                </a:lnTo>
                <a:lnTo>
                  <a:pt x="4876958" y="607077"/>
                </a:lnTo>
                <a:lnTo>
                  <a:pt x="4978264" y="595988"/>
                </a:lnTo>
                <a:lnTo>
                  <a:pt x="5079648" y="585702"/>
                </a:lnTo>
                <a:lnTo>
                  <a:pt x="5130378" y="580906"/>
                </a:lnTo>
                <a:lnTo>
                  <a:pt x="5181136" y="576366"/>
                </a:lnTo>
                <a:lnTo>
                  <a:pt x="5231925" y="572100"/>
                </a:lnTo>
                <a:lnTo>
                  <a:pt x="5282748" y="568127"/>
                </a:lnTo>
                <a:lnTo>
                  <a:pt x="5333608" y="564463"/>
                </a:lnTo>
                <a:lnTo>
                  <a:pt x="5383867" y="561203"/>
                </a:lnTo>
                <a:lnTo>
                  <a:pt x="5434129" y="558232"/>
                </a:lnTo>
                <a:lnTo>
                  <a:pt x="5484391" y="555556"/>
                </a:lnTo>
                <a:lnTo>
                  <a:pt x="5534653" y="553186"/>
                </a:lnTo>
                <a:lnTo>
                  <a:pt x="5584911" y="551129"/>
                </a:lnTo>
                <a:lnTo>
                  <a:pt x="5635165" y="549394"/>
                </a:lnTo>
                <a:lnTo>
                  <a:pt x="5685412" y="547988"/>
                </a:lnTo>
                <a:lnTo>
                  <a:pt x="5735649" y="546921"/>
                </a:lnTo>
                <a:lnTo>
                  <a:pt x="5785876" y="546201"/>
                </a:lnTo>
                <a:lnTo>
                  <a:pt x="5836091" y="545837"/>
                </a:lnTo>
                <a:lnTo>
                  <a:pt x="5886290" y="545835"/>
                </a:lnTo>
                <a:lnTo>
                  <a:pt x="5936474" y="546206"/>
                </a:lnTo>
                <a:lnTo>
                  <a:pt x="5986639" y="546958"/>
                </a:lnTo>
                <a:lnTo>
                  <a:pt x="6036783" y="548098"/>
                </a:lnTo>
                <a:lnTo>
                  <a:pt x="6086905" y="549635"/>
                </a:lnTo>
                <a:lnTo>
                  <a:pt x="6137003" y="551578"/>
                </a:lnTo>
                <a:lnTo>
                  <a:pt x="6187075" y="553935"/>
                </a:lnTo>
                <a:lnTo>
                  <a:pt x="6237119" y="556715"/>
                </a:lnTo>
                <a:lnTo>
                  <a:pt x="6287133" y="559925"/>
                </a:lnTo>
                <a:lnTo>
                  <a:pt x="6337115" y="563574"/>
                </a:lnTo>
                <a:lnTo>
                  <a:pt x="6387063" y="567671"/>
                </a:lnTo>
                <a:lnTo>
                  <a:pt x="6436976" y="572225"/>
                </a:lnTo>
                <a:lnTo>
                  <a:pt x="6486851" y="577242"/>
                </a:lnTo>
                <a:lnTo>
                  <a:pt x="6536686" y="582732"/>
                </a:lnTo>
                <a:lnTo>
                  <a:pt x="6586480" y="588704"/>
                </a:lnTo>
                <a:lnTo>
                  <a:pt x="6636231" y="595165"/>
                </a:lnTo>
                <a:lnTo>
                  <a:pt x="6685936" y="602124"/>
                </a:lnTo>
                <a:lnTo>
                  <a:pt x="6735594" y="609589"/>
                </a:lnTo>
                <a:lnTo>
                  <a:pt x="6785203" y="617569"/>
                </a:lnTo>
                <a:lnTo>
                  <a:pt x="6834761" y="626073"/>
                </a:lnTo>
                <a:lnTo>
                  <a:pt x="6884266" y="635108"/>
                </a:lnTo>
                <a:lnTo>
                  <a:pt x="6933716" y="644683"/>
                </a:lnTo>
                <a:lnTo>
                  <a:pt x="6983109" y="654806"/>
                </a:lnTo>
                <a:lnTo>
                  <a:pt x="7032444" y="665486"/>
                </a:lnTo>
                <a:lnTo>
                  <a:pt x="7081717" y="676731"/>
                </a:lnTo>
                <a:lnTo>
                  <a:pt x="7130835" y="688601"/>
                </a:lnTo>
                <a:lnTo>
                  <a:pt x="7179767" y="700898"/>
                </a:lnTo>
                <a:lnTo>
                  <a:pt x="7228499" y="713660"/>
                </a:lnTo>
                <a:lnTo>
                  <a:pt x="7277015" y="726924"/>
                </a:lnTo>
                <a:lnTo>
                  <a:pt x="7325299" y="740727"/>
                </a:lnTo>
                <a:lnTo>
                  <a:pt x="7373337" y="755107"/>
                </a:lnTo>
                <a:lnTo>
                  <a:pt x="7421112" y="770102"/>
                </a:lnTo>
                <a:lnTo>
                  <a:pt x="7468609" y="785747"/>
                </a:lnTo>
                <a:lnTo>
                  <a:pt x="7515813" y="802082"/>
                </a:lnTo>
                <a:lnTo>
                  <a:pt x="7562708" y="819142"/>
                </a:lnTo>
                <a:lnTo>
                  <a:pt x="7609279" y="836966"/>
                </a:lnTo>
                <a:lnTo>
                  <a:pt x="7655510" y="855590"/>
                </a:lnTo>
                <a:lnTo>
                  <a:pt x="7701386" y="875053"/>
                </a:lnTo>
                <a:lnTo>
                  <a:pt x="7746891" y="895391"/>
                </a:lnTo>
                <a:lnTo>
                  <a:pt x="7792011" y="916642"/>
                </a:lnTo>
                <a:lnTo>
                  <a:pt x="7836728" y="938842"/>
                </a:lnTo>
                <a:lnTo>
                  <a:pt x="7881029" y="962031"/>
                </a:lnTo>
                <a:lnTo>
                  <a:pt x="7924897" y="986244"/>
                </a:lnTo>
                <a:lnTo>
                  <a:pt x="7968318" y="1011519"/>
                </a:lnTo>
                <a:lnTo>
                  <a:pt x="8011274" y="1037894"/>
                </a:lnTo>
                <a:lnTo>
                  <a:pt x="8054537" y="1065760"/>
                </a:lnTo>
                <a:lnTo>
                  <a:pt x="8096943" y="1094249"/>
                </a:lnTo>
                <a:lnTo>
                  <a:pt x="8138481" y="1123366"/>
                </a:lnTo>
                <a:lnTo>
                  <a:pt x="8179142" y="1153116"/>
                </a:lnTo>
                <a:lnTo>
                  <a:pt x="8218914" y="1183505"/>
                </a:lnTo>
                <a:lnTo>
                  <a:pt x="8257786" y="1214540"/>
                </a:lnTo>
                <a:lnTo>
                  <a:pt x="8295749" y="1246225"/>
                </a:lnTo>
                <a:lnTo>
                  <a:pt x="8332791" y="1278567"/>
                </a:lnTo>
                <a:close/>
              </a:path>
            </a:pathLst>
          </a:custGeom>
          <a:solidFill>
            <a:srgbClr val="37BE72">
              <a:alpha val="29798"/>
            </a:srgbClr>
          </a:solidFill>
        </p:spPr>
        <p:txBody>
          <a:bodyPr wrap="square" lIns="0" tIns="0" rIns="0" bIns="0" rtlCol="0"/>
          <a:lstStyle/>
          <a:p>
            <a:endParaRPr/>
          </a:p>
        </p:txBody>
      </p:sp>
      <p:pic>
        <p:nvPicPr>
          <p:cNvPr id="19" name="bg object 19"/>
          <p:cNvPicPr/>
          <p:nvPr/>
        </p:nvPicPr>
        <p:blipFill>
          <a:blip r:embed="rId2" cstate="print"/>
          <a:stretch>
            <a:fillRect/>
          </a:stretch>
        </p:blipFill>
        <p:spPr>
          <a:xfrm>
            <a:off x="9614201" y="0"/>
            <a:ext cx="8673798" cy="10286998"/>
          </a:xfrm>
          <a:prstGeom prst="rect">
            <a:avLst/>
          </a:prstGeom>
        </p:spPr>
      </p:pic>
      <p:sp>
        <p:nvSpPr>
          <p:cNvPr id="2" name="Holder 2"/>
          <p:cNvSpPr>
            <a:spLocks noGrp="1"/>
          </p:cNvSpPr>
          <p:nvPr>
            <p:ph type="title"/>
          </p:nvPr>
        </p:nvSpPr>
        <p:spPr/>
        <p:txBody>
          <a:bodyPr lIns="0" tIns="0" rIns="0" bIns="0"/>
          <a:lstStyle>
            <a:lvl1pPr>
              <a:defRPr sz="8800" b="0" i="0">
                <a:solidFill>
                  <a:srgbClr val="241725"/>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11/24/2025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11/24/2025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3"/>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FDFBF5"/>
          </a:solidFill>
        </p:spPr>
        <p:txBody>
          <a:bodyPr wrap="square" lIns="0" tIns="0" rIns="0" bIns="0" rtlCol="0"/>
          <a:lstStyle/>
          <a:p>
            <a:endParaRPr/>
          </a:p>
        </p:txBody>
      </p:sp>
      <p:sp>
        <p:nvSpPr>
          <p:cNvPr id="2" name="Holder 2"/>
          <p:cNvSpPr>
            <a:spLocks noGrp="1"/>
          </p:cNvSpPr>
          <p:nvPr>
            <p:ph type="title"/>
          </p:nvPr>
        </p:nvSpPr>
        <p:spPr>
          <a:xfrm>
            <a:off x="4504025" y="1433284"/>
            <a:ext cx="9279949" cy="1366520"/>
          </a:xfrm>
          <a:prstGeom prst="rect">
            <a:avLst/>
          </a:prstGeom>
        </p:spPr>
        <p:txBody>
          <a:bodyPr wrap="square" lIns="0" tIns="0" rIns="0" bIns="0">
            <a:spAutoFit/>
          </a:bodyPr>
          <a:lstStyle>
            <a:lvl1pPr>
              <a:defRPr sz="8800" b="0" i="0">
                <a:solidFill>
                  <a:srgbClr val="241725"/>
                </a:solidFill>
                <a:latin typeface="Calibri"/>
                <a:cs typeface="Calibri"/>
              </a:defRPr>
            </a:lvl1pPr>
          </a:lstStyle>
          <a:p>
            <a:endParaRPr/>
          </a:p>
        </p:txBody>
      </p:sp>
      <p:sp>
        <p:nvSpPr>
          <p:cNvPr id="3" name="Holder 3"/>
          <p:cNvSpPr>
            <a:spLocks noGrp="1"/>
          </p:cNvSpPr>
          <p:nvPr>
            <p:ph type="body" idx="1"/>
          </p:nvPr>
        </p:nvSpPr>
        <p:spPr>
          <a:xfrm>
            <a:off x="914400" y="2366010"/>
            <a:ext cx="1645920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11/24/2025</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5.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12662540" y="7325926"/>
            <a:ext cx="5625465" cy="2961640"/>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4" name="object 4"/>
          <p:cNvSpPr/>
          <p:nvPr/>
        </p:nvSpPr>
        <p:spPr>
          <a:xfrm>
            <a:off x="14586915" y="6967435"/>
            <a:ext cx="3187065" cy="2853690"/>
          </a:xfrm>
          <a:custGeom>
            <a:avLst/>
            <a:gdLst/>
            <a:ahLst/>
            <a:cxnLst/>
            <a:rect l="l" t="t" r="r" b="b"/>
            <a:pathLst>
              <a:path w="3187065" h="2853690">
                <a:moveTo>
                  <a:pt x="353656" y="2526284"/>
                </a:moveTo>
                <a:lnTo>
                  <a:pt x="351193" y="2518651"/>
                </a:lnTo>
                <a:lnTo>
                  <a:pt x="346240" y="2513901"/>
                </a:lnTo>
                <a:lnTo>
                  <a:pt x="339750" y="2510790"/>
                </a:lnTo>
                <a:lnTo>
                  <a:pt x="322605" y="2504275"/>
                </a:lnTo>
                <a:lnTo>
                  <a:pt x="312483" y="2500287"/>
                </a:lnTo>
                <a:lnTo>
                  <a:pt x="303149" y="2495486"/>
                </a:lnTo>
                <a:lnTo>
                  <a:pt x="295389" y="2489212"/>
                </a:lnTo>
                <a:lnTo>
                  <a:pt x="286334" y="2478405"/>
                </a:lnTo>
                <a:lnTo>
                  <a:pt x="286334" y="2535428"/>
                </a:lnTo>
                <a:lnTo>
                  <a:pt x="253352" y="2569349"/>
                </a:lnTo>
                <a:lnTo>
                  <a:pt x="227203" y="2607589"/>
                </a:lnTo>
                <a:lnTo>
                  <a:pt x="205867" y="2649143"/>
                </a:lnTo>
                <a:lnTo>
                  <a:pt x="187363" y="2692984"/>
                </a:lnTo>
                <a:lnTo>
                  <a:pt x="169672" y="2738107"/>
                </a:lnTo>
                <a:lnTo>
                  <a:pt x="156311" y="2684754"/>
                </a:lnTo>
                <a:lnTo>
                  <a:pt x="140233" y="2633446"/>
                </a:lnTo>
                <a:lnTo>
                  <a:pt x="118770" y="2585237"/>
                </a:lnTo>
                <a:lnTo>
                  <a:pt x="89255" y="2541181"/>
                </a:lnTo>
                <a:lnTo>
                  <a:pt x="49022" y="2502331"/>
                </a:lnTo>
                <a:lnTo>
                  <a:pt x="89928" y="2472169"/>
                </a:lnTo>
                <a:lnTo>
                  <a:pt x="127457" y="2438463"/>
                </a:lnTo>
                <a:lnTo>
                  <a:pt x="161391" y="2400871"/>
                </a:lnTo>
                <a:lnTo>
                  <a:pt x="191503" y="2358987"/>
                </a:lnTo>
                <a:lnTo>
                  <a:pt x="203987" y="2409748"/>
                </a:lnTo>
                <a:lnTo>
                  <a:pt x="223989" y="2455875"/>
                </a:lnTo>
                <a:lnTo>
                  <a:pt x="251472" y="2497671"/>
                </a:lnTo>
                <a:lnTo>
                  <a:pt x="286334" y="2535428"/>
                </a:lnTo>
                <a:lnTo>
                  <a:pt x="286334" y="2478405"/>
                </a:lnTo>
                <a:lnTo>
                  <a:pt x="273227" y="2462758"/>
                </a:lnTo>
                <a:lnTo>
                  <a:pt x="254317" y="2434234"/>
                </a:lnTo>
                <a:lnTo>
                  <a:pt x="229273" y="2370785"/>
                </a:lnTo>
                <a:lnTo>
                  <a:pt x="222999" y="2321636"/>
                </a:lnTo>
                <a:lnTo>
                  <a:pt x="221602" y="2296706"/>
                </a:lnTo>
                <a:lnTo>
                  <a:pt x="219976" y="2271852"/>
                </a:lnTo>
                <a:lnTo>
                  <a:pt x="223240" y="2271369"/>
                </a:lnTo>
                <a:lnTo>
                  <a:pt x="223354" y="2268956"/>
                </a:lnTo>
                <a:lnTo>
                  <a:pt x="224320" y="2266188"/>
                </a:lnTo>
                <a:lnTo>
                  <a:pt x="220459" y="2257526"/>
                </a:lnTo>
                <a:lnTo>
                  <a:pt x="216725" y="2251151"/>
                </a:lnTo>
                <a:lnTo>
                  <a:pt x="213220" y="2244648"/>
                </a:lnTo>
                <a:lnTo>
                  <a:pt x="207670" y="2248865"/>
                </a:lnTo>
                <a:lnTo>
                  <a:pt x="199948" y="2251875"/>
                </a:lnTo>
                <a:lnTo>
                  <a:pt x="196938" y="2257412"/>
                </a:lnTo>
                <a:lnTo>
                  <a:pt x="192595" y="2266188"/>
                </a:lnTo>
                <a:lnTo>
                  <a:pt x="188696" y="2275560"/>
                </a:lnTo>
                <a:lnTo>
                  <a:pt x="185191" y="2284946"/>
                </a:lnTo>
                <a:lnTo>
                  <a:pt x="181737" y="2294356"/>
                </a:lnTo>
                <a:lnTo>
                  <a:pt x="171627" y="2318778"/>
                </a:lnTo>
                <a:lnTo>
                  <a:pt x="145821" y="2364321"/>
                </a:lnTo>
                <a:lnTo>
                  <a:pt x="103124" y="2411996"/>
                </a:lnTo>
                <a:lnTo>
                  <a:pt x="46710" y="2460180"/>
                </a:lnTo>
                <a:lnTo>
                  <a:pt x="17170" y="2482837"/>
                </a:lnTo>
                <a:lnTo>
                  <a:pt x="3797" y="2496185"/>
                </a:lnTo>
                <a:lnTo>
                  <a:pt x="0" y="2508834"/>
                </a:lnTo>
                <a:lnTo>
                  <a:pt x="5664" y="2520848"/>
                </a:lnTo>
                <a:lnTo>
                  <a:pt x="20662" y="2532303"/>
                </a:lnTo>
                <a:lnTo>
                  <a:pt x="35267" y="2541168"/>
                </a:lnTo>
                <a:lnTo>
                  <a:pt x="48844" y="2551099"/>
                </a:lnTo>
                <a:lnTo>
                  <a:pt x="83108" y="2603843"/>
                </a:lnTo>
                <a:lnTo>
                  <a:pt x="108165" y="2658313"/>
                </a:lnTo>
                <a:lnTo>
                  <a:pt x="127038" y="2722168"/>
                </a:lnTo>
                <a:lnTo>
                  <a:pt x="140627" y="2795066"/>
                </a:lnTo>
                <a:lnTo>
                  <a:pt x="147104" y="2831630"/>
                </a:lnTo>
                <a:lnTo>
                  <a:pt x="149148" y="2839936"/>
                </a:lnTo>
                <a:lnTo>
                  <a:pt x="152565" y="2846870"/>
                </a:lnTo>
                <a:lnTo>
                  <a:pt x="158203" y="2851645"/>
                </a:lnTo>
                <a:lnTo>
                  <a:pt x="166890" y="2853525"/>
                </a:lnTo>
                <a:lnTo>
                  <a:pt x="175704" y="2851975"/>
                </a:lnTo>
                <a:lnTo>
                  <a:pt x="188849" y="2815767"/>
                </a:lnTo>
                <a:lnTo>
                  <a:pt x="189979" y="2807627"/>
                </a:lnTo>
                <a:lnTo>
                  <a:pt x="204787" y="2749435"/>
                </a:lnTo>
                <a:lnTo>
                  <a:pt x="221881" y="2700756"/>
                </a:lnTo>
                <a:lnTo>
                  <a:pt x="242912" y="2653627"/>
                </a:lnTo>
                <a:lnTo>
                  <a:pt x="267995" y="2608122"/>
                </a:lnTo>
                <a:lnTo>
                  <a:pt x="297027" y="2572093"/>
                </a:lnTo>
                <a:lnTo>
                  <a:pt x="336283" y="2547340"/>
                </a:lnTo>
                <a:lnTo>
                  <a:pt x="343344" y="2544153"/>
                </a:lnTo>
                <a:lnTo>
                  <a:pt x="349135" y="2540063"/>
                </a:lnTo>
                <a:lnTo>
                  <a:pt x="352844" y="2534348"/>
                </a:lnTo>
                <a:lnTo>
                  <a:pt x="353656" y="2526284"/>
                </a:lnTo>
                <a:close/>
              </a:path>
              <a:path w="3187065" h="2853690">
                <a:moveTo>
                  <a:pt x="3186582" y="228371"/>
                </a:moveTo>
                <a:lnTo>
                  <a:pt x="3186112" y="225425"/>
                </a:lnTo>
                <a:lnTo>
                  <a:pt x="3185769" y="222821"/>
                </a:lnTo>
                <a:lnTo>
                  <a:pt x="3182239" y="218795"/>
                </a:lnTo>
                <a:lnTo>
                  <a:pt x="3179889" y="218554"/>
                </a:lnTo>
                <a:lnTo>
                  <a:pt x="3174606" y="218198"/>
                </a:lnTo>
                <a:lnTo>
                  <a:pt x="3168269" y="218325"/>
                </a:lnTo>
                <a:lnTo>
                  <a:pt x="3163697" y="220687"/>
                </a:lnTo>
                <a:lnTo>
                  <a:pt x="3156635" y="224777"/>
                </a:lnTo>
                <a:lnTo>
                  <a:pt x="3149803" y="229273"/>
                </a:lnTo>
                <a:lnTo>
                  <a:pt x="3136341" y="238671"/>
                </a:lnTo>
                <a:lnTo>
                  <a:pt x="3059049" y="291744"/>
                </a:lnTo>
                <a:lnTo>
                  <a:pt x="2943110" y="371475"/>
                </a:lnTo>
                <a:lnTo>
                  <a:pt x="2941942" y="372071"/>
                </a:lnTo>
                <a:lnTo>
                  <a:pt x="2940532" y="372656"/>
                </a:lnTo>
                <a:lnTo>
                  <a:pt x="2939237" y="373138"/>
                </a:lnTo>
                <a:lnTo>
                  <a:pt x="2939237" y="369709"/>
                </a:lnTo>
                <a:lnTo>
                  <a:pt x="2939123" y="366979"/>
                </a:lnTo>
                <a:lnTo>
                  <a:pt x="2941180" y="315302"/>
                </a:lnTo>
                <a:lnTo>
                  <a:pt x="2944584" y="246138"/>
                </a:lnTo>
                <a:lnTo>
                  <a:pt x="2947263" y="193306"/>
                </a:lnTo>
                <a:lnTo>
                  <a:pt x="2950006" y="140487"/>
                </a:lnTo>
                <a:lnTo>
                  <a:pt x="2952851" y="87642"/>
                </a:lnTo>
                <a:lnTo>
                  <a:pt x="2956903" y="36283"/>
                </a:lnTo>
                <a:lnTo>
                  <a:pt x="2958261" y="19164"/>
                </a:lnTo>
                <a:lnTo>
                  <a:pt x="2958604" y="15138"/>
                </a:lnTo>
                <a:lnTo>
                  <a:pt x="2958719" y="10528"/>
                </a:lnTo>
                <a:lnTo>
                  <a:pt x="2955912" y="4025"/>
                </a:lnTo>
                <a:lnTo>
                  <a:pt x="2952267" y="469"/>
                </a:lnTo>
                <a:lnTo>
                  <a:pt x="2946400" y="0"/>
                </a:lnTo>
                <a:lnTo>
                  <a:pt x="2942882" y="3200"/>
                </a:lnTo>
                <a:lnTo>
                  <a:pt x="2940291" y="5676"/>
                </a:lnTo>
                <a:lnTo>
                  <a:pt x="2938881" y="7099"/>
                </a:lnTo>
                <a:lnTo>
                  <a:pt x="2938767" y="9931"/>
                </a:lnTo>
                <a:lnTo>
                  <a:pt x="2938538" y="12179"/>
                </a:lnTo>
                <a:lnTo>
                  <a:pt x="2935681" y="37160"/>
                </a:lnTo>
                <a:lnTo>
                  <a:pt x="2932696" y="62090"/>
                </a:lnTo>
                <a:lnTo>
                  <a:pt x="2930017" y="87020"/>
                </a:lnTo>
                <a:lnTo>
                  <a:pt x="2925343" y="163322"/>
                </a:lnTo>
                <a:lnTo>
                  <a:pt x="2922816" y="214655"/>
                </a:lnTo>
                <a:lnTo>
                  <a:pt x="2920441" y="265988"/>
                </a:lnTo>
                <a:lnTo>
                  <a:pt x="2918117" y="317322"/>
                </a:lnTo>
                <a:lnTo>
                  <a:pt x="2915640" y="371005"/>
                </a:lnTo>
                <a:lnTo>
                  <a:pt x="2915412" y="373367"/>
                </a:lnTo>
                <a:lnTo>
                  <a:pt x="2915056" y="377863"/>
                </a:lnTo>
                <a:lnTo>
                  <a:pt x="2906801" y="371386"/>
                </a:lnTo>
                <a:lnTo>
                  <a:pt x="2871571" y="340321"/>
                </a:lnTo>
                <a:lnTo>
                  <a:pt x="2858808" y="327393"/>
                </a:lnTo>
                <a:lnTo>
                  <a:pt x="2846019" y="314515"/>
                </a:lnTo>
                <a:lnTo>
                  <a:pt x="2806674" y="278612"/>
                </a:lnTo>
                <a:lnTo>
                  <a:pt x="2775356" y="252031"/>
                </a:lnTo>
                <a:lnTo>
                  <a:pt x="2770314" y="248475"/>
                </a:lnTo>
                <a:lnTo>
                  <a:pt x="2764675" y="253568"/>
                </a:lnTo>
                <a:lnTo>
                  <a:pt x="2760802" y="257111"/>
                </a:lnTo>
                <a:lnTo>
                  <a:pt x="2762681" y="261962"/>
                </a:lnTo>
                <a:lnTo>
                  <a:pt x="2769717" y="268465"/>
                </a:lnTo>
                <a:lnTo>
                  <a:pt x="2775597" y="273672"/>
                </a:lnTo>
                <a:lnTo>
                  <a:pt x="2778404" y="276275"/>
                </a:lnTo>
                <a:lnTo>
                  <a:pt x="2786977" y="284378"/>
                </a:lnTo>
                <a:lnTo>
                  <a:pt x="2795562" y="292455"/>
                </a:lnTo>
                <a:lnTo>
                  <a:pt x="2804083" y="300609"/>
                </a:lnTo>
                <a:lnTo>
                  <a:pt x="2812453" y="308914"/>
                </a:lnTo>
                <a:lnTo>
                  <a:pt x="2834297" y="332257"/>
                </a:lnTo>
                <a:lnTo>
                  <a:pt x="2855950" y="355892"/>
                </a:lnTo>
                <a:lnTo>
                  <a:pt x="2878912" y="378333"/>
                </a:lnTo>
                <a:lnTo>
                  <a:pt x="2904718" y="398094"/>
                </a:lnTo>
                <a:lnTo>
                  <a:pt x="2902140" y="399986"/>
                </a:lnTo>
                <a:lnTo>
                  <a:pt x="2900146" y="401637"/>
                </a:lnTo>
                <a:lnTo>
                  <a:pt x="2866326" y="423062"/>
                </a:lnTo>
                <a:lnTo>
                  <a:pt x="2802991" y="464146"/>
                </a:lnTo>
                <a:lnTo>
                  <a:pt x="2751772" y="498144"/>
                </a:lnTo>
                <a:lnTo>
                  <a:pt x="2712796" y="525170"/>
                </a:lnTo>
                <a:lnTo>
                  <a:pt x="2678150" y="552538"/>
                </a:lnTo>
                <a:lnTo>
                  <a:pt x="2672994" y="557987"/>
                </a:lnTo>
                <a:lnTo>
                  <a:pt x="2672524" y="564603"/>
                </a:lnTo>
                <a:lnTo>
                  <a:pt x="2680030" y="574065"/>
                </a:lnTo>
                <a:lnTo>
                  <a:pt x="2686608" y="574890"/>
                </a:lnTo>
                <a:lnTo>
                  <a:pt x="2698699" y="567207"/>
                </a:lnTo>
                <a:lnTo>
                  <a:pt x="2703982" y="562838"/>
                </a:lnTo>
                <a:lnTo>
                  <a:pt x="2709494" y="558927"/>
                </a:lnTo>
                <a:lnTo>
                  <a:pt x="2724924" y="547865"/>
                </a:lnTo>
                <a:lnTo>
                  <a:pt x="2740317" y="536803"/>
                </a:lnTo>
                <a:lnTo>
                  <a:pt x="2755785" y="525881"/>
                </a:lnTo>
                <a:lnTo>
                  <a:pt x="2771483" y="515289"/>
                </a:lnTo>
                <a:lnTo>
                  <a:pt x="2805607" y="493090"/>
                </a:lnTo>
                <a:lnTo>
                  <a:pt x="2839821" y="471131"/>
                </a:lnTo>
                <a:lnTo>
                  <a:pt x="2874048" y="449275"/>
                </a:lnTo>
                <a:lnTo>
                  <a:pt x="2908249" y="427418"/>
                </a:lnTo>
                <a:lnTo>
                  <a:pt x="2909659" y="426707"/>
                </a:lnTo>
                <a:lnTo>
                  <a:pt x="2911183" y="425881"/>
                </a:lnTo>
                <a:lnTo>
                  <a:pt x="2912707" y="425284"/>
                </a:lnTo>
                <a:lnTo>
                  <a:pt x="2912707" y="428358"/>
                </a:lnTo>
                <a:lnTo>
                  <a:pt x="2912821" y="430606"/>
                </a:lnTo>
                <a:lnTo>
                  <a:pt x="2912707" y="432854"/>
                </a:lnTo>
                <a:lnTo>
                  <a:pt x="2908935" y="481050"/>
                </a:lnTo>
                <a:lnTo>
                  <a:pt x="2905201" y="529272"/>
                </a:lnTo>
                <a:lnTo>
                  <a:pt x="2901505" y="577507"/>
                </a:lnTo>
                <a:lnTo>
                  <a:pt x="2894165" y="674001"/>
                </a:lnTo>
                <a:lnTo>
                  <a:pt x="2891688" y="727811"/>
                </a:lnTo>
                <a:lnTo>
                  <a:pt x="2891815" y="732307"/>
                </a:lnTo>
                <a:lnTo>
                  <a:pt x="2893568" y="735380"/>
                </a:lnTo>
                <a:lnTo>
                  <a:pt x="2895562" y="738695"/>
                </a:lnTo>
                <a:lnTo>
                  <a:pt x="2899435" y="742721"/>
                </a:lnTo>
                <a:lnTo>
                  <a:pt x="2906014" y="742950"/>
                </a:lnTo>
                <a:lnTo>
                  <a:pt x="2910128" y="739292"/>
                </a:lnTo>
                <a:lnTo>
                  <a:pt x="2912592" y="736333"/>
                </a:lnTo>
                <a:lnTo>
                  <a:pt x="2914472" y="734199"/>
                </a:lnTo>
                <a:lnTo>
                  <a:pt x="2914700" y="730415"/>
                </a:lnTo>
                <a:lnTo>
                  <a:pt x="2914942" y="727227"/>
                </a:lnTo>
                <a:lnTo>
                  <a:pt x="2915780" y="717638"/>
                </a:lnTo>
                <a:lnTo>
                  <a:pt x="2916555" y="708063"/>
                </a:lnTo>
                <a:lnTo>
                  <a:pt x="2917990" y="688911"/>
                </a:lnTo>
                <a:lnTo>
                  <a:pt x="2921711" y="637095"/>
                </a:lnTo>
                <a:lnTo>
                  <a:pt x="2925407" y="585266"/>
                </a:lnTo>
                <a:lnTo>
                  <a:pt x="2936417" y="429780"/>
                </a:lnTo>
                <a:lnTo>
                  <a:pt x="2936532" y="428358"/>
                </a:lnTo>
                <a:lnTo>
                  <a:pt x="2936773" y="426821"/>
                </a:lnTo>
                <a:lnTo>
                  <a:pt x="2937129" y="423989"/>
                </a:lnTo>
                <a:lnTo>
                  <a:pt x="2939821" y="426593"/>
                </a:lnTo>
                <a:lnTo>
                  <a:pt x="2941815" y="428358"/>
                </a:lnTo>
                <a:lnTo>
                  <a:pt x="2943580" y="430250"/>
                </a:lnTo>
                <a:lnTo>
                  <a:pt x="2969679" y="456260"/>
                </a:lnTo>
                <a:lnTo>
                  <a:pt x="2997009" y="480834"/>
                </a:lnTo>
                <a:lnTo>
                  <a:pt x="3025152" y="504444"/>
                </a:lnTo>
                <a:lnTo>
                  <a:pt x="3053702" y="527596"/>
                </a:lnTo>
                <a:lnTo>
                  <a:pt x="3057575" y="530783"/>
                </a:lnTo>
                <a:lnTo>
                  <a:pt x="3062033" y="533146"/>
                </a:lnTo>
                <a:lnTo>
                  <a:pt x="3066846" y="534568"/>
                </a:lnTo>
                <a:lnTo>
                  <a:pt x="3072358" y="536219"/>
                </a:lnTo>
                <a:lnTo>
                  <a:pt x="3077883" y="534809"/>
                </a:lnTo>
                <a:lnTo>
                  <a:pt x="3084449" y="523925"/>
                </a:lnTo>
                <a:lnTo>
                  <a:pt x="3083166" y="518718"/>
                </a:lnTo>
                <a:lnTo>
                  <a:pt x="3079407" y="514108"/>
                </a:lnTo>
                <a:lnTo>
                  <a:pt x="3077172" y="511505"/>
                </a:lnTo>
                <a:lnTo>
                  <a:pt x="3074708" y="509143"/>
                </a:lnTo>
                <a:lnTo>
                  <a:pt x="3072015" y="507009"/>
                </a:lnTo>
                <a:lnTo>
                  <a:pt x="3052432" y="491197"/>
                </a:lnTo>
                <a:lnTo>
                  <a:pt x="3013367" y="459574"/>
                </a:lnTo>
                <a:lnTo>
                  <a:pt x="2982277" y="433171"/>
                </a:lnTo>
                <a:lnTo>
                  <a:pt x="2959227" y="411568"/>
                </a:lnTo>
                <a:lnTo>
                  <a:pt x="2947568" y="400570"/>
                </a:lnTo>
                <a:lnTo>
                  <a:pt x="2949918" y="398792"/>
                </a:lnTo>
                <a:lnTo>
                  <a:pt x="2951442" y="397497"/>
                </a:lnTo>
                <a:lnTo>
                  <a:pt x="2953093" y="396316"/>
                </a:lnTo>
                <a:lnTo>
                  <a:pt x="2985859" y="373443"/>
                </a:lnTo>
                <a:lnTo>
                  <a:pt x="3018713" y="350659"/>
                </a:lnTo>
                <a:lnTo>
                  <a:pt x="3076613" y="311188"/>
                </a:lnTo>
                <a:lnTo>
                  <a:pt x="3105543" y="291426"/>
                </a:lnTo>
                <a:lnTo>
                  <a:pt x="3146653" y="262686"/>
                </a:lnTo>
                <a:lnTo>
                  <a:pt x="3184944" y="233108"/>
                </a:lnTo>
                <a:lnTo>
                  <a:pt x="3186582" y="228371"/>
                </a:lnTo>
                <a:close/>
              </a:path>
            </a:pathLst>
          </a:custGeom>
          <a:solidFill>
            <a:srgbClr val="241725"/>
          </a:solidFill>
        </p:spPr>
        <p:txBody>
          <a:bodyPr wrap="square" lIns="0" tIns="0" rIns="0" bIns="0" rtlCol="0"/>
          <a:lstStyle/>
          <a:p>
            <a:endParaRPr/>
          </a:p>
        </p:txBody>
      </p:sp>
      <p:sp>
        <p:nvSpPr>
          <p:cNvPr id="6" name="object 6"/>
          <p:cNvSpPr/>
          <p:nvPr/>
        </p:nvSpPr>
        <p:spPr>
          <a:xfrm>
            <a:off x="0" y="-54591"/>
            <a:ext cx="4597400" cy="3747770"/>
          </a:xfrm>
          <a:custGeom>
            <a:avLst/>
            <a:gdLst/>
            <a:ahLst/>
            <a:cxnLst/>
            <a:rect l="l" t="t" r="r" b="b"/>
            <a:pathLst>
              <a:path w="4597400" h="3747770">
                <a:moveTo>
                  <a:pt x="0" y="3747195"/>
                </a:moveTo>
                <a:lnTo>
                  <a:pt x="0" y="0"/>
                </a:lnTo>
                <a:lnTo>
                  <a:pt x="4597371" y="0"/>
                </a:lnTo>
                <a:lnTo>
                  <a:pt x="4592883" y="8551"/>
                </a:lnTo>
                <a:lnTo>
                  <a:pt x="4569174" y="50122"/>
                </a:lnTo>
                <a:lnTo>
                  <a:pt x="4544036" y="90832"/>
                </a:lnTo>
                <a:lnTo>
                  <a:pt x="4517513" y="130618"/>
                </a:lnTo>
                <a:lnTo>
                  <a:pt x="4488008" y="171652"/>
                </a:lnTo>
                <a:lnTo>
                  <a:pt x="4457102" y="211795"/>
                </a:lnTo>
                <a:lnTo>
                  <a:pt x="4424856" y="251000"/>
                </a:lnTo>
                <a:lnTo>
                  <a:pt x="4391331" y="289220"/>
                </a:lnTo>
                <a:lnTo>
                  <a:pt x="4356589" y="326406"/>
                </a:lnTo>
                <a:lnTo>
                  <a:pt x="4320690" y="362511"/>
                </a:lnTo>
                <a:lnTo>
                  <a:pt x="4283697" y="397487"/>
                </a:lnTo>
                <a:lnTo>
                  <a:pt x="4245671" y="431287"/>
                </a:lnTo>
                <a:lnTo>
                  <a:pt x="4206673" y="463863"/>
                </a:lnTo>
                <a:lnTo>
                  <a:pt x="4166764" y="495167"/>
                </a:lnTo>
                <a:lnTo>
                  <a:pt x="4126006" y="525151"/>
                </a:lnTo>
                <a:lnTo>
                  <a:pt x="4084460" y="553768"/>
                </a:lnTo>
                <a:lnTo>
                  <a:pt x="4042187" y="580971"/>
                </a:lnTo>
                <a:lnTo>
                  <a:pt x="4000163" y="606442"/>
                </a:lnTo>
                <a:lnTo>
                  <a:pt x="3957649" y="631659"/>
                </a:lnTo>
                <a:lnTo>
                  <a:pt x="3914954" y="656898"/>
                </a:lnTo>
                <a:lnTo>
                  <a:pt x="3872384" y="682436"/>
                </a:lnTo>
                <a:lnTo>
                  <a:pt x="3830250" y="708551"/>
                </a:lnTo>
                <a:lnTo>
                  <a:pt x="3788860" y="735521"/>
                </a:lnTo>
                <a:lnTo>
                  <a:pt x="3748522" y="763623"/>
                </a:lnTo>
                <a:lnTo>
                  <a:pt x="3709545" y="793135"/>
                </a:lnTo>
                <a:lnTo>
                  <a:pt x="3672237" y="824334"/>
                </a:lnTo>
                <a:lnTo>
                  <a:pt x="3636907" y="857497"/>
                </a:lnTo>
                <a:lnTo>
                  <a:pt x="3603863" y="892902"/>
                </a:lnTo>
                <a:lnTo>
                  <a:pt x="3573415" y="930827"/>
                </a:lnTo>
                <a:lnTo>
                  <a:pt x="3545870" y="971550"/>
                </a:lnTo>
                <a:lnTo>
                  <a:pt x="3521537" y="1015346"/>
                </a:lnTo>
                <a:lnTo>
                  <a:pt x="3500725" y="1062495"/>
                </a:lnTo>
                <a:lnTo>
                  <a:pt x="3484401" y="1109768"/>
                </a:lnTo>
                <a:lnTo>
                  <a:pt x="3470945" y="1157913"/>
                </a:lnTo>
                <a:lnTo>
                  <a:pt x="3459940" y="1206807"/>
                </a:lnTo>
                <a:lnTo>
                  <a:pt x="3450969" y="1256327"/>
                </a:lnTo>
                <a:lnTo>
                  <a:pt x="3443614" y="1306350"/>
                </a:lnTo>
                <a:lnTo>
                  <a:pt x="3437457" y="1356752"/>
                </a:lnTo>
                <a:lnTo>
                  <a:pt x="3432080" y="1407412"/>
                </a:lnTo>
                <a:lnTo>
                  <a:pt x="3421999" y="1509010"/>
                </a:lnTo>
                <a:lnTo>
                  <a:pt x="3416459" y="1559702"/>
                </a:lnTo>
                <a:lnTo>
                  <a:pt x="3410029" y="1610159"/>
                </a:lnTo>
                <a:lnTo>
                  <a:pt x="3402292" y="1660258"/>
                </a:lnTo>
                <a:lnTo>
                  <a:pt x="3392830" y="1709876"/>
                </a:lnTo>
                <a:lnTo>
                  <a:pt x="3381225" y="1758889"/>
                </a:lnTo>
                <a:lnTo>
                  <a:pt x="3367871" y="1809042"/>
                </a:lnTo>
                <a:lnTo>
                  <a:pt x="3353471" y="1858848"/>
                </a:lnTo>
                <a:lnTo>
                  <a:pt x="3337974" y="1908250"/>
                </a:lnTo>
                <a:lnTo>
                  <a:pt x="3321328" y="1957195"/>
                </a:lnTo>
                <a:lnTo>
                  <a:pt x="3303483" y="2005628"/>
                </a:lnTo>
                <a:lnTo>
                  <a:pt x="3284387" y="2053493"/>
                </a:lnTo>
                <a:lnTo>
                  <a:pt x="3263989" y="2100736"/>
                </a:lnTo>
                <a:lnTo>
                  <a:pt x="3242238" y="2147302"/>
                </a:lnTo>
                <a:lnTo>
                  <a:pt x="3219082" y="2193135"/>
                </a:lnTo>
                <a:lnTo>
                  <a:pt x="3194471" y="2238182"/>
                </a:lnTo>
                <a:lnTo>
                  <a:pt x="3168352" y="2282388"/>
                </a:lnTo>
                <a:lnTo>
                  <a:pt x="3140676" y="2325697"/>
                </a:lnTo>
                <a:lnTo>
                  <a:pt x="3111390" y="2368054"/>
                </a:lnTo>
                <a:lnTo>
                  <a:pt x="3080444" y="2409405"/>
                </a:lnTo>
                <a:lnTo>
                  <a:pt x="3047786" y="2449695"/>
                </a:lnTo>
                <a:lnTo>
                  <a:pt x="3013365" y="2488869"/>
                </a:lnTo>
                <a:lnTo>
                  <a:pt x="2976566" y="2527312"/>
                </a:lnTo>
                <a:lnTo>
                  <a:pt x="2939155" y="2563279"/>
                </a:lnTo>
                <a:lnTo>
                  <a:pt x="2901140" y="2596824"/>
                </a:lnTo>
                <a:lnTo>
                  <a:pt x="2862530" y="2628003"/>
                </a:lnTo>
                <a:lnTo>
                  <a:pt x="2823336" y="2656869"/>
                </a:lnTo>
                <a:lnTo>
                  <a:pt x="2783565" y="2683479"/>
                </a:lnTo>
                <a:lnTo>
                  <a:pt x="2743228" y="2707887"/>
                </a:lnTo>
                <a:lnTo>
                  <a:pt x="2702334" y="2730147"/>
                </a:lnTo>
                <a:lnTo>
                  <a:pt x="2660892" y="2750316"/>
                </a:lnTo>
                <a:lnTo>
                  <a:pt x="2618910" y="2768447"/>
                </a:lnTo>
                <a:lnTo>
                  <a:pt x="2576399" y="2784597"/>
                </a:lnTo>
                <a:lnTo>
                  <a:pt x="2533368" y="2798818"/>
                </a:lnTo>
                <a:lnTo>
                  <a:pt x="2489825" y="2811168"/>
                </a:lnTo>
                <a:lnTo>
                  <a:pt x="2445780" y="2821700"/>
                </a:lnTo>
                <a:lnTo>
                  <a:pt x="2401243" y="2830469"/>
                </a:lnTo>
                <a:lnTo>
                  <a:pt x="2356222" y="2837531"/>
                </a:lnTo>
                <a:lnTo>
                  <a:pt x="2310727" y="2842940"/>
                </a:lnTo>
                <a:lnTo>
                  <a:pt x="2264767" y="2846751"/>
                </a:lnTo>
                <a:lnTo>
                  <a:pt x="2218351" y="2849020"/>
                </a:lnTo>
                <a:lnTo>
                  <a:pt x="2171488" y="2849800"/>
                </a:lnTo>
                <a:lnTo>
                  <a:pt x="2124189" y="2849148"/>
                </a:lnTo>
                <a:lnTo>
                  <a:pt x="2076461" y="2847117"/>
                </a:lnTo>
                <a:lnTo>
                  <a:pt x="2028314" y="2843763"/>
                </a:lnTo>
                <a:lnTo>
                  <a:pt x="1979758" y="2839142"/>
                </a:lnTo>
                <a:lnTo>
                  <a:pt x="1930801" y="2833306"/>
                </a:lnTo>
                <a:lnTo>
                  <a:pt x="1881453" y="2826313"/>
                </a:lnTo>
                <a:lnTo>
                  <a:pt x="1831723" y="2818216"/>
                </a:lnTo>
                <a:lnTo>
                  <a:pt x="1781621" y="2809071"/>
                </a:lnTo>
                <a:lnTo>
                  <a:pt x="1688931" y="2791130"/>
                </a:lnTo>
                <a:lnTo>
                  <a:pt x="1641947" y="2782398"/>
                </a:lnTo>
                <a:lnTo>
                  <a:pt x="1594674" y="2774220"/>
                </a:lnTo>
                <a:lnTo>
                  <a:pt x="1547214" y="2766894"/>
                </a:lnTo>
                <a:lnTo>
                  <a:pt x="1499669" y="2760717"/>
                </a:lnTo>
                <a:lnTo>
                  <a:pt x="1452141" y="2755987"/>
                </a:lnTo>
                <a:lnTo>
                  <a:pt x="1404733" y="2753000"/>
                </a:lnTo>
                <a:lnTo>
                  <a:pt x="1357547" y="2752055"/>
                </a:lnTo>
                <a:lnTo>
                  <a:pt x="1310685" y="2753448"/>
                </a:lnTo>
                <a:lnTo>
                  <a:pt x="1264250" y="2757477"/>
                </a:lnTo>
                <a:lnTo>
                  <a:pt x="1218344" y="2764438"/>
                </a:lnTo>
                <a:lnTo>
                  <a:pt x="1173068" y="2774630"/>
                </a:lnTo>
                <a:lnTo>
                  <a:pt x="1128526" y="2788350"/>
                </a:lnTo>
                <a:lnTo>
                  <a:pt x="1084819" y="2805894"/>
                </a:lnTo>
                <a:lnTo>
                  <a:pt x="1042050" y="2827560"/>
                </a:lnTo>
                <a:lnTo>
                  <a:pt x="1000321" y="2853645"/>
                </a:lnTo>
                <a:lnTo>
                  <a:pt x="960897" y="2882990"/>
                </a:lnTo>
                <a:lnTo>
                  <a:pt x="923791" y="2914475"/>
                </a:lnTo>
                <a:lnTo>
                  <a:pt x="888723" y="2947842"/>
                </a:lnTo>
                <a:lnTo>
                  <a:pt x="855412" y="2982834"/>
                </a:lnTo>
                <a:lnTo>
                  <a:pt x="823580" y="3019194"/>
                </a:lnTo>
                <a:lnTo>
                  <a:pt x="792947" y="3056664"/>
                </a:lnTo>
                <a:lnTo>
                  <a:pt x="763233" y="3094986"/>
                </a:lnTo>
                <a:lnTo>
                  <a:pt x="734158" y="3133903"/>
                </a:lnTo>
                <a:lnTo>
                  <a:pt x="705443" y="3173158"/>
                </a:lnTo>
                <a:lnTo>
                  <a:pt x="676807" y="3212492"/>
                </a:lnTo>
                <a:lnTo>
                  <a:pt x="647972" y="3251649"/>
                </a:lnTo>
                <a:lnTo>
                  <a:pt x="618657" y="3290371"/>
                </a:lnTo>
                <a:lnTo>
                  <a:pt x="588584" y="3328400"/>
                </a:lnTo>
                <a:lnTo>
                  <a:pt x="557471" y="3365479"/>
                </a:lnTo>
                <a:lnTo>
                  <a:pt x="525039" y="3401350"/>
                </a:lnTo>
                <a:lnTo>
                  <a:pt x="488751" y="3438654"/>
                </a:lnTo>
                <a:lnTo>
                  <a:pt x="450745" y="3474354"/>
                </a:lnTo>
                <a:lnTo>
                  <a:pt x="411163" y="3508455"/>
                </a:lnTo>
                <a:lnTo>
                  <a:pt x="370146" y="3540963"/>
                </a:lnTo>
                <a:lnTo>
                  <a:pt x="327834" y="3571884"/>
                </a:lnTo>
                <a:lnTo>
                  <a:pt x="284368" y="3601224"/>
                </a:lnTo>
                <a:lnTo>
                  <a:pt x="239888" y="3628987"/>
                </a:lnTo>
                <a:lnTo>
                  <a:pt x="194535" y="3655181"/>
                </a:lnTo>
                <a:lnTo>
                  <a:pt x="148451" y="3679810"/>
                </a:lnTo>
                <a:lnTo>
                  <a:pt x="101775" y="3702880"/>
                </a:lnTo>
                <a:lnTo>
                  <a:pt x="54648" y="3724397"/>
                </a:lnTo>
                <a:lnTo>
                  <a:pt x="8609" y="3743901"/>
                </a:lnTo>
                <a:lnTo>
                  <a:pt x="0" y="3747195"/>
                </a:lnTo>
                <a:close/>
              </a:path>
            </a:pathLst>
          </a:custGeom>
          <a:solidFill>
            <a:srgbClr val="7DD957">
              <a:alpha val="69799"/>
            </a:srgbClr>
          </a:solidFill>
        </p:spPr>
        <p:txBody>
          <a:bodyPr wrap="square" lIns="0" tIns="0" rIns="0" bIns="0" rtlCol="0"/>
          <a:lstStyle/>
          <a:p>
            <a:endParaRPr/>
          </a:p>
        </p:txBody>
      </p:sp>
      <p:sp>
        <p:nvSpPr>
          <p:cNvPr id="7" name="object 7"/>
          <p:cNvSpPr/>
          <p:nvPr/>
        </p:nvSpPr>
        <p:spPr>
          <a:xfrm>
            <a:off x="823417" y="365511"/>
            <a:ext cx="3289935" cy="1577975"/>
          </a:xfrm>
          <a:custGeom>
            <a:avLst/>
            <a:gdLst/>
            <a:ahLst/>
            <a:cxnLst/>
            <a:rect l="l" t="t" r="r" b="b"/>
            <a:pathLst>
              <a:path w="3289935" h="1577975">
                <a:moveTo>
                  <a:pt x="433959" y="1276337"/>
                </a:moveTo>
                <a:lnTo>
                  <a:pt x="430314" y="1266253"/>
                </a:lnTo>
                <a:lnTo>
                  <a:pt x="427507" y="1264221"/>
                </a:lnTo>
                <a:lnTo>
                  <a:pt x="422249" y="1260386"/>
                </a:lnTo>
                <a:lnTo>
                  <a:pt x="411645" y="1257592"/>
                </a:lnTo>
                <a:lnTo>
                  <a:pt x="400367" y="1256741"/>
                </a:lnTo>
                <a:lnTo>
                  <a:pt x="374865" y="1256385"/>
                </a:lnTo>
                <a:lnTo>
                  <a:pt x="361416" y="1256347"/>
                </a:lnTo>
                <a:lnTo>
                  <a:pt x="361416" y="1300581"/>
                </a:lnTo>
                <a:lnTo>
                  <a:pt x="336753" y="1319504"/>
                </a:lnTo>
                <a:lnTo>
                  <a:pt x="336753" y="1505165"/>
                </a:lnTo>
                <a:lnTo>
                  <a:pt x="307428" y="1486281"/>
                </a:lnTo>
                <a:lnTo>
                  <a:pt x="257060" y="1453845"/>
                </a:lnTo>
                <a:lnTo>
                  <a:pt x="267931" y="1444218"/>
                </a:lnTo>
                <a:lnTo>
                  <a:pt x="285229" y="1428889"/>
                </a:lnTo>
                <a:lnTo>
                  <a:pt x="311378" y="1405724"/>
                </a:lnTo>
                <a:lnTo>
                  <a:pt x="317157" y="1428229"/>
                </a:lnTo>
                <a:lnTo>
                  <a:pt x="329768" y="1477645"/>
                </a:lnTo>
                <a:lnTo>
                  <a:pt x="336753" y="1505165"/>
                </a:lnTo>
                <a:lnTo>
                  <a:pt x="336753" y="1319504"/>
                </a:lnTo>
                <a:lnTo>
                  <a:pt x="324243" y="1329093"/>
                </a:lnTo>
                <a:lnTo>
                  <a:pt x="316280" y="1309839"/>
                </a:lnTo>
                <a:lnTo>
                  <a:pt x="312458" y="1300581"/>
                </a:lnTo>
                <a:lnTo>
                  <a:pt x="359625" y="1296301"/>
                </a:lnTo>
                <a:lnTo>
                  <a:pt x="361416" y="1300581"/>
                </a:lnTo>
                <a:lnTo>
                  <a:pt x="361416" y="1256347"/>
                </a:lnTo>
                <a:lnTo>
                  <a:pt x="349173" y="1256296"/>
                </a:lnTo>
                <a:lnTo>
                  <a:pt x="296367" y="1256385"/>
                </a:lnTo>
                <a:lnTo>
                  <a:pt x="294589" y="1251750"/>
                </a:lnTo>
                <a:lnTo>
                  <a:pt x="292087" y="1244612"/>
                </a:lnTo>
                <a:lnTo>
                  <a:pt x="289229" y="1240218"/>
                </a:lnTo>
                <a:lnTo>
                  <a:pt x="289229" y="1356182"/>
                </a:lnTo>
                <a:lnTo>
                  <a:pt x="287794" y="1361173"/>
                </a:lnTo>
                <a:lnTo>
                  <a:pt x="284226" y="1365084"/>
                </a:lnTo>
                <a:lnTo>
                  <a:pt x="267665" y="1380769"/>
                </a:lnTo>
                <a:lnTo>
                  <a:pt x="215252" y="1428889"/>
                </a:lnTo>
                <a:lnTo>
                  <a:pt x="192379" y="1414932"/>
                </a:lnTo>
                <a:lnTo>
                  <a:pt x="192379" y="1464894"/>
                </a:lnTo>
                <a:lnTo>
                  <a:pt x="156286" y="1505165"/>
                </a:lnTo>
                <a:lnTo>
                  <a:pt x="156286" y="1444218"/>
                </a:lnTo>
                <a:lnTo>
                  <a:pt x="192379" y="1464894"/>
                </a:lnTo>
                <a:lnTo>
                  <a:pt x="192379" y="1414932"/>
                </a:lnTo>
                <a:lnTo>
                  <a:pt x="159143" y="1389684"/>
                </a:lnTo>
                <a:lnTo>
                  <a:pt x="158089" y="1371155"/>
                </a:lnTo>
                <a:lnTo>
                  <a:pt x="157924" y="1365377"/>
                </a:lnTo>
                <a:lnTo>
                  <a:pt x="157975" y="1330096"/>
                </a:lnTo>
                <a:lnTo>
                  <a:pt x="158076" y="1310195"/>
                </a:lnTo>
                <a:lnTo>
                  <a:pt x="158076" y="1309839"/>
                </a:lnTo>
                <a:lnTo>
                  <a:pt x="237058" y="1309839"/>
                </a:lnTo>
                <a:lnTo>
                  <a:pt x="259067" y="1311287"/>
                </a:lnTo>
                <a:lnTo>
                  <a:pt x="273507" y="1317421"/>
                </a:lnTo>
                <a:lnTo>
                  <a:pt x="282575" y="1330096"/>
                </a:lnTo>
                <a:lnTo>
                  <a:pt x="288505" y="1351191"/>
                </a:lnTo>
                <a:lnTo>
                  <a:pt x="289229" y="1356182"/>
                </a:lnTo>
                <a:lnTo>
                  <a:pt x="289229" y="1240218"/>
                </a:lnTo>
                <a:lnTo>
                  <a:pt x="288150" y="1238554"/>
                </a:lnTo>
                <a:lnTo>
                  <a:pt x="256349" y="1164932"/>
                </a:lnTo>
                <a:lnTo>
                  <a:pt x="256349" y="1264221"/>
                </a:lnTo>
                <a:lnTo>
                  <a:pt x="162369" y="1264221"/>
                </a:lnTo>
                <a:lnTo>
                  <a:pt x="174472" y="1187234"/>
                </a:lnTo>
                <a:lnTo>
                  <a:pt x="186309" y="1112380"/>
                </a:lnTo>
                <a:lnTo>
                  <a:pt x="194170" y="1110602"/>
                </a:lnTo>
                <a:lnTo>
                  <a:pt x="256349" y="1264221"/>
                </a:lnTo>
                <a:lnTo>
                  <a:pt x="256349" y="1164932"/>
                </a:lnTo>
                <a:lnTo>
                  <a:pt x="253898" y="1159256"/>
                </a:lnTo>
                <a:lnTo>
                  <a:pt x="236550" y="1119568"/>
                </a:lnTo>
                <a:lnTo>
                  <a:pt x="232537" y="1110602"/>
                </a:lnTo>
                <a:lnTo>
                  <a:pt x="218821" y="1079944"/>
                </a:lnTo>
                <a:lnTo>
                  <a:pt x="191338" y="1046327"/>
                </a:lnTo>
                <a:lnTo>
                  <a:pt x="176834" y="1041438"/>
                </a:lnTo>
                <a:lnTo>
                  <a:pt x="170586" y="1041806"/>
                </a:lnTo>
                <a:lnTo>
                  <a:pt x="151650" y="1071041"/>
                </a:lnTo>
                <a:lnTo>
                  <a:pt x="152717" y="1079233"/>
                </a:lnTo>
                <a:lnTo>
                  <a:pt x="151650" y="1086726"/>
                </a:lnTo>
                <a:lnTo>
                  <a:pt x="145072" y="1126490"/>
                </a:lnTo>
                <a:lnTo>
                  <a:pt x="138417" y="1166202"/>
                </a:lnTo>
                <a:lnTo>
                  <a:pt x="132041" y="1205915"/>
                </a:lnTo>
                <a:lnTo>
                  <a:pt x="126276" y="1245692"/>
                </a:lnTo>
                <a:lnTo>
                  <a:pt x="124256" y="1255826"/>
                </a:lnTo>
                <a:lnTo>
                  <a:pt x="120370" y="1262621"/>
                </a:lnTo>
                <a:lnTo>
                  <a:pt x="119481" y="1263180"/>
                </a:lnTo>
                <a:lnTo>
                  <a:pt x="119481" y="1310195"/>
                </a:lnTo>
                <a:lnTo>
                  <a:pt x="119481" y="1371155"/>
                </a:lnTo>
                <a:lnTo>
                  <a:pt x="54089" y="1320177"/>
                </a:lnTo>
                <a:lnTo>
                  <a:pt x="119481" y="1310195"/>
                </a:lnTo>
                <a:lnTo>
                  <a:pt x="119481" y="1263180"/>
                </a:lnTo>
                <a:lnTo>
                  <a:pt x="113804" y="1266736"/>
                </a:lnTo>
                <a:lnTo>
                  <a:pt x="103759" y="1268857"/>
                </a:lnTo>
                <a:lnTo>
                  <a:pt x="84531" y="1270927"/>
                </a:lnTo>
                <a:lnTo>
                  <a:pt x="65430" y="1273937"/>
                </a:lnTo>
                <a:lnTo>
                  <a:pt x="46469" y="1277874"/>
                </a:lnTo>
                <a:lnTo>
                  <a:pt x="27647" y="1282750"/>
                </a:lnTo>
                <a:lnTo>
                  <a:pt x="8737" y="1293177"/>
                </a:lnTo>
                <a:lnTo>
                  <a:pt x="0" y="1308417"/>
                </a:lnTo>
                <a:lnTo>
                  <a:pt x="1765" y="1326057"/>
                </a:lnTo>
                <a:lnTo>
                  <a:pt x="29159" y="1357350"/>
                </a:lnTo>
                <a:lnTo>
                  <a:pt x="59855" y="1383055"/>
                </a:lnTo>
                <a:lnTo>
                  <a:pt x="76606" y="1392885"/>
                </a:lnTo>
                <a:lnTo>
                  <a:pt x="99466" y="1407642"/>
                </a:lnTo>
                <a:lnTo>
                  <a:pt x="112915" y="1425854"/>
                </a:lnTo>
                <a:lnTo>
                  <a:pt x="118668" y="1447825"/>
                </a:lnTo>
                <a:lnTo>
                  <a:pt x="118414" y="1473796"/>
                </a:lnTo>
                <a:lnTo>
                  <a:pt x="117106" y="1495031"/>
                </a:lnTo>
                <a:lnTo>
                  <a:pt x="117170" y="1518043"/>
                </a:lnTo>
                <a:lnTo>
                  <a:pt x="118770" y="1559344"/>
                </a:lnTo>
                <a:lnTo>
                  <a:pt x="133997" y="1577441"/>
                </a:lnTo>
                <a:lnTo>
                  <a:pt x="144856" y="1572171"/>
                </a:lnTo>
                <a:lnTo>
                  <a:pt x="186613" y="1533639"/>
                </a:lnTo>
                <a:lnTo>
                  <a:pt x="211874" y="1505165"/>
                </a:lnTo>
                <a:lnTo>
                  <a:pt x="228473" y="1486281"/>
                </a:lnTo>
                <a:lnTo>
                  <a:pt x="283552" y="1521028"/>
                </a:lnTo>
                <a:lnTo>
                  <a:pt x="337820" y="1553641"/>
                </a:lnTo>
                <a:lnTo>
                  <a:pt x="366725" y="1561058"/>
                </a:lnTo>
                <a:lnTo>
                  <a:pt x="374269" y="1558632"/>
                </a:lnTo>
                <a:lnTo>
                  <a:pt x="379222" y="1552206"/>
                </a:lnTo>
                <a:lnTo>
                  <a:pt x="382270" y="1542770"/>
                </a:lnTo>
                <a:lnTo>
                  <a:pt x="383374" y="1532267"/>
                </a:lnTo>
                <a:lnTo>
                  <a:pt x="382498" y="1522628"/>
                </a:lnTo>
                <a:lnTo>
                  <a:pt x="378383" y="1505165"/>
                </a:lnTo>
                <a:lnTo>
                  <a:pt x="374332" y="1487944"/>
                </a:lnTo>
                <a:lnTo>
                  <a:pt x="365594" y="1453845"/>
                </a:lnTo>
                <a:lnTo>
                  <a:pt x="356006" y="1418971"/>
                </a:lnTo>
                <a:lnTo>
                  <a:pt x="352158" y="1405724"/>
                </a:lnTo>
                <a:lnTo>
                  <a:pt x="346049" y="1384693"/>
                </a:lnTo>
                <a:lnTo>
                  <a:pt x="344512" y="1376578"/>
                </a:lnTo>
                <a:lnTo>
                  <a:pt x="345325" y="1369987"/>
                </a:lnTo>
                <a:lnTo>
                  <a:pt x="348551" y="1364348"/>
                </a:lnTo>
                <a:lnTo>
                  <a:pt x="354266" y="1359027"/>
                </a:lnTo>
                <a:lnTo>
                  <a:pt x="370370" y="1347241"/>
                </a:lnTo>
                <a:lnTo>
                  <a:pt x="386334" y="1335239"/>
                </a:lnTo>
                <a:lnTo>
                  <a:pt x="416801" y="1309839"/>
                </a:lnTo>
                <a:lnTo>
                  <a:pt x="432828" y="1284935"/>
                </a:lnTo>
                <a:lnTo>
                  <a:pt x="433959" y="1276337"/>
                </a:lnTo>
                <a:close/>
              </a:path>
              <a:path w="3289935" h="1577975">
                <a:moveTo>
                  <a:pt x="3289452" y="281686"/>
                </a:moveTo>
                <a:lnTo>
                  <a:pt x="3286976" y="274053"/>
                </a:lnTo>
                <a:lnTo>
                  <a:pt x="3282023" y="269303"/>
                </a:lnTo>
                <a:lnTo>
                  <a:pt x="3275533" y="266192"/>
                </a:lnTo>
                <a:lnTo>
                  <a:pt x="3258388" y="259676"/>
                </a:lnTo>
                <a:lnTo>
                  <a:pt x="3248279" y="255689"/>
                </a:lnTo>
                <a:lnTo>
                  <a:pt x="3238931" y="250875"/>
                </a:lnTo>
                <a:lnTo>
                  <a:pt x="3231172" y="244614"/>
                </a:lnTo>
                <a:lnTo>
                  <a:pt x="3222129" y="233819"/>
                </a:lnTo>
                <a:lnTo>
                  <a:pt x="3222129" y="290830"/>
                </a:lnTo>
                <a:lnTo>
                  <a:pt x="3189147" y="324751"/>
                </a:lnTo>
                <a:lnTo>
                  <a:pt x="3162985" y="363004"/>
                </a:lnTo>
                <a:lnTo>
                  <a:pt x="3141662" y="404571"/>
                </a:lnTo>
                <a:lnTo>
                  <a:pt x="3123146" y="448424"/>
                </a:lnTo>
                <a:lnTo>
                  <a:pt x="3105454" y="493560"/>
                </a:lnTo>
                <a:lnTo>
                  <a:pt x="3092094" y="440194"/>
                </a:lnTo>
                <a:lnTo>
                  <a:pt x="3076016" y="388874"/>
                </a:lnTo>
                <a:lnTo>
                  <a:pt x="3054553" y="340652"/>
                </a:lnTo>
                <a:lnTo>
                  <a:pt x="3025038" y="296583"/>
                </a:lnTo>
                <a:lnTo>
                  <a:pt x="2984804" y="257733"/>
                </a:lnTo>
                <a:lnTo>
                  <a:pt x="3025711" y="227558"/>
                </a:lnTo>
                <a:lnTo>
                  <a:pt x="3063240" y="193852"/>
                </a:lnTo>
                <a:lnTo>
                  <a:pt x="3097174" y="156248"/>
                </a:lnTo>
                <a:lnTo>
                  <a:pt x="3127298" y="114363"/>
                </a:lnTo>
                <a:lnTo>
                  <a:pt x="3139770" y="165125"/>
                </a:lnTo>
                <a:lnTo>
                  <a:pt x="3159772" y="211264"/>
                </a:lnTo>
                <a:lnTo>
                  <a:pt x="3187255" y="253072"/>
                </a:lnTo>
                <a:lnTo>
                  <a:pt x="3222129" y="290830"/>
                </a:lnTo>
                <a:lnTo>
                  <a:pt x="3222129" y="233819"/>
                </a:lnTo>
                <a:lnTo>
                  <a:pt x="3209010" y="218147"/>
                </a:lnTo>
                <a:lnTo>
                  <a:pt x="3190100" y="189623"/>
                </a:lnTo>
                <a:lnTo>
                  <a:pt x="3165056" y="126161"/>
                </a:lnTo>
                <a:lnTo>
                  <a:pt x="3158782" y="77000"/>
                </a:lnTo>
                <a:lnTo>
                  <a:pt x="3157385" y="52057"/>
                </a:lnTo>
                <a:lnTo>
                  <a:pt x="3155772" y="27203"/>
                </a:lnTo>
                <a:lnTo>
                  <a:pt x="3159023" y="26720"/>
                </a:lnTo>
                <a:lnTo>
                  <a:pt x="3159150" y="24320"/>
                </a:lnTo>
                <a:lnTo>
                  <a:pt x="3160115" y="21551"/>
                </a:lnTo>
                <a:lnTo>
                  <a:pt x="3156254" y="12877"/>
                </a:lnTo>
                <a:lnTo>
                  <a:pt x="3152508" y="6502"/>
                </a:lnTo>
                <a:lnTo>
                  <a:pt x="3149015" y="0"/>
                </a:lnTo>
                <a:lnTo>
                  <a:pt x="3143466" y="4216"/>
                </a:lnTo>
                <a:lnTo>
                  <a:pt x="3135744" y="7226"/>
                </a:lnTo>
                <a:lnTo>
                  <a:pt x="3132721" y="12763"/>
                </a:lnTo>
                <a:lnTo>
                  <a:pt x="3128391" y="21551"/>
                </a:lnTo>
                <a:lnTo>
                  <a:pt x="3124492" y="30924"/>
                </a:lnTo>
                <a:lnTo>
                  <a:pt x="3120987" y="40297"/>
                </a:lnTo>
                <a:lnTo>
                  <a:pt x="3117519" y="49720"/>
                </a:lnTo>
                <a:lnTo>
                  <a:pt x="3107423" y="74142"/>
                </a:lnTo>
                <a:lnTo>
                  <a:pt x="3081604" y="119697"/>
                </a:lnTo>
                <a:lnTo>
                  <a:pt x="3038906" y="167386"/>
                </a:lnTo>
                <a:lnTo>
                  <a:pt x="2982493" y="215582"/>
                </a:lnTo>
                <a:lnTo>
                  <a:pt x="2952953" y="238226"/>
                </a:lnTo>
                <a:lnTo>
                  <a:pt x="2939592" y="251587"/>
                </a:lnTo>
                <a:lnTo>
                  <a:pt x="2935795" y="264236"/>
                </a:lnTo>
                <a:lnTo>
                  <a:pt x="2941447" y="276250"/>
                </a:lnTo>
                <a:lnTo>
                  <a:pt x="2956458" y="287705"/>
                </a:lnTo>
                <a:lnTo>
                  <a:pt x="2971050" y="296583"/>
                </a:lnTo>
                <a:lnTo>
                  <a:pt x="2984627" y="306514"/>
                </a:lnTo>
                <a:lnTo>
                  <a:pt x="3018904" y="359270"/>
                </a:lnTo>
                <a:lnTo>
                  <a:pt x="3043948" y="413740"/>
                </a:lnTo>
                <a:lnTo>
                  <a:pt x="3062821" y="477608"/>
                </a:lnTo>
                <a:lnTo>
                  <a:pt x="3076410" y="550519"/>
                </a:lnTo>
                <a:lnTo>
                  <a:pt x="3082899" y="587095"/>
                </a:lnTo>
                <a:lnTo>
                  <a:pt x="3084931" y="595401"/>
                </a:lnTo>
                <a:lnTo>
                  <a:pt x="3088348" y="602335"/>
                </a:lnTo>
                <a:lnTo>
                  <a:pt x="3093986" y="607110"/>
                </a:lnTo>
                <a:lnTo>
                  <a:pt x="3102686" y="609003"/>
                </a:lnTo>
                <a:lnTo>
                  <a:pt x="3111487" y="607441"/>
                </a:lnTo>
                <a:lnTo>
                  <a:pt x="3124644" y="571233"/>
                </a:lnTo>
                <a:lnTo>
                  <a:pt x="3125762" y="563092"/>
                </a:lnTo>
                <a:lnTo>
                  <a:pt x="3127298" y="555066"/>
                </a:lnTo>
                <a:lnTo>
                  <a:pt x="3140570" y="504875"/>
                </a:lnTo>
                <a:lnTo>
                  <a:pt x="3144545" y="493560"/>
                </a:lnTo>
                <a:lnTo>
                  <a:pt x="3157664" y="456196"/>
                </a:lnTo>
                <a:lnTo>
                  <a:pt x="3178695" y="409067"/>
                </a:lnTo>
                <a:lnTo>
                  <a:pt x="3203791" y="363550"/>
                </a:lnTo>
                <a:lnTo>
                  <a:pt x="3232810" y="327507"/>
                </a:lnTo>
                <a:lnTo>
                  <a:pt x="3272078" y="302755"/>
                </a:lnTo>
                <a:lnTo>
                  <a:pt x="3279127" y="299567"/>
                </a:lnTo>
                <a:lnTo>
                  <a:pt x="3284918" y="295465"/>
                </a:lnTo>
                <a:lnTo>
                  <a:pt x="3288627" y="289750"/>
                </a:lnTo>
                <a:lnTo>
                  <a:pt x="3289452" y="281686"/>
                </a:lnTo>
                <a:close/>
              </a:path>
            </a:pathLst>
          </a:custGeom>
          <a:solidFill>
            <a:srgbClr val="241725"/>
          </a:solidFill>
        </p:spPr>
        <p:txBody>
          <a:bodyPr wrap="square" lIns="0" tIns="0" rIns="0" bIns="0" rtlCol="0"/>
          <a:lstStyle/>
          <a:p>
            <a:endParaRPr/>
          </a:p>
        </p:txBody>
      </p:sp>
      <p:sp>
        <p:nvSpPr>
          <p:cNvPr id="9" name="object 9"/>
          <p:cNvSpPr/>
          <p:nvPr/>
        </p:nvSpPr>
        <p:spPr>
          <a:xfrm>
            <a:off x="0" y="6914567"/>
            <a:ext cx="7353934" cy="3372485"/>
          </a:xfrm>
          <a:custGeom>
            <a:avLst/>
            <a:gdLst/>
            <a:ahLst/>
            <a:cxnLst/>
            <a:rect l="l" t="t" r="r" b="b"/>
            <a:pathLst>
              <a:path w="7353934" h="3372484">
                <a:moveTo>
                  <a:pt x="4151924" y="3372431"/>
                </a:moveTo>
                <a:lnTo>
                  <a:pt x="1515051" y="1170069"/>
                </a:lnTo>
                <a:lnTo>
                  <a:pt x="1553021" y="1201323"/>
                </a:lnTo>
                <a:lnTo>
                  <a:pt x="1591558" y="1231878"/>
                </a:lnTo>
                <a:lnTo>
                  <a:pt x="1630651" y="1261729"/>
                </a:lnTo>
                <a:lnTo>
                  <a:pt x="1670289" y="1290872"/>
                </a:lnTo>
                <a:lnTo>
                  <a:pt x="1710460" y="1319300"/>
                </a:lnTo>
                <a:lnTo>
                  <a:pt x="1751177" y="1347024"/>
                </a:lnTo>
                <a:lnTo>
                  <a:pt x="1792356" y="1373991"/>
                </a:lnTo>
                <a:lnTo>
                  <a:pt x="1834058" y="1400242"/>
                </a:lnTo>
                <a:lnTo>
                  <a:pt x="1878813" y="1426387"/>
                </a:lnTo>
                <a:lnTo>
                  <a:pt x="1924030" y="1451411"/>
                </a:lnTo>
                <a:lnTo>
                  <a:pt x="1969687" y="1475368"/>
                </a:lnTo>
                <a:lnTo>
                  <a:pt x="2015764" y="1498311"/>
                </a:lnTo>
                <a:lnTo>
                  <a:pt x="2062239" y="1520295"/>
                </a:lnTo>
                <a:lnTo>
                  <a:pt x="2109091" y="1541372"/>
                </a:lnTo>
                <a:lnTo>
                  <a:pt x="2156300" y="1561597"/>
                </a:lnTo>
                <a:lnTo>
                  <a:pt x="2203844" y="1581023"/>
                </a:lnTo>
                <a:lnTo>
                  <a:pt x="2251702" y="1599703"/>
                </a:lnTo>
                <a:lnTo>
                  <a:pt x="2299853" y="1617691"/>
                </a:lnTo>
                <a:lnTo>
                  <a:pt x="2348277" y="1635041"/>
                </a:lnTo>
                <a:lnTo>
                  <a:pt x="2396952" y="1651807"/>
                </a:lnTo>
                <a:lnTo>
                  <a:pt x="2445857" y="1668041"/>
                </a:lnTo>
                <a:lnTo>
                  <a:pt x="2494971" y="1683797"/>
                </a:lnTo>
                <a:lnTo>
                  <a:pt x="2544949" y="1697348"/>
                </a:lnTo>
                <a:lnTo>
                  <a:pt x="2594493" y="1706353"/>
                </a:lnTo>
                <a:lnTo>
                  <a:pt x="2643593" y="1711019"/>
                </a:lnTo>
                <a:lnTo>
                  <a:pt x="2692241" y="1711548"/>
                </a:lnTo>
                <a:lnTo>
                  <a:pt x="2740430" y="1708147"/>
                </a:lnTo>
                <a:lnTo>
                  <a:pt x="2788151" y="1701020"/>
                </a:lnTo>
                <a:lnTo>
                  <a:pt x="2835395" y="1690372"/>
                </a:lnTo>
                <a:lnTo>
                  <a:pt x="2882155" y="1676406"/>
                </a:lnTo>
                <a:lnTo>
                  <a:pt x="2928423" y="1659329"/>
                </a:lnTo>
                <a:lnTo>
                  <a:pt x="2974190" y="1639344"/>
                </a:lnTo>
                <a:lnTo>
                  <a:pt x="3018589" y="1618183"/>
                </a:lnTo>
                <a:lnTo>
                  <a:pt x="3062821" y="1596786"/>
                </a:lnTo>
                <a:lnTo>
                  <a:pt x="3106900" y="1575166"/>
                </a:lnTo>
                <a:lnTo>
                  <a:pt x="3150838" y="1553331"/>
                </a:lnTo>
                <a:lnTo>
                  <a:pt x="3194650" y="1531295"/>
                </a:lnTo>
                <a:lnTo>
                  <a:pt x="3238347" y="1509067"/>
                </a:lnTo>
                <a:lnTo>
                  <a:pt x="3281944" y="1486658"/>
                </a:lnTo>
                <a:lnTo>
                  <a:pt x="3325452" y="1464079"/>
                </a:lnTo>
                <a:lnTo>
                  <a:pt x="3368886" y="1441342"/>
                </a:lnTo>
                <a:lnTo>
                  <a:pt x="3412258" y="1418457"/>
                </a:lnTo>
                <a:lnTo>
                  <a:pt x="3455582" y="1395435"/>
                </a:lnTo>
                <a:lnTo>
                  <a:pt x="3498870" y="1372287"/>
                </a:lnTo>
                <a:lnTo>
                  <a:pt x="3542135" y="1349025"/>
                </a:lnTo>
                <a:lnTo>
                  <a:pt x="3588481" y="1323956"/>
                </a:lnTo>
                <a:lnTo>
                  <a:pt x="3634521" y="1298376"/>
                </a:lnTo>
                <a:lnTo>
                  <a:pt x="3726201" y="1246698"/>
                </a:lnTo>
                <a:lnTo>
                  <a:pt x="3772101" y="1221110"/>
                </a:lnTo>
                <a:lnTo>
                  <a:pt x="3818212" y="1196030"/>
                </a:lnTo>
                <a:lnTo>
                  <a:pt x="3864665" y="1171711"/>
                </a:lnTo>
                <a:lnTo>
                  <a:pt x="3911590" y="1148410"/>
                </a:lnTo>
                <a:lnTo>
                  <a:pt x="3959115" y="1126380"/>
                </a:lnTo>
                <a:lnTo>
                  <a:pt x="4007370" y="1105877"/>
                </a:lnTo>
                <a:lnTo>
                  <a:pt x="4056484" y="1087155"/>
                </a:lnTo>
                <a:lnTo>
                  <a:pt x="4104159" y="1070100"/>
                </a:lnTo>
                <a:lnTo>
                  <a:pt x="4152282" y="1054597"/>
                </a:lnTo>
                <a:lnTo>
                  <a:pt x="4200813" y="1040652"/>
                </a:lnTo>
                <a:lnTo>
                  <a:pt x="4249713" y="1028266"/>
                </a:lnTo>
                <a:lnTo>
                  <a:pt x="4298944" y="1017444"/>
                </a:lnTo>
                <a:lnTo>
                  <a:pt x="4348468" y="1008189"/>
                </a:lnTo>
                <a:lnTo>
                  <a:pt x="4398246" y="1000504"/>
                </a:lnTo>
                <a:lnTo>
                  <a:pt x="4448238" y="994393"/>
                </a:lnTo>
                <a:lnTo>
                  <a:pt x="4498408" y="989859"/>
                </a:lnTo>
                <a:lnTo>
                  <a:pt x="4548714" y="986906"/>
                </a:lnTo>
                <a:lnTo>
                  <a:pt x="4599120" y="985537"/>
                </a:lnTo>
                <a:lnTo>
                  <a:pt x="4649587" y="985756"/>
                </a:lnTo>
                <a:lnTo>
                  <a:pt x="4700075" y="987566"/>
                </a:lnTo>
                <a:lnTo>
                  <a:pt x="4750547" y="990971"/>
                </a:lnTo>
                <a:lnTo>
                  <a:pt x="4800963" y="995974"/>
                </a:lnTo>
                <a:lnTo>
                  <a:pt x="4851285" y="1002579"/>
                </a:lnTo>
                <a:lnTo>
                  <a:pt x="4949443" y="1017713"/>
                </a:lnTo>
                <a:lnTo>
                  <a:pt x="5441238" y="1088575"/>
                </a:lnTo>
                <a:lnTo>
                  <a:pt x="5494129" y="1098124"/>
                </a:lnTo>
                <a:lnTo>
                  <a:pt x="5546111" y="1110664"/>
                </a:lnTo>
                <a:lnTo>
                  <a:pt x="5597228" y="1125913"/>
                </a:lnTo>
                <a:lnTo>
                  <a:pt x="5647524" y="1143591"/>
                </a:lnTo>
                <a:lnTo>
                  <a:pt x="5697044" y="1163417"/>
                </a:lnTo>
                <a:lnTo>
                  <a:pt x="5745831" y="1185109"/>
                </a:lnTo>
                <a:lnTo>
                  <a:pt x="5793929" y="1208387"/>
                </a:lnTo>
                <a:lnTo>
                  <a:pt x="5841383" y="1232970"/>
                </a:lnTo>
                <a:lnTo>
                  <a:pt x="5887125" y="1258040"/>
                </a:lnTo>
                <a:lnTo>
                  <a:pt x="5932129" y="1283902"/>
                </a:lnTo>
                <a:lnTo>
                  <a:pt x="5976389" y="1310574"/>
                </a:lnTo>
                <a:lnTo>
                  <a:pt x="6019895" y="1338073"/>
                </a:lnTo>
                <a:lnTo>
                  <a:pt x="6062639" y="1366415"/>
                </a:lnTo>
                <a:lnTo>
                  <a:pt x="6104613" y="1395619"/>
                </a:lnTo>
                <a:lnTo>
                  <a:pt x="6145808" y="1425702"/>
                </a:lnTo>
                <a:lnTo>
                  <a:pt x="6186216" y="1456682"/>
                </a:lnTo>
                <a:lnTo>
                  <a:pt x="6225828" y="1488574"/>
                </a:lnTo>
                <a:lnTo>
                  <a:pt x="6264636" y="1521398"/>
                </a:lnTo>
                <a:lnTo>
                  <a:pt x="6302631" y="1555171"/>
                </a:lnTo>
                <a:lnTo>
                  <a:pt x="6339806" y="1589909"/>
                </a:lnTo>
                <a:lnTo>
                  <a:pt x="6376151" y="1625630"/>
                </a:lnTo>
                <a:lnTo>
                  <a:pt x="6411659" y="1662352"/>
                </a:lnTo>
                <a:lnTo>
                  <a:pt x="6446320" y="1700091"/>
                </a:lnTo>
                <a:lnTo>
                  <a:pt x="6480128" y="1738866"/>
                </a:lnTo>
                <a:lnTo>
                  <a:pt x="6513072" y="1778694"/>
                </a:lnTo>
                <a:lnTo>
                  <a:pt x="6545144" y="1819592"/>
                </a:lnTo>
                <a:lnTo>
                  <a:pt x="6576337" y="1861577"/>
                </a:lnTo>
                <a:lnTo>
                  <a:pt x="6606642" y="1904667"/>
                </a:lnTo>
                <a:lnTo>
                  <a:pt x="6662409" y="1987220"/>
                </a:lnTo>
                <a:lnTo>
                  <a:pt x="6717045" y="2070494"/>
                </a:lnTo>
                <a:lnTo>
                  <a:pt x="6770545" y="2154486"/>
                </a:lnTo>
                <a:lnTo>
                  <a:pt x="6822903" y="2239190"/>
                </a:lnTo>
                <a:lnTo>
                  <a:pt x="6874115" y="2324603"/>
                </a:lnTo>
                <a:lnTo>
                  <a:pt x="6924177" y="2410721"/>
                </a:lnTo>
                <a:lnTo>
                  <a:pt x="6973082" y="2497539"/>
                </a:lnTo>
                <a:lnTo>
                  <a:pt x="7020827" y="2585054"/>
                </a:lnTo>
                <a:lnTo>
                  <a:pt x="7067405" y="2673261"/>
                </a:lnTo>
                <a:lnTo>
                  <a:pt x="7112814" y="2762157"/>
                </a:lnTo>
                <a:lnTo>
                  <a:pt x="7157047" y="2851736"/>
                </a:lnTo>
                <a:lnTo>
                  <a:pt x="7200099" y="2941996"/>
                </a:lnTo>
                <a:lnTo>
                  <a:pt x="7221181" y="2987380"/>
                </a:lnTo>
                <a:lnTo>
                  <a:pt x="7241959" y="3034402"/>
                </a:lnTo>
                <a:lnTo>
                  <a:pt x="7261423" y="3081777"/>
                </a:lnTo>
                <a:lnTo>
                  <a:pt x="7279622" y="3129491"/>
                </a:lnTo>
                <a:lnTo>
                  <a:pt x="7296606" y="3177528"/>
                </a:lnTo>
                <a:lnTo>
                  <a:pt x="7312422" y="3225874"/>
                </a:lnTo>
                <a:lnTo>
                  <a:pt x="7327119" y="3274513"/>
                </a:lnTo>
                <a:lnTo>
                  <a:pt x="7340748" y="3323430"/>
                </a:lnTo>
                <a:lnTo>
                  <a:pt x="7353309" y="3372431"/>
                </a:lnTo>
                <a:lnTo>
                  <a:pt x="4151924" y="3372431"/>
                </a:lnTo>
                <a:close/>
              </a:path>
              <a:path w="7353934" h="3372484">
                <a:moveTo>
                  <a:pt x="0" y="3372431"/>
                </a:moveTo>
                <a:lnTo>
                  <a:pt x="0" y="0"/>
                </a:lnTo>
                <a:lnTo>
                  <a:pt x="27488" y="10674"/>
                </a:lnTo>
                <a:lnTo>
                  <a:pt x="75242" y="30855"/>
                </a:lnTo>
                <a:lnTo>
                  <a:pt x="122261" y="52243"/>
                </a:lnTo>
                <a:lnTo>
                  <a:pt x="168588" y="74771"/>
                </a:lnTo>
                <a:lnTo>
                  <a:pt x="214265" y="98370"/>
                </a:lnTo>
                <a:lnTo>
                  <a:pt x="259333" y="122973"/>
                </a:lnTo>
                <a:lnTo>
                  <a:pt x="303938" y="148571"/>
                </a:lnTo>
                <a:lnTo>
                  <a:pt x="347815" y="174912"/>
                </a:lnTo>
                <a:lnTo>
                  <a:pt x="391313" y="202113"/>
                </a:lnTo>
                <a:lnTo>
                  <a:pt x="434372" y="230043"/>
                </a:lnTo>
                <a:lnTo>
                  <a:pt x="477035" y="258634"/>
                </a:lnTo>
                <a:lnTo>
                  <a:pt x="519343" y="287818"/>
                </a:lnTo>
                <a:lnTo>
                  <a:pt x="561339" y="317526"/>
                </a:lnTo>
                <a:lnTo>
                  <a:pt x="865646" y="539887"/>
                </a:lnTo>
                <a:lnTo>
                  <a:pt x="905067" y="572568"/>
                </a:lnTo>
                <a:lnTo>
                  <a:pt x="943919" y="605912"/>
                </a:lnTo>
                <a:lnTo>
                  <a:pt x="982191" y="639912"/>
                </a:lnTo>
                <a:lnTo>
                  <a:pt x="1019874" y="674558"/>
                </a:lnTo>
                <a:lnTo>
                  <a:pt x="1056958" y="709843"/>
                </a:lnTo>
                <a:lnTo>
                  <a:pt x="1093434" y="745759"/>
                </a:lnTo>
                <a:lnTo>
                  <a:pt x="1129293" y="782297"/>
                </a:lnTo>
                <a:lnTo>
                  <a:pt x="1164524" y="819451"/>
                </a:lnTo>
                <a:lnTo>
                  <a:pt x="1199117" y="857211"/>
                </a:lnTo>
                <a:lnTo>
                  <a:pt x="1266090" y="932211"/>
                </a:lnTo>
                <a:lnTo>
                  <a:pt x="1299773" y="968197"/>
                </a:lnTo>
                <a:lnTo>
                  <a:pt x="1334103" y="1003524"/>
                </a:lnTo>
                <a:lnTo>
                  <a:pt x="1369068" y="1038185"/>
                </a:lnTo>
                <a:lnTo>
                  <a:pt x="1404656" y="1072176"/>
                </a:lnTo>
                <a:lnTo>
                  <a:pt x="1440857" y="1105491"/>
                </a:lnTo>
                <a:lnTo>
                  <a:pt x="1477659" y="1138124"/>
                </a:lnTo>
                <a:lnTo>
                  <a:pt x="1515051" y="1170069"/>
                </a:lnTo>
                <a:lnTo>
                  <a:pt x="4151924" y="3372431"/>
                </a:lnTo>
                <a:lnTo>
                  <a:pt x="0" y="3372431"/>
                </a:lnTo>
                <a:close/>
              </a:path>
            </a:pathLst>
          </a:custGeom>
          <a:solidFill>
            <a:srgbClr val="37BE72">
              <a:alpha val="29798"/>
            </a:srgbClr>
          </a:solidFill>
        </p:spPr>
        <p:txBody>
          <a:bodyPr wrap="square" lIns="0" tIns="0" rIns="0" bIns="0" rtlCol="0"/>
          <a:lstStyle/>
          <a:p>
            <a:endParaRPr/>
          </a:p>
        </p:txBody>
      </p:sp>
      <p:sp>
        <p:nvSpPr>
          <p:cNvPr id="10" name="object 10"/>
          <p:cNvSpPr/>
          <p:nvPr/>
        </p:nvSpPr>
        <p:spPr>
          <a:xfrm>
            <a:off x="262166" y="7720024"/>
            <a:ext cx="6002655" cy="2115185"/>
          </a:xfrm>
          <a:custGeom>
            <a:avLst/>
            <a:gdLst/>
            <a:ahLst/>
            <a:cxnLst/>
            <a:rect l="l" t="t" r="r" b="b"/>
            <a:pathLst>
              <a:path w="6002655" h="2115184">
                <a:moveTo>
                  <a:pt x="409270" y="178600"/>
                </a:moveTo>
                <a:lnTo>
                  <a:pt x="408889" y="176288"/>
                </a:lnTo>
                <a:lnTo>
                  <a:pt x="408609" y="174256"/>
                </a:lnTo>
                <a:lnTo>
                  <a:pt x="405803" y="171107"/>
                </a:lnTo>
                <a:lnTo>
                  <a:pt x="403936" y="170929"/>
                </a:lnTo>
                <a:lnTo>
                  <a:pt x="399732" y="170649"/>
                </a:lnTo>
                <a:lnTo>
                  <a:pt x="394690" y="170738"/>
                </a:lnTo>
                <a:lnTo>
                  <a:pt x="391045" y="172593"/>
                </a:lnTo>
                <a:lnTo>
                  <a:pt x="385419" y="175780"/>
                </a:lnTo>
                <a:lnTo>
                  <a:pt x="379971" y="179298"/>
                </a:lnTo>
                <a:lnTo>
                  <a:pt x="369265" y="186651"/>
                </a:lnTo>
                <a:lnTo>
                  <a:pt x="292341" y="238544"/>
                </a:lnTo>
                <a:lnTo>
                  <a:pt x="215430" y="290512"/>
                </a:lnTo>
                <a:lnTo>
                  <a:pt x="214490" y="290969"/>
                </a:lnTo>
                <a:lnTo>
                  <a:pt x="213372" y="291439"/>
                </a:lnTo>
                <a:lnTo>
                  <a:pt x="212344" y="291807"/>
                </a:lnTo>
                <a:lnTo>
                  <a:pt x="212344" y="289128"/>
                </a:lnTo>
                <a:lnTo>
                  <a:pt x="212255" y="286994"/>
                </a:lnTo>
                <a:lnTo>
                  <a:pt x="213893" y="246583"/>
                </a:lnTo>
                <a:lnTo>
                  <a:pt x="216598" y="192493"/>
                </a:lnTo>
                <a:lnTo>
                  <a:pt x="218732" y="151180"/>
                </a:lnTo>
                <a:lnTo>
                  <a:pt x="220916" y="109867"/>
                </a:lnTo>
                <a:lnTo>
                  <a:pt x="223189" y="68541"/>
                </a:lnTo>
                <a:lnTo>
                  <a:pt x="226402" y="28371"/>
                </a:lnTo>
                <a:lnTo>
                  <a:pt x="227482" y="14986"/>
                </a:lnTo>
                <a:lnTo>
                  <a:pt x="227761" y="11836"/>
                </a:lnTo>
                <a:lnTo>
                  <a:pt x="227863" y="8229"/>
                </a:lnTo>
                <a:lnTo>
                  <a:pt x="225615" y="3149"/>
                </a:lnTo>
                <a:lnTo>
                  <a:pt x="222719" y="368"/>
                </a:lnTo>
                <a:lnTo>
                  <a:pt x="218046" y="0"/>
                </a:lnTo>
                <a:lnTo>
                  <a:pt x="215239" y="2501"/>
                </a:lnTo>
                <a:lnTo>
                  <a:pt x="213182" y="4445"/>
                </a:lnTo>
                <a:lnTo>
                  <a:pt x="212064" y="5549"/>
                </a:lnTo>
                <a:lnTo>
                  <a:pt x="211975" y="7772"/>
                </a:lnTo>
                <a:lnTo>
                  <a:pt x="211785" y="9525"/>
                </a:lnTo>
                <a:lnTo>
                  <a:pt x="209511" y="29057"/>
                </a:lnTo>
                <a:lnTo>
                  <a:pt x="207137" y="48552"/>
                </a:lnTo>
                <a:lnTo>
                  <a:pt x="205003" y="68059"/>
                </a:lnTo>
                <a:lnTo>
                  <a:pt x="203466" y="87591"/>
                </a:lnTo>
                <a:lnTo>
                  <a:pt x="200761" y="137756"/>
                </a:lnTo>
                <a:lnTo>
                  <a:pt x="198310" y="187947"/>
                </a:lnTo>
                <a:lnTo>
                  <a:pt x="193560" y="290144"/>
                </a:lnTo>
                <a:lnTo>
                  <a:pt x="193370" y="291998"/>
                </a:lnTo>
                <a:lnTo>
                  <a:pt x="193090" y="295503"/>
                </a:lnTo>
                <a:lnTo>
                  <a:pt x="186524" y="290449"/>
                </a:lnTo>
                <a:lnTo>
                  <a:pt x="180276" y="285661"/>
                </a:lnTo>
                <a:lnTo>
                  <a:pt x="174358" y="280936"/>
                </a:lnTo>
                <a:lnTo>
                  <a:pt x="168795" y="276085"/>
                </a:lnTo>
                <a:lnTo>
                  <a:pt x="158470" y="266153"/>
                </a:lnTo>
                <a:lnTo>
                  <a:pt x="148310" y="256032"/>
                </a:lnTo>
                <a:lnTo>
                  <a:pt x="138125" y="245960"/>
                </a:lnTo>
                <a:lnTo>
                  <a:pt x="106807" y="217881"/>
                </a:lnTo>
                <a:lnTo>
                  <a:pt x="77851" y="194322"/>
                </a:lnTo>
                <a:lnTo>
                  <a:pt x="73367" y="198297"/>
                </a:lnTo>
                <a:lnTo>
                  <a:pt x="70281" y="201079"/>
                </a:lnTo>
                <a:lnTo>
                  <a:pt x="71780" y="204863"/>
                </a:lnTo>
                <a:lnTo>
                  <a:pt x="77381" y="209956"/>
                </a:lnTo>
                <a:lnTo>
                  <a:pt x="82054" y="214020"/>
                </a:lnTo>
                <a:lnTo>
                  <a:pt x="84302" y="216052"/>
                </a:lnTo>
                <a:lnTo>
                  <a:pt x="91122" y="222402"/>
                </a:lnTo>
                <a:lnTo>
                  <a:pt x="97955" y="228714"/>
                </a:lnTo>
                <a:lnTo>
                  <a:pt x="104736" y="235089"/>
                </a:lnTo>
                <a:lnTo>
                  <a:pt x="111404" y="241579"/>
                </a:lnTo>
                <a:lnTo>
                  <a:pt x="128803" y="259842"/>
                </a:lnTo>
                <a:lnTo>
                  <a:pt x="146037" y="278333"/>
                </a:lnTo>
                <a:lnTo>
                  <a:pt x="164325" y="295871"/>
                </a:lnTo>
                <a:lnTo>
                  <a:pt x="184861" y="311327"/>
                </a:lnTo>
                <a:lnTo>
                  <a:pt x="182803" y="312801"/>
                </a:lnTo>
                <a:lnTo>
                  <a:pt x="181216" y="314096"/>
                </a:lnTo>
                <a:lnTo>
                  <a:pt x="129057" y="346887"/>
                </a:lnTo>
                <a:lnTo>
                  <a:pt x="78790" y="379209"/>
                </a:lnTo>
                <a:lnTo>
                  <a:pt x="32067" y="410718"/>
                </a:lnTo>
                <a:lnTo>
                  <a:pt x="4483" y="432117"/>
                </a:lnTo>
                <a:lnTo>
                  <a:pt x="381" y="436372"/>
                </a:lnTo>
                <a:lnTo>
                  <a:pt x="0" y="441553"/>
                </a:lnTo>
                <a:lnTo>
                  <a:pt x="5981" y="448945"/>
                </a:lnTo>
                <a:lnTo>
                  <a:pt x="11214" y="449592"/>
                </a:lnTo>
                <a:lnTo>
                  <a:pt x="20840" y="443585"/>
                </a:lnTo>
                <a:lnTo>
                  <a:pt x="25044" y="440156"/>
                </a:lnTo>
                <a:lnTo>
                  <a:pt x="29438" y="437108"/>
                </a:lnTo>
                <a:lnTo>
                  <a:pt x="41719" y="428459"/>
                </a:lnTo>
                <a:lnTo>
                  <a:pt x="53975" y="419798"/>
                </a:lnTo>
                <a:lnTo>
                  <a:pt x="66294" y="411264"/>
                </a:lnTo>
                <a:lnTo>
                  <a:pt x="78790" y="402983"/>
                </a:lnTo>
                <a:lnTo>
                  <a:pt x="105956" y="385622"/>
                </a:lnTo>
                <a:lnTo>
                  <a:pt x="133197" y="368452"/>
                </a:lnTo>
                <a:lnTo>
                  <a:pt x="160439" y="351358"/>
                </a:lnTo>
                <a:lnTo>
                  <a:pt x="187667" y="334264"/>
                </a:lnTo>
                <a:lnTo>
                  <a:pt x="188785" y="333705"/>
                </a:lnTo>
                <a:lnTo>
                  <a:pt x="190004" y="333057"/>
                </a:lnTo>
                <a:lnTo>
                  <a:pt x="191223" y="332600"/>
                </a:lnTo>
                <a:lnTo>
                  <a:pt x="191223" y="335000"/>
                </a:lnTo>
                <a:lnTo>
                  <a:pt x="191312" y="336753"/>
                </a:lnTo>
                <a:lnTo>
                  <a:pt x="191223" y="338518"/>
                </a:lnTo>
                <a:lnTo>
                  <a:pt x="187464" y="385635"/>
                </a:lnTo>
                <a:lnTo>
                  <a:pt x="183769" y="432777"/>
                </a:lnTo>
                <a:lnTo>
                  <a:pt x="176453" y="527100"/>
                </a:lnTo>
                <a:lnTo>
                  <a:pt x="174498" y="569188"/>
                </a:lnTo>
                <a:lnTo>
                  <a:pt x="174586" y="572706"/>
                </a:lnTo>
                <a:lnTo>
                  <a:pt x="175983" y="575106"/>
                </a:lnTo>
                <a:lnTo>
                  <a:pt x="177571" y="577697"/>
                </a:lnTo>
                <a:lnTo>
                  <a:pt x="180657" y="580834"/>
                </a:lnTo>
                <a:lnTo>
                  <a:pt x="185889" y="581025"/>
                </a:lnTo>
                <a:lnTo>
                  <a:pt x="189166" y="578154"/>
                </a:lnTo>
                <a:lnTo>
                  <a:pt x="191122" y="575843"/>
                </a:lnTo>
                <a:lnTo>
                  <a:pt x="192620" y="574179"/>
                </a:lnTo>
                <a:lnTo>
                  <a:pt x="192811" y="571220"/>
                </a:lnTo>
                <a:lnTo>
                  <a:pt x="193001" y="568718"/>
                </a:lnTo>
                <a:lnTo>
                  <a:pt x="193662" y="561238"/>
                </a:lnTo>
                <a:lnTo>
                  <a:pt x="194284" y="553745"/>
                </a:lnTo>
                <a:lnTo>
                  <a:pt x="195427" y="538759"/>
                </a:lnTo>
                <a:lnTo>
                  <a:pt x="199123" y="488099"/>
                </a:lnTo>
                <a:lnTo>
                  <a:pt x="202793" y="437438"/>
                </a:lnTo>
                <a:lnTo>
                  <a:pt x="210096" y="336105"/>
                </a:lnTo>
                <a:lnTo>
                  <a:pt x="210197" y="335000"/>
                </a:lnTo>
                <a:lnTo>
                  <a:pt x="210375" y="333794"/>
                </a:lnTo>
                <a:lnTo>
                  <a:pt x="210654" y="331584"/>
                </a:lnTo>
                <a:lnTo>
                  <a:pt x="212813" y="333616"/>
                </a:lnTo>
                <a:lnTo>
                  <a:pt x="214401" y="335000"/>
                </a:lnTo>
                <a:lnTo>
                  <a:pt x="215798" y="336486"/>
                </a:lnTo>
                <a:lnTo>
                  <a:pt x="236588" y="356819"/>
                </a:lnTo>
                <a:lnTo>
                  <a:pt x="258343" y="376034"/>
                </a:lnTo>
                <a:lnTo>
                  <a:pt x="280746" y="394500"/>
                </a:lnTo>
                <a:lnTo>
                  <a:pt x="303466" y="412597"/>
                </a:lnTo>
                <a:lnTo>
                  <a:pt x="306552" y="415099"/>
                </a:lnTo>
                <a:lnTo>
                  <a:pt x="310108" y="416953"/>
                </a:lnTo>
                <a:lnTo>
                  <a:pt x="313931" y="418058"/>
                </a:lnTo>
                <a:lnTo>
                  <a:pt x="318325" y="419354"/>
                </a:lnTo>
                <a:lnTo>
                  <a:pt x="322719" y="418236"/>
                </a:lnTo>
                <a:lnTo>
                  <a:pt x="327952" y="409727"/>
                </a:lnTo>
                <a:lnTo>
                  <a:pt x="326923" y="405663"/>
                </a:lnTo>
                <a:lnTo>
                  <a:pt x="323938" y="402056"/>
                </a:lnTo>
                <a:lnTo>
                  <a:pt x="322160" y="400024"/>
                </a:lnTo>
                <a:lnTo>
                  <a:pt x="320192" y="398170"/>
                </a:lnTo>
                <a:lnTo>
                  <a:pt x="318046" y="396506"/>
                </a:lnTo>
                <a:lnTo>
                  <a:pt x="302463" y="384136"/>
                </a:lnTo>
                <a:lnTo>
                  <a:pt x="271360" y="359410"/>
                </a:lnTo>
                <a:lnTo>
                  <a:pt x="237413" y="330403"/>
                </a:lnTo>
                <a:lnTo>
                  <a:pt x="228257" y="321868"/>
                </a:lnTo>
                <a:lnTo>
                  <a:pt x="218973" y="313270"/>
                </a:lnTo>
                <a:lnTo>
                  <a:pt x="220853" y="311873"/>
                </a:lnTo>
                <a:lnTo>
                  <a:pt x="222059" y="310857"/>
                </a:lnTo>
                <a:lnTo>
                  <a:pt x="223367" y="309930"/>
                </a:lnTo>
                <a:lnTo>
                  <a:pt x="262521" y="283133"/>
                </a:lnTo>
                <a:lnTo>
                  <a:pt x="298653" y="258787"/>
                </a:lnTo>
                <a:lnTo>
                  <a:pt x="321716" y="243370"/>
                </a:lnTo>
                <a:lnTo>
                  <a:pt x="344741" y="227901"/>
                </a:lnTo>
                <a:lnTo>
                  <a:pt x="377482" y="205435"/>
                </a:lnTo>
                <a:lnTo>
                  <a:pt x="407949" y="182295"/>
                </a:lnTo>
                <a:lnTo>
                  <a:pt x="409270" y="178600"/>
                </a:lnTo>
                <a:close/>
              </a:path>
              <a:path w="6002655" h="2115184">
                <a:moveTo>
                  <a:pt x="3252571" y="1921230"/>
                </a:moveTo>
                <a:lnTo>
                  <a:pt x="2497340" y="1999234"/>
                </a:lnTo>
                <a:lnTo>
                  <a:pt x="2444089" y="1991956"/>
                </a:lnTo>
                <a:lnTo>
                  <a:pt x="2236203" y="2013432"/>
                </a:lnTo>
                <a:lnTo>
                  <a:pt x="2080806" y="1991182"/>
                </a:lnTo>
                <a:lnTo>
                  <a:pt x="1933676" y="1968068"/>
                </a:lnTo>
                <a:lnTo>
                  <a:pt x="1883371" y="1947735"/>
                </a:lnTo>
                <a:lnTo>
                  <a:pt x="1785797" y="1932279"/>
                </a:lnTo>
                <a:lnTo>
                  <a:pt x="1736051" y="1911870"/>
                </a:lnTo>
                <a:lnTo>
                  <a:pt x="1640154" y="1896249"/>
                </a:lnTo>
                <a:lnTo>
                  <a:pt x="1543367" y="1855165"/>
                </a:lnTo>
                <a:lnTo>
                  <a:pt x="1497088" y="1847189"/>
                </a:lnTo>
                <a:lnTo>
                  <a:pt x="1403832" y="1805749"/>
                </a:lnTo>
                <a:lnTo>
                  <a:pt x="1358277" y="1784908"/>
                </a:lnTo>
                <a:lnTo>
                  <a:pt x="1313535" y="1764004"/>
                </a:lnTo>
                <a:lnTo>
                  <a:pt x="1268349" y="1730362"/>
                </a:lnTo>
                <a:lnTo>
                  <a:pt x="1226896" y="1709115"/>
                </a:lnTo>
                <a:lnTo>
                  <a:pt x="1186319" y="1687766"/>
                </a:lnTo>
                <a:lnTo>
                  <a:pt x="1145387" y="1653692"/>
                </a:lnTo>
                <a:lnTo>
                  <a:pt x="1105458" y="1619516"/>
                </a:lnTo>
                <a:lnTo>
                  <a:pt x="1067917" y="1597850"/>
                </a:lnTo>
                <a:lnTo>
                  <a:pt x="1030224" y="1563446"/>
                </a:lnTo>
                <a:lnTo>
                  <a:pt x="993762" y="1528914"/>
                </a:lnTo>
                <a:lnTo>
                  <a:pt x="958596" y="1494231"/>
                </a:lnTo>
                <a:lnTo>
                  <a:pt x="924801" y="1459420"/>
                </a:lnTo>
                <a:lnTo>
                  <a:pt x="892454" y="1424457"/>
                </a:lnTo>
                <a:lnTo>
                  <a:pt x="861618" y="1389341"/>
                </a:lnTo>
                <a:lnTo>
                  <a:pt x="832370" y="1354061"/>
                </a:lnTo>
                <a:lnTo>
                  <a:pt x="803478" y="1305979"/>
                </a:lnTo>
                <a:lnTo>
                  <a:pt x="777608" y="1270342"/>
                </a:lnTo>
                <a:lnTo>
                  <a:pt x="769937" y="1258366"/>
                </a:lnTo>
                <a:lnTo>
                  <a:pt x="761555" y="1233703"/>
                </a:lnTo>
                <a:lnTo>
                  <a:pt x="754621" y="1221651"/>
                </a:lnTo>
                <a:lnTo>
                  <a:pt x="747395" y="1209624"/>
                </a:lnTo>
                <a:lnTo>
                  <a:pt x="794740" y="1191971"/>
                </a:lnTo>
                <a:lnTo>
                  <a:pt x="839558" y="1161808"/>
                </a:lnTo>
                <a:lnTo>
                  <a:pt x="930351" y="1126896"/>
                </a:lnTo>
                <a:lnTo>
                  <a:pt x="972312" y="1097026"/>
                </a:lnTo>
                <a:lnTo>
                  <a:pt x="1010539" y="1067549"/>
                </a:lnTo>
                <a:lnTo>
                  <a:pt x="709599" y="1098626"/>
                </a:lnTo>
                <a:lnTo>
                  <a:pt x="698919" y="1061427"/>
                </a:lnTo>
                <a:lnTo>
                  <a:pt x="695147" y="1010742"/>
                </a:lnTo>
                <a:lnTo>
                  <a:pt x="698893" y="972058"/>
                </a:lnTo>
                <a:lnTo>
                  <a:pt x="706856" y="932929"/>
                </a:lnTo>
                <a:lnTo>
                  <a:pt x="720940" y="880402"/>
                </a:lnTo>
                <a:lnTo>
                  <a:pt x="746785" y="852195"/>
                </a:lnTo>
                <a:lnTo>
                  <a:pt x="780224" y="823214"/>
                </a:lnTo>
                <a:lnTo>
                  <a:pt x="821029" y="806234"/>
                </a:lnTo>
                <a:lnTo>
                  <a:pt x="914717" y="796569"/>
                </a:lnTo>
                <a:lnTo>
                  <a:pt x="954303" y="818007"/>
                </a:lnTo>
                <a:lnTo>
                  <a:pt x="985710" y="853059"/>
                </a:lnTo>
                <a:lnTo>
                  <a:pt x="1009611" y="901661"/>
                </a:lnTo>
                <a:lnTo>
                  <a:pt x="1011313" y="914247"/>
                </a:lnTo>
                <a:lnTo>
                  <a:pt x="1008951" y="914501"/>
                </a:lnTo>
                <a:lnTo>
                  <a:pt x="1007783" y="927379"/>
                </a:lnTo>
                <a:lnTo>
                  <a:pt x="1005878" y="940346"/>
                </a:lnTo>
                <a:lnTo>
                  <a:pt x="1000899" y="940866"/>
                </a:lnTo>
                <a:lnTo>
                  <a:pt x="966203" y="982751"/>
                </a:lnTo>
                <a:lnTo>
                  <a:pt x="928230" y="1012202"/>
                </a:lnTo>
                <a:lnTo>
                  <a:pt x="887209" y="1029208"/>
                </a:lnTo>
                <a:lnTo>
                  <a:pt x="844613" y="1046378"/>
                </a:lnTo>
                <a:lnTo>
                  <a:pt x="801992" y="1076312"/>
                </a:lnTo>
                <a:lnTo>
                  <a:pt x="756920" y="1093736"/>
                </a:lnTo>
                <a:lnTo>
                  <a:pt x="1010539" y="1067549"/>
                </a:lnTo>
                <a:lnTo>
                  <a:pt x="1046035" y="1038339"/>
                </a:lnTo>
                <a:lnTo>
                  <a:pt x="1079779" y="1009319"/>
                </a:lnTo>
                <a:lnTo>
                  <a:pt x="1106512" y="942721"/>
                </a:lnTo>
                <a:lnTo>
                  <a:pt x="1106728" y="917168"/>
                </a:lnTo>
                <a:lnTo>
                  <a:pt x="1097241" y="892606"/>
                </a:lnTo>
                <a:lnTo>
                  <a:pt x="1086751" y="868159"/>
                </a:lnTo>
                <a:lnTo>
                  <a:pt x="1075702" y="843762"/>
                </a:lnTo>
                <a:lnTo>
                  <a:pt x="1063828" y="819454"/>
                </a:lnTo>
                <a:lnTo>
                  <a:pt x="1052195" y="807885"/>
                </a:lnTo>
                <a:lnTo>
                  <a:pt x="1034719" y="784161"/>
                </a:lnTo>
                <a:lnTo>
                  <a:pt x="1017257" y="760425"/>
                </a:lnTo>
                <a:lnTo>
                  <a:pt x="979512" y="738797"/>
                </a:lnTo>
                <a:lnTo>
                  <a:pt x="936853" y="717664"/>
                </a:lnTo>
                <a:lnTo>
                  <a:pt x="891095" y="709625"/>
                </a:lnTo>
                <a:lnTo>
                  <a:pt x="842733" y="714616"/>
                </a:lnTo>
                <a:lnTo>
                  <a:pt x="792289" y="732599"/>
                </a:lnTo>
                <a:lnTo>
                  <a:pt x="745845" y="750163"/>
                </a:lnTo>
                <a:lnTo>
                  <a:pt x="707529" y="766876"/>
                </a:lnTo>
                <a:lnTo>
                  <a:pt x="677722" y="795489"/>
                </a:lnTo>
                <a:lnTo>
                  <a:pt x="637387" y="863498"/>
                </a:lnTo>
                <a:lnTo>
                  <a:pt x="625030" y="903071"/>
                </a:lnTo>
                <a:lnTo>
                  <a:pt x="617550" y="954925"/>
                </a:lnTo>
                <a:lnTo>
                  <a:pt x="614032" y="1019124"/>
                </a:lnTo>
                <a:lnTo>
                  <a:pt x="614349" y="1044625"/>
                </a:lnTo>
                <a:lnTo>
                  <a:pt x="616927" y="1069898"/>
                </a:lnTo>
                <a:lnTo>
                  <a:pt x="620471" y="1095057"/>
                </a:lnTo>
                <a:lnTo>
                  <a:pt x="624967" y="1132903"/>
                </a:lnTo>
                <a:lnTo>
                  <a:pt x="588518" y="1136662"/>
                </a:lnTo>
                <a:lnTo>
                  <a:pt x="568998" y="1125918"/>
                </a:lnTo>
                <a:lnTo>
                  <a:pt x="551040" y="1127772"/>
                </a:lnTo>
                <a:lnTo>
                  <a:pt x="457606" y="1111885"/>
                </a:lnTo>
                <a:lnTo>
                  <a:pt x="412724" y="1103757"/>
                </a:lnTo>
                <a:lnTo>
                  <a:pt x="368122" y="1082827"/>
                </a:lnTo>
                <a:lnTo>
                  <a:pt x="325348" y="1061707"/>
                </a:lnTo>
                <a:lnTo>
                  <a:pt x="284695" y="1040371"/>
                </a:lnTo>
                <a:lnTo>
                  <a:pt x="261073" y="1017270"/>
                </a:lnTo>
                <a:lnTo>
                  <a:pt x="236080" y="1007084"/>
                </a:lnTo>
                <a:lnTo>
                  <a:pt x="211061" y="1009675"/>
                </a:lnTo>
                <a:lnTo>
                  <a:pt x="184746" y="999617"/>
                </a:lnTo>
                <a:lnTo>
                  <a:pt x="163525" y="1001814"/>
                </a:lnTo>
                <a:lnTo>
                  <a:pt x="188036" y="1063117"/>
                </a:lnTo>
                <a:lnTo>
                  <a:pt x="215658" y="1098575"/>
                </a:lnTo>
                <a:lnTo>
                  <a:pt x="249123" y="1133411"/>
                </a:lnTo>
                <a:lnTo>
                  <a:pt x="286575" y="1155077"/>
                </a:lnTo>
                <a:lnTo>
                  <a:pt x="329539" y="1176185"/>
                </a:lnTo>
                <a:lnTo>
                  <a:pt x="373392" y="1197190"/>
                </a:lnTo>
                <a:lnTo>
                  <a:pt x="418249" y="1218082"/>
                </a:lnTo>
                <a:lnTo>
                  <a:pt x="462978" y="1226235"/>
                </a:lnTo>
                <a:lnTo>
                  <a:pt x="556437" y="1242123"/>
                </a:lnTo>
                <a:lnTo>
                  <a:pt x="653580" y="1232090"/>
                </a:lnTo>
                <a:lnTo>
                  <a:pt x="661174" y="1244066"/>
                </a:lnTo>
                <a:lnTo>
                  <a:pt x="673747" y="1242771"/>
                </a:lnTo>
                <a:lnTo>
                  <a:pt x="678688" y="1255026"/>
                </a:lnTo>
                <a:lnTo>
                  <a:pt x="702652" y="1290853"/>
                </a:lnTo>
                <a:lnTo>
                  <a:pt x="729665" y="1339138"/>
                </a:lnTo>
                <a:lnTo>
                  <a:pt x="757021" y="1374609"/>
                </a:lnTo>
                <a:lnTo>
                  <a:pt x="785926" y="1409928"/>
                </a:lnTo>
                <a:lnTo>
                  <a:pt x="816305" y="1445094"/>
                </a:lnTo>
                <a:lnTo>
                  <a:pt x="849376" y="1492745"/>
                </a:lnTo>
                <a:lnTo>
                  <a:pt x="882446" y="1527632"/>
                </a:lnTo>
                <a:lnTo>
                  <a:pt x="916724" y="1562404"/>
                </a:lnTo>
                <a:lnTo>
                  <a:pt x="952119" y="1597050"/>
                </a:lnTo>
                <a:lnTo>
                  <a:pt x="988542" y="1631581"/>
                </a:lnTo>
                <a:lnTo>
                  <a:pt x="1024623" y="1653400"/>
                </a:lnTo>
                <a:lnTo>
                  <a:pt x="1064552" y="1687576"/>
                </a:lnTo>
                <a:lnTo>
                  <a:pt x="1105662" y="1721637"/>
                </a:lnTo>
                <a:lnTo>
                  <a:pt x="1147889" y="1755571"/>
                </a:lnTo>
                <a:lnTo>
                  <a:pt x="1189913" y="1776768"/>
                </a:lnTo>
                <a:lnTo>
                  <a:pt x="1234287" y="1810486"/>
                </a:lnTo>
                <a:lnTo>
                  <a:pt x="1278394" y="1831467"/>
                </a:lnTo>
                <a:lnTo>
                  <a:pt x="1324787" y="1864982"/>
                </a:lnTo>
                <a:lnTo>
                  <a:pt x="1370825" y="1885759"/>
                </a:lnTo>
                <a:lnTo>
                  <a:pt x="1417777" y="1906447"/>
                </a:lnTo>
                <a:lnTo>
                  <a:pt x="1465605" y="1927034"/>
                </a:lnTo>
                <a:lnTo>
                  <a:pt x="1514284" y="1947545"/>
                </a:lnTo>
                <a:lnTo>
                  <a:pt x="1562468" y="1955342"/>
                </a:lnTo>
                <a:lnTo>
                  <a:pt x="1657464" y="1996592"/>
                </a:lnTo>
                <a:lnTo>
                  <a:pt x="1703882" y="2004568"/>
                </a:lnTo>
                <a:lnTo>
                  <a:pt x="1751799" y="2025154"/>
                </a:lnTo>
                <a:lnTo>
                  <a:pt x="1798662" y="2033092"/>
                </a:lnTo>
                <a:lnTo>
                  <a:pt x="1847100" y="2053615"/>
                </a:lnTo>
                <a:lnTo>
                  <a:pt x="2088476" y="2092528"/>
                </a:lnTo>
                <a:lnTo>
                  <a:pt x="2244991" y="2114664"/>
                </a:lnTo>
                <a:lnTo>
                  <a:pt x="2347023" y="2104136"/>
                </a:lnTo>
                <a:lnTo>
                  <a:pt x="2399398" y="2111489"/>
                </a:lnTo>
                <a:lnTo>
                  <a:pt x="2706801" y="2079739"/>
                </a:lnTo>
                <a:lnTo>
                  <a:pt x="2756801" y="2061819"/>
                </a:lnTo>
                <a:lnTo>
                  <a:pt x="2808236" y="2056498"/>
                </a:lnTo>
                <a:lnTo>
                  <a:pt x="2858338" y="2038553"/>
                </a:lnTo>
                <a:lnTo>
                  <a:pt x="2909773" y="2033244"/>
                </a:lnTo>
                <a:lnTo>
                  <a:pt x="3056674" y="1979764"/>
                </a:lnTo>
                <a:lnTo>
                  <a:pt x="3106750" y="1974596"/>
                </a:lnTo>
                <a:lnTo>
                  <a:pt x="3252571" y="1921230"/>
                </a:lnTo>
                <a:close/>
              </a:path>
              <a:path w="6002655" h="2115184">
                <a:moveTo>
                  <a:pt x="4437583" y="1569021"/>
                </a:moveTo>
                <a:lnTo>
                  <a:pt x="3693541" y="1645869"/>
                </a:lnTo>
                <a:lnTo>
                  <a:pt x="3165119" y="1840890"/>
                </a:lnTo>
                <a:lnTo>
                  <a:pt x="3115640" y="1845995"/>
                </a:lnTo>
                <a:lnTo>
                  <a:pt x="3067405" y="1863750"/>
                </a:lnTo>
                <a:lnTo>
                  <a:pt x="2974898" y="1898840"/>
                </a:lnTo>
                <a:lnTo>
                  <a:pt x="2927210" y="1903768"/>
                </a:lnTo>
                <a:lnTo>
                  <a:pt x="2834094" y="1938909"/>
                </a:lnTo>
                <a:lnTo>
                  <a:pt x="3258680" y="1895068"/>
                </a:lnTo>
                <a:lnTo>
                  <a:pt x="2786049" y="1943874"/>
                </a:lnTo>
                <a:lnTo>
                  <a:pt x="2739174" y="1961489"/>
                </a:lnTo>
                <a:lnTo>
                  <a:pt x="2642400" y="1971484"/>
                </a:lnTo>
                <a:lnTo>
                  <a:pt x="2595080" y="1989137"/>
                </a:lnTo>
                <a:lnTo>
                  <a:pt x="3252571" y="1921230"/>
                </a:lnTo>
                <a:lnTo>
                  <a:pt x="3349510" y="1885696"/>
                </a:lnTo>
                <a:lnTo>
                  <a:pt x="3399218" y="1880552"/>
                </a:lnTo>
                <a:lnTo>
                  <a:pt x="3985488" y="1666786"/>
                </a:lnTo>
                <a:lnTo>
                  <a:pt x="4036707" y="1661502"/>
                </a:lnTo>
                <a:lnTo>
                  <a:pt x="4136974" y="1625612"/>
                </a:lnTo>
                <a:lnTo>
                  <a:pt x="4188650" y="1620266"/>
                </a:lnTo>
                <a:lnTo>
                  <a:pt x="4239234" y="1602282"/>
                </a:lnTo>
                <a:lnTo>
                  <a:pt x="4389640" y="1586738"/>
                </a:lnTo>
                <a:lnTo>
                  <a:pt x="4437583" y="1569021"/>
                </a:lnTo>
                <a:close/>
              </a:path>
              <a:path w="6002655" h="2115184">
                <a:moveTo>
                  <a:pt x="4791684" y="1443075"/>
                </a:moveTo>
                <a:lnTo>
                  <a:pt x="4742472" y="1435392"/>
                </a:lnTo>
                <a:lnTo>
                  <a:pt x="4212120" y="1490167"/>
                </a:lnTo>
                <a:lnTo>
                  <a:pt x="4164965" y="1507807"/>
                </a:lnTo>
                <a:lnTo>
                  <a:pt x="4791684" y="1443075"/>
                </a:lnTo>
                <a:close/>
              </a:path>
              <a:path w="6002655" h="2115184">
                <a:moveTo>
                  <a:pt x="6002375" y="1918119"/>
                </a:moveTo>
                <a:lnTo>
                  <a:pt x="6001334" y="1905457"/>
                </a:lnTo>
                <a:lnTo>
                  <a:pt x="5997499" y="1893087"/>
                </a:lnTo>
                <a:lnTo>
                  <a:pt x="5980849" y="1843735"/>
                </a:lnTo>
                <a:lnTo>
                  <a:pt x="5961888" y="1820151"/>
                </a:lnTo>
                <a:lnTo>
                  <a:pt x="5936958" y="1784426"/>
                </a:lnTo>
                <a:lnTo>
                  <a:pt x="5907621" y="1749158"/>
                </a:lnTo>
                <a:lnTo>
                  <a:pt x="5870143" y="1727492"/>
                </a:lnTo>
                <a:lnTo>
                  <a:pt x="5830443" y="1693291"/>
                </a:lnTo>
                <a:lnTo>
                  <a:pt x="5789688" y="1659191"/>
                </a:lnTo>
                <a:lnTo>
                  <a:pt x="5749048" y="1637855"/>
                </a:lnTo>
                <a:lnTo>
                  <a:pt x="5705754" y="1604022"/>
                </a:lnTo>
                <a:lnTo>
                  <a:pt x="5662269" y="1582978"/>
                </a:lnTo>
                <a:lnTo>
                  <a:pt x="5617146" y="1562112"/>
                </a:lnTo>
                <a:lnTo>
                  <a:pt x="5571553" y="1554048"/>
                </a:lnTo>
                <a:lnTo>
                  <a:pt x="5474119" y="1513039"/>
                </a:lnTo>
                <a:lnTo>
                  <a:pt x="5426875" y="1505153"/>
                </a:lnTo>
                <a:lnTo>
                  <a:pt x="5378259" y="1484642"/>
                </a:lnTo>
                <a:lnTo>
                  <a:pt x="5234559" y="1461173"/>
                </a:lnTo>
                <a:lnTo>
                  <a:pt x="5184356" y="1440827"/>
                </a:lnTo>
                <a:lnTo>
                  <a:pt x="5136058" y="1445818"/>
                </a:lnTo>
                <a:lnTo>
                  <a:pt x="5036045" y="1430604"/>
                </a:lnTo>
                <a:lnTo>
                  <a:pt x="4987633" y="1435608"/>
                </a:lnTo>
                <a:lnTo>
                  <a:pt x="4937785" y="1427988"/>
                </a:lnTo>
                <a:lnTo>
                  <a:pt x="4116654" y="1512798"/>
                </a:lnTo>
                <a:lnTo>
                  <a:pt x="4023042" y="1548003"/>
                </a:lnTo>
                <a:lnTo>
                  <a:pt x="3975100" y="1552956"/>
                </a:lnTo>
                <a:lnTo>
                  <a:pt x="3742931" y="1640763"/>
                </a:lnTo>
                <a:lnTo>
                  <a:pt x="4437583" y="1569021"/>
                </a:lnTo>
                <a:lnTo>
                  <a:pt x="4585500" y="1553743"/>
                </a:lnTo>
                <a:lnTo>
                  <a:pt x="4636109" y="1561287"/>
                </a:lnTo>
                <a:lnTo>
                  <a:pt x="4885791" y="1535506"/>
                </a:lnTo>
                <a:lnTo>
                  <a:pt x="4937430" y="1542935"/>
                </a:lnTo>
                <a:lnTo>
                  <a:pt x="4987709" y="1537741"/>
                </a:lnTo>
                <a:lnTo>
                  <a:pt x="5039207" y="1545196"/>
                </a:lnTo>
                <a:lnTo>
                  <a:pt x="5089334" y="1540014"/>
                </a:lnTo>
                <a:lnTo>
                  <a:pt x="5297690" y="1569567"/>
                </a:lnTo>
                <a:lnTo>
                  <a:pt x="5349481" y="1589747"/>
                </a:lnTo>
                <a:lnTo>
                  <a:pt x="5399608" y="1597342"/>
                </a:lnTo>
                <a:lnTo>
                  <a:pt x="5450827" y="1617586"/>
                </a:lnTo>
                <a:lnTo>
                  <a:pt x="5500662" y="1625206"/>
                </a:lnTo>
                <a:lnTo>
                  <a:pt x="5548452" y="1645805"/>
                </a:lnTo>
                <a:lnTo>
                  <a:pt x="5594655" y="1666570"/>
                </a:lnTo>
                <a:lnTo>
                  <a:pt x="5639244" y="1687499"/>
                </a:lnTo>
                <a:lnTo>
                  <a:pt x="5682183" y="1708594"/>
                </a:lnTo>
                <a:lnTo>
                  <a:pt x="5723471" y="1729867"/>
                </a:lnTo>
                <a:lnTo>
                  <a:pt x="5763057" y="1751317"/>
                </a:lnTo>
                <a:lnTo>
                  <a:pt x="5802223" y="1785569"/>
                </a:lnTo>
                <a:lnTo>
                  <a:pt x="5838368" y="1807375"/>
                </a:lnTo>
                <a:lnTo>
                  <a:pt x="5874029" y="1841995"/>
                </a:lnTo>
                <a:lnTo>
                  <a:pt x="5907913" y="1876806"/>
                </a:lnTo>
                <a:lnTo>
                  <a:pt x="5939980" y="1911794"/>
                </a:lnTo>
                <a:lnTo>
                  <a:pt x="5949581" y="1923567"/>
                </a:lnTo>
                <a:lnTo>
                  <a:pt x="5960351" y="1935226"/>
                </a:lnTo>
                <a:lnTo>
                  <a:pt x="5998515" y="1931276"/>
                </a:lnTo>
                <a:lnTo>
                  <a:pt x="6002375" y="1918119"/>
                </a:lnTo>
                <a:close/>
              </a:path>
            </a:pathLst>
          </a:custGeom>
          <a:solidFill>
            <a:srgbClr val="241725"/>
          </a:solidFill>
        </p:spPr>
        <p:txBody>
          <a:bodyPr wrap="square" lIns="0" tIns="0" rIns="0" bIns="0" rtlCol="0"/>
          <a:lstStyle/>
          <a:p>
            <a:endParaRPr/>
          </a:p>
        </p:txBody>
      </p:sp>
      <p:sp>
        <p:nvSpPr>
          <p:cNvPr id="12" name="object 12"/>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13" name="object 13"/>
          <p:cNvSpPr/>
          <p:nvPr/>
        </p:nvSpPr>
        <p:spPr>
          <a:xfrm>
            <a:off x="12648832" y="425576"/>
            <a:ext cx="5499100" cy="1853564"/>
          </a:xfrm>
          <a:custGeom>
            <a:avLst/>
            <a:gdLst/>
            <a:ahLst/>
            <a:cxnLst/>
            <a:rect l="l" t="t" r="r" b="b"/>
            <a:pathLst>
              <a:path w="5499100" h="1853564">
                <a:moveTo>
                  <a:pt x="4862004" y="1282700"/>
                </a:moveTo>
                <a:lnTo>
                  <a:pt x="4859439" y="1270000"/>
                </a:lnTo>
                <a:lnTo>
                  <a:pt x="4844643" y="1244600"/>
                </a:lnTo>
                <a:lnTo>
                  <a:pt x="4824374" y="1206500"/>
                </a:lnTo>
                <a:lnTo>
                  <a:pt x="4769320" y="1155700"/>
                </a:lnTo>
                <a:lnTo>
                  <a:pt x="4729823" y="1130300"/>
                </a:lnTo>
                <a:lnTo>
                  <a:pt x="4689310" y="1104900"/>
                </a:lnTo>
                <a:lnTo>
                  <a:pt x="4647628" y="1079500"/>
                </a:lnTo>
                <a:lnTo>
                  <a:pt x="4604588" y="1066800"/>
                </a:lnTo>
                <a:lnTo>
                  <a:pt x="4560011" y="1054100"/>
                </a:lnTo>
                <a:lnTo>
                  <a:pt x="4459135" y="1054100"/>
                </a:lnTo>
                <a:lnTo>
                  <a:pt x="4448670" y="1041400"/>
                </a:lnTo>
                <a:lnTo>
                  <a:pt x="4446308" y="1041400"/>
                </a:lnTo>
                <a:lnTo>
                  <a:pt x="4425137" y="990600"/>
                </a:lnTo>
                <a:lnTo>
                  <a:pt x="4412272" y="969606"/>
                </a:lnTo>
                <a:lnTo>
                  <a:pt x="4412272" y="1193800"/>
                </a:lnTo>
                <a:lnTo>
                  <a:pt x="4411040" y="1231900"/>
                </a:lnTo>
                <a:lnTo>
                  <a:pt x="4404487" y="1270000"/>
                </a:lnTo>
                <a:lnTo>
                  <a:pt x="4394327" y="1308100"/>
                </a:lnTo>
                <a:lnTo>
                  <a:pt x="4372419" y="1346200"/>
                </a:lnTo>
                <a:lnTo>
                  <a:pt x="4338815" y="1384300"/>
                </a:lnTo>
                <a:lnTo>
                  <a:pt x="4296080" y="1397000"/>
                </a:lnTo>
                <a:lnTo>
                  <a:pt x="4246829" y="1409700"/>
                </a:lnTo>
                <a:lnTo>
                  <a:pt x="4206557" y="1397000"/>
                </a:lnTo>
                <a:lnTo>
                  <a:pt x="4174947" y="1371600"/>
                </a:lnTo>
                <a:lnTo>
                  <a:pt x="4151426" y="1346200"/>
                </a:lnTo>
                <a:lnTo>
                  <a:pt x="4135450" y="1295400"/>
                </a:lnTo>
                <a:lnTo>
                  <a:pt x="4137139" y="1295400"/>
                </a:lnTo>
                <a:lnTo>
                  <a:pt x="4139247" y="1282700"/>
                </a:lnTo>
                <a:lnTo>
                  <a:pt x="4141990" y="1270000"/>
                </a:lnTo>
                <a:lnTo>
                  <a:pt x="4146258" y="1270000"/>
                </a:lnTo>
                <a:lnTo>
                  <a:pt x="4184942" y="1244600"/>
                </a:lnTo>
                <a:lnTo>
                  <a:pt x="4225874" y="1219200"/>
                </a:lnTo>
                <a:lnTo>
                  <a:pt x="4268775" y="1193800"/>
                </a:lnTo>
                <a:lnTo>
                  <a:pt x="4313364" y="1181100"/>
                </a:lnTo>
                <a:lnTo>
                  <a:pt x="4406481" y="1155700"/>
                </a:lnTo>
                <a:lnTo>
                  <a:pt x="4412272" y="1193800"/>
                </a:lnTo>
                <a:lnTo>
                  <a:pt x="4412272" y="969606"/>
                </a:lnTo>
                <a:lnTo>
                  <a:pt x="4401794" y="952500"/>
                </a:lnTo>
                <a:lnTo>
                  <a:pt x="4376382" y="901700"/>
                </a:lnTo>
                <a:lnTo>
                  <a:pt x="4349051" y="863600"/>
                </a:lnTo>
                <a:lnTo>
                  <a:pt x="4319956" y="825500"/>
                </a:lnTo>
                <a:lnTo>
                  <a:pt x="4289196" y="774700"/>
                </a:lnTo>
                <a:lnTo>
                  <a:pt x="4256938" y="736600"/>
                </a:lnTo>
                <a:lnTo>
                  <a:pt x="4223309" y="698500"/>
                </a:lnTo>
                <a:lnTo>
                  <a:pt x="4188447" y="660400"/>
                </a:lnTo>
                <a:lnTo>
                  <a:pt x="4151363" y="622300"/>
                </a:lnTo>
                <a:lnTo>
                  <a:pt x="4112857" y="584200"/>
                </a:lnTo>
                <a:lnTo>
                  <a:pt x="4072979" y="558800"/>
                </a:lnTo>
                <a:lnTo>
                  <a:pt x="4031780" y="520700"/>
                </a:lnTo>
                <a:lnTo>
                  <a:pt x="3989311" y="495300"/>
                </a:lnTo>
                <a:lnTo>
                  <a:pt x="3945623" y="457200"/>
                </a:lnTo>
                <a:lnTo>
                  <a:pt x="3900779" y="431800"/>
                </a:lnTo>
                <a:lnTo>
                  <a:pt x="3854818" y="406400"/>
                </a:lnTo>
                <a:lnTo>
                  <a:pt x="3807815" y="381000"/>
                </a:lnTo>
                <a:lnTo>
                  <a:pt x="3759797" y="355600"/>
                </a:lnTo>
                <a:lnTo>
                  <a:pt x="3712934" y="342900"/>
                </a:lnTo>
                <a:lnTo>
                  <a:pt x="3665905" y="317500"/>
                </a:lnTo>
                <a:lnTo>
                  <a:pt x="3618649" y="304800"/>
                </a:lnTo>
                <a:lnTo>
                  <a:pt x="3523196" y="254000"/>
                </a:lnTo>
                <a:lnTo>
                  <a:pt x="3227387" y="177800"/>
                </a:lnTo>
                <a:lnTo>
                  <a:pt x="3177603" y="177800"/>
                </a:lnTo>
                <a:lnTo>
                  <a:pt x="3127756" y="165100"/>
                </a:lnTo>
                <a:lnTo>
                  <a:pt x="2777426" y="165100"/>
                </a:lnTo>
                <a:lnTo>
                  <a:pt x="2727223" y="177800"/>
                </a:lnTo>
                <a:lnTo>
                  <a:pt x="2676995" y="177800"/>
                </a:lnTo>
                <a:lnTo>
                  <a:pt x="2626741" y="190500"/>
                </a:lnTo>
                <a:lnTo>
                  <a:pt x="2577922" y="190500"/>
                </a:lnTo>
                <a:lnTo>
                  <a:pt x="2432151" y="228600"/>
                </a:lnTo>
                <a:lnTo>
                  <a:pt x="2383752" y="228600"/>
                </a:lnTo>
                <a:lnTo>
                  <a:pt x="2287168" y="254000"/>
                </a:lnTo>
                <a:lnTo>
                  <a:pt x="2094623" y="304800"/>
                </a:lnTo>
                <a:lnTo>
                  <a:pt x="2046566" y="304800"/>
                </a:lnTo>
                <a:lnTo>
                  <a:pt x="1710842" y="393700"/>
                </a:lnTo>
                <a:lnTo>
                  <a:pt x="1662734" y="393700"/>
                </a:lnTo>
                <a:lnTo>
                  <a:pt x="1566100" y="419100"/>
                </a:lnTo>
                <a:lnTo>
                  <a:pt x="1517523" y="419100"/>
                </a:lnTo>
                <a:lnTo>
                  <a:pt x="1468755" y="431800"/>
                </a:lnTo>
                <a:lnTo>
                  <a:pt x="940168" y="431800"/>
                </a:lnTo>
                <a:lnTo>
                  <a:pt x="889939" y="419100"/>
                </a:lnTo>
                <a:lnTo>
                  <a:pt x="789660" y="419100"/>
                </a:lnTo>
                <a:lnTo>
                  <a:pt x="541883" y="355600"/>
                </a:lnTo>
                <a:lnTo>
                  <a:pt x="494068" y="330200"/>
                </a:lnTo>
                <a:lnTo>
                  <a:pt x="446532" y="317500"/>
                </a:lnTo>
                <a:lnTo>
                  <a:pt x="399097" y="292100"/>
                </a:lnTo>
                <a:lnTo>
                  <a:pt x="352069" y="279400"/>
                </a:lnTo>
                <a:lnTo>
                  <a:pt x="307073" y="254000"/>
                </a:lnTo>
                <a:lnTo>
                  <a:pt x="264160" y="228600"/>
                </a:lnTo>
                <a:lnTo>
                  <a:pt x="223354" y="203200"/>
                </a:lnTo>
                <a:lnTo>
                  <a:pt x="184708" y="165100"/>
                </a:lnTo>
                <a:lnTo>
                  <a:pt x="148259" y="139700"/>
                </a:lnTo>
                <a:lnTo>
                  <a:pt x="114046" y="101600"/>
                </a:lnTo>
                <a:lnTo>
                  <a:pt x="82105" y="63500"/>
                </a:lnTo>
                <a:lnTo>
                  <a:pt x="52463" y="12700"/>
                </a:lnTo>
                <a:lnTo>
                  <a:pt x="45377" y="0"/>
                </a:lnTo>
                <a:lnTo>
                  <a:pt x="4648" y="0"/>
                </a:lnTo>
                <a:lnTo>
                  <a:pt x="241" y="12700"/>
                </a:lnTo>
                <a:lnTo>
                  <a:pt x="0" y="25400"/>
                </a:lnTo>
                <a:lnTo>
                  <a:pt x="2171" y="38100"/>
                </a:lnTo>
                <a:lnTo>
                  <a:pt x="11950" y="63500"/>
                </a:lnTo>
                <a:lnTo>
                  <a:pt x="25933" y="101600"/>
                </a:lnTo>
                <a:lnTo>
                  <a:pt x="65633" y="152400"/>
                </a:lnTo>
                <a:lnTo>
                  <a:pt x="99237" y="190500"/>
                </a:lnTo>
                <a:lnTo>
                  <a:pt x="133832" y="228600"/>
                </a:lnTo>
                <a:lnTo>
                  <a:pt x="169621" y="254000"/>
                </a:lnTo>
                <a:lnTo>
                  <a:pt x="206756" y="279400"/>
                </a:lnTo>
                <a:lnTo>
                  <a:pt x="245427" y="304800"/>
                </a:lnTo>
                <a:lnTo>
                  <a:pt x="285813" y="330200"/>
                </a:lnTo>
                <a:lnTo>
                  <a:pt x="328091" y="355600"/>
                </a:lnTo>
                <a:lnTo>
                  <a:pt x="372440" y="381000"/>
                </a:lnTo>
                <a:lnTo>
                  <a:pt x="416661" y="393700"/>
                </a:lnTo>
                <a:lnTo>
                  <a:pt x="460857" y="419100"/>
                </a:lnTo>
                <a:lnTo>
                  <a:pt x="505180" y="431800"/>
                </a:lnTo>
                <a:lnTo>
                  <a:pt x="594779" y="457200"/>
                </a:lnTo>
                <a:lnTo>
                  <a:pt x="640372" y="482600"/>
                </a:lnTo>
                <a:lnTo>
                  <a:pt x="686701" y="482600"/>
                </a:lnTo>
                <a:lnTo>
                  <a:pt x="733920" y="495300"/>
                </a:lnTo>
                <a:lnTo>
                  <a:pt x="783450" y="508000"/>
                </a:lnTo>
                <a:lnTo>
                  <a:pt x="833170" y="508000"/>
                </a:lnTo>
                <a:lnTo>
                  <a:pt x="883031" y="520700"/>
                </a:lnTo>
                <a:lnTo>
                  <a:pt x="1088390" y="520700"/>
                </a:lnTo>
                <a:lnTo>
                  <a:pt x="1141133" y="533400"/>
                </a:lnTo>
                <a:lnTo>
                  <a:pt x="1401749" y="533400"/>
                </a:lnTo>
                <a:lnTo>
                  <a:pt x="1451013" y="520700"/>
                </a:lnTo>
                <a:lnTo>
                  <a:pt x="1500073" y="520700"/>
                </a:lnTo>
                <a:lnTo>
                  <a:pt x="1548942" y="508000"/>
                </a:lnTo>
                <a:lnTo>
                  <a:pt x="1597647" y="508000"/>
                </a:lnTo>
                <a:lnTo>
                  <a:pt x="1694637" y="482600"/>
                </a:lnTo>
                <a:lnTo>
                  <a:pt x="1742973" y="482600"/>
                </a:lnTo>
                <a:lnTo>
                  <a:pt x="2035251" y="406400"/>
                </a:lnTo>
                <a:lnTo>
                  <a:pt x="2084438" y="406400"/>
                </a:lnTo>
                <a:lnTo>
                  <a:pt x="2478570" y="304800"/>
                </a:lnTo>
                <a:lnTo>
                  <a:pt x="2527325" y="304800"/>
                </a:lnTo>
                <a:lnTo>
                  <a:pt x="2674315" y="266700"/>
                </a:lnTo>
                <a:lnTo>
                  <a:pt x="2723604" y="266700"/>
                </a:lnTo>
                <a:lnTo>
                  <a:pt x="2773045" y="254000"/>
                </a:lnTo>
                <a:lnTo>
                  <a:pt x="3125317" y="254000"/>
                </a:lnTo>
                <a:lnTo>
                  <a:pt x="3175978" y="266700"/>
                </a:lnTo>
                <a:lnTo>
                  <a:pt x="3226181" y="266700"/>
                </a:lnTo>
                <a:lnTo>
                  <a:pt x="3473081" y="330200"/>
                </a:lnTo>
                <a:lnTo>
                  <a:pt x="3522510" y="355600"/>
                </a:lnTo>
                <a:lnTo>
                  <a:pt x="3620605" y="381000"/>
                </a:lnTo>
                <a:lnTo>
                  <a:pt x="3669080" y="406400"/>
                </a:lnTo>
                <a:lnTo>
                  <a:pt x="3717061" y="419100"/>
                </a:lnTo>
                <a:lnTo>
                  <a:pt x="3811105" y="469900"/>
                </a:lnTo>
                <a:lnTo>
                  <a:pt x="3856990" y="495300"/>
                </a:lnTo>
                <a:lnTo>
                  <a:pt x="3901998" y="520700"/>
                </a:lnTo>
                <a:lnTo>
                  <a:pt x="3946017" y="546100"/>
                </a:lnTo>
                <a:lnTo>
                  <a:pt x="3988968" y="584200"/>
                </a:lnTo>
                <a:lnTo>
                  <a:pt x="4027640" y="609600"/>
                </a:lnTo>
                <a:lnTo>
                  <a:pt x="4065282" y="635000"/>
                </a:lnTo>
                <a:lnTo>
                  <a:pt x="4101808" y="673100"/>
                </a:lnTo>
                <a:lnTo>
                  <a:pt x="4137114" y="698500"/>
                </a:lnTo>
                <a:lnTo>
                  <a:pt x="4171099" y="736600"/>
                </a:lnTo>
                <a:lnTo>
                  <a:pt x="4203674" y="774700"/>
                </a:lnTo>
                <a:lnTo>
                  <a:pt x="4234739" y="812800"/>
                </a:lnTo>
                <a:lnTo>
                  <a:pt x="4264190" y="850900"/>
                </a:lnTo>
                <a:lnTo>
                  <a:pt x="4291927" y="889000"/>
                </a:lnTo>
                <a:lnTo>
                  <a:pt x="4317873" y="927100"/>
                </a:lnTo>
                <a:lnTo>
                  <a:pt x="4341914" y="977900"/>
                </a:lnTo>
                <a:lnTo>
                  <a:pt x="4363948" y="1016000"/>
                </a:lnTo>
                <a:lnTo>
                  <a:pt x="4369397" y="1028700"/>
                </a:lnTo>
                <a:lnTo>
                  <a:pt x="4374337" y="1041400"/>
                </a:lnTo>
                <a:lnTo>
                  <a:pt x="4379138" y="1054100"/>
                </a:lnTo>
                <a:lnTo>
                  <a:pt x="4384205" y="1066800"/>
                </a:lnTo>
                <a:lnTo>
                  <a:pt x="4262082" y="1104900"/>
                </a:lnTo>
                <a:lnTo>
                  <a:pt x="4222191" y="1130300"/>
                </a:lnTo>
                <a:lnTo>
                  <a:pt x="4184078" y="1143000"/>
                </a:lnTo>
                <a:lnTo>
                  <a:pt x="4116590" y="1181100"/>
                </a:lnTo>
                <a:lnTo>
                  <a:pt x="4085501" y="1206500"/>
                </a:lnTo>
                <a:lnTo>
                  <a:pt x="4057065" y="1257300"/>
                </a:lnTo>
                <a:lnTo>
                  <a:pt x="4054652" y="1282700"/>
                </a:lnTo>
                <a:lnTo>
                  <a:pt x="4060520" y="1308100"/>
                </a:lnTo>
                <a:lnTo>
                  <a:pt x="4067264" y="1333500"/>
                </a:lnTo>
                <a:lnTo>
                  <a:pt x="4074490" y="1346200"/>
                </a:lnTo>
                <a:lnTo>
                  <a:pt x="4082402" y="1358900"/>
                </a:lnTo>
                <a:lnTo>
                  <a:pt x="4091241" y="1384300"/>
                </a:lnTo>
                <a:lnTo>
                  <a:pt x="4111942" y="1409700"/>
                </a:lnTo>
                <a:lnTo>
                  <a:pt x="4122305" y="1422400"/>
                </a:lnTo>
                <a:lnTo>
                  <a:pt x="4159910" y="1460500"/>
                </a:lnTo>
                <a:lnTo>
                  <a:pt x="4203319" y="1473200"/>
                </a:lnTo>
                <a:lnTo>
                  <a:pt x="4304550" y="1473200"/>
                </a:lnTo>
                <a:lnTo>
                  <a:pt x="4357395" y="1447800"/>
                </a:lnTo>
                <a:lnTo>
                  <a:pt x="4398365" y="1422400"/>
                </a:lnTo>
                <a:lnTo>
                  <a:pt x="4429303" y="1397000"/>
                </a:lnTo>
                <a:lnTo>
                  <a:pt x="4452061" y="1358900"/>
                </a:lnTo>
                <a:lnTo>
                  <a:pt x="4468469" y="1308100"/>
                </a:lnTo>
                <a:lnTo>
                  <a:pt x="4480395" y="1244600"/>
                </a:lnTo>
                <a:lnTo>
                  <a:pt x="4482376" y="1193800"/>
                </a:lnTo>
                <a:lnTo>
                  <a:pt x="4481588" y="1168400"/>
                </a:lnTo>
                <a:lnTo>
                  <a:pt x="4481068" y="1143000"/>
                </a:lnTo>
                <a:lnTo>
                  <a:pt x="4512246" y="1143000"/>
                </a:lnTo>
                <a:lnTo>
                  <a:pt x="4527829" y="1155700"/>
                </a:lnTo>
                <a:lnTo>
                  <a:pt x="4543183" y="1155700"/>
                </a:lnTo>
                <a:lnTo>
                  <a:pt x="4635893" y="1181100"/>
                </a:lnTo>
                <a:lnTo>
                  <a:pt x="4679823" y="1193800"/>
                </a:lnTo>
                <a:lnTo>
                  <a:pt x="4721618" y="1219200"/>
                </a:lnTo>
                <a:lnTo>
                  <a:pt x="4760874" y="1257300"/>
                </a:lnTo>
                <a:lnTo>
                  <a:pt x="4778857" y="1270000"/>
                </a:lnTo>
                <a:lnTo>
                  <a:pt x="4799101" y="1282700"/>
                </a:lnTo>
                <a:lnTo>
                  <a:pt x="4820488" y="1282700"/>
                </a:lnTo>
                <a:lnTo>
                  <a:pt x="4841887" y="1295400"/>
                </a:lnTo>
                <a:lnTo>
                  <a:pt x="4860023" y="1295400"/>
                </a:lnTo>
                <a:lnTo>
                  <a:pt x="4862004" y="1282700"/>
                </a:lnTo>
                <a:close/>
              </a:path>
              <a:path w="5499100" h="1853564">
                <a:moveTo>
                  <a:pt x="5498973" y="1467675"/>
                </a:moveTo>
                <a:lnTo>
                  <a:pt x="5494325" y="1454759"/>
                </a:lnTo>
                <a:lnTo>
                  <a:pt x="5490743" y="1452156"/>
                </a:lnTo>
                <a:lnTo>
                  <a:pt x="5484025" y="1447241"/>
                </a:lnTo>
                <a:lnTo>
                  <a:pt x="5470487" y="1443659"/>
                </a:lnTo>
                <a:lnTo>
                  <a:pt x="5456098" y="1442567"/>
                </a:lnTo>
                <a:lnTo>
                  <a:pt x="5423547" y="1442110"/>
                </a:lnTo>
                <a:lnTo>
                  <a:pt x="5406377" y="1442059"/>
                </a:lnTo>
                <a:lnTo>
                  <a:pt x="5406377" y="1498739"/>
                </a:lnTo>
                <a:lnTo>
                  <a:pt x="5374906" y="1522984"/>
                </a:lnTo>
                <a:lnTo>
                  <a:pt x="5374906" y="1760905"/>
                </a:lnTo>
                <a:lnTo>
                  <a:pt x="5337467" y="1736699"/>
                </a:lnTo>
                <a:lnTo>
                  <a:pt x="5273192" y="1695132"/>
                </a:lnTo>
                <a:lnTo>
                  <a:pt x="5287048" y="1682800"/>
                </a:lnTo>
                <a:lnTo>
                  <a:pt x="5309133" y="1663166"/>
                </a:lnTo>
                <a:lnTo>
                  <a:pt x="5342521" y="1633474"/>
                </a:lnTo>
                <a:lnTo>
                  <a:pt x="5357685" y="1692910"/>
                </a:lnTo>
                <a:lnTo>
                  <a:pt x="5365991" y="1725637"/>
                </a:lnTo>
                <a:lnTo>
                  <a:pt x="5374906" y="1760905"/>
                </a:lnTo>
                <a:lnTo>
                  <a:pt x="5374906" y="1522984"/>
                </a:lnTo>
                <a:lnTo>
                  <a:pt x="5358943" y="1535277"/>
                </a:lnTo>
                <a:lnTo>
                  <a:pt x="5348783" y="1510614"/>
                </a:lnTo>
                <a:lnTo>
                  <a:pt x="5343880" y="1498739"/>
                </a:lnTo>
                <a:lnTo>
                  <a:pt x="5404091" y="1493253"/>
                </a:lnTo>
                <a:lnTo>
                  <a:pt x="5406377" y="1498739"/>
                </a:lnTo>
                <a:lnTo>
                  <a:pt x="5406377" y="1442059"/>
                </a:lnTo>
                <a:lnTo>
                  <a:pt x="5390756" y="1441996"/>
                </a:lnTo>
                <a:lnTo>
                  <a:pt x="5323357" y="1442110"/>
                </a:lnTo>
                <a:lnTo>
                  <a:pt x="5321084" y="1436166"/>
                </a:lnTo>
                <a:lnTo>
                  <a:pt x="5317883" y="1427035"/>
                </a:lnTo>
                <a:lnTo>
                  <a:pt x="5314239" y="1421396"/>
                </a:lnTo>
                <a:lnTo>
                  <a:pt x="5314239" y="1569986"/>
                </a:lnTo>
                <a:lnTo>
                  <a:pt x="5312410" y="1576387"/>
                </a:lnTo>
                <a:lnTo>
                  <a:pt x="5307850" y="1581404"/>
                </a:lnTo>
                <a:lnTo>
                  <a:pt x="5286718" y="1601508"/>
                </a:lnTo>
                <a:lnTo>
                  <a:pt x="5219827" y="1663166"/>
                </a:lnTo>
                <a:lnTo>
                  <a:pt x="5190629" y="1645285"/>
                </a:lnTo>
                <a:lnTo>
                  <a:pt x="5190629" y="1709293"/>
                </a:lnTo>
                <a:lnTo>
                  <a:pt x="5144567" y="1760905"/>
                </a:lnTo>
                <a:lnTo>
                  <a:pt x="5144567" y="1682800"/>
                </a:lnTo>
                <a:lnTo>
                  <a:pt x="5190629" y="1709293"/>
                </a:lnTo>
                <a:lnTo>
                  <a:pt x="5190629" y="1645285"/>
                </a:lnTo>
                <a:lnTo>
                  <a:pt x="5152314" y="1620227"/>
                </a:lnTo>
                <a:lnTo>
                  <a:pt x="5146865" y="1589176"/>
                </a:lnTo>
                <a:lnTo>
                  <a:pt x="5146649" y="1581772"/>
                </a:lnTo>
                <a:lnTo>
                  <a:pt x="5146662" y="1543151"/>
                </a:lnTo>
                <a:lnTo>
                  <a:pt x="5146840" y="1511071"/>
                </a:lnTo>
                <a:lnTo>
                  <a:pt x="5146840" y="1510614"/>
                </a:lnTo>
                <a:lnTo>
                  <a:pt x="5247640" y="1510614"/>
                </a:lnTo>
                <a:lnTo>
                  <a:pt x="5275745" y="1512468"/>
                </a:lnTo>
                <a:lnTo>
                  <a:pt x="5294173" y="1520317"/>
                </a:lnTo>
                <a:lnTo>
                  <a:pt x="5305755" y="1536560"/>
                </a:lnTo>
                <a:lnTo>
                  <a:pt x="5313324" y="1563598"/>
                </a:lnTo>
                <a:lnTo>
                  <a:pt x="5314239" y="1569986"/>
                </a:lnTo>
                <a:lnTo>
                  <a:pt x="5314239" y="1421396"/>
                </a:lnTo>
                <a:lnTo>
                  <a:pt x="5312867" y="1419263"/>
                </a:lnTo>
                <a:lnTo>
                  <a:pt x="5272278" y="1324940"/>
                </a:lnTo>
                <a:lnTo>
                  <a:pt x="5272278" y="1452156"/>
                </a:lnTo>
                <a:lnTo>
                  <a:pt x="5152314" y="1452156"/>
                </a:lnTo>
                <a:lnTo>
                  <a:pt x="5167769" y="1353502"/>
                </a:lnTo>
                <a:lnTo>
                  <a:pt x="5182882" y="1257592"/>
                </a:lnTo>
                <a:lnTo>
                  <a:pt x="5192915" y="1255306"/>
                </a:lnTo>
                <a:lnTo>
                  <a:pt x="5272278" y="1452156"/>
                </a:lnTo>
                <a:lnTo>
                  <a:pt x="5272278" y="1324940"/>
                </a:lnTo>
                <a:lnTo>
                  <a:pt x="5269141" y="1317650"/>
                </a:lnTo>
                <a:lnTo>
                  <a:pt x="5246992" y="1266786"/>
                </a:lnTo>
                <a:lnTo>
                  <a:pt x="5241874" y="1255306"/>
                </a:lnTo>
                <a:lnTo>
                  <a:pt x="5224386" y="1216025"/>
                </a:lnTo>
                <a:lnTo>
                  <a:pt x="5197018" y="1178115"/>
                </a:lnTo>
                <a:lnTo>
                  <a:pt x="5170779" y="1166685"/>
                </a:lnTo>
                <a:lnTo>
                  <a:pt x="5162804" y="1167155"/>
                </a:lnTo>
                <a:lnTo>
                  <a:pt x="5140363" y="1202931"/>
                </a:lnTo>
                <a:lnTo>
                  <a:pt x="5139271" y="1217383"/>
                </a:lnTo>
                <a:lnTo>
                  <a:pt x="5138636" y="1224699"/>
                </a:lnTo>
                <a:lnTo>
                  <a:pt x="5130241" y="1275664"/>
                </a:lnTo>
                <a:lnTo>
                  <a:pt x="5121757" y="1326553"/>
                </a:lnTo>
                <a:lnTo>
                  <a:pt x="5113617" y="1377429"/>
                </a:lnTo>
                <a:lnTo>
                  <a:pt x="5106251" y="1428407"/>
                </a:lnTo>
                <a:lnTo>
                  <a:pt x="5103685" y="1441386"/>
                </a:lnTo>
                <a:lnTo>
                  <a:pt x="5098720" y="1450098"/>
                </a:lnTo>
                <a:lnTo>
                  <a:pt x="5097577" y="1450822"/>
                </a:lnTo>
                <a:lnTo>
                  <a:pt x="5097577" y="1511071"/>
                </a:lnTo>
                <a:lnTo>
                  <a:pt x="5097577" y="1589176"/>
                </a:lnTo>
                <a:lnTo>
                  <a:pt x="5014112" y="1523860"/>
                </a:lnTo>
                <a:lnTo>
                  <a:pt x="5097577" y="1511071"/>
                </a:lnTo>
                <a:lnTo>
                  <a:pt x="5097577" y="1450822"/>
                </a:lnTo>
                <a:lnTo>
                  <a:pt x="5090338" y="1455381"/>
                </a:lnTo>
                <a:lnTo>
                  <a:pt x="5077511" y="1458087"/>
                </a:lnTo>
                <a:lnTo>
                  <a:pt x="5052974" y="1460741"/>
                </a:lnTo>
                <a:lnTo>
                  <a:pt x="5028590" y="1464602"/>
                </a:lnTo>
                <a:lnTo>
                  <a:pt x="5004397" y="1469656"/>
                </a:lnTo>
                <a:lnTo>
                  <a:pt x="4980356" y="1475905"/>
                </a:lnTo>
                <a:lnTo>
                  <a:pt x="4956238" y="1489265"/>
                </a:lnTo>
                <a:lnTo>
                  <a:pt x="4945062" y="1508785"/>
                </a:lnTo>
                <a:lnTo>
                  <a:pt x="4947323" y="1531391"/>
                </a:lnTo>
                <a:lnTo>
                  <a:pt x="4982299" y="1571498"/>
                </a:lnTo>
                <a:lnTo>
                  <a:pt x="5021465" y="1604416"/>
                </a:lnTo>
                <a:lnTo>
                  <a:pt x="5042852" y="1617027"/>
                </a:lnTo>
                <a:lnTo>
                  <a:pt x="5072037" y="1635925"/>
                </a:lnTo>
                <a:lnTo>
                  <a:pt x="5089207" y="1659280"/>
                </a:lnTo>
                <a:lnTo>
                  <a:pt x="5096535" y="1687423"/>
                </a:lnTo>
                <a:lnTo>
                  <a:pt x="5096218" y="1720710"/>
                </a:lnTo>
                <a:lnTo>
                  <a:pt x="5094554" y="1747913"/>
                </a:lnTo>
                <a:lnTo>
                  <a:pt x="5094630" y="1777403"/>
                </a:lnTo>
                <a:lnTo>
                  <a:pt x="5096675" y="1830324"/>
                </a:lnTo>
                <a:lnTo>
                  <a:pt x="5116106" y="1853514"/>
                </a:lnTo>
                <a:lnTo>
                  <a:pt x="5129962" y="1846770"/>
                </a:lnTo>
                <a:lnTo>
                  <a:pt x="5165090" y="1817077"/>
                </a:lnTo>
                <a:lnTo>
                  <a:pt x="5201069" y="1777403"/>
                </a:lnTo>
                <a:lnTo>
                  <a:pt x="5215509" y="1760905"/>
                </a:lnTo>
                <a:lnTo>
                  <a:pt x="5236705" y="1736699"/>
                </a:lnTo>
                <a:lnTo>
                  <a:pt x="5307000" y="1781225"/>
                </a:lnTo>
                <a:lnTo>
                  <a:pt x="5341569" y="1802587"/>
                </a:lnTo>
                <a:lnTo>
                  <a:pt x="5376265" y="1823008"/>
                </a:lnTo>
                <a:lnTo>
                  <a:pt x="5413159" y="1832521"/>
                </a:lnTo>
                <a:lnTo>
                  <a:pt x="5422798" y="1829409"/>
                </a:lnTo>
                <a:lnTo>
                  <a:pt x="5429123" y="1821180"/>
                </a:lnTo>
                <a:lnTo>
                  <a:pt x="5432996" y="1809089"/>
                </a:lnTo>
                <a:lnTo>
                  <a:pt x="5434406" y="1795627"/>
                </a:lnTo>
                <a:lnTo>
                  <a:pt x="5433288" y="1783283"/>
                </a:lnTo>
                <a:lnTo>
                  <a:pt x="5428043" y="1760905"/>
                </a:lnTo>
                <a:lnTo>
                  <a:pt x="5422874" y="1738833"/>
                </a:lnTo>
                <a:lnTo>
                  <a:pt x="5411559" y="1694561"/>
                </a:lnTo>
                <a:lnTo>
                  <a:pt x="5399481" y="1650453"/>
                </a:lnTo>
                <a:lnTo>
                  <a:pt x="5394566" y="1633474"/>
                </a:lnTo>
                <a:lnTo>
                  <a:pt x="5386756" y="1606524"/>
                </a:lnTo>
                <a:lnTo>
                  <a:pt x="5384812" y="1596123"/>
                </a:lnTo>
                <a:lnTo>
                  <a:pt x="5385854" y="1587690"/>
                </a:lnTo>
                <a:lnTo>
                  <a:pt x="5389969" y="1580451"/>
                </a:lnTo>
                <a:lnTo>
                  <a:pt x="5397258" y="1573644"/>
                </a:lnTo>
                <a:lnTo>
                  <a:pt x="5417807" y="1558531"/>
                </a:lnTo>
                <a:lnTo>
                  <a:pt x="5438191" y="1543151"/>
                </a:lnTo>
                <a:lnTo>
                  <a:pt x="5477078" y="1510614"/>
                </a:lnTo>
                <a:lnTo>
                  <a:pt x="5497538" y="1478686"/>
                </a:lnTo>
                <a:lnTo>
                  <a:pt x="5498973" y="1467675"/>
                </a:lnTo>
                <a:close/>
              </a:path>
            </a:pathLst>
          </a:custGeom>
          <a:solidFill>
            <a:srgbClr val="241725"/>
          </a:solidFill>
        </p:spPr>
        <p:txBody>
          <a:bodyPr wrap="square" lIns="0" tIns="0" rIns="0" bIns="0" rtlCol="0"/>
          <a:lstStyle/>
          <a:p>
            <a:endParaRPr/>
          </a:p>
        </p:txBody>
      </p:sp>
      <p:sp>
        <p:nvSpPr>
          <p:cNvPr id="14" name="object 14"/>
          <p:cNvSpPr txBox="1"/>
          <p:nvPr/>
        </p:nvSpPr>
        <p:spPr>
          <a:xfrm>
            <a:off x="76200" y="2324608"/>
            <a:ext cx="18288000" cy="3933706"/>
          </a:xfrm>
          <a:prstGeom prst="rect">
            <a:avLst/>
          </a:prstGeom>
        </p:spPr>
        <p:txBody>
          <a:bodyPr vert="horz" wrap="square" lIns="0" tIns="344805" rIns="0" bIns="0" rtlCol="0">
            <a:spAutoFit/>
          </a:bodyPr>
          <a:lstStyle/>
          <a:p>
            <a:pPr algn="ctr">
              <a:lnSpc>
                <a:spcPct val="150000"/>
              </a:lnSpc>
              <a:spcAft>
                <a:spcPts val="800"/>
              </a:spcAft>
            </a:pPr>
            <a:r>
              <a:rPr lang="en-ID" sz="5400" b="1" kern="100" dirty="0">
                <a:effectLst/>
                <a:latin typeface="Arial" panose="020B0604020202020204" pitchFamily="34" charset="0"/>
                <a:ea typeface="Calibri" panose="020F0502020204030204" pitchFamily="34" charset="0"/>
                <a:cs typeface="Arial" panose="020B0604020202020204" pitchFamily="34" charset="0"/>
              </a:rPr>
              <a:t> DESAIN DAN PETUNJUK MEMBANGUN DATA WAREHOUSE SERTA INFRASTRUKTUR DATA WAREHOUSE</a:t>
            </a:r>
            <a:endParaRPr lang="en-ID" sz="5400" kern="100" dirty="0">
              <a:effectLst/>
              <a:latin typeface="Arial" panose="020B0604020202020204" pitchFamily="34" charset="0"/>
              <a:ea typeface="Calibri" panose="020F0502020204030204" pitchFamily="34" charset="0"/>
              <a:cs typeface="Arial" panose="020B0604020202020204" pitchFamily="34" charset="0"/>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7486846"/>
            <a:ext cx="3804285" cy="2800350"/>
          </a:xfrm>
          <a:custGeom>
            <a:avLst/>
            <a:gdLst/>
            <a:ahLst/>
            <a:cxnLst/>
            <a:rect l="l" t="t" r="r" b="b"/>
            <a:pathLst>
              <a:path w="3804285" h="2800350">
                <a:moveTo>
                  <a:pt x="3804100" y="2800153"/>
                </a:moveTo>
                <a:lnTo>
                  <a:pt x="0" y="2800153"/>
                </a:lnTo>
                <a:lnTo>
                  <a:pt x="0" y="0"/>
                </a:lnTo>
                <a:lnTo>
                  <a:pt x="14389" y="12386"/>
                </a:lnTo>
                <a:lnTo>
                  <a:pt x="48152" y="43192"/>
                </a:lnTo>
                <a:lnTo>
                  <a:pt x="81150" y="75040"/>
                </a:lnTo>
                <a:lnTo>
                  <a:pt x="113402" y="107909"/>
                </a:lnTo>
                <a:lnTo>
                  <a:pt x="144930" y="141776"/>
                </a:lnTo>
                <a:lnTo>
                  <a:pt x="175752" y="176618"/>
                </a:lnTo>
                <a:lnTo>
                  <a:pt x="205892" y="212414"/>
                </a:lnTo>
                <a:lnTo>
                  <a:pt x="235367" y="249141"/>
                </a:lnTo>
                <a:lnTo>
                  <a:pt x="264201" y="286776"/>
                </a:lnTo>
                <a:lnTo>
                  <a:pt x="292412" y="325298"/>
                </a:lnTo>
                <a:lnTo>
                  <a:pt x="320022" y="364684"/>
                </a:lnTo>
                <a:lnTo>
                  <a:pt x="347051" y="404911"/>
                </a:lnTo>
                <a:lnTo>
                  <a:pt x="373519" y="445958"/>
                </a:lnTo>
                <a:lnTo>
                  <a:pt x="399448" y="487801"/>
                </a:lnTo>
                <a:lnTo>
                  <a:pt x="424858" y="530420"/>
                </a:lnTo>
                <a:lnTo>
                  <a:pt x="449769" y="573790"/>
                </a:lnTo>
                <a:lnTo>
                  <a:pt x="474203" y="617891"/>
                </a:lnTo>
                <a:lnTo>
                  <a:pt x="498179" y="662699"/>
                </a:lnTo>
                <a:lnTo>
                  <a:pt x="521718" y="708193"/>
                </a:lnTo>
                <a:lnTo>
                  <a:pt x="586350" y="835539"/>
                </a:lnTo>
                <a:lnTo>
                  <a:pt x="608485" y="878321"/>
                </a:lnTo>
                <a:lnTo>
                  <a:pt x="631072" y="921029"/>
                </a:lnTo>
                <a:lnTo>
                  <a:pt x="654208" y="963518"/>
                </a:lnTo>
                <a:lnTo>
                  <a:pt x="677986" y="1005643"/>
                </a:lnTo>
                <a:lnTo>
                  <a:pt x="702502" y="1047259"/>
                </a:lnTo>
                <a:lnTo>
                  <a:pt x="727850" y="1088223"/>
                </a:lnTo>
                <a:lnTo>
                  <a:pt x="754125" y="1128388"/>
                </a:lnTo>
                <a:lnTo>
                  <a:pt x="781422" y="1167610"/>
                </a:lnTo>
                <a:lnTo>
                  <a:pt x="809836" y="1205745"/>
                </a:lnTo>
                <a:lnTo>
                  <a:pt x="839462" y="1242648"/>
                </a:lnTo>
                <a:lnTo>
                  <a:pt x="870393" y="1278174"/>
                </a:lnTo>
                <a:lnTo>
                  <a:pt x="902726" y="1312178"/>
                </a:lnTo>
                <a:lnTo>
                  <a:pt x="936555" y="1344516"/>
                </a:lnTo>
                <a:lnTo>
                  <a:pt x="971974" y="1375043"/>
                </a:lnTo>
                <a:lnTo>
                  <a:pt x="1009079" y="1403614"/>
                </a:lnTo>
                <a:lnTo>
                  <a:pt x="1047965" y="1430085"/>
                </a:lnTo>
                <a:lnTo>
                  <a:pt x="1088725" y="1454310"/>
                </a:lnTo>
                <a:lnTo>
                  <a:pt x="1131455" y="1476146"/>
                </a:lnTo>
                <a:lnTo>
                  <a:pt x="1176250" y="1495447"/>
                </a:lnTo>
                <a:lnTo>
                  <a:pt x="1223205" y="1512069"/>
                </a:lnTo>
                <a:lnTo>
                  <a:pt x="1271611" y="1525939"/>
                </a:lnTo>
                <a:lnTo>
                  <a:pt x="1320230" y="1537328"/>
                </a:lnTo>
                <a:lnTo>
                  <a:pt x="1369043" y="1546453"/>
                </a:lnTo>
                <a:lnTo>
                  <a:pt x="1418032" y="1553532"/>
                </a:lnTo>
                <a:lnTo>
                  <a:pt x="1467180" y="1558784"/>
                </a:lnTo>
                <a:lnTo>
                  <a:pt x="1516466" y="1562424"/>
                </a:lnTo>
                <a:lnTo>
                  <a:pt x="1565874" y="1564673"/>
                </a:lnTo>
                <a:lnTo>
                  <a:pt x="1615384" y="1565746"/>
                </a:lnTo>
                <a:lnTo>
                  <a:pt x="1664978" y="1565863"/>
                </a:lnTo>
                <a:lnTo>
                  <a:pt x="1714639" y="1565240"/>
                </a:lnTo>
                <a:lnTo>
                  <a:pt x="1764347" y="1564096"/>
                </a:lnTo>
                <a:lnTo>
                  <a:pt x="1814084" y="1562648"/>
                </a:lnTo>
                <a:lnTo>
                  <a:pt x="1863832" y="1561114"/>
                </a:lnTo>
                <a:lnTo>
                  <a:pt x="1913573" y="1559712"/>
                </a:lnTo>
                <a:lnTo>
                  <a:pt x="1963287" y="1558659"/>
                </a:lnTo>
                <a:lnTo>
                  <a:pt x="2012958" y="1558174"/>
                </a:lnTo>
                <a:lnTo>
                  <a:pt x="2062565" y="1558474"/>
                </a:lnTo>
                <a:lnTo>
                  <a:pt x="2112092" y="1559777"/>
                </a:lnTo>
                <a:lnTo>
                  <a:pt x="2161520" y="1562301"/>
                </a:lnTo>
                <a:lnTo>
                  <a:pt x="2210829" y="1566263"/>
                </a:lnTo>
                <a:lnTo>
                  <a:pt x="2259354" y="1571350"/>
                </a:lnTo>
                <a:lnTo>
                  <a:pt x="2307757" y="1577968"/>
                </a:lnTo>
                <a:lnTo>
                  <a:pt x="2356002" y="1586064"/>
                </a:lnTo>
                <a:lnTo>
                  <a:pt x="2404052" y="1595589"/>
                </a:lnTo>
                <a:lnTo>
                  <a:pt x="2451872" y="1606492"/>
                </a:lnTo>
                <a:lnTo>
                  <a:pt x="2499426" y="1618722"/>
                </a:lnTo>
                <a:lnTo>
                  <a:pt x="2546676" y="1632228"/>
                </a:lnTo>
                <a:lnTo>
                  <a:pt x="2593587" y="1646959"/>
                </a:lnTo>
                <a:lnTo>
                  <a:pt x="2640122" y="1662866"/>
                </a:lnTo>
                <a:lnTo>
                  <a:pt x="2686246" y="1679896"/>
                </a:lnTo>
                <a:lnTo>
                  <a:pt x="2731921" y="1697999"/>
                </a:lnTo>
                <a:lnTo>
                  <a:pt x="2777113" y="1717125"/>
                </a:lnTo>
                <a:lnTo>
                  <a:pt x="2821784" y="1737223"/>
                </a:lnTo>
                <a:lnTo>
                  <a:pt x="2865898" y="1758241"/>
                </a:lnTo>
                <a:lnTo>
                  <a:pt x="2909420" y="1780130"/>
                </a:lnTo>
                <a:lnTo>
                  <a:pt x="2952312" y="1802838"/>
                </a:lnTo>
                <a:lnTo>
                  <a:pt x="2995222" y="1826549"/>
                </a:lnTo>
                <a:lnTo>
                  <a:pt x="3037459" y="1851300"/>
                </a:lnTo>
                <a:lnTo>
                  <a:pt x="3078995" y="1877075"/>
                </a:lnTo>
                <a:lnTo>
                  <a:pt x="3119801" y="1903859"/>
                </a:lnTo>
                <a:lnTo>
                  <a:pt x="3159850" y="1931636"/>
                </a:lnTo>
                <a:lnTo>
                  <a:pt x="3199113" y="1960391"/>
                </a:lnTo>
                <a:lnTo>
                  <a:pt x="3237561" y="1990109"/>
                </a:lnTo>
                <a:lnTo>
                  <a:pt x="3275168" y="2020773"/>
                </a:lnTo>
                <a:lnTo>
                  <a:pt x="3311903" y="2052368"/>
                </a:lnTo>
                <a:lnTo>
                  <a:pt x="3347740" y="2084879"/>
                </a:lnTo>
                <a:lnTo>
                  <a:pt x="3382650" y="2118290"/>
                </a:lnTo>
                <a:lnTo>
                  <a:pt x="3416604" y="2152585"/>
                </a:lnTo>
                <a:lnTo>
                  <a:pt x="3449575" y="2187749"/>
                </a:lnTo>
                <a:lnTo>
                  <a:pt x="3481534" y="2223767"/>
                </a:lnTo>
                <a:lnTo>
                  <a:pt x="3512452" y="2260622"/>
                </a:lnTo>
                <a:lnTo>
                  <a:pt x="3542303" y="2298300"/>
                </a:lnTo>
                <a:lnTo>
                  <a:pt x="3571057" y="2336784"/>
                </a:lnTo>
                <a:lnTo>
                  <a:pt x="3598686" y="2376059"/>
                </a:lnTo>
                <a:lnTo>
                  <a:pt x="3625162" y="2416110"/>
                </a:lnTo>
                <a:lnTo>
                  <a:pt x="3650457" y="2456922"/>
                </a:lnTo>
                <a:lnTo>
                  <a:pt x="3674542" y="2498477"/>
                </a:lnTo>
                <a:lnTo>
                  <a:pt x="3697390" y="2540762"/>
                </a:lnTo>
                <a:lnTo>
                  <a:pt x="3718972" y="2583760"/>
                </a:lnTo>
                <a:lnTo>
                  <a:pt x="3739259" y="2627456"/>
                </a:lnTo>
                <a:lnTo>
                  <a:pt x="3758224" y="2671834"/>
                </a:lnTo>
                <a:lnTo>
                  <a:pt x="3775838" y="2716879"/>
                </a:lnTo>
                <a:lnTo>
                  <a:pt x="3792073" y="2762575"/>
                </a:lnTo>
                <a:lnTo>
                  <a:pt x="3804100" y="2800153"/>
                </a:lnTo>
                <a:close/>
              </a:path>
            </a:pathLst>
          </a:custGeom>
          <a:solidFill>
            <a:srgbClr val="008037">
              <a:alpha val="69799"/>
            </a:srgbClr>
          </a:solidFill>
        </p:spPr>
        <p:txBody>
          <a:bodyPr wrap="square" lIns="0" tIns="0" rIns="0" bIns="0" rtlCol="0"/>
          <a:lstStyle/>
          <a:p>
            <a:endParaRPr/>
          </a:p>
        </p:txBody>
      </p:sp>
      <p:sp>
        <p:nvSpPr>
          <p:cNvPr id="6" name="object 6"/>
          <p:cNvSpPr txBox="1">
            <a:spLocks noGrp="1"/>
          </p:cNvSpPr>
          <p:nvPr>
            <p:ph type="title"/>
          </p:nvPr>
        </p:nvSpPr>
        <p:spPr>
          <a:xfrm>
            <a:off x="2007954" y="393312"/>
            <a:ext cx="9973296" cy="741165"/>
          </a:xfrm>
          <a:prstGeom prst="rect">
            <a:avLst/>
          </a:prstGeom>
        </p:spPr>
        <p:txBody>
          <a:bodyPr vert="horz" wrap="square" lIns="0" tIns="12700" rIns="0" bIns="0" rtlCol="0">
            <a:spAutoFit/>
          </a:bodyPr>
          <a:lstStyle/>
          <a:p>
            <a:pPr lvl="0" algn="just">
              <a:lnSpc>
                <a:spcPct val="150000"/>
              </a:lnSpc>
              <a:spcAft>
                <a:spcPts val="800"/>
              </a:spcAft>
            </a:pPr>
            <a:r>
              <a:rPr lang="en-ID" sz="3600" b="1" kern="100" spc="-150" dirty="0" err="1">
                <a:effectLst/>
                <a:latin typeface="Arial" panose="020B0604020202020204" pitchFamily="34" charset="0"/>
                <a:ea typeface="Calibri" panose="020F0502020204030204" pitchFamily="34" charset="0"/>
                <a:cs typeface="Arial" panose="020B0604020202020204" pitchFamily="34" charset="0"/>
              </a:rPr>
              <a:t>Sepuluh</a:t>
            </a:r>
            <a:r>
              <a:rPr lang="en-ID" sz="3600" b="1" kern="100" spc="-150" dirty="0">
                <a:effectLst/>
                <a:latin typeface="Arial" panose="020B0604020202020204" pitchFamily="34" charset="0"/>
                <a:ea typeface="Calibri" panose="020F0502020204030204" pitchFamily="34" charset="0"/>
                <a:cs typeface="Arial" panose="020B0604020202020204" pitchFamily="34" charset="0"/>
              </a:rPr>
              <a:t> </a:t>
            </a:r>
            <a:r>
              <a:rPr lang="en-ID" sz="3600" b="1" kern="100" spc="-150" dirty="0" err="1">
                <a:effectLst/>
                <a:latin typeface="Arial" panose="020B0604020202020204" pitchFamily="34" charset="0"/>
                <a:ea typeface="Calibri" panose="020F0502020204030204" pitchFamily="34" charset="0"/>
                <a:cs typeface="Arial" panose="020B0604020202020204" pitchFamily="34" charset="0"/>
              </a:rPr>
              <a:t>Manfaat</a:t>
            </a:r>
            <a:r>
              <a:rPr lang="en-ID" sz="3600" b="1" kern="100" spc="-150" dirty="0">
                <a:effectLst/>
                <a:latin typeface="Arial" panose="020B0604020202020204" pitchFamily="34" charset="0"/>
                <a:ea typeface="Calibri" panose="020F0502020204030204" pitchFamily="34" charset="0"/>
                <a:cs typeface="Arial" panose="020B0604020202020204" pitchFamily="34" charset="0"/>
              </a:rPr>
              <a:t> Desain pada Data Warehouse</a:t>
            </a:r>
          </a:p>
        </p:txBody>
      </p:sp>
      <p:sp>
        <p:nvSpPr>
          <p:cNvPr id="7" name="object 7"/>
          <p:cNvSpPr txBox="1"/>
          <p:nvPr/>
        </p:nvSpPr>
        <p:spPr>
          <a:xfrm>
            <a:off x="1449530" y="1782637"/>
            <a:ext cx="6932470" cy="803233"/>
          </a:xfrm>
          <a:prstGeom prst="rect">
            <a:avLst/>
          </a:prstGeom>
        </p:spPr>
        <p:txBody>
          <a:bodyPr vert="horz" wrap="square" lIns="0" tIns="16510" rIns="0" bIns="0" rtlCol="0">
            <a:spAutoFit/>
          </a:bodyPr>
          <a:lstStyle/>
          <a:p>
            <a:pPr marL="457200" lvl="1" algn="just">
              <a:lnSpc>
                <a:spcPct val="150000"/>
              </a:lnSpc>
              <a:spcAft>
                <a:spcPts val="800"/>
              </a:spcAft>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Memudahkan</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Implementasi</a:t>
            </a:r>
            <a:r>
              <a:rPr lang="en-ID" sz="1800" b="1" kern="100" dirty="0">
                <a:effectLst/>
                <a:latin typeface="Arial" panose="020B0604020202020204" pitchFamily="34" charset="0"/>
                <a:ea typeface="Calibri" panose="020F0502020204030204" pitchFamily="34" charset="0"/>
                <a:cs typeface="Arial" panose="020B0604020202020204" pitchFamily="34" charset="0"/>
              </a:rPr>
              <a:t> dan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Pemanfaatan</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Bussiness</a:t>
            </a:r>
            <a:r>
              <a:rPr lang="en-ID" sz="1800" b="1" kern="100" dirty="0">
                <a:effectLst/>
                <a:latin typeface="Arial" panose="020B0604020202020204" pitchFamily="34" charset="0"/>
                <a:ea typeface="Calibri" panose="020F0502020204030204" pitchFamily="34" charset="0"/>
                <a:cs typeface="Arial" panose="020B0604020202020204" pitchFamily="34" charset="0"/>
              </a:rPr>
              <a:t> Intelligence</a:t>
            </a:r>
          </a:p>
        </p:txBody>
      </p:sp>
      <p:sp>
        <p:nvSpPr>
          <p:cNvPr id="8" name="object 8"/>
          <p:cNvSpPr txBox="1"/>
          <p:nvPr/>
        </p:nvSpPr>
        <p:spPr>
          <a:xfrm>
            <a:off x="10530352" y="1800396"/>
            <a:ext cx="5454782" cy="1417055"/>
          </a:xfrm>
          <a:prstGeom prst="rect">
            <a:avLst/>
          </a:prstGeom>
        </p:spPr>
        <p:txBody>
          <a:bodyPr vert="horz" wrap="square" lIns="0" tIns="16510" rIns="0" bIns="0" rtlCol="0">
            <a:spAutoFit/>
          </a:bodyPr>
          <a:lstStyle/>
          <a:p>
            <a:pPr marL="457200" lvl="1" algn="just">
              <a:lnSpc>
                <a:spcPct val="150000"/>
              </a:lnSpc>
              <a:spcAft>
                <a:spcPts val="800"/>
              </a:spcAft>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Meningkatkan</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pemahaman</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terhadap</a:t>
            </a:r>
            <a:r>
              <a:rPr lang="en-ID" sz="1800" b="1" kern="100" dirty="0">
                <a:effectLst/>
                <a:latin typeface="Arial" panose="020B0604020202020204" pitchFamily="34" charset="0"/>
                <a:ea typeface="Calibri" panose="020F0502020204030204" pitchFamily="34" charset="0"/>
                <a:cs typeface="Arial" panose="020B0604020202020204" pitchFamily="34" charset="0"/>
              </a:rPr>
              <a:t> OLAP</a:t>
            </a:r>
          </a:p>
          <a:p>
            <a:pPr marL="12700" algn="l">
              <a:lnSpc>
                <a:spcPct val="100000"/>
              </a:lnSpc>
              <a:spcBef>
                <a:spcPts val="130"/>
              </a:spcBef>
            </a:pPr>
            <a:endParaRPr sz="2950" dirty="0">
              <a:latin typeface="Lucida Sans"/>
              <a:cs typeface="Lucida Sans"/>
            </a:endParaRPr>
          </a:p>
        </p:txBody>
      </p:sp>
      <p:sp>
        <p:nvSpPr>
          <p:cNvPr id="11" name="object 11"/>
          <p:cNvSpPr/>
          <p:nvPr/>
        </p:nvSpPr>
        <p:spPr>
          <a:xfrm>
            <a:off x="13257744" y="0"/>
            <a:ext cx="5030470" cy="4055745"/>
          </a:xfrm>
          <a:custGeom>
            <a:avLst/>
            <a:gdLst/>
            <a:ahLst/>
            <a:cxnLst/>
            <a:rect l="l" t="t" r="r" b="b"/>
            <a:pathLst>
              <a:path w="5030469" h="4055745">
                <a:moveTo>
                  <a:pt x="5030255" y="4055429"/>
                </a:moveTo>
                <a:lnTo>
                  <a:pt x="4965156" y="4037927"/>
                </a:lnTo>
                <a:lnTo>
                  <a:pt x="4896121" y="4016198"/>
                </a:lnTo>
                <a:lnTo>
                  <a:pt x="4826797" y="3991033"/>
                </a:lnTo>
                <a:lnTo>
                  <a:pt x="4757202" y="3962286"/>
                </a:lnTo>
                <a:lnTo>
                  <a:pt x="4722307" y="3946524"/>
                </a:lnTo>
                <a:lnTo>
                  <a:pt x="4687350" y="3929813"/>
                </a:lnTo>
                <a:lnTo>
                  <a:pt x="4652333" y="3912135"/>
                </a:lnTo>
                <a:lnTo>
                  <a:pt x="4617258" y="3893471"/>
                </a:lnTo>
                <a:lnTo>
                  <a:pt x="4582127" y="3873804"/>
                </a:lnTo>
                <a:lnTo>
                  <a:pt x="4546942" y="3853115"/>
                </a:lnTo>
                <a:lnTo>
                  <a:pt x="4511706" y="3831387"/>
                </a:lnTo>
                <a:lnTo>
                  <a:pt x="4476419" y="3808602"/>
                </a:lnTo>
                <a:lnTo>
                  <a:pt x="4441084" y="3784742"/>
                </a:lnTo>
                <a:lnTo>
                  <a:pt x="4405703" y="3759787"/>
                </a:lnTo>
                <a:lnTo>
                  <a:pt x="4370278" y="3733722"/>
                </a:lnTo>
                <a:lnTo>
                  <a:pt x="4334811" y="3706527"/>
                </a:lnTo>
                <a:lnTo>
                  <a:pt x="4299305" y="3678185"/>
                </a:lnTo>
                <a:lnTo>
                  <a:pt x="4263760" y="3648677"/>
                </a:lnTo>
                <a:lnTo>
                  <a:pt x="4228179" y="3617986"/>
                </a:lnTo>
                <a:lnTo>
                  <a:pt x="4192564" y="3586094"/>
                </a:lnTo>
                <a:lnTo>
                  <a:pt x="4156918" y="3552982"/>
                </a:lnTo>
                <a:lnTo>
                  <a:pt x="4121241" y="3518632"/>
                </a:lnTo>
                <a:lnTo>
                  <a:pt x="4085536" y="3483028"/>
                </a:lnTo>
                <a:lnTo>
                  <a:pt x="4049806" y="3446149"/>
                </a:lnTo>
                <a:lnTo>
                  <a:pt x="4014051" y="3407980"/>
                </a:lnTo>
                <a:lnTo>
                  <a:pt x="3978275" y="3368501"/>
                </a:lnTo>
                <a:lnTo>
                  <a:pt x="3942478" y="3327694"/>
                </a:lnTo>
                <a:lnTo>
                  <a:pt x="3906664" y="3285542"/>
                </a:lnTo>
                <a:lnTo>
                  <a:pt x="3870834" y="3242027"/>
                </a:lnTo>
                <a:lnTo>
                  <a:pt x="3834989" y="3197130"/>
                </a:lnTo>
                <a:lnTo>
                  <a:pt x="3799133" y="3150833"/>
                </a:lnTo>
                <a:lnTo>
                  <a:pt x="3763267" y="3103120"/>
                </a:lnTo>
                <a:lnTo>
                  <a:pt x="3727393" y="3053970"/>
                </a:lnTo>
                <a:lnTo>
                  <a:pt x="3691513" y="3003368"/>
                </a:lnTo>
                <a:lnTo>
                  <a:pt x="3655629" y="2951293"/>
                </a:lnTo>
                <a:lnTo>
                  <a:pt x="3619743" y="2897730"/>
                </a:lnTo>
                <a:lnTo>
                  <a:pt x="3583857" y="2842658"/>
                </a:lnTo>
                <a:lnTo>
                  <a:pt x="3547973" y="2786062"/>
                </a:lnTo>
                <a:lnTo>
                  <a:pt x="3512094" y="2727922"/>
                </a:lnTo>
                <a:lnTo>
                  <a:pt x="3476220" y="2668220"/>
                </a:lnTo>
                <a:lnTo>
                  <a:pt x="3440354" y="2606939"/>
                </a:lnTo>
                <a:lnTo>
                  <a:pt x="3404499" y="2544060"/>
                </a:lnTo>
                <a:lnTo>
                  <a:pt x="3368656" y="2479566"/>
                </a:lnTo>
                <a:lnTo>
                  <a:pt x="3332826" y="2413438"/>
                </a:lnTo>
                <a:lnTo>
                  <a:pt x="3297013" y="2345659"/>
                </a:lnTo>
                <a:lnTo>
                  <a:pt x="3261218" y="2276211"/>
                </a:lnTo>
                <a:lnTo>
                  <a:pt x="3225443" y="2205074"/>
                </a:lnTo>
                <a:lnTo>
                  <a:pt x="3189690" y="2132233"/>
                </a:lnTo>
                <a:lnTo>
                  <a:pt x="3153962" y="2057667"/>
                </a:lnTo>
                <a:lnTo>
                  <a:pt x="3129937" y="2007854"/>
                </a:lnTo>
                <a:lnTo>
                  <a:pt x="3105669" y="1959358"/>
                </a:lnTo>
                <a:lnTo>
                  <a:pt x="3081162" y="1912159"/>
                </a:lnTo>
                <a:lnTo>
                  <a:pt x="3056422" y="1866239"/>
                </a:lnTo>
                <a:lnTo>
                  <a:pt x="3031454" y="1821579"/>
                </a:lnTo>
                <a:lnTo>
                  <a:pt x="3006264" y="1778160"/>
                </a:lnTo>
                <a:lnTo>
                  <a:pt x="2980857" y="1735963"/>
                </a:lnTo>
                <a:lnTo>
                  <a:pt x="2955239" y="1694969"/>
                </a:lnTo>
                <a:lnTo>
                  <a:pt x="2929415" y="1655159"/>
                </a:lnTo>
                <a:lnTo>
                  <a:pt x="2903391" y="1616514"/>
                </a:lnTo>
                <a:lnTo>
                  <a:pt x="2877173" y="1579016"/>
                </a:lnTo>
                <a:lnTo>
                  <a:pt x="2850765" y="1542645"/>
                </a:lnTo>
                <a:lnTo>
                  <a:pt x="2824173" y="1507382"/>
                </a:lnTo>
                <a:lnTo>
                  <a:pt x="2797404" y="1473208"/>
                </a:lnTo>
                <a:lnTo>
                  <a:pt x="2770461" y="1440105"/>
                </a:lnTo>
                <a:lnTo>
                  <a:pt x="2743352" y="1408054"/>
                </a:lnTo>
                <a:lnTo>
                  <a:pt x="2716081" y="1377035"/>
                </a:lnTo>
                <a:lnTo>
                  <a:pt x="2688653" y="1347030"/>
                </a:lnTo>
                <a:lnTo>
                  <a:pt x="2661075" y="1318019"/>
                </a:lnTo>
                <a:lnTo>
                  <a:pt x="2633352" y="1289985"/>
                </a:lnTo>
                <a:lnTo>
                  <a:pt x="2605489" y="1262907"/>
                </a:lnTo>
                <a:lnTo>
                  <a:pt x="2577492" y="1236767"/>
                </a:lnTo>
                <a:lnTo>
                  <a:pt x="2521117" y="1187225"/>
                </a:lnTo>
                <a:lnTo>
                  <a:pt x="2464272" y="1141208"/>
                </a:lnTo>
                <a:lnTo>
                  <a:pt x="2407000" y="1098564"/>
                </a:lnTo>
                <a:lnTo>
                  <a:pt x="2349346" y="1059141"/>
                </a:lnTo>
                <a:lnTo>
                  <a:pt x="2291353" y="1022788"/>
                </a:lnTo>
                <a:lnTo>
                  <a:pt x="2233065" y="989353"/>
                </a:lnTo>
                <a:lnTo>
                  <a:pt x="2174527" y="958685"/>
                </a:lnTo>
                <a:lnTo>
                  <a:pt x="2115782" y="930633"/>
                </a:lnTo>
                <a:lnTo>
                  <a:pt x="2056875" y="905045"/>
                </a:lnTo>
                <a:lnTo>
                  <a:pt x="1997849" y="881769"/>
                </a:lnTo>
                <a:lnTo>
                  <a:pt x="1938749" y="860654"/>
                </a:lnTo>
                <a:lnTo>
                  <a:pt x="1879618" y="841548"/>
                </a:lnTo>
                <a:lnTo>
                  <a:pt x="1820501" y="824300"/>
                </a:lnTo>
                <a:lnTo>
                  <a:pt x="1761442" y="808759"/>
                </a:lnTo>
                <a:lnTo>
                  <a:pt x="1702484" y="794772"/>
                </a:lnTo>
                <a:lnTo>
                  <a:pt x="1643671" y="782189"/>
                </a:lnTo>
                <a:lnTo>
                  <a:pt x="1585048" y="770858"/>
                </a:lnTo>
                <a:lnTo>
                  <a:pt x="1497566" y="755877"/>
                </a:lnTo>
                <a:lnTo>
                  <a:pt x="1439610" y="747012"/>
                </a:lnTo>
                <a:lnTo>
                  <a:pt x="1353333" y="735021"/>
                </a:lnTo>
                <a:lnTo>
                  <a:pt x="1073238" y="700213"/>
                </a:lnTo>
                <a:lnTo>
                  <a:pt x="965300" y="685509"/>
                </a:lnTo>
                <a:lnTo>
                  <a:pt x="912385" y="677383"/>
                </a:lnTo>
                <a:lnTo>
                  <a:pt x="860233" y="668540"/>
                </a:lnTo>
                <a:lnTo>
                  <a:pt x="808886" y="658827"/>
                </a:lnTo>
                <a:lnTo>
                  <a:pt x="758390" y="648094"/>
                </a:lnTo>
                <a:lnTo>
                  <a:pt x="708787" y="636188"/>
                </a:lnTo>
                <a:lnTo>
                  <a:pt x="660122" y="622959"/>
                </a:lnTo>
                <a:lnTo>
                  <a:pt x="612438" y="608255"/>
                </a:lnTo>
                <a:lnTo>
                  <a:pt x="565781" y="591924"/>
                </a:lnTo>
                <a:lnTo>
                  <a:pt x="520194" y="573815"/>
                </a:lnTo>
                <a:lnTo>
                  <a:pt x="475720" y="553777"/>
                </a:lnTo>
                <a:lnTo>
                  <a:pt x="432405" y="531657"/>
                </a:lnTo>
                <a:lnTo>
                  <a:pt x="390292" y="507304"/>
                </a:lnTo>
                <a:lnTo>
                  <a:pt x="349424" y="480568"/>
                </a:lnTo>
                <a:lnTo>
                  <a:pt x="309847" y="451295"/>
                </a:lnTo>
                <a:lnTo>
                  <a:pt x="271603" y="419336"/>
                </a:lnTo>
                <a:lnTo>
                  <a:pt x="234738" y="384538"/>
                </a:lnTo>
                <a:lnTo>
                  <a:pt x="199295" y="346749"/>
                </a:lnTo>
                <a:lnTo>
                  <a:pt x="165318" y="305819"/>
                </a:lnTo>
                <a:lnTo>
                  <a:pt x="132850" y="261596"/>
                </a:lnTo>
                <a:lnTo>
                  <a:pt x="101937" y="213928"/>
                </a:lnTo>
                <a:lnTo>
                  <a:pt x="72623" y="162664"/>
                </a:lnTo>
                <a:lnTo>
                  <a:pt x="44950" y="107652"/>
                </a:lnTo>
                <a:lnTo>
                  <a:pt x="18963" y="48741"/>
                </a:lnTo>
                <a:lnTo>
                  <a:pt x="0" y="0"/>
                </a:lnTo>
                <a:lnTo>
                  <a:pt x="5030255" y="0"/>
                </a:lnTo>
                <a:lnTo>
                  <a:pt x="5030255" y="4055429"/>
                </a:lnTo>
                <a:close/>
              </a:path>
            </a:pathLst>
          </a:custGeom>
          <a:solidFill>
            <a:srgbClr val="008037"/>
          </a:solidFill>
        </p:spPr>
        <p:txBody>
          <a:bodyPr wrap="square" lIns="0" tIns="0" rIns="0" bIns="0" rtlCol="0"/>
          <a:lstStyle/>
          <a:p>
            <a:endParaRPr/>
          </a:p>
        </p:txBody>
      </p:sp>
      <p:sp>
        <p:nvSpPr>
          <p:cNvPr id="12" name="object 12"/>
          <p:cNvSpPr/>
          <p:nvPr/>
        </p:nvSpPr>
        <p:spPr>
          <a:xfrm rot="2228080">
            <a:off x="15369545" y="613229"/>
            <a:ext cx="2234565" cy="551815"/>
          </a:xfrm>
          <a:custGeom>
            <a:avLst/>
            <a:gdLst/>
            <a:ahLst/>
            <a:cxnLst/>
            <a:rect l="l" t="t" r="r" b="b"/>
            <a:pathLst>
              <a:path w="2234565" h="551815">
                <a:moveTo>
                  <a:pt x="25189" y="551650"/>
                </a:moveTo>
                <a:lnTo>
                  <a:pt x="21387" y="551173"/>
                </a:lnTo>
                <a:lnTo>
                  <a:pt x="16159" y="550695"/>
                </a:lnTo>
                <a:lnTo>
                  <a:pt x="11406" y="548305"/>
                </a:lnTo>
                <a:lnTo>
                  <a:pt x="5227" y="542092"/>
                </a:lnTo>
                <a:lnTo>
                  <a:pt x="0" y="535880"/>
                </a:lnTo>
                <a:lnTo>
                  <a:pt x="950" y="525366"/>
                </a:lnTo>
                <a:lnTo>
                  <a:pt x="950" y="522977"/>
                </a:lnTo>
                <a:lnTo>
                  <a:pt x="3802" y="514374"/>
                </a:lnTo>
                <a:lnTo>
                  <a:pt x="10455" y="498126"/>
                </a:lnTo>
                <a:lnTo>
                  <a:pt x="14733" y="490002"/>
                </a:lnTo>
                <a:lnTo>
                  <a:pt x="16634" y="488090"/>
                </a:lnTo>
                <a:lnTo>
                  <a:pt x="19961" y="484267"/>
                </a:lnTo>
                <a:lnTo>
                  <a:pt x="24714" y="481399"/>
                </a:lnTo>
                <a:lnTo>
                  <a:pt x="29466" y="480444"/>
                </a:lnTo>
                <a:lnTo>
                  <a:pt x="31843" y="475187"/>
                </a:lnTo>
                <a:lnTo>
                  <a:pt x="33744" y="469452"/>
                </a:lnTo>
                <a:lnTo>
                  <a:pt x="36120" y="463717"/>
                </a:lnTo>
                <a:lnTo>
                  <a:pt x="50660" y="420049"/>
                </a:lnTo>
                <a:lnTo>
                  <a:pt x="64834" y="370026"/>
                </a:lnTo>
                <a:lnTo>
                  <a:pt x="78963" y="317274"/>
                </a:lnTo>
                <a:lnTo>
                  <a:pt x="93366" y="265416"/>
                </a:lnTo>
                <a:lnTo>
                  <a:pt x="108361" y="218078"/>
                </a:lnTo>
                <a:lnTo>
                  <a:pt x="124699" y="177755"/>
                </a:lnTo>
                <a:lnTo>
                  <a:pt x="150987" y="137686"/>
                </a:lnTo>
                <a:lnTo>
                  <a:pt x="180127" y="122498"/>
                </a:lnTo>
                <a:lnTo>
                  <a:pt x="195121" y="122849"/>
                </a:lnTo>
                <a:lnTo>
                  <a:pt x="245715" y="153562"/>
                </a:lnTo>
                <a:lnTo>
                  <a:pt x="295987" y="218670"/>
                </a:lnTo>
                <a:lnTo>
                  <a:pt x="321409" y="259712"/>
                </a:lnTo>
                <a:lnTo>
                  <a:pt x="346077" y="303048"/>
                </a:lnTo>
                <a:lnTo>
                  <a:pt x="369285" y="346154"/>
                </a:lnTo>
                <a:lnTo>
                  <a:pt x="408117" y="419407"/>
                </a:lnTo>
                <a:lnTo>
                  <a:pt x="418238" y="437911"/>
                </a:lnTo>
                <a:lnTo>
                  <a:pt x="428516" y="409439"/>
                </a:lnTo>
                <a:lnTo>
                  <a:pt x="435586" y="378233"/>
                </a:lnTo>
                <a:lnTo>
                  <a:pt x="441230" y="347118"/>
                </a:lnTo>
                <a:lnTo>
                  <a:pt x="447230" y="318914"/>
                </a:lnTo>
                <a:lnTo>
                  <a:pt x="459960" y="273782"/>
                </a:lnTo>
                <a:lnTo>
                  <a:pt x="474355" y="228993"/>
                </a:lnTo>
                <a:lnTo>
                  <a:pt x="489799" y="184548"/>
                </a:lnTo>
                <a:lnTo>
                  <a:pt x="523749" y="90001"/>
                </a:lnTo>
                <a:lnTo>
                  <a:pt x="525174" y="79009"/>
                </a:lnTo>
                <a:lnTo>
                  <a:pt x="551314" y="58460"/>
                </a:lnTo>
                <a:lnTo>
                  <a:pt x="554166" y="57504"/>
                </a:lnTo>
                <a:lnTo>
                  <a:pt x="557968" y="56548"/>
                </a:lnTo>
                <a:lnTo>
                  <a:pt x="560345" y="57026"/>
                </a:lnTo>
                <a:lnTo>
                  <a:pt x="565573" y="57504"/>
                </a:lnTo>
                <a:lnTo>
                  <a:pt x="599012" y="93078"/>
                </a:lnTo>
                <a:lnTo>
                  <a:pt x="627424" y="142776"/>
                </a:lnTo>
                <a:lnTo>
                  <a:pt x="650699" y="187705"/>
                </a:lnTo>
                <a:lnTo>
                  <a:pt x="675717" y="237492"/>
                </a:lnTo>
                <a:lnTo>
                  <a:pt x="701447" y="289072"/>
                </a:lnTo>
                <a:lnTo>
                  <a:pt x="726861" y="339378"/>
                </a:lnTo>
                <a:lnTo>
                  <a:pt x="750928" y="385342"/>
                </a:lnTo>
                <a:lnTo>
                  <a:pt x="763820" y="408699"/>
                </a:lnTo>
                <a:lnTo>
                  <a:pt x="769843" y="419280"/>
                </a:lnTo>
                <a:lnTo>
                  <a:pt x="775643" y="428831"/>
                </a:lnTo>
                <a:lnTo>
                  <a:pt x="775643" y="425963"/>
                </a:lnTo>
                <a:lnTo>
                  <a:pt x="776118" y="424052"/>
                </a:lnTo>
                <a:lnTo>
                  <a:pt x="776118" y="423096"/>
                </a:lnTo>
                <a:lnTo>
                  <a:pt x="781457" y="393310"/>
                </a:lnTo>
                <a:lnTo>
                  <a:pt x="789960" y="351210"/>
                </a:lnTo>
                <a:lnTo>
                  <a:pt x="801047" y="300473"/>
                </a:lnTo>
                <a:lnTo>
                  <a:pt x="814140" y="244780"/>
                </a:lnTo>
                <a:lnTo>
                  <a:pt x="828658" y="187811"/>
                </a:lnTo>
                <a:lnTo>
                  <a:pt x="844022" y="133243"/>
                </a:lnTo>
                <a:lnTo>
                  <a:pt x="859654" y="84758"/>
                </a:lnTo>
                <a:lnTo>
                  <a:pt x="874974" y="46035"/>
                </a:lnTo>
                <a:lnTo>
                  <a:pt x="895292" y="13306"/>
                </a:lnTo>
                <a:lnTo>
                  <a:pt x="919969" y="0"/>
                </a:lnTo>
                <a:lnTo>
                  <a:pt x="925828" y="156"/>
                </a:lnTo>
                <a:lnTo>
                  <a:pt x="957256" y="24768"/>
                </a:lnTo>
                <a:lnTo>
                  <a:pt x="985249" y="84622"/>
                </a:lnTo>
                <a:lnTo>
                  <a:pt x="1001108" y="134270"/>
                </a:lnTo>
                <a:lnTo>
                  <a:pt x="1014252" y="185317"/>
                </a:lnTo>
                <a:lnTo>
                  <a:pt x="1027031" y="236226"/>
                </a:lnTo>
                <a:lnTo>
                  <a:pt x="1041794" y="285461"/>
                </a:lnTo>
                <a:lnTo>
                  <a:pt x="1056840" y="323917"/>
                </a:lnTo>
                <a:lnTo>
                  <a:pt x="1073757" y="361567"/>
                </a:lnTo>
                <a:lnTo>
                  <a:pt x="1090851" y="399037"/>
                </a:lnTo>
                <a:lnTo>
                  <a:pt x="1106431" y="436955"/>
                </a:lnTo>
                <a:lnTo>
                  <a:pt x="1107857" y="433610"/>
                </a:lnTo>
                <a:lnTo>
                  <a:pt x="1121572" y="385787"/>
                </a:lnTo>
                <a:lnTo>
                  <a:pt x="1148552" y="287672"/>
                </a:lnTo>
                <a:lnTo>
                  <a:pt x="1163376" y="235548"/>
                </a:lnTo>
                <a:lnTo>
                  <a:pt x="1178860" y="184618"/>
                </a:lnTo>
                <a:lnTo>
                  <a:pt x="1194832" y="137313"/>
                </a:lnTo>
                <a:lnTo>
                  <a:pt x="1217645" y="82235"/>
                </a:lnTo>
                <a:lnTo>
                  <a:pt x="1240458" y="43645"/>
                </a:lnTo>
                <a:lnTo>
                  <a:pt x="1277388" y="19997"/>
                </a:lnTo>
                <a:lnTo>
                  <a:pt x="1286025" y="20885"/>
                </a:lnTo>
                <a:lnTo>
                  <a:pt x="1315373" y="49738"/>
                </a:lnTo>
                <a:lnTo>
                  <a:pt x="1342041" y="109009"/>
                </a:lnTo>
                <a:lnTo>
                  <a:pt x="1361600" y="153172"/>
                </a:lnTo>
                <a:lnTo>
                  <a:pt x="1381317" y="197229"/>
                </a:lnTo>
                <a:lnTo>
                  <a:pt x="1441023" y="329428"/>
                </a:lnTo>
                <a:lnTo>
                  <a:pt x="1452444" y="355376"/>
                </a:lnTo>
                <a:lnTo>
                  <a:pt x="1463598" y="381459"/>
                </a:lnTo>
                <a:lnTo>
                  <a:pt x="1474039" y="406377"/>
                </a:lnTo>
                <a:lnTo>
                  <a:pt x="1483322" y="428831"/>
                </a:lnTo>
                <a:lnTo>
                  <a:pt x="1498068" y="387738"/>
                </a:lnTo>
                <a:lnTo>
                  <a:pt x="1515271" y="338720"/>
                </a:lnTo>
                <a:lnTo>
                  <a:pt x="1534295" y="284924"/>
                </a:lnTo>
                <a:lnTo>
                  <a:pt x="1554507" y="229494"/>
                </a:lnTo>
                <a:lnTo>
                  <a:pt x="1575274" y="175578"/>
                </a:lnTo>
                <a:lnTo>
                  <a:pt x="1595961" y="126321"/>
                </a:lnTo>
                <a:lnTo>
                  <a:pt x="1619903" y="77635"/>
                </a:lnTo>
                <a:lnTo>
                  <a:pt x="1642063" y="43645"/>
                </a:lnTo>
                <a:lnTo>
                  <a:pt x="1673936" y="22535"/>
                </a:lnTo>
                <a:lnTo>
                  <a:pt x="1681035" y="22677"/>
                </a:lnTo>
                <a:lnTo>
                  <a:pt x="1722265" y="63418"/>
                </a:lnTo>
                <a:lnTo>
                  <a:pt x="1755177" y="124888"/>
                </a:lnTo>
                <a:lnTo>
                  <a:pt x="1776497" y="170479"/>
                </a:lnTo>
                <a:lnTo>
                  <a:pt x="1798805" y="220317"/>
                </a:lnTo>
                <a:lnTo>
                  <a:pt x="1821347" y="271802"/>
                </a:lnTo>
                <a:lnTo>
                  <a:pt x="1843365" y="322333"/>
                </a:lnTo>
                <a:lnTo>
                  <a:pt x="1864102" y="369312"/>
                </a:lnTo>
                <a:lnTo>
                  <a:pt x="1882802" y="410138"/>
                </a:lnTo>
                <a:lnTo>
                  <a:pt x="1898709" y="442212"/>
                </a:lnTo>
                <a:lnTo>
                  <a:pt x="1913547" y="407064"/>
                </a:lnTo>
                <a:lnTo>
                  <a:pt x="1918671" y="394422"/>
                </a:lnTo>
                <a:lnTo>
                  <a:pt x="1934084" y="351650"/>
                </a:lnTo>
                <a:lnTo>
                  <a:pt x="1951200" y="304737"/>
                </a:lnTo>
                <a:lnTo>
                  <a:pt x="1969822" y="256071"/>
                </a:lnTo>
                <a:lnTo>
                  <a:pt x="1989750" y="208042"/>
                </a:lnTo>
                <a:lnTo>
                  <a:pt x="2010787" y="163040"/>
                </a:lnTo>
                <a:lnTo>
                  <a:pt x="2032736" y="123454"/>
                </a:lnTo>
                <a:lnTo>
                  <a:pt x="2067312" y="78651"/>
                </a:lnTo>
                <a:lnTo>
                  <a:pt x="2102601" y="54637"/>
                </a:lnTo>
                <a:lnTo>
                  <a:pt x="2110524" y="52755"/>
                </a:lnTo>
                <a:lnTo>
                  <a:pt x="2118582" y="52845"/>
                </a:lnTo>
                <a:lnTo>
                  <a:pt x="2154821" y="79009"/>
                </a:lnTo>
                <a:lnTo>
                  <a:pt x="2174367" y="113418"/>
                </a:lnTo>
                <a:lnTo>
                  <a:pt x="2194402" y="164165"/>
                </a:lnTo>
                <a:lnTo>
                  <a:pt x="2212032" y="220826"/>
                </a:lnTo>
                <a:lnTo>
                  <a:pt x="2225562" y="274440"/>
                </a:lnTo>
                <a:lnTo>
                  <a:pt x="2233300" y="316047"/>
                </a:lnTo>
                <a:lnTo>
                  <a:pt x="2234347" y="328196"/>
                </a:lnTo>
                <a:lnTo>
                  <a:pt x="2234191" y="337970"/>
                </a:lnTo>
                <a:lnTo>
                  <a:pt x="2209819" y="362403"/>
                </a:lnTo>
                <a:lnTo>
                  <a:pt x="2200982" y="360013"/>
                </a:lnTo>
                <a:lnTo>
                  <a:pt x="2194506" y="355369"/>
                </a:lnTo>
                <a:lnTo>
                  <a:pt x="2190169" y="349022"/>
                </a:lnTo>
                <a:lnTo>
                  <a:pt x="2188150" y="341599"/>
                </a:lnTo>
                <a:lnTo>
                  <a:pt x="2188625" y="333251"/>
                </a:lnTo>
                <a:lnTo>
                  <a:pt x="2183538" y="298268"/>
                </a:lnTo>
                <a:lnTo>
                  <a:pt x="2171099" y="245497"/>
                </a:lnTo>
                <a:lnTo>
                  <a:pt x="2153403" y="186544"/>
                </a:lnTo>
                <a:lnTo>
                  <a:pt x="2132543" y="133012"/>
                </a:lnTo>
                <a:lnTo>
                  <a:pt x="2112106" y="100515"/>
                </a:lnTo>
                <a:lnTo>
                  <a:pt x="2105928" y="103860"/>
                </a:lnTo>
                <a:lnTo>
                  <a:pt x="2078243" y="136357"/>
                </a:lnTo>
                <a:lnTo>
                  <a:pt x="2039909" y="207343"/>
                </a:lnTo>
                <a:lnTo>
                  <a:pt x="2017404" y="259796"/>
                </a:lnTo>
                <a:lnTo>
                  <a:pt x="1996378" y="314135"/>
                </a:lnTo>
                <a:lnTo>
                  <a:pt x="1977094" y="366881"/>
                </a:lnTo>
                <a:lnTo>
                  <a:pt x="1959817" y="414556"/>
                </a:lnTo>
                <a:lnTo>
                  <a:pt x="1944811" y="453681"/>
                </a:lnTo>
                <a:lnTo>
                  <a:pt x="1924827" y="493332"/>
                </a:lnTo>
                <a:lnTo>
                  <a:pt x="1906314" y="507206"/>
                </a:lnTo>
                <a:lnTo>
                  <a:pt x="1900610" y="507206"/>
                </a:lnTo>
                <a:lnTo>
                  <a:pt x="1896333" y="507684"/>
                </a:lnTo>
                <a:lnTo>
                  <a:pt x="1862113" y="471364"/>
                </a:lnTo>
                <a:lnTo>
                  <a:pt x="1826874" y="398169"/>
                </a:lnTo>
                <a:lnTo>
                  <a:pt x="1805422" y="349918"/>
                </a:lnTo>
                <a:lnTo>
                  <a:pt x="1782490" y="297654"/>
                </a:lnTo>
                <a:lnTo>
                  <a:pt x="1758884" y="244195"/>
                </a:lnTo>
                <a:lnTo>
                  <a:pt x="1735411" y="192358"/>
                </a:lnTo>
                <a:lnTo>
                  <a:pt x="1712878" y="144959"/>
                </a:lnTo>
                <a:lnTo>
                  <a:pt x="1691788" y="105712"/>
                </a:lnTo>
                <a:lnTo>
                  <a:pt x="1673906" y="76142"/>
                </a:lnTo>
                <a:lnTo>
                  <a:pt x="1672005" y="78054"/>
                </a:lnTo>
                <a:lnTo>
                  <a:pt x="1671530" y="79010"/>
                </a:lnTo>
                <a:lnTo>
                  <a:pt x="1663435" y="91868"/>
                </a:lnTo>
                <a:lnTo>
                  <a:pt x="1636835" y="144959"/>
                </a:lnTo>
                <a:lnTo>
                  <a:pt x="1614760" y="197672"/>
                </a:lnTo>
                <a:lnTo>
                  <a:pt x="1592636" y="255400"/>
                </a:lnTo>
                <a:lnTo>
                  <a:pt x="1571227" y="314382"/>
                </a:lnTo>
                <a:lnTo>
                  <a:pt x="1533612" y="421060"/>
                </a:lnTo>
                <a:lnTo>
                  <a:pt x="1518937" y="461233"/>
                </a:lnTo>
                <a:lnTo>
                  <a:pt x="1508036" y="487612"/>
                </a:lnTo>
                <a:lnTo>
                  <a:pt x="1504709" y="494781"/>
                </a:lnTo>
                <a:lnTo>
                  <a:pt x="1501383" y="499560"/>
                </a:lnTo>
                <a:lnTo>
                  <a:pt x="1496630" y="502427"/>
                </a:lnTo>
                <a:lnTo>
                  <a:pt x="1493303" y="504816"/>
                </a:lnTo>
                <a:lnTo>
                  <a:pt x="1488550" y="506728"/>
                </a:lnTo>
                <a:lnTo>
                  <a:pt x="1477619" y="506728"/>
                </a:lnTo>
                <a:lnTo>
                  <a:pt x="1467638" y="505772"/>
                </a:lnTo>
                <a:lnTo>
                  <a:pt x="1460034" y="493825"/>
                </a:lnTo>
                <a:lnTo>
                  <a:pt x="1451316" y="474881"/>
                </a:lnTo>
                <a:lnTo>
                  <a:pt x="1419264" y="396849"/>
                </a:lnTo>
                <a:lnTo>
                  <a:pt x="1398249" y="348066"/>
                </a:lnTo>
                <a:lnTo>
                  <a:pt x="1338543" y="215808"/>
                </a:lnTo>
                <a:lnTo>
                  <a:pt x="1318825" y="171669"/>
                </a:lnTo>
                <a:lnTo>
                  <a:pt x="1299267" y="127370"/>
                </a:lnTo>
                <a:lnTo>
                  <a:pt x="1279906" y="82833"/>
                </a:lnTo>
                <a:lnTo>
                  <a:pt x="1274678" y="73275"/>
                </a:lnTo>
                <a:lnTo>
                  <a:pt x="1273252" y="74708"/>
                </a:lnTo>
                <a:lnTo>
                  <a:pt x="1272302" y="76620"/>
                </a:lnTo>
                <a:lnTo>
                  <a:pt x="1270876" y="78532"/>
                </a:lnTo>
                <a:lnTo>
                  <a:pt x="1245412" y="130548"/>
                </a:lnTo>
                <a:lnTo>
                  <a:pt x="1221395" y="199234"/>
                </a:lnTo>
                <a:lnTo>
                  <a:pt x="1206133" y="249566"/>
                </a:lnTo>
                <a:lnTo>
                  <a:pt x="1191505" y="301172"/>
                </a:lnTo>
                <a:lnTo>
                  <a:pt x="1164785" y="398491"/>
                </a:lnTo>
                <a:lnTo>
                  <a:pt x="1153008" y="439344"/>
                </a:lnTo>
                <a:lnTo>
                  <a:pt x="1138572" y="483431"/>
                </a:lnTo>
                <a:lnTo>
                  <a:pt x="1124017" y="509595"/>
                </a:lnTo>
                <a:lnTo>
                  <a:pt x="1117363" y="516764"/>
                </a:lnTo>
                <a:lnTo>
                  <a:pt x="1109759" y="518198"/>
                </a:lnTo>
                <a:lnTo>
                  <a:pt x="1097402" y="517242"/>
                </a:lnTo>
                <a:lnTo>
                  <a:pt x="1091223" y="514852"/>
                </a:lnTo>
                <a:lnTo>
                  <a:pt x="1071715" y="480444"/>
                </a:lnTo>
                <a:lnTo>
                  <a:pt x="1066034" y="458938"/>
                </a:lnTo>
                <a:lnTo>
                  <a:pt x="1050142" y="418817"/>
                </a:lnTo>
                <a:lnTo>
                  <a:pt x="1014437" y="340188"/>
                </a:lnTo>
                <a:lnTo>
                  <a:pt x="998545" y="299798"/>
                </a:lnTo>
                <a:lnTo>
                  <a:pt x="984169" y="251993"/>
                </a:lnTo>
                <a:lnTo>
                  <a:pt x="971938" y="202491"/>
                </a:lnTo>
                <a:lnTo>
                  <a:pt x="959432" y="152805"/>
                </a:lnTo>
                <a:lnTo>
                  <a:pt x="944235" y="104449"/>
                </a:lnTo>
                <a:lnTo>
                  <a:pt x="923452" y="57982"/>
                </a:lnTo>
                <a:lnTo>
                  <a:pt x="922502" y="56548"/>
                </a:lnTo>
                <a:lnTo>
                  <a:pt x="921551" y="54637"/>
                </a:lnTo>
                <a:lnTo>
                  <a:pt x="902065" y="100993"/>
                </a:lnTo>
                <a:lnTo>
                  <a:pt x="886765" y="147970"/>
                </a:lnTo>
                <a:lnTo>
                  <a:pt x="871789" y="200900"/>
                </a:lnTo>
                <a:lnTo>
                  <a:pt x="857694" y="256195"/>
                </a:lnTo>
                <a:lnTo>
                  <a:pt x="845038" y="310270"/>
                </a:lnTo>
                <a:lnTo>
                  <a:pt x="834377" y="359538"/>
                </a:lnTo>
                <a:lnTo>
                  <a:pt x="826268" y="400413"/>
                </a:lnTo>
                <a:lnTo>
                  <a:pt x="820719" y="434386"/>
                </a:lnTo>
                <a:lnTo>
                  <a:pt x="819724" y="442331"/>
                </a:lnTo>
                <a:lnTo>
                  <a:pt x="807486" y="481877"/>
                </a:lnTo>
                <a:lnTo>
                  <a:pt x="782297" y="496214"/>
                </a:lnTo>
                <a:lnTo>
                  <a:pt x="775167" y="496214"/>
                </a:lnTo>
                <a:lnTo>
                  <a:pt x="742968" y="462403"/>
                </a:lnTo>
                <a:lnTo>
                  <a:pt x="717660" y="419751"/>
                </a:lnTo>
                <a:lnTo>
                  <a:pt x="697293" y="381543"/>
                </a:lnTo>
                <a:lnTo>
                  <a:pt x="675607" y="339021"/>
                </a:lnTo>
                <a:lnTo>
                  <a:pt x="630914" y="249265"/>
                </a:lnTo>
                <a:lnTo>
                  <a:pt x="609227" y="206146"/>
                </a:lnTo>
                <a:lnTo>
                  <a:pt x="588861" y="166943"/>
                </a:lnTo>
                <a:lnTo>
                  <a:pt x="567340" y="130115"/>
                </a:lnTo>
                <a:lnTo>
                  <a:pt x="560820" y="119631"/>
                </a:lnTo>
                <a:lnTo>
                  <a:pt x="524165" y="224231"/>
                </a:lnTo>
                <a:lnTo>
                  <a:pt x="506750" y="276956"/>
                </a:lnTo>
                <a:lnTo>
                  <a:pt x="491430" y="329906"/>
                </a:lnTo>
                <a:lnTo>
                  <a:pt x="483819" y="365651"/>
                </a:lnTo>
                <a:lnTo>
                  <a:pt x="475806" y="404757"/>
                </a:lnTo>
                <a:lnTo>
                  <a:pt x="465030" y="442876"/>
                </a:lnTo>
                <a:lnTo>
                  <a:pt x="447230" y="478532"/>
                </a:lnTo>
                <a:lnTo>
                  <a:pt x="422516" y="498126"/>
                </a:lnTo>
                <a:lnTo>
                  <a:pt x="418238" y="498126"/>
                </a:lnTo>
                <a:lnTo>
                  <a:pt x="381553" y="465293"/>
                </a:lnTo>
                <a:lnTo>
                  <a:pt x="348997" y="404943"/>
                </a:lnTo>
                <a:lnTo>
                  <a:pt x="328887" y="366704"/>
                </a:lnTo>
                <a:lnTo>
                  <a:pt x="305406" y="322946"/>
                </a:lnTo>
                <a:lnTo>
                  <a:pt x="280410" y="279010"/>
                </a:lnTo>
                <a:lnTo>
                  <a:pt x="254700" y="237940"/>
                </a:lnTo>
                <a:lnTo>
                  <a:pt x="229080" y="202785"/>
                </a:lnTo>
                <a:lnTo>
                  <a:pt x="195336" y="169810"/>
                </a:lnTo>
                <a:lnTo>
                  <a:pt x="191059" y="166943"/>
                </a:lnTo>
                <a:lnTo>
                  <a:pt x="186781" y="167421"/>
                </a:lnTo>
                <a:lnTo>
                  <a:pt x="184880" y="167898"/>
                </a:lnTo>
                <a:lnTo>
                  <a:pt x="183930" y="169810"/>
                </a:lnTo>
                <a:lnTo>
                  <a:pt x="179177" y="174589"/>
                </a:lnTo>
                <a:lnTo>
                  <a:pt x="154463" y="225664"/>
                </a:lnTo>
                <a:lnTo>
                  <a:pt x="136878" y="280204"/>
                </a:lnTo>
                <a:lnTo>
                  <a:pt x="121127" y="336813"/>
                </a:lnTo>
                <a:lnTo>
                  <a:pt x="105688" y="394004"/>
                </a:lnTo>
                <a:lnTo>
                  <a:pt x="90160" y="447342"/>
                </a:lnTo>
                <a:lnTo>
                  <a:pt x="74142" y="492391"/>
                </a:lnTo>
                <a:lnTo>
                  <a:pt x="55190" y="527815"/>
                </a:lnTo>
                <a:lnTo>
                  <a:pt x="29942" y="551173"/>
                </a:lnTo>
                <a:lnTo>
                  <a:pt x="25189" y="551650"/>
                </a:lnTo>
                <a:close/>
              </a:path>
            </a:pathLst>
          </a:custGeom>
          <a:solidFill>
            <a:srgbClr val="241725"/>
          </a:solidFill>
        </p:spPr>
        <p:txBody>
          <a:bodyPr wrap="square" lIns="0" tIns="0" rIns="0" bIns="0" rtlCol="0"/>
          <a:lstStyle/>
          <a:p>
            <a:endParaRPr/>
          </a:p>
        </p:txBody>
      </p:sp>
      <p:sp>
        <p:nvSpPr>
          <p:cNvPr id="14" name="object 6">
            <a:extLst>
              <a:ext uri="{FF2B5EF4-FFF2-40B4-BE49-F238E27FC236}">
                <a16:creationId xmlns:a16="http://schemas.microsoft.com/office/drawing/2014/main" id="{561815CC-A5F3-63D9-7257-4E65FC0B164D}"/>
              </a:ext>
            </a:extLst>
          </p:cNvPr>
          <p:cNvSpPr/>
          <p:nvPr/>
        </p:nvSpPr>
        <p:spPr>
          <a:xfrm>
            <a:off x="506705" y="494237"/>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5" name="object 6">
            <a:extLst>
              <a:ext uri="{FF2B5EF4-FFF2-40B4-BE49-F238E27FC236}">
                <a16:creationId xmlns:a16="http://schemas.microsoft.com/office/drawing/2014/main" id="{3725B670-D74B-E992-5802-5E84003C0505}"/>
              </a:ext>
            </a:extLst>
          </p:cNvPr>
          <p:cNvSpPr/>
          <p:nvPr/>
        </p:nvSpPr>
        <p:spPr>
          <a:xfrm>
            <a:off x="12449699" y="393312"/>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a:p>
        </p:txBody>
      </p:sp>
      <p:sp>
        <p:nvSpPr>
          <p:cNvPr id="17" name="object 6">
            <a:extLst>
              <a:ext uri="{FF2B5EF4-FFF2-40B4-BE49-F238E27FC236}">
                <a16:creationId xmlns:a16="http://schemas.microsoft.com/office/drawing/2014/main" id="{A5DF879B-899B-FC18-AB14-CAE891A269FB}"/>
              </a:ext>
            </a:extLst>
          </p:cNvPr>
          <p:cNvSpPr/>
          <p:nvPr/>
        </p:nvSpPr>
        <p:spPr>
          <a:xfrm>
            <a:off x="1264982" y="491114"/>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8" name="object 6">
            <a:extLst>
              <a:ext uri="{FF2B5EF4-FFF2-40B4-BE49-F238E27FC236}">
                <a16:creationId xmlns:a16="http://schemas.microsoft.com/office/drawing/2014/main" id="{E498D7E1-5980-D94D-BD46-71BEEA133EEC}"/>
              </a:ext>
            </a:extLst>
          </p:cNvPr>
          <p:cNvSpPr/>
          <p:nvPr/>
        </p:nvSpPr>
        <p:spPr>
          <a:xfrm>
            <a:off x="11553340" y="386395"/>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5" name="object 8">
            <a:extLst>
              <a:ext uri="{FF2B5EF4-FFF2-40B4-BE49-F238E27FC236}">
                <a16:creationId xmlns:a16="http://schemas.microsoft.com/office/drawing/2014/main" id="{77AD41C5-7471-289E-B90E-A2513260E5F1}"/>
              </a:ext>
            </a:extLst>
          </p:cNvPr>
          <p:cNvSpPr/>
          <p:nvPr/>
        </p:nvSpPr>
        <p:spPr>
          <a:xfrm>
            <a:off x="9223255" y="1661839"/>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B050"/>
          </a:solidFill>
        </p:spPr>
        <p:txBody>
          <a:bodyPr wrap="square" lIns="0" tIns="0" rIns="0" bIns="0" rtlCol="0"/>
          <a:lstStyle/>
          <a:p>
            <a:endParaRPr dirty="0"/>
          </a:p>
        </p:txBody>
      </p:sp>
      <p:sp>
        <p:nvSpPr>
          <p:cNvPr id="13" name="object 13">
            <a:extLst>
              <a:ext uri="{FF2B5EF4-FFF2-40B4-BE49-F238E27FC236}">
                <a16:creationId xmlns:a16="http://schemas.microsoft.com/office/drawing/2014/main" id="{2F1094B4-66D0-B89F-4ECE-5E9C6D8645A3}"/>
              </a:ext>
            </a:extLst>
          </p:cNvPr>
          <p:cNvSpPr txBox="1"/>
          <p:nvPr/>
        </p:nvSpPr>
        <p:spPr>
          <a:xfrm>
            <a:off x="9639692" y="1676035"/>
            <a:ext cx="347646" cy="1024639"/>
          </a:xfrm>
          <a:prstGeom prst="rect">
            <a:avLst/>
          </a:prstGeom>
          <a:solidFill>
            <a:srgbClr val="00B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8</a:t>
            </a:r>
            <a:endParaRPr sz="6550" dirty="0">
              <a:latin typeface="Calibri"/>
              <a:cs typeface="Calibri"/>
            </a:endParaRPr>
          </a:p>
        </p:txBody>
      </p:sp>
      <p:sp>
        <p:nvSpPr>
          <p:cNvPr id="26" name="object 8">
            <a:extLst>
              <a:ext uri="{FF2B5EF4-FFF2-40B4-BE49-F238E27FC236}">
                <a16:creationId xmlns:a16="http://schemas.microsoft.com/office/drawing/2014/main" id="{D8018442-8D17-C1C4-EF76-9FA094C42E62}"/>
              </a:ext>
            </a:extLst>
          </p:cNvPr>
          <p:cNvSpPr/>
          <p:nvPr/>
        </p:nvSpPr>
        <p:spPr>
          <a:xfrm>
            <a:off x="506705" y="1703989"/>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92D050"/>
          </a:solidFill>
        </p:spPr>
        <p:txBody>
          <a:bodyPr wrap="square" lIns="0" tIns="0" rIns="0" bIns="0" rtlCol="0"/>
          <a:lstStyle/>
          <a:p>
            <a:endParaRPr dirty="0"/>
          </a:p>
        </p:txBody>
      </p:sp>
      <p:sp>
        <p:nvSpPr>
          <p:cNvPr id="27" name="object 13">
            <a:extLst>
              <a:ext uri="{FF2B5EF4-FFF2-40B4-BE49-F238E27FC236}">
                <a16:creationId xmlns:a16="http://schemas.microsoft.com/office/drawing/2014/main" id="{DBADCDBC-BC83-0D80-39FB-0E0A1B7CF667}"/>
              </a:ext>
            </a:extLst>
          </p:cNvPr>
          <p:cNvSpPr txBox="1"/>
          <p:nvPr/>
        </p:nvSpPr>
        <p:spPr>
          <a:xfrm>
            <a:off x="829215" y="1764538"/>
            <a:ext cx="347646" cy="1024639"/>
          </a:xfrm>
          <a:prstGeom prst="rect">
            <a:avLst/>
          </a:prstGeom>
          <a:solidFill>
            <a:srgbClr val="92D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7</a:t>
            </a:r>
            <a:endParaRPr sz="6550" dirty="0">
              <a:latin typeface="Calibri"/>
              <a:cs typeface="Calibri"/>
            </a:endParaRPr>
          </a:p>
        </p:txBody>
      </p:sp>
      <p:sp>
        <p:nvSpPr>
          <p:cNvPr id="3" name="object 8">
            <a:extLst>
              <a:ext uri="{FF2B5EF4-FFF2-40B4-BE49-F238E27FC236}">
                <a16:creationId xmlns:a16="http://schemas.microsoft.com/office/drawing/2014/main" id="{B7B7D5B2-7568-1D1B-081D-7EF3518CBD1B}"/>
              </a:ext>
            </a:extLst>
          </p:cNvPr>
          <p:cNvSpPr/>
          <p:nvPr/>
        </p:nvSpPr>
        <p:spPr>
          <a:xfrm>
            <a:off x="506705" y="5890531"/>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92D050"/>
          </a:solidFill>
        </p:spPr>
        <p:txBody>
          <a:bodyPr wrap="square" lIns="0" tIns="0" rIns="0" bIns="0" rtlCol="0"/>
          <a:lstStyle/>
          <a:p>
            <a:endParaRPr dirty="0"/>
          </a:p>
        </p:txBody>
      </p:sp>
      <p:sp>
        <p:nvSpPr>
          <p:cNvPr id="16" name="object 13">
            <a:extLst>
              <a:ext uri="{FF2B5EF4-FFF2-40B4-BE49-F238E27FC236}">
                <a16:creationId xmlns:a16="http://schemas.microsoft.com/office/drawing/2014/main" id="{09580BA0-18CF-63A0-99CB-30E0E729F3D0}"/>
              </a:ext>
            </a:extLst>
          </p:cNvPr>
          <p:cNvSpPr txBox="1"/>
          <p:nvPr/>
        </p:nvSpPr>
        <p:spPr>
          <a:xfrm>
            <a:off x="829215" y="5951080"/>
            <a:ext cx="347646" cy="1024639"/>
          </a:xfrm>
          <a:prstGeom prst="rect">
            <a:avLst/>
          </a:prstGeom>
          <a:solidFill>
            <a:srgbClr val="92D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9</a:t>
            </a:r>
            <a:endParaRPr sz="6550" dirty="0">
              <a:latin typeface="Calibri"/>
              <a:cs typeface="Calibri"/>
            </a:endParaRPr>
          </a:p>
        </p:txBody>
      </p:sp>
      <p:sp>
        <p:nvSpPr>
          <p:cNvPr id="21" name="TextBox 20">
            <a:extLst>
              <a:ext uri="{FF2B5EF4-FFF2-40B4-BE49-F238E27FC236}">
                <a16:creationId xmlns:a16="http://schemas.microsoft.com/office/drawing/2014/main" id="{41125BEE-6409-1E09-4D45-6B118E12678F}"/>
              </a:ext>
            </a:extLst>
          </p:cNvPr>
          <p:cNvSpPr txBox="1"/>
          <p:nvPr/>
        </p:nvSpPr>
        <p:spPr>
          <a:xfrm>
            <a:off x="1386352" y="6231700"/>
            <a:ext cx="9144000" cy="463397"/>
          </a:xfrm>
          <a:prstGeom prst="rect">
            <a:avLst/>
          </a:prstGeom>
          <a:noFill/>
        </p:spPr>
        <p:txBody>
          <a:bodyPr wrap="square">
            <a:spAutoFit/>
          </a:bodyPr>
          <a:lstStyle/>
          <a:p>
            <a:pPr marL="457200" lvl="1" algn="just">
              <a:lnSpc>
                <a:spcPct val="150000"/>
              </a:lnSpc>
              <a:spcAft>
                <a:spcPts val="800"/>
              </a:spcAft>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Menyederhanakan</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Daur</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Hidup</a:t>
            </a:r>
            <a:r>
              <a:rPr lang="en-ID" sz="1800" b="1" kern="100" dirty="0">
                <a:effectLst/>
                <a:latin typeface="Arial" panose="020B0604020202020204" pitchFamily="34" charset="0"/>
                <a:ea typeface="Calibri" panose="020F0502020204030204" pitchFamily="34" charset="0"/>
                <a:cs typeface="Arial" panose="020B0604020202020204" pitchFamily="34" charset="0"/>
              </a:rPr>
              <a:t> Data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p>
        </p:txBody>
      </p:sp>
      <p:sp>
        <p:nvSpPr>
          <p:cNvPr id="32" name="TextBox 31">
            <a:extLst>
              <a:ext uri="{FF2B5EF4-FFF2-40B4-BE49-F238E27FC236}">
                <a16:creationId xmlns:a16="http://schemas.microsoft.com/office/drawing/2014/main" id="{FC924B6B-6775-5EAE-200B-97FB3C853C94}"/>
              </a:ext>
            </a:extLst>
          </p:cNvPr>
          <p:cNvSpPr txBox="1"/>
          <p:nvPr/>
        </p:nvSpPr>
        <p:spPr>
          <a:xfrm>
            <a:off x="1753113" y="2772913"/>
            <a:ext cx="6628887" cy="2535246"/>
          </a:xfrm>
          <a:prstGeom prst="rect">
            <a:avLst/>
          </a:prstGeom>
          <a:noFill/>
        </p:spPr>
        <p:txBody>
          <a:bodyPr wrap="square">
            <a:spAutoFit/>
          </a:bodyPr>
          <a:lstStyle/>
          <a:p>
            <a:pPr algn="just">
              <a:lnSpc>
                <a:spcPct val="150000"/>
              </a:lnSpc>
              <a:spcAft>
                <a:spcPts val="800"/>
              </a:spcAft>
            </a:pPr>
            <a:r>
              <a:rPr lang="en-ID" sz="1800" dirty="0">
                <a:effectLst/>
                <a:latin typeface="Arial" panose="020B0604020202020204" pitchFamily="34" charset="0"/>
                <a:ea typeface="Calibri" panose="020F0502020204030204" pitchFamily="34" charset="0"/>
                <a:cs typeface="Arial" panose="020B0604020202020204" pitchFamily="34" charset="0"/>
              </a:rPr>
              <a:t>Salah </a:t>
            </a:r>
            <a:r>
              <a:rPr lang="en-ID" sz="1800" dirty="0" err="1">
                <a:effectLst/>
                <a:latin typeface="Arial" panose="020B0604020202020204" pitchFamily="34" charset="0"/>
                <a:ea typeface="Calibri" panose="020F0502020204030204" pitchFamily="34" charset="0"/>
                <a:cs typeface="Arial" panose="020B0604020202020204" pitchFamily="34" charset="0"/>
              </a:rPr>
              <a:t>satu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bentuk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terapan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pada </a:t>
            </a:r>
            <a:r>
              <a:rPr lang="en-ID" sz="1800" dirty="0" err="1">
                <a:effectLst/>
                <a:latin typeface="Arial" panose="020B0604020202020204" pitchFamily="34" charset="0"/>
                <a:ea typeface="Calibri" panose="020F0502020204030204" pitchFamily="34" charset="0"/>
                <a:cs typeface="Arial" panose="020B0604020202020204" pitchFamily="34" charset="0"/>
              </a:rPr>
              <a:t>organisasi</a:t>
            </a:r>
            <a:r>
              <a:rPr lang="en-ID" sz="1800" dirty="0">
                <a:effectLst/>
                <a:latin typeface="Arial" panose="020B0604020202020204" pitchFamily="34" charset="0"/>
                <a:ea typeface="Calibri" panose="020F0502020204030204" pitchFamily="34" charset="0"/>
                <a:cs typeface="Arial" panose="020B0604020202020204" pitchFamily="34" charset="0"/>
              </a:rPr>
              <a:t> di </a:t>
            </a:r>
            <a:r>
              <a:rPr lang="en-ID" sz="1800" dirty="0" err="1">
                <a:effectLst/>
                <a:latin typeface="Arial" panose="020B0604020202020204" pitchFamily="34" charset="0"/>
                <a:ea typeface="Calibri" panose="020F0502020204030204" pitchFamily="34" charset="0"/>
                <a:cs typeface="Arial" panose="020B0604020202020204" pitchFamily="34" charset="0"/>
              </a:rPr>
              <a:t>sektor</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bisnis</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berupa</a:t>
            </a:r>
            <a:r>
              <a:rPr lang="en-ID" sz="1800" dirty="0">
                <a:effectLst/>
                <a:latin typeface="Arial" panose="020B0604020202020204" pitchFamily="34" charset="0"/>
                <a:ea typeface="Calibri" panose="020F0502020204030204" pitchFamily="34" charset="0"/>
                <a:cs typeface="Arial" panose="020B0604020202020204" pitchFamily="34" charset="0"/>
              </a:rPr>
              <a:t> Business Intelligence </a:t>
            </a:r>
            <a:r>
              <a:rPr lang="en-ID" sz="1800" dirty="0" err="1">
                <a:effectLst/>
                <a:latin typeface="Arial" panose="020B0604020202020204" pitchFamily="34" charset="0"/>
                <a:ea typeface="Calibri" panose="020F0502020204030204" pitchFamily="34" charset="0"/>
                <a:cs typeface="Arial" panose="020B0604020202020204" pitchFamily="34" charset="0"/>
              </a:rPr>
              <a:t>membantu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organisasi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didalam</a:t>
            </a:r>
            <a:r>
              <a:rPr lang="en-ID" sz="1800" dirty="0">
                <a:effectLst/>
                <a:latin typeface="Arial" panose="020B0604020202020204" pitchFamily="34" charset="0"/>
                <a:ea typeface="Calibri" panose="020F0502020204030204" pitchFamily="34" charset="0"/>
                <a:cs typeface="Arial" panose="020B0604020202020204" pitchFamily="34" charset="0"/>
              </a:rPr>
              <a:t> proses </a:t>
            </a:r>
            <a:r>
              <a:rPr lang="en-ID" sz="1800" dirty="0" err="1">
                <a:effectLst/>
                <a:latin typeface="Arial" panose="020B0604020202020204" pitchFamily="34" charset="0"/>
                <a:ea typeface="Calibri" panose="020F0502020204030204" pitchFamily="34" charset="0"/>
                <a:cs typeface="Arial" panose="020B0604020202020204" pitchFamily="34" charset="0"/>
              </a:rPr>
              <a:t>pemngambilan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keputusan</a:t>
            </a:r>
            <a:r>
              <a:rPr lang="en-ID" sz="1800" dirty="0">
                <a:effectLst/>
                <a:latin typeface="Arial" panose="020B0604020202020204" pitchFamily="34" charset="0"/>
                <a:ea typeface="Calibri" panose="020F0502020204030204" pitchFamily="34" charset="0"/>
                <a:cs typeface="Arial" panose="020B0604020202020204" pitchFamily="34" charset="0"/>
              </a:rPr>
              <a:t> (Decision Making) </a:t>
            </a:r>
            <a:r>
              <a:rPr lang="en-ID" sz="1800" dirty="0" err="1">
                <a:effectLst/>
                <a:latin typeface="Arial" panose="020B0604020202020204" pitchFamily="34" charset="0"/>
                <a:ea typeface="Calibri" panose="020F0502020204030204" pitchFamily="34" charset="0"/>
                <a:cs typeface="Arial" panose="020B0604020202020204" pitchFamily="34" charset="0"/>
              </a:rPr>
              <a:t>berbasiskan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kepada</a:t>
            </a:r>
            <a:r>
              <a:rPr lang="en-ID" sz="1800" dirty="0">
                <a:effectLst/>
                <a:latin typeface="Arial" panose="020B0604020202020204" pitchFamily="34" charset="0"/>
                <a:ea typeface="Calibri" panose="020F0502020204030204" pitchFamily="34" charset="0"/>
                <a:cs typeface="Arial" panose="020B0604020202020204" pitchFamily="34" charset="0"/>
              </a:rPr>
              <a:t> data dan </a:t>
            </a:r>
            <a:r>
              <a:rPr lang="en-ID" sz="1800" dirty="0" err="1">
                <a:effectLst/>
                <a:latin typeface="Arial" panose="020B0604020202020204" pitchFamily="34" charset="0"/>
                <a:ea typeface="Calibri" panose="020F0502020204030204" pitchFamily="34" charset="0"/>
                <a:cs typeface="Arial" panose="020B0604020202020204" pitchFamily="34" charset="0"/>
              </a:rPr>
              <a:t>informasi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akuran</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terpercaya</a:t>
            </a:r>
            <a:r>
              <a:rPr lang="en-ID" sz="1800" dirty="0">
                <a:effectLst/>
                <a:latin typeface="Arial" panose="020B0604020202020204" pitchFamily="34" charset="0"/>
                <a:ea typeface="Calibri" panose="020F0502020204030204" pitchFamily="34" charset="0"/>
                <a:cs typeface="Arial" panose="020B0604020202020204" pitchFamily="34" charset="0"/>
              </a:rPr>
              <a:t>, yang </a:t>
            </a:r>
            <a:r>
              <a:rPr lang="en-ID" sz="1800" dirty="0" err="1">
                <a:effectLst/>
                <a:latin typeface="Arial" panose="020B0604020202020204" pitchFamily="34" charset="0"/>
                <a:ea typeface="Calibri" panose="020F0502020204030204" pitchFamily="34" charset="0"/>
                <a:cs typeface="Arial" panose="020B0604020202020204" pitchFamily="34" charset="0"/>
              </a:rPr>
              <a:t>telah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mereka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kumpulkan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digudangkan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serta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diolah</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dianalisis</a:t>
            </a:r>
            <a:r>
              <a:rPr lang="en-ID" sz="1800" dirty="0">
                <a:effectLst/>
                <a:latin typeface="Arial" panose="020B0604020202020204" pitchFamily="34" charset="0"/>
                <a:ea typeface="Calibri" panose="020F0502020204030204" pitchFamily="34" charset="0"/>
                <a:cs typeface="Arial" panose="020B0604020202020204" pitchFamily="34" charset="0"/>
              </a:rPr>
              <a:t>.</a:t>
            </a:r>
            <a:endParaRPr lang="en-ID" sz="1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407F7731-230E-0AAE-481D-8B429510B545}"/>
              </a:ext>
            </a:extLst>
          </p:cNvPr>
          <p:cNvSpPr txBox="1"/>
          <p:nvPr/>
        </p:nvSpPr>
        <p:spPr>
          <a:xfrm>
            <a:off x="10376068" y="2651422"/>
            <a:ext cx="5778332" cy="4196020"/>
          </a:xfrm>
          <a:prstGeom prst="rect">
            <a:avLst/>
          </a:prstGeom>
          <a:noFill/>
        </p:spPr>
        <p:txBody>
          <a:bodyPr wrap="square">
            <a:spAutoFit/>
          </a:bodyPr>
          <a:lstStyle/>
          <a:p>
            <a:pPr algn="just">
              <a:lnSpc>
                <a:spcPct val="150000"/>
              </a:lnSpc>
              <a:spcAft>
                <a:spcPts val="800"/>
              </a:spcAft>
            </a:pPr>
            <a:r>
              <a:rPr lang="en-ID" sz="1800" dirty="0" err="1">
                <a:effectLst/>
                <a:latin typeface="Arial" panose="020B0604020202020204" pitchFamily="34" charset="0"/>
                <a:ea typeface="Calibri" panose="020F0502020204030204" pitchFamily="34" charset="0"/>
                <a:cs typeface="Arial" panose="020B0604020202020204" pitchFamily="34" charset="0"/>
              </a:rPr>
              <a:t>Manfaat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kedelapan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adannya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mampu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meningkatkan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pemahaman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terhadap</a:t>
            </a:r>
            <a:r>
              <a:rPr lang="en-ID" sz="1800" dirty="0">
                <a:effectLst/>
                <a:latin typeface="Arial" panose="020B0604020202020204" pitchFamily="34" charset="0"/>
                <a:ea typeface="Calibri" panose="020F0502020204030204" pitchFamily="34" charset="0"/>
                <a:cs typeface="Arial" panose="020B0604020202020204" pitchFamily="34" charset="0"/>
              </a:rPr>
              <a:t> OLAP (On Line </a:t>
            </a:r>
            <a:r>
              <a:rPr lang="en-ID" sz="1800" dirty="0" err="1">
                <a:effectLst/>
                <a:latin typeface="Arial" panose="020B0604020202020204" pitchFamily="34" charset="0"/>
                <a:ea typeface="Calibri" panose="020F0502020204030204" pitchFamily="34" charset="0"/>
                <a:cs typeface="Arial" panose="020B0604020202020204" pitchFamily="34" charset="0"/>
              </a:rPr>
              <a:t>Analitycal</a:t>
            </a:r>
            <a:r>
              <a:rPr lang="en-ID" sz="1800" dirty="0">
                <a:effectLst/>
                <a:latin typeface="Arial" panose="020B0604020202020204" pitchFamily="34" charset="0"/>
                <a:ea typeface="Calibri" panose="020F0502020204030204" pitchFamily="34" charset="0"/>
                <a:cs typeface="Arial" panose="020B0604020202020204" pitchFamily="34" charset="0"/>
              </a:rPr>
              <a:t> Processing). Hal </a:t>
            </a:r>
            <a:r>
              <a:rPr lang="en-ID" sz="1800" dirty="0" err="1">
                <a:effectLst/>
                <a:latin typeface="Arial" panose="020B0604020202020204" pitchFamily="34" charset="0"/>
                <a:ea typeface="Calibri" panose="020F0502020204030204" pitchFamily="34" charset="0"/>
                <a:cs typeface="Arial" panose="020B0604020202020204" pitchFamily="34" charset="0"/>
              </a:rPr>
              <a:t>ini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disebabkan</a:t>
            </a:r>
            <a:r>
              <a:rPr lang="en-ID" sz="1800" dirty="0">
                <a:effectLst/>
                <a:latin typeface="Arial" panose="020B0604020202020204" pitchFamily="34" charset="0"/>
                <a:ea typeface="Calibri" panose="020F0502020204030204" pitchFamily="34" charset="0"/>
                <a:cs typeface="Arial" panose="020B0604020202020204" pitchFamily="34" charset="0"/>
              </a:rPr>
              <a:t> oleh </a:t>
            </a:r>
            <a:r>
              <a:rPr lang="en-ID" sz="1800" dirty="0" err="1">
                <a:effectLst/>
                <a:latin typeface="Arial" panose="020B0604020202020204" pitchFamily="34" charset="0"/>
                <a:ea typeface="Calibri" panose="020F0502020204030204" pitchFamily="34" charset="0"/>
                <a:cs typeface="Arial" panose="020B0604020202020204" pitchFamily="34" charset="0"/>
              </a:rPr>
              <a:t>karena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yang </a:t>
            </a:r>
            <a:r>
              <a:rPr lang="en-ID" sz="1800" dirty="0" err="1">
                <a:effectLst/>
                <a:latin typeface="Arial" panose="020B0604020202020204" pitchFamily="34" charset="0"/>
                <a:ea typeface="Calibri" panose="020F0502020204030204" pitchFamily="34" charset="0"/>
                <a:cs typeface="Arial" panose="020B0604020202020204" pitchFamily="34" charset="0"/>
              </a:rPr>
              <a:t>baik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mampu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menunjukkan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kepada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bagaimana</a:t>
            </a:r>
            <a:r>
              <a:rPr lang="en-ID" sz="1800" dirty="0">
                <a:effectLst/>
                <a:latin typeface="Arial" panose="020B0604020202020204" pitchFamily="34" charset="0"/>
                <a:ea typeface="Calibri" panose="020F0502020204030204" pitchFamily="34" charset="0"/>
                <a:cs typeface="Arial" panose="020B0604020202020204" pitchFamily="34" charset="0"/>
              </a:rPr>
              <a:t> data – data </a:t>
            </a:r>
            <a:r>
              <a:rPr lang="en-ID" sz="1800" dirty="0" err="1">
                <a:effectLst/>
                <a:latin typeface="Arial" panose="020B0604020202020204" pitchFamily="34" charset="0"/>
                <a:ea typeface="Calibri" panose="020F0502020204030204" pitchFamily="34" charset="0"/>
                <a:cs typeface="Arial" panose="020B0604020202020204" pitchFamily="34" charset="0"/>
              </a:rPr>
              <a:t>tersebut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dikumpulkan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digudangkan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satu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atau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beberapa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buah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sumber</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hingga</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tesebut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dapat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diseragamkan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dianalissis</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guna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memperoleh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pengetahuan</a:t>
            </a:r>
            <a:r>
              <a:rPr lang="en-ID" sz="1800" dirty="0">
                <a:effectLst/>
                <a:latin typeface="Arial" panose="020B0604020202020204" pitchFamily="34" charset="0"/>
                <a:ea typeface="Calibri" panose="020F0502020204030204" pitchFamily="34" charset="0"/>
                <a:cs typeface="Arial" panose="020B0604020202020204" pitchFamily="34" charset="0"/>
              </a:rPr>
              <a:t> (knowledge) dan </a:t>
            </a:r>
            <a:r>
              <a:rPr lang="en-ID" sz="1800" dirty="0" err="1">
                <a:effectLst/>
                <a:latin typeface="Arial" panose="020B0604020202020204" pitchFamily="34" charset="0"/>
                <a:ea typeface="Calibri" panose="020F0502020204030204" pitchFamily="34" charset="0"/>
                <a:cs typeface="Arial" panose="020B0604020202020204" pitchFamily="34" charset="0"/>
              </a:rPr>
              <a:t>informasi</a:t>
            </a:r>
            <a:r>
              <a:rPr lang="en-ID" sz="1800" dirty="0">
                <a:effectLst/>
                <a:latin typeface="Arial" panose="020B0604020202020204" pitchFamily="34" charset="0"/>
                <a:ea typeface="Calibri" panose="020F0502020204030204" pitchFamily="34" charset="0"/>
                <a:cs typeface="Arial" panose="020B0604020202020204" pitchFamily="34" charset="0"/>
              </a:rPr>
              <a:t> di </a:t>
            </a:r>
            <a:r>
              <a:rPr lang="en-ID" sz="1800" dirty="0" err="1">
                <a:effectLst/>
                <a:latin typeface="Arial" panose="020B0604020202020204" pitchFamily="34" charset="0"/>
                <a:ea typeface="Calibri" panose="020F0502020204030204" pitchFamily="34" charset="0"/>
                <a:cs typeface="Arial" panose="020B0604020202020204" pitchFamily="34" charset="0"/>
              </a:rPr>
              <a:t>dalamnya</a:t>
            </a:r>
            <a:r>
              <a:rPr lang="en-ID" sz="1800" dirty="0">
                <a:effectLst/>
                <a:latin typeface="Arial" panose="020B0604020202020204" pitchFamily="34" charset="0"/>
                <a:ea typeface="Calibri" panose="020F0502020204030204" pitchFamily="34" charset="0"/>
                <a:cs typeface="Arial" panose="020B0604020202020204" pitchFamily="34" charset="0"/>
              </a:rPr>
              <a:t>. </a:t>
            </a:r>
            <a:endParaRPr lang="en-ID" sz="1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23640235-19F7-AAFE-9B4E-956B4535D593}"/>
              </a:ext>
            </a:extLst>
          </p:cNvPr>
          <p:cNvSpPr txBox="1"/>
          <p:nvPr/>
        </p:nvSpPr>
        <p:spPr>
          <a:xfrm>
            <a:off x="1753113" y="6853816"/>
            <a:ext cx="6705087" cy="2585323"/>
          </a:xfrm>
          <a:prstGeom prst="rect">
            <a:avLst/>
          </a:prstGeom>
          <a:noFill/>
        </p:spPr>
        <p:txBody>
          <a:bodyPr wrap="square">
            <a:spAutoFit/>
          </a:bodyPr>
          <a:lstStyle/>
          <a:p>
            <a:r>
              <a:rPr lang="en-ID" sz="1800" dirty="0" err="1">
                <a:effectLst/>
                <a:latin typeface="Arial" panose="020B0604020202020204" pitchFamily="34" charset="0"/>
                <a:ea typeface="Calibri" panose="020F0502020204030204" pitchFamily="34" charset="0"/>
                <a:cs typeface="Arial" panose="020B0604020202020204" pitchFamily="34" charset="0"/>
              </a:rPr>
              <a:t>Manfaat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Kesembilan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bagi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hal</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menyederhanakan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daur</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hidup</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Dengan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dapat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disederhanakan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Daur</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hidup</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sendiri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didefinisikan</a:t>
            </a:r>
            <a:r>
              <a:rPr lang="en-ID" sz="1800" dirty="0">
                <a:effectLst/>
                <a:latin typeface="Arial" panose="020B0604020202020204" pitchFamily="34" charset="0"/>
                <a:ea typeface="Calibri" panose="020F0502020204030204" pitchFamily="34" charset="0"/>
                <a:cs typeface="Arial" panose="020B0604020202020204" pitchFamily="34" charset="0"/>
              </a:rPr>
              <a:t> oleh Matteo </a:t>
            </a:r>
            <a:r>
              <a:rPr lang="en-ID" sz="1800" dirty="0" err="1">
                <a:effectLst/>
                <a:latin typeface="Arial" panose="020B0604020202020204" pitchFamily="34" charset="0"/>
                <a:ea typeface="Calibri" panose="020F0502020204030204" pitchFamily="34" charset="0"/>
                <a:cs typeface="Arial" panose="020B0604020202020204" pitchFamily="34" charset="0"/>
              </a:rPr>
              <a:t>Golfarelli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University of Bologna, </a:t>
            </a:r>
            <a:r>
              <a:rPr lang="en-ID" sz="1800" dirty="0" err="1">
                <a:effectLst/>
                <a:latin typeface="Arial" panose="020B0604020202020204" pitchFamily="34" charset="0"/>
                <a:ea typeface="Calibri" panose="020F0502020204030204" pitchFamily="34" charset="0"/>
                <a:cs typeface="Arial" panose="020B0604020202020204" pitchFamily="34" charset="0"/>
              </a:rPr>
              <a:t>sebagai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sekumpulan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tahapan</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hubungan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antartahapan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terhadap</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pemahaman</a:t>
            </a:r>
            <a:r>
              <a:rPr lang="en-ID" sz="1800" dirty="0">
                <a:effectLst/>
                <a:latin typeface="Arial" panose="020B0604020202020204" pitchFamily="34" charset="0"/>
                <a:ea typeface="Calibri" panose="020F0502020204030204" pitchFamily="34" charset="0"/>
                <a:cs typeface="Arial" panose="020B0604020202020204" pitchFamily="34" charset="0"/>
              </a:rPr>
              <a:t> data di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hingga</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tersebut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tidak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dapat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digunakan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lagi</a:t>
            </a:r>
            <a:r>
              <a:rPr lang="en-ID" sz="1800" dirty="0">
                <a:effectLst/>
                <a:latin typeface="Arial" panose="020B0604020202020204" pitchFamily="34" charset="0"/>
                <a:ea typeface="Calibri" panose="020F0502020204030204" pitchFamily="34" charset="0"/>
                <a:cs typeface="Arial" panose="020B0604020202020204" pitchFamily="34" charset="0"/>
              </a:rPr>
              <a:t>. </a:t>
            </a:r>
            <a:endParaRPr lang="en-ID"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2069872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7486846"/>
            <a:ext cx="3804285" cy="2800350"/>
          </a:xfrm>
          <a:custGeom>
            <a:avLst/>
            <a:gdLst/>
            <a:ahLst/>
            <a:cxnLst/>
            <a:rect l="l" t="t" r="r" b="b"/>
            <a:pathLst>
              <a:path w="3804285" h="2800350">
                <a:moveTo>
                  <a:pt x="3804100" y="2800153"/>
                </a:moveTo>
                <a:lnTo>
                  <a:pt x="0" y="2800153"/>
                </a:lnTo>
                <a:lnTo>
                  <a:pt x="0" y="0"/>
                </a:lnTo>
                <a:lnTo>
                  <a:pt x="14389" y="12386"/>
                </a:lnTo>
                <a:lnTo>
                  <a:pt x="48152" y="43192"/>
                </a:lnTo>
                <a:lnTo>
                  <a:pt x="81150" y="75040"/>
                </a:lnTo>
                <a:lnTo>
                  <a:pt x="113402" y="107909"/>
                </a:lnTo>
                <a:lnTo>
                  <a:pt x="144930" y="141776"/>
                </a:lnTo>
                <a:lnTo>
                  <a:pt x="175752" y="176618"/>
                </a:lnTo>
                <a:lnTo>
                  <a:pt x="205892" y="212414"/>
                </a:lnTo>
                <a:lnTo>
                  <a:pt x="235367" y="249141"/>
                </a:lnTo>
                <a:lnTo>
                  <a:pt x="264201" y="286776"/>
                </a:lnTo>
                <a:lnTo>
                  <a:pt x="292412" y="325298"/>
                </a:lnTo>
                <a:lnTo>
                  <a:pt x="320022" y="364684"/>
                </a:lnTo>
                <a:lnTo>
                  <a:pt x="347051" y="404911"/>
                </a:lnTo>
                <a:lnTo>
                  <a:pt x="373519" y="445958"/>
                </a:lnTo>
                <a:lnTo>
                  <a:pt x="399448" y="487801"/>
                </a:lnTo>
                <a:lnTo>
                  <a:pt x="424858" y="530420"/>
                </a:lnTo>
                <a:lnTo>
                  <a:pt x="449769" y="573790"/>
                </a:lnTo>
                <a:lnTo>
                  <a:pt x="474203" y="617891"/>
                </a:lnTo>
                <a:lnTo>
                  <a:pt x="498179" y="662699"/>
                </a:lnTo>
                <a:lnTo>
                  <a:pt x="521718" y="708193"/>
                </a:lnTo>
                <a:lnTo>
                  <a:pt x="586350" y="835539"/>
                </a:lnTo>
                <a:lnTo>
                  <a:pt x="608485" y="878321"/>
                </a:lnTo>
                <a:lnTo>
                  <a:pt x="631072" y="921029"/>
                </a:lnTo>
                <a:lnTo>
                  <a:pt x="654208" y="963518"/>
                </a:lnTo>
                <a:lnTo>
                  <a:pt x="677986" y="1005643"/>
                </a:lnTo>
                <a:lnTo>
                  <a:pt x="702502" y="1047259"/>
                </a:lnTo>
                <a:lnTo>
                  <a:pt x="727850" y="1088223"/>
                </a:lnTo>
                <a:lnTo>
                  <a:pt x="754125" y="1128388"/>
                </a:lnTo>
                <a:lnTo>
                  <a:pt x="781422" y="1167610"/>
                </a:lnTo>
                <a:lnTo>
                  <a:pt x="809836" y="1205745"/>
                </a:lnTo>
                <a:lnTo>
                  <a:pt x="839462" y="1242648"/>
                </a:lnTo>
                <a:lnTo>
                  <a:pt x="870393" y="1278174"/>
                </a:lnTo>
                <a:lnTo>
                  <a:pt x="902726" y="1312178"/>
                </a:lnTo>
                <a:lnTo>
                  <a:pt x="936555" y="1344516"/>
                </a:lnTo>
                <a:lnTo>
                  <a:pt x="971974" y="1375043"/>
                </a:lnTo>
                <a:lnTo>
                  <a:pt x="1009079" y="1403614"/>
                </a:lnTo>
                <a:lnTo>
                  <a:pt x="1047965" y="1430085"/>
                </a:lnTo>
                <a:lnTo>
                  <a:pt x="1088725" y="1454310"/>
                </a:lnTo>
                <a:lnTo>
                  <a:pt x="1131455" y="1476146"/>
                </a:lnTo>
                <a:lnTo>
                  <a:pt x="1176250" y="1495447"/>
                </a:lnTo>
                <a:lnTo>
                  <a:pt x="1223205" y="1512069"/>
                </a:lnTo>
                <a:lnTo>
                  <a:pt x="1271611" y="1525939"/>
                </a:lnTo>
                <a:lnTo>
                  <a:pt x="1320230" y="1537328"/>
                </a:lnTo>
                <a:lnTo>
                  <a:pt x="1369043" y="1546453"/>
                </a:lnTo>
                <a:lnTo>
                  <a:pt x="1418032" y="1553532"/>
                </a:lnTo>
                <a:lnTo>
                  <a:pt x="1467180" y="1558784"/>
                </a:lnTo>
                <a:lnTo>
                  <a:pt x="1516466" y="1562424"/>
                </a:lnTo>
                <a:lnTo>
                  <a:pt x="1565874" y="1564673"/>
                </a:lnTo>
                <a:lnTo>
                  <a:pt x="1615384" y="1565746"/>
                </a:lnTo>
                <a:lnTo>
                  <a:pt x="1664978" y="1565863"/>
                </a:lnTo>
                <a:lnTo>
                  <a:pt x="1714639" y="1565240"/>
                </a:lnTo>
                <a:lnTo>
                  <a:pt x="1764347" y="1564096"/>
                </a:lnTo>
                <a:lnTo>
                  <a:pt x="1814084" y="1562648"/>
                </a:lnTo>
                <a:lnTo>
                  <a:pt x="1863832" y="1561114"/>
                </a:lnTo>
                <a:lnTo>
                  <a:pt x="1913573" y="1559712"/>
                </a:lnTo>
                <a:lnTo>
                  <a:pt x="1963287" y="1558659"/>
                </a:lnTo>
                <a:lnTo>
                  <a:pt x="2012958" y="1558174"/>
                </a:lnTo>
                <a:lnTo>
                  <a:pt x="2062565" y="1558474"/>
                </a:lnTo>
                <a:lnTo>
                  <a:pt x="2112092" y="1559777"/>
                </a:lnTo>
                <a:lnTo>
                  <a:pt x="2161520" y="1562301"/>
                </a:lnTo>
                <a:lnTo>
                  <a:pt x="2210829" y="1566263"/>
                </a:lnTo>
                <a:lnTo>
                  <a:pt x="2259354" y="1571350"/>
                </a:lnTo>
                <a:lnTo>
                  <a:pt x="2307757" y="1577968"/>
                </a:lnTo>
                <a:lnTo>
                  <a:pt x="2356002" y="1586064"/>
                </a:lnTo>
                <a:lnTo>
                  <a:pt x="2404052" y="1595589"/>
                </a:lnTo>
                <a:lnTo>
                  <a:pt x="2451872" y="1606492"/>
                </a:lnTo>
                <a:lnTo>
                  <a:pt x="2499426" y="1618722"/>
                </a:lnTo>
                <a:lnTo>
                  <a:pt x="2546676" y="1632228"/>
                </a:lnTo>
                <a:lnTo>
                  <a:pt x="2593587" y="1646959"/>
                </a:lnTo>
                <a:lnTo>
                  <a:pt x="2640122" y="1662866"/>
                </a:lnTo>
                <a:lnTo>
                  <a:pt x="2686246" y="1679896"/>
                </a:lnTo>
                <a:lnTo>
                  <a:pt x="2731921" y="1697999"/>
                </a:lnTo>
                <a:lnTo>
                  <a:pt x="2777113" y="1717125"/>
                </a:lnTo>
                <a:lnTo>
                  <a:pt x="2821784" y="1737223"/>
                </a:lnTo>
                <a:lnTo>
                  <a:pt x="2865898" y="1758241"/>
                </a:lnTo>
                <a:lnTo>
                  <a:pt x="2909420" y="1780130"/>
                </a:lnTo>
                <a:lnTo>
                  <a:pt x="2952312" y="1802838"/>
                </a:lnTo>
                <a:lnTo>
                  <a:pt x="2995222" y="1826549"/>
                </a:lnTo>
                <a:lnTo>
                  <a:pt x="3037459" y="1851300"/>
                </a:lnTo>
                <a:lnTo>
                  <a:pt x="3078995" y="1877075"/>
                </a:lnTo>
                <a:lnTo>
                  <a:pt x="3119801" y="1903859"/>
                </a:lnTo>
                <a:lnTo>
                  <a:pt x="3159850" y="1931636"/>
                </a:lnTo>
                <a:lnTo>
                  <a:pt x="3199113" y="1960391"/>
                </a:lnTo>
                <a:lnTo>
                  <a:pt x="3237561" y="1990109"/>
                </a:lnTo>
                <a:lnTo>
                  <a:pt x="3275168" y="2020773"/>
                </a:lnTo>
                <a:lnTo>
                  <a:pt x="3311903" y="2052368"/>
                </a:lnTo>
                <a:lnTo>
                  <a:pt x="3347740" y="2084879"/>
                </a:lnTo>
                <a:lnTo>
                  <a:pt x="3382650" y="2118290"/>
                </a:lnTo>
                <a:lnTo>
                  <a:pt x="3416604" y="2152585"/>
                </a:lnTo>
                <a:lnTo>
                  <a:pt x="3449575" y="2187749"/>
                </a:lnTo>
                <a:lnTo>
                  <a:pt x="3481534" y="2223767"/>
                </a:lnTo>
                <a:lnTo>
                  <a:pt x="3512452" y="2260622"/>
                </a:lnTo>
                <a:lnTo>
                  <a:pt x="3542303" y="2298300"/>
                </a:lnTo>
                <a:lnTo>
                  <a:pt x="3571057" y="2336784"/>
                </a:lnTo>
                <a:lnTo>
                  <a:pt x="3598686" y="2376059"/>
                </a:lnTo>
                <a:lnTo>
                  <a:pt x="3625162" y="2416110"/>
                </a:lnTo>
                <a:lnTo>
                  <a:pt x="3650457" y="2456922"/>
                </a:lnTo>
                <a:lnTo>
                  <a:pt x="3674542" y="2498477"/>
                </a:lnTo>
                <a:lnTo>
                  <a:pt x="3697390" y="2540762"/>
                </a:lnTo>
                <a:lnTo>
                  <a:pt x="3718972" y="2583760"/>
                </a:lnTo>
                <a:lnTo>
                  <a:pt x="3739259" y="2627456"/>
                </a:lnTo>
                <a:lnTo>
                  <a:pt x="3758224" y="2671834"/>
                </a:lnTo>
                <a:lnTo>
                  <a:pt x="3775838" y="2716879"/>
                </a:lnTo>
                <a:lnTo>
                  <a:pt x="3792073" y="2762575"/>
                </a:lnTo>
                <a:lnTo>
                  <a:pt x="3804100" y="2800153"/>
                </a:lnTo>
                <a:close/>
              </a:path>
            </a:pathLst>
          </a:custGeom>
          <a:solidFill>
            <a:srgbClr val="008037">
              <a:alpha val="69799"/>
            </a:srgbClr>
          </a:solidFill>
        </p:spPr>
        <p:txBody>
          <a:bodyPr wrap="square" lIns="0" tIns="0" rIns="0" bIns="0" rtlCol="0"/>
          <a:lstStyle/>
          <a:p>
            <a:endParaRPr/>
          </a:p>
        </p:txBody>
      </p:sp>
      <p:sp>
        <p:nvSpPr>
          <p:cNvPr id="6" name="object 6"/>
          <p:cNvSpPr txBox="1">
            <a:spLocks noGrp="1"/>
          </p:cNvSpPr>
          <p:nvPr>
            <p:ph type="title"/>
          </p:nvPr>
        </p:nvSpPr>
        <p:spPr>
          <a:xfrm>
            <a:off x="2007954" y="393312"/>
            <a:ext cx="9973296" cy="741165"/>
          </a:xfrm>
          <a:prstGeom prst="rect">
            <a:avLst/>
          </a:prstGeom>
        </p:spPr>
        <p:txBody>
          <a:bodyPr vert="horz" wrap="square" lIns="0" tIns="12700" rIns="0" bIns="0" rtlCol="0">
            <a:spAutoFit/>
          </a:bodyPr>
          <a:lstStyle/>
          <a:p>
            <a:pPr lvl="0" algn="just">
              <a:lnSpc>
                <a:spcPct val="150000"/>
              </a:lnSpc>
              <a:spcAft>
                <a:spcPts val="800"/>
              </a:spcAft>
            </a:pPr>
            <a:r>
              <a:rPr lang="en-ID" sz="3600" b="1" kern="100" spc="-150" dirty="0" err="1">
                <a:effectLst/>
                <a:latin typeface="Arial" panose="020B0604020202020204" pitchFamily="34" charset="0"/>
                <a:ea typeface="Calibri" panose="020F0502020204030204" pitchFamily="34" charset="0"/>
                <a:cs typeface="Arial" panose="020B0604020202020204" pitchFamily="34" charset="0"/>
              </a:rPr>
              <a:t>Sepuluh</a:t>
            </a:r>
            <a:r>
              <a:rPr lang="en-ID" sz="3600" b="1" kern="100" spc="-150" dirty="0">
                <a:effectLst/>
                <a:latin typeface="Arial" panose="020B0604020202020204" pitchFamily="34" charset="0"/>
                <a:ea typeface="Calibri" panose="020F0502020204030204" pitchFamily="34" charset="0"/>
                <a:cs typeface="Arial" panose="020B0604020202020204" pitchFamily="34" charset="0"/>
              </a:rPr>
              <a:t> </a:t>
            </a:r>
            <a:r>
              <a:rPr lang="en-ID" sz="3600" b="1" kern="100" spc="-150" dirty="0" err="1">
                <a:effectLst/>
                <a:latin typeface="Arial" panose="020B0604020202020204" pitchFamily="34" charset="0"/>
                <a:ea typeface="Calibri" panose="020F0502020204030204" pitchFamily="34" charset="0"/>
                <a:cs typeface="Arial" panose="020B0604020202020204" pitchFamily="34" charset="0"/>
              </a:rPr>
              <a:t>Manfaat</a:t>
            </a:r>
            <a:r>
              <a:rPr lang="en-ID" sz="3600" b="1" kern="100" spc="-150" dirty="0">
                <a:effectLst/>
                <a:latin typeface="Arial" panose="020B0604020202020204" pitchFamily="34" charset="0"/>
                <a:ea typeface="Calibri" panose="020F0502020204030204" pitchFamily="34" charset="0"/>
                <a:cs typeface="Arial" panose="020B0604020202020204" pitchFamily="34" charset="0"/>
              </a:rPr>
              <a:t> Desain pada Data Warehouse</a:t>
            </a:r>
          </a:p>
        </p:txBody>
      </p:sp>
      <p:sp>
        <p:nvSpPr>
          <p:cNvPr id="7" name="object 7"/>
          <p:cNvSpPr txBox="1"/>
          <p:nvPr/>
        </p:nvSpPr>
        <p:spPr>
          <a:xfrm>
            <a:off x="1449530" y="1782637"/>
            <a:ext cx="6932470" cy="382092"/>
          </a:xfrm>
          <a:prstGeom prst="rect">
            <a:avLst/>
          </a:prstGeom>
        </p:spPr>
        <p:txBody>
          <a:bodyPr vert="horz" wrap="square" lIns="0" tIns="16510" rIns="0" bIns="0" rtlCol="0">
            <a:spAutoFit/>
          </a:bodyPr>
          <a:lstStyle/>
          <a:p>
            <a:pPr marL="457200" lvl="1" algn="just">
              <a:lnSpc>
                <a:spcPct val="150000"/>
              </a:lnSpc>
              <a:spcAft>
                <a:spcPts val="800"/>
              </a:spcAft>
            </a:pPr>
            <a:r>
              <a:rPr lang="en-ID" sz="1800" b="1" dirty="0" err="1">
                <a:effectLst/>
                <a:latin typeface="Arial" panose="020B0604020202020204" pitchFamily="34" charset="0"/>
                <a:ea typeface="Calibri" panose="020F0502020204030204" pitchFamily="34" charset="0"/>
                <a:cs typeface="Arial" panose="020B0604020202020204" pitchFamily="34" charset="0"/>
              </a:rPr>
              <a:t>Mengurangi</a:t>
            </a:r>
            <a:r>
              <a:rPr lang="en-ID" sz="1800" b="1" dirty="0">
                <a:effectLst/>
                <a:latin typeface="Arial" panose="020B0604020202020204" pitchFamily="34" charset="0"/>
                <a:ea typeface="Calibri" panose="020F0502020204030204" pitchFamily="34" charset="0"/>
                <a:cs typeface="Arial" panose="020B0604020202020204" pitchFamily="34" charset="0"/>
              </a:rPr>
              <a:t> </a:t>
            </a:r>
            <a:r>
              <a:rPr lang="en-ID" sz="1800" b="1" dirty="0" err="1">
                <a:effectLst/>
                <a:latin typeface="Arial" panose="020B0604020202020204" pitchFamily="34" charset="0"/>
                <a:ea typeface="Calibri" panose="020F0502020204030204" pitchFamily="34" charset="0"/>
                <a:cs typeface="Arial" panose="020B0604020202020204" pitchFamily="34" charset="0"/>
              </a:rPr>
              <a:t>Ambigultas</a:t>
            </a:r>
            <a:endParaRPr lang="en-ID" sz="1800" b="1"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11" name="object 11"/>
          <p:cNvSpPr/>
          <p:nvPr/>
        </p:nvSpPr>
        <p:spPr>
          <a:xfrm>
            <a:off x="13257744" y="0"/>
            <a:ext cx="5030470" cy="4055745"/>
          </a:xfrm>
          <a:custGeom>
            <a:avLst/>
            <a:gdLst/>
            <a:ahLst/>
            <a:cxnLst/>
            <a:rect l="l" t="t" r="r" b="b"/>
            <a:pathLst>
              <a:path w="5030469" h="4055745">
                <a:moveTo>
                  <a:pt x="5030255" y="4055429"/>
                </a:moveTo>
                <a:lnTo>
                  <a:pt x="4965156" y="4037927"/>
                </a:lnTo>
                <a:lnTo>
                  <a:pt x="4896121" y="4016198"/>
                </a:lnTo>
                <a:lnTo>
                  <a:pt x="4826797" y="3991033"/>
                </a:lnTo>
                <a:lnTo>
                  <a:pt x="4757202" y="3962286"/>
                </a:lnTo>
                <a:lnTo>
                  <a:pt x="4722307" y="3946524"/>
                </a:lnTo>
                <a:lnTo>
                  <a:pt x="4687350" y="3929813"/>
                </a:lnTo>
                <a:lnTo>
                  <a:pt x="4652333" y="3912135"/>
                </a:lnTo>
                <a:lnTo>
                  <a:pt x="4617258" y="3893471"/>
                </a:lnTo>
                <a:lnTo>
                  <a:pt x="4582127" y="3873804"/>
                </a:lnTo>
                <a:lnTo>
                  <a:pt x="4546942" y="3853115"/>
                </a:lnTo>
                <a:lnTo>
                  <a:pt x="4511706" y="3831387"/>
                </a:lnTo>
                <a:lnTo>
                  <a:pt x="4476419" y="3808602"/>
                </a:lnTo>
                <a:lnTo>
                  <a:pt x="4441084" y="3784742"/>
                </a:lnTo>
                <a:lnTo>
                  <a:pt x="4405703" y="3759787"/>
                </a:lnTo>
                <a:lnTo>
                  <a:pt x="4370278" y="3733722"/>
                </a:lnTo>
                <a:lnTo>
                  <a:pt x="4334811" y="3706527"/>
                </a:lnTo>
                <a:lnTo>
                  <a:pt x="4299305" y="3678185"/>
                </a:lnTo>
                <a:lnTo>
                  <a:pt x="4263760" y="3648677"/>
                </a:lnTo>
                <a:lnTo>
                  <a:pt x="4228179" y="3617986"/>
                </a:lnTo>
                <a:lnTo>
                  <a:pt x="4192564" y="3586094"/>
                </a:lnTo>
                <a:lnTo>
                  <a:pt x="4156918" y="3552982"/>
                </a:lnTo>
                <a:lnTo>
                  <a:pt x="4121241" y="3518632"/>
                </a:lnTo>
                <a:lnTo>
                  <a:pt x="4085536" y="3483028"/>
                </a:lnTo>
                <a:lnTo>
                  <a:pt x="4049806" y="3446149"/>
                </a:lnTo>
                <a:lnTo>
                  <a:pt x="4014051" y="3407980"/>
                </a:lnTo>
                <a:lnTo>
                  <a:pt x="3978275" y="3368501"/>
                </a:lnTo>
                <a:lnTo>
                  <a:pt x="3942478" y="3327694"/>
                </a:lnTo>
                <a:lnTo>
                  <a:pt x="3906664" y="3285542"/>
                </a:lnTo>
                <a:lnTo>
                  <a:pt x="3870834" y="3242027"/>
                </a:lnTo>
                <a:lnTo>
                  <a:pt x="3834989" y="3197130"/>
                </a:lnTo>
                <a:lnTo>
                  <a:pt x="3799133" y="3150833"/>
                </a:lnTo>
                <a:lnTo>
                  <a:pt x="3763267" y="3103120"/>
                </a:lnTo>
                <a:lnTo>
                  <a:pt x="3727393" y="3053970"/>
                </a:lnTo>
                <a:lnTo>
                  <a:pt x="3691513" y="3003368"/>
                </a:lnTo>
                <a:lnTo>
                  <a:pt x="3655629" y="2951293"/>
                </a:lnTo>
                <a:lnTo>
                  <a:pt x="3619743" y="2897730"/>
                </a:lnTo>
                <a:lnTo>
                  <a:pt x="3583857" y="2842658"/>
                </a:lnTo>
                <a:lnTo>
                  <a:pt x="3547973" y="2786062"/>
                </a:lnTo>
                <a:lnTo>
                  <a:pt x="3512094" y="2727922"/>
                </a:lnTo>
                <a:lnTo>
                  <a:pt x="3476220" y="2668220"/>
                </a:lnTo>
                <a:lnTo>
                  <a:pt x="3440354" y="2606939"/>
                </a:lnTo>
                <a:lnTo>
                  <a:pt x="3404499" y="2544060"/>
                </a:lnTo>
                <a:lnTo>
                  <a:pt x="3368656" y="2479566"/>
                </a:lnTo>
                <a:lnTo>
                  <a:pt x="3332826" y="2413438"/>
                </a:lnTo>
                <a:lnTo>
                  <a:pt x="3297013" y="2345659"/>
                </a:lnTo>
                <a:lnTo>
                  <a:pt x="3261218" y="2276211"/>
                </a:lnTo>
                <a:lnTo>
                  <a:pt x="3225443" y="2205074"/>
                </a:lnTo>
                <a:lnTo>
                  <a:pt x="3189690" y="2132233"/>
                </a:lnTo>
                <a:lnTo>
                  <a:pt x="3153962" y="2057667"/>
                </a:lnTo>
                <a:lnTo>
                  <a:pt x="3129937" y="2007854"/>
                </a:lnTo>
                <a:lnTo>
                  <a:pt x="3105669" y="1959358"/>
                </a:lnTo>
                <a:lnTo>
                  <a:pt x="3081162" y="1912159"/>
                </a:lnTo>
                <a:lnTo>
                  <a:pt x="3056422" y="1866239"/>
                </a:lnTo>
                <a:lnTo>
                  <a:pt x="3031454" y="1821579"/>
                </a:lnTo>
                <a:lnTo>
                  <a:pt x="3006264" y="1778160"/>
                </a:lnTo>
                <a:lnTo>
                  <a:pt x="2980857" y="1735963"/>
                </a:lnTo>
                <a:lnTo>
                  <a:pt x="2955239" y="1694969"/>
                </a:lnTo>
                <a:lnTo>
                  <a:pt x="2929415" y="1655159"/>
                </a:lnTo>
                <a:lnTo>
                  <a:pt x="2903391" y="1616514"/>
                </a:lnTo>
                <a:lnTo>
                  <a:pt x="2877173" y="1579016"/>
                </a:lnTo>
                <a:lnTo>
                  <a:pt x="2850765" y="1542645"/>
                </a:lnTo>
                <a:lnTo>
                  <a:pt x="2824173" y="1507382"/>
                </a:lnTo>
                <a:lnTo>
                  <a:pt x="2797404" y="1473208"/>
                </a:lnTo>
                <a:lnTo>
                  <a:pt x="2770461" y="1440105"/>
                </a:lnTo>
                <a:lnTo>
                  <a:pt x="2743352" y="1408054"/>
                </a:lnTo>
                <a:lnTo>
                  <a:pt x="2716081" y="1377035"/>
                </a:lnTo>
                <a:lnTo>
                  <a:pt x="2688653" y="1347030"/>
                </a:lnTo>
                <a:lnTo>
                  <a:pt x="2661075" y="1318019"/>
                </a:lnTo>
                <a:lnTo>
                  <a:pt x="2633352" y="1289985"/>
                </a:lnTo>
                <a:lnTo>
                  <a:pt x="2605489" y="1262907"/>
                </a:lnTo>
                <a:lnTo>
                  <a:pt x="2577492" y="1236767"/>
                </a:lnTo>
                <a:lnTo>
                  <a:pt x="2521117" y="1187225"/>
                </a:lnTo>
                <a:lnTo>
                  <a:pt x="2464272" y="1141208"/>
                </a:lnTo>
                <a:lnTo>
                  <a:pt x="2407000" y="1098564"/>
                </a:lnTo>
                <a:lnTo>
                  <a:pt x="2349346" y="1059141"/>
                </a:lnTo>
                <a:lnTo>
                  <a:pt x="2291353" y="1022788"/>
                </a:lnTo>
                <a:lnTo>
                  <a:pt x="2233065" y="989353"/>
                </a:lnTo>
                <a:lnTo>
                  <a:pt x="2174527" y="958685"/>
                </a:lnTo>
                <a:lnTo>
                  <a:pt x="2115782" y="930633"/>
                </a:lnTo>
                <a:lnTo>
                  <a:pt x="2056875" y="905045"/>
                </a:lnTo>
                <a:lnTo>
                  <a:pt x="1997849" y="881769"/>
                </a:lnTo>
                <a:lnTo>
                  <a:pt x="1938749" y="860654"/>
                </a:lnTo>
                <a:lnTo>
                  <a:pt x="1879618" y="841548"/>
                </a:lnTo>
                <a:lnTo>
                  <a:pt x="1820501" y="824300"/>
                </a:lnTo>
                <a:lnTo>
                  <a:pt x="1761442" y="808759"/>
                </a:lnTo>
                <a:lnTo>
                  <a:pt x="1702484" y="794772"/>
                </a:lnTo>
                <a:lnTo>
                  <a:pt x="1643671" y="782189"/>
                </a:lnTo>
                <a:lnTo>
                  <a:pt x="1585048" y="770858"/>
                </a:lnTo>
                <a:lnTo>
                  <a:pt x="1497566" y="755877"/>
                </a:lnTo>
                <a:lnTo>
                  <a:pt x="1439610" y="747012"/>
                </a:lnTo>
                <a:lnTo>
                  <a:pt x="1353333" y="735021"/>
                </a:lnTo>
                <a:lnTo>
                  <a:pt x="1073238" y="700213"/>
                </a:lnTo>
                <a:lnTo>
                  <a:pt x="965300" y="685509"/>
                </a:lnTo>
                <a:lnTo>
                  <a:pt x="912385" y="677383"/>
                </a:lnTo>
                <a:lnTo>
                  <a:pt x="860233" y="668540"/>
                </a:lnTo>
                <a:lnTo>
                  <a:pt x="808886" y="658827"/>
                </a:lnTo>
                <a:lnTo>
                  <a:pt x="758390" y="648094"/>
                </a:lnTo>
                <a:lnTo>
                  <a:pt x="708787" y="636188"/>
                </a:lnTo>
                <a:lnTo>
                  <a:pt x="660122" y="622959"/>
                </a:lnTo>
                <a:lnTo>
                  <a:pt x="612438" y="608255"/>
                </a:lnTo>
                <a:lnTo>
                  <a:pt x="565781" y="591924"/>
                </a:lnTo>
                <a:lnTo>
                  <a:pt x="520194" y="573815"/>
                </a:lnTo>
                <a:lnTo>
                  <a:pt x="475720" y="553777"/>
                </a:lnTo>
                <a:lnTo>
                  <a:pt x="432405" y="531657"/>
                </a:lnTo>
                <a:lnTo>
                  <a:pt x="390292" y="507304"/>
                </a:lnTo>
                <a:lnTo>
                  <a:pt x="349424" y="480568"/>
                </a:lnTo>
                <a:lnTo>
                  <a:pt x="309847" y="451295"/>
                </a:lnTo>
                <a:lnTo>
                  <a:pt x="271603" y="419336"/>
                </a:lnTo>
                <a:lnTo>
                  <a:pt x="234738" y="384538"/>
                </a:lnTo>
                <a:lnTo>
                  <a:pt x="199295" y="346749"/>
                </a:lnTo>
                <a:lnTo>
                  <a:pt x="165318" y="305819"/>
                </a:lnTo>
                <a:lnTo>
                  <a:pt x="132850" y="261596"/>
                </a:lnTo>
                <a:lnTo>
                  <a:pt x="101937" y="213928"/>
                </a:lnTo>
                <a:lnTo>
                  <a:pt x="72623" y="162664"/>
                </a:lnTo>
                <a:lnTo>
                  <a:pt x="44950" y="107652"/>
                </a:lnTo>
                <a:lnTo>
                  <a:pt x="18963" y="48741"/>
                </a:lnTo>
                <a:lnTo>
                  <a:pt x="0" y="0"/>
                </a:lnTo>
                <a:lnTo>
                  <a:pt x="5030255" y="0"/>
                </a:lnTo>
                <a:lnTo>
                  <a:pt x="5030255" y="4055429"/>
                </a:lnTo>
                <a:close/>
              </a:path>
            </a:pathLst>
          </a:custGeom>
          <a:solidFill>
            <a:srgbClr val="008037"/>
          </a:solidFill>
        </p:spPr>
        <p:txBody>
          <a:bodyPr wrap="square" lIns="0" tIns="0" rIns="0" bIns="0" rtlCol="0"/>
          <a:lstStyle/>
          <a:p>
            <a:endParaRPr/>
          </a:p>
        </p:txBody>
      </p:sp>
      <p:sp>
        <p:nvSpPr>
          <p:cNvPr id="12" name="object 12"/>
          <p:cNvSpPr/>
          <p:nvPr/>
        </p:nvSpPr>
        <p:spPr>
          <a:xfrm rot="2228080">
            <a:off x="15369545" y="613229"/>
            <a:ext cx="2234565" cy="551815"/>
          </a:xfrm>
          <a:custGeom>
            <a:avLst/>
            <a:gdLst/>
            <a:ahLst/>
            <a:cxnLst/>
            <a:rect l="l" t="t" r="r" b="b"/>
            <a:pathLst>
              <a:path w="2234565" h="551815">
                <a:moveTo>
                  <a:pt x="25189" y="551650"/>
                </a:moveTo>
                <a:lnTo>
                  <a:pt x="21387" y="551173"/>
                </a:lnTo>
                <a:lnTo>
                  <a:pt x="16159" y="550695"/>
                </a:lnTo>
                <a:lnTo>
                  <a:pt x="11406" y="548305"/>
                </a:lnTo>
                <a:lnTo>
                  <a:pt x="5227" y="542092"/>
                </a:lnTo>
                <a:lnTo>
                  <a:pt x="0" y="535880"/>
                </a:lnTo>
                <a:lnTo>
                  <a:pt x="950" y="525366"/>
                </a:lnTo>
                <a:lnTo>
                  <a:pt x="950" y="522977"/>
                </a:lnTo>
                <a:lnTo>
                  <a:pt x="3802" y="514374"/>
                </a:lnTo>
                <a:lnTo>
                  <a:pt x="10455" y="498126"/>
                </a:lnTo>
                <a:lnTo>
                  <a:pt x="14733" y="490002"/>
                </a:lnTo>
                <a:lnTo>
                  <a:pt x="16634" y="488090"/>
                </a:lnTo>
                <a:lnTo>
                  <a:pt x="19961" y="484267"/>
                </a:lnTo>
                <a:lnTo>
                  <a:pt x="24714" y="481399"/>
                </a:lnTo>
                <a:lnTo>
                  <a:pt x="29466" y="480444"/>
                </a:lnTo>
                <a:lnTo>
                  <a:pt x="31843" y="475187"/>
                </a:lnTo>
                <a:lnTo>
                  <a:pt x="33744" y="469452"/>
                </a:lnTo>
                <a:lnTo>
                  <a:pt x="36120" y="463717"/>
                </a:lnTo>
                <a:lnTo>
                  <a:pt x="50660" y="420049"/>
                </a:lnTo>
                <a:lnTo>
                  <a:pt x="64834" y="370026"/>
                </a:lnTo>
                <a:lnTo>
                  <a:pt x="78963" y="317274"/>
                </a:lnTo>
                <a:lnTo>
                  <a:pt x="93366" y="265416"/>
                </a:lnTo>
                <a:lnTo>
                  <a:pt x="108361" y="218078"/>
                </a:lnTo>
                <a:lnTo>
                  <a:pt x="124699" y="177755"/>
                </a:lnTo>
                <a:lnTo>
                  <a:pt x="150987" y="137686"/>
                </a:lnTo>
                <a:lnTo>
                  <a:pt x="180127" y="122498"/>
                </a:lnTo>
                <a:lnTo>
                  <a:pt x="195121" y="122849"/>
                </a:lnTo>
                <a:lnTo>
                  <a:pt x="245715" y="153562"/>
                </a:lnTo>
                <a:lnTo>
                  <a:pt x="295987" y="218670"/>
                </a:lnTo>
                <a:lnTo>
                  <a:pt x="321409" y="259712"/>
                </a:lnTo>
                <a:lnTo>
                  <a:pt x="346077" y="303048"/>
                </a:lnTo>
                <a:lnTo>
                  <a:pt x="369285" y="346154"/>
                </a:lnTo>
                <a:lnTo>
                  <a:pt x="408117" y="419407"/>
                </a:lnTo>
                <a:lnTo>
                  <a:pt x="418238" y="437911"/>
                </a:lnTo>
                <a:lnTo>
                  <a:pt x="428516" y="409439"/>
                </a:lnTo>
                <a:lnTo>
                  <a:pt x="435586" y="378233"/>
                </a:lnTo>
                <a:lnTo>
                  <a:pt x="441230" y="347118"/>
                </a:lnTo>
                <a:lnTo>
                  <a:pt x="447230" y="318914"/>
                </a:lnTo>
                <a:lnTo>
                  <a:pt x="459960" y="273782"/>
                </a:lnTo>
                <a:lnTo>
                  <a:pt x="474355" y="228993"/>
                </a:lnTo>
                <a:lnTo>
                  <a:pt x="489799" y="184548"/>
                </a:lnTo>
                <a:lnTo>
                  <a:pt x="523749" y="90001"/>
                </a:lnTo>
                <a:lnTo>
                  <a:pt x="525174" y="79009"/>
                </a:lnTo>
                <a:lnTo>
                  <a:pt x="551314" y="58460"/>
                </a:lnTo>
                <a:lnTo>
                  <a:pt x="554166" y="57504"/>
                </a:lnTo>
                <a:lnTo>
                  <a:pt x="557968" y="56548"/>
                </a:lnTo>
                <a:lnTo>
                  <a:pt x="560345" y="57026"/>
                </a:lnTo>
                <a:lnTo>
                  <a:pt x="565573" y="57504"/>
                </a:lnTo>
                <a:lnTo>
                  <a:pt x="599012" y="93078"/>
                </a:lnTo>
                <a:lnTo>
                  <a:pt x="627424" y="142776"/>
                </a:lnTo>
                <a:lnTo>
                  <a:pt x="650699" y="187705"/>
                </a:lnTo>
                <a:lnTo>
                  <a:pt x="675717" y="237492"/>
                </a:lnTo>
                <a:lnTo>
                  <a:pt x="701447" y="289072"/>
                </a:lnTo>
                <a:lnTo>
                  <a:pt x="726861" y="339378"/>
                </a:lnTo>
                <a:lnTo>
                  <a:pt x="750928" y="385342"/>
                </a:lnTo>
                <a:lnTo>
                  <a:pt x="763820" y="408699"/>
                </a:lnTo>
                <a:lnTo>
                  <a:pt x="769843" y="419280"/>
                </a:lnTo>
                <a:lnTo>
                  <a:pt x="775643" y="428831"/>
                </a:lnTo>
                <a:lnTo>
                  <a:pt x="775643" y="425963"/>
                </a:lnTo>
                <a:lnTo>
                  <a:pt x="776118" y="424052"/>
                </a:lnTo>
                <a:lnTo>
                  <a:pt x="776118" y="423096"/>
                </a:lnTo>
                <a:lnTo>
                  <a:pt x="781457" y="393310"/>
                </a:lnTo>
                <a:lnTo>
                  <a:pt x="789960" y="351210"/>
                </a:lnTo>
                <a:lnTo>
                  <a:pt x="801047" y="300473"/>
                </a:lnTo>
                <a:lnTo>
                  <a:pt x="814140" y="244780"/>
                </a:lnTo>
                <a:lnTo>
                  <a:pt x="828658" y="187811"/>
                </a:lnTo>
                <a:lnTo>
                  <a:pt x="844022" y="133243"/>
                </a:lnTo>
                <a:lnTo>
                  <a:pt x="859654" y="84758"/>
                </a:lnTo>
                <a:lnTo>
                  <a:pt x="874974" y="46035"/>
                </a:lnTo>
                <a:lnTo>
                  <a:pt x="895292" y="13306"/>
                </a:lnTo>
                <a:lnTo>
                  <a:pt x="919969" y="0"/>
                </a:lnTo>
                <a:lnTo>
                  <a:pt x="925828" y="156"/>
                </a:lnTo>
                <a:lnTo>
                  <a:pt x="957256" y="24768"/>
                </a:lnTo>
                <a:lnTo>
                  <a:pt x="985249" y="84622"/>
                </a:lnTo>
                <a:lnTo>
                  <a:pt x="1001108" y="134270"/>
                </a:lnTo>
                <a:lnTo>
                  <a:pt x="1014252" y="185317"/>
                </a:lnTo>
                <a:lnTo>
                  <a:pt x="1027031" y="236226"/>
                </a:lnTo>
                <a:lnTo>
                  <a:pt x="1041794" y="285461"/>
                </a:lnTo>
                <a:lnTo>
                  <a:pt x="1056840" y="323917"/>
                </a:lnTo>
                <a:lnTo>
                  <a:pt x="1073757" y="361567"/>
                </a:lnTo>
                <a:lnTo>
                  <a:pt x="1090851" y="399037"/>
                </a:lnTo>
                <a:lnTo>
                  <a:pt x="1106431" y="436955"/>
                </a:lnTo>
                <a:lnTo>
                  <a:pt x="1107857" y="433610"/>
                </a:lnTo>
                <a:lnTo>
                  <a:pt x="1121572" y="385787"/>
                </a:lnTo>
                <a:lnTo>
                  <a:pt x="1148552" y="287672"/>
                </a:lnTo>
                <a:lnTo>
                  <a:pt x="1163376" y="235548"/>
                </a:lnTo>
                <a:lnTo>
                  <a:pt x="1178860" y="184618"/>
                </a:lnTo>
                <a:lnTo>
                  <a:pt x="1194832" y="137313"/>
                </a:lnTo>
                <a:lnTo>
                  <a:pt x="1217645" y="82235"/>
                </a:lnTo>
                <a:lnTo>
                  <a:pt x="1240458" y="43645"/>
                </a:lnTo>
                <a:lnTo>
                  <a:pt x="1277388" y="19997"/>
                </a:lnTo>
                <a:lnTo>
                  <a:pt x="1286025" y="20885"/>
                </a:lnTo>
                <a:lnTo>
                  <a:pt x="1315373" y="49738"/>
                </a:lnTo>
                <a:lnTo>
                  <a:pt x="1342041" y="109009"/>
                </a:lnTo>
                <a:lnTo>
                  <a:pt x="1361600" y="153172"/>
                </a:lnTo>
                <a:lnTo>
                  <a:pt x="1381317" y="197229"/>
                </a:lnTo>
                <a:lnTo>
                  <a:pt x="1441023" y="329428"/>
                </a:lnTo>
                <a:lnTo>
                  <a:pt x="1452444" y="355376"/>
                </a:lnTo>
                <a:lnTo>
                  <a:pt x="1463598" y="381459"/>
                </a:lnTo>
                <a:lnTo>
                  <a:pt x="1474039" y="406377"/>
                </a:lnTo>
                <a:lnTo>
                  <a:pt x="1483322" y="428831"/>
                </a:lnTo>
                <a:lnTo>
                  <a:pt x="1498068" y="387738"/>
                </a:lnTo>
                <a:lnTo>
                  <a:pt x="1515271" y="338720"/>
                </a:lnTo>
                <a:lnTo>
                  <a:pt x="1534295" y="284924"/>
                </a:lnTo>
                <a:lnTo>
                  <a:pt x="1554507" y="229494"/>
                </a:lnTo>
                <a:lnTo>
                  <a:pt x="1575274" y="175578"/>
                </a:lnTo>
                <a:lnTo>
                  <a:pt x="1595961" y="126321"/>
                </a:lnTo>
                <a:lnTo>
                  <a:pt x="1619903" y="77635"/>
                </a:lnTo>
                <a:lnTo>
                  <a:pt x="1642063" y="43645"/>
                </a:lnTo>
                <a:lnTo>
                  <a:pt x="1673936" y="22535"/>
                </a:lnTo>
                <a:lnTo>
                  <a:pt x="1681035" y="22677"/>
                </a:lnTo>
                <a:lnTo>
                  <a:pt x="1722265" y="63418"/>
                </a:lnTo>
                <a:lnTo>
                  <a:pt x="1755177" y="124888"/>
                </a:lnTo>
                <a:lnTo>
                  <a:pt x="1776497" y="170479"/>
                </a:lnTo>
                <a:lnTo>
                  <a:pt x="1798805" y="220317"/>
                </a:lnTo>
                <a:lnTo>
                  <a:pt x="1821347" y="271802"/>
                </a:lnTo>
                <a:lnTo>
                  <a:pt x="1843365" y="322333"/>
                </a:lnTo>
                <a:lnTo>
                  <a:pt x="1864102" y="369312"/>
                </a:lnTo>
                <a:lnTo>
                  <a:pt x="1882802" y="410138"/>
                </a:lnTo>
                <a:lnTo>
                  <a:pt x="1898709" y="442212"/>
                </a:lnTo>
                <a:lnTo>
                  <a:pt x="1913547" y="407064"/>
                </a:lnTo>
                <a:lnTo>
                  <a:pt x="1918671" y="394422"/>
                </a:lnTo>
                <a:lnTo>
                  <a:pt x="1934084" y="351650"/>
                </a:lnTo>
                <a:lnTo>
                  <a:pt x="1951200" y="304737"/>
                </a:lnTo>
                <a:lnTo>
                  <a:pt x="1969822" y="256071"/>
                </a:lnTo>
                <a:lnTo>
                  <a:pt x="1989750" y="208042"/>
                </a:lnTo>
                <a:lnTo>
                  <a:pt x="2010787" y="163040"/>
                </a:lnTo>
                <a:lnTo>
                  <a:pt x="2032736" y="123454"/>
                </a:lnTo>
                <a:lnTo>
                  <a:pt x="2067312" y="78651"/>
                </a:lnTo>
                <a:lnTo>
                  <a:pt x="2102601" y="54637"/>
                </a:lnTo>
                <a:lnTo>
                  <a:pt x="2110524" y="52755"/>
                </a:lnTo>
                <a:lnTo>
                  <a:pt x="2118582" y="52845"/>
                </a:lnTo>
                <a:lnTo>
                  <a:pt x="2154821" y="79009"/>
                </a:lnTo>
                <a:lnTo>
                  <a:pt x="2174367" y="113418"/>
                </a:lnTo>
                <a:lnTo>
                  <a:pt x="2194402" y="164165"/>
                </a:lnTo>
                <a:lnTo>
                  <a:pt x="2212032" y="220826"/>
                </a:lnTo>
                <a:lnTo>
                  <a:pt x="2225562" y="274440"/>
                </a:lnTo>
                <a:lnTo>
                  <a:pt x="2233300" y="316047"/>
                </a:lnTo>
                <a:lnTo>
                  <a:pt x="2234347" y="328196"/>
                </a:lnTo>
                <a:lnTo>
                  <a:pt x="2234191" y="337970"/>
                </a:lnTo>
                <a:lnTo>
                  <a:pt x="2209819" y="362403"/>
                </a:lnTo>
                <a:lnTo>
                  <a:pt x="2200982" y="360013"/>
                </a:lnTo>
                <a:lnTo>
                  <a:pt x="2194506" y="355369"/>
                </a:lnTo>
                <a:lnTo>
                  <a:pt x="2190169" y="349022"/>
                </a:lnTo>
                <a:lnTo>
                  <a:pt x="2188150" y="341599"/>
                </a:lnTo>
                <a:lnTo>
                  <a:pt x="2188625" y="333251"/>
                </a:lnTo>
                <a:lnTo>
                  <a:pt x="2183538" y="298268"/>
                </a:lnTo>
                <a:lnTo>
                  <a:pt x="2171099" y="245497"/>
                </a:lnTo>
                <a:lnTo>
                  <a:pt x="2153403" y="186544"/>
                </a:lnTo>
                <a:lnTo>
                  <a:pt x="2132543" y="133012"/>
                </a:lnTo>
                <a:lnTo>
                  <a:pt x="2112106" y="100515"/>
                </a:lnTo>
                <a:lnTo>
                  <a:pt x="2105928" y="103860"/>
                </a:lnTo>
                <a:lnTo>
                  <a:pt x="2078243" y="136357"/>
                </a:lnTo>
                <a:lnTo>
                  <a:pt x="2039909" y="207343"/>
                </a:lnTo>
                <a:lnTo>
                  <a:pt x="2017404" y="259796"/>
                </a:lnTo>
                <a:lnTo>
                  <a:pt x="1996378" y="314135"/>
                </a:lnTo>
                <a:lnTo>
                  <a:pt x="1977094" y="366881"/>
                </a:lnTo>
                <a:lnTo>
                  <a:pt x="1959817" y="414556"/>
                </a:lnTo>
                <a:lnTo>
                  <a:pt x="1944811" y="453681"/>
                </a:lnTo>
                <a:lnTo>
                  <a:pt x="1924827" y="493332"/>
                </a:lnTo>
                <a:lnTo>
                  <a:pt x="1906314" y="507206"/>
                </a:lnTo>
                <a:lnTo>
                  <a:pt x="1900610" y="507206"/>
                </a:lnTo>
                <a:lnTo>
                  <a:pt x="1896333" y="507684"/>
                </a:lnTo>
                <a:lnTo>
                  <a:pt x="1862113" y="471364"/>
                </a:lnTo>
                <a:lnTo>
                  <a:pt x="1826874" y="398169"/>
                </a:lnTo>
                <a:lnTo>
                  <a:pt x="1805422" y="349918"/>
                </a:lnTo>
                <a:lnTo>
                  <a:pt x="1782490" y="297654"/>
                </a:lnTo>
                <a:lnTo>
                  <a:pt x="1758884" y="244195"/>
                </a:lnTo>
                <a:lnTo>
                  <a:pt x="1735411" y="192358"/>
                </a:lnTo>
                <a:lnTo>
                  <a:pt x="1712878" y="144959"/>
                </a:lnTo>
                <a:lnTo>
                  <a:pt x="1691788" y="105712"/>
                </a:lnTo>
                <a:lnTo>
                  <a:pt x="1673906" y="76142"/>
                </a:lnTo>
                <a:lnTo>
                  <a:pt x="1672005" y="78054"/>
                </a:lnTo>
                <a:lnTo>
                  <a:pt x="1671530" y="79010"/>
                </a:lnTo>
                <a:lnTo>
                  <a:pt x="1663435" y="91868"/>
                </a:lnTo>
                <a:lnTo>
                  <a:pt x="1636835" y="144959"/>
                </a:lnTo>
                <a:lnTo>
                  <a:pt x="1614760" y="197672"/>
                </a:lnTo>
                <a:lnTo>
                  <a:pt x="1592636" y="255400"/>
                </a:lnTo>
                <a:lnTo>
                  <a:pt x="1571227" y="314382"/>
                </a:lnTo>
                <a:lnTo>
                  <a:pt x="1533612" y="421060"/>
                </a:lnTo>
                <a:lnTo>
                  <a:pt x="1518937" y="461233"/>
                </a:lnTo>
                <a:lnTo>
                  <a:pt x="1508036" y="487612"/>
                </a:lnTo>
                <a:lnTo>
                  <a:pt x="1504709" y="494781"/>
                </a:lnTo>
                <a:lnTo>
                  <a:pt x="1501383" y="499560"/>
                </a:lnTo>
                <a:lnTo>
                  <a:pt x="1496630" y="502427"/>
                </a:lnTo>
                <a:lnTo>
                  <a:pt x="1493303" y="504816"/>
                </a:lnTo>
                <a:lnTo>
                  <a:pt x="1488550" y="506728"/>
                </a:lnTo>
                <a:lnTo>
                  <a:pt x="1477619" y="506728"/>
                </a:lnTo>
                <a:lnTo>
                  <a:pt x="1467638" y="505772"/>
                </a:lnTo>
                <a:lnTo>
                  <a:pt x="1460034" y="493825"/>
                </a:lnTo>
                <a:lnTo>
                  <a:pt x="1451316" y="474881"/>
                </a:lnTo>
                <a:lnTo>
                  <a:pt x="1419264" y="396849"/>
                </a:lnTo>
                <a:lnTo>
                  <a:pt x="1398249" y="348066"/>
                </a:lnTo>
                <a:lnTo>
                  <a:pt x="1338543" y="215808"/>
                </a:lnTo>
                <a:lnTo>
                  <a:pt x="1318825" y="171669"/>
                </a:lnTo>
                <a:lnTo>
                  <a:pt x="1299267" y="127370"/>
                </a:lnTo>
                <a:lnTo>
                  <a:pt x="1279906" y="82833"/>
                </a:lnTo>
                <a:lnTo>
                  <a:pt x="1274678" y="73275"/>
                </a:lnTo>
                <a:lnTo>
                  <a:pt x="1273252" y="74708"/>
                </a:lnTo>
                <a:lnTo>
                  <a:pt x="1272302" y="76620"/>
                </a:lnTo>
                <a:lnTo>
                  <a:pt x="1270876" y="78532"/>
                </a:lnTo>
                <a:lnTo>
                  <a:pt x="1245412" y="130548"/>
                </a:lnTo>
                <a:lnTo>
                  <a:pt x="1221395" y="199234"/>
                </a:lnTo>
                <a:lnTo>
                  <a:pt x="1206133" y="249566"/>
                </a:lnTo>
                <a:lnTo>
                  <a:pt x="1191505" y="301172"/>
                </a:lnTo>
                <a:lnTo>
                  <a:pt x="1164785" y="398491"/>
                </a:lnTo>
                <a:lnTo>
                  <a:pt x="1153008" y="439344"/>
                </a:lnTo>
                <a:lnTo>
                  <a:pt x="1138572" y="483431"/>
                </a:lnTo>
                <a:lnTo>
                  <a:pt x="1124017" y="509595"/>
                </a:lnTo>
                <a:lnTo>
                  <a:pt x="1117363" y="516764"/>
                </a:lnTo>
                <a:lnTo>
                  <a:pt x="1109759" y="518198"/>
                </a:lnTo>
                <a:lnTo>
                  <a:pt x="1097402" y="517242"/>
                </a:lnTo>
                <a:lnTo>
                  <a:pt x="1091223" y="514852"/>
                </a:lnTo>
                <a:lnTo>
                  <a:pt x="1071715" y="480444"/>
                </a:lnTo>
                <a:lnTo>
                  <a:pt x="1066034" y="458938"/>
                </a:lnTo>
                <a:lnTo>
                  <a:pt x="1050142" y="418817"/>
                </a:lnTo>
                <a:lnTo>
                  <a:pt x="1014437" y="340188"/>
                </a:lnTo>
                <a:lnTo>
                  <a:pt x="998545" y="299798"/>
                </a:lnTo>
                <a:lnTo>
                  <a:pt x="984169" y="251993"/>
                </a:lnTo>
                <a:lnTo>
                  <a:pt x="971938" y="202491"/>
                </a:lnTo>
                <a:lnTo>
                  <a:pt x="959432" y="152805"/>
                </a:lnTo>
                <a:lnTo>
                  <a:pt x="944235" y="104449"/>
                </a:lnTo>
                <a:lnTo>
                  <a:pt x="923452" y="57982"/>
                </a:lnTo>
                <a:lnTo>
                  <a:pt x="922502" y="56548"/>
                </a:lnTo>
                <a:lnTo>
                  <a:pt x="921551" y="54637"/>
                </a:lnTo>
                <a:lnTo>
                  <a:pt x="902065" y="100993"/>
                </a:lnTo>
                <a:lnTo>
                  <a:pt x="886765" y="147970"/>
                </a:lnTo>
                <a:lnTo>
                  <a:pt x="871789" y="200900"/>
                </a:lnTo>
                <a:lnTo>
                  <a:pt x="857694" y="256195"/>
                </a:lnTo>
                <a:lnTo>
                  <a:pt x="845038" y="310270"/>
                </a:lnTo>
                <a:lnTo>
                  <a:pt x="834377" y="359538"/>
                </a:lnTo>
                <a:lnTo>
                  <a:pt x="826268" y="400413"/>
                </a:lnTo>
                <a:lnTo>
                  <a:pt x="820719" y="434386"/>
                </a:lnTo>
                <a:lnTo>
                  <a:pt x="819724" y="442331"/>
                </a:lnTo>
                <a:lnTo>
                  <a:pt x="807486" y="481877"/>
                </a:lnTo>
                <a:lnTo>
                  <a:pt x="782297" y="496214"/>
                </a:lnTo>
                <a:lnTo>
                  <a:pt x="775167" y="496214"/>
                </a:lnTo>
                <a:lnTo>
                  <a:pt x="742968" y="462403"/>
                </a:lnTo>
                <a:lnTo>
                  <a:pt x="717660" y="419751"/>
                </a:lnTo>
                <a:lnTo>
                  <a:pt x="697293" y="381543"/>
                </a:lnTo>
                <a:lnTo>
                  <a:pt x="675607" y="339021"/>
                </a:lnTo>
                <a:lnTo>
                  <a:pt x="630914" y="249265"/>
                </a:lnTo>
                <a:lnTo>
                  <a:pt x="609227" y="206146"/>
                </a:lnTo>
                <a:lnTo>
                  <a:pt x="588861" y="166943"/>
                </a:lnTo>
                <a:lnTo>
                  <a:pt x="567340" y="130115"/>
                </a:lnTo>
                <a:lnTo>
                  <a:pt x="560820" y="119631"/>
                </a:lnTo>
                <a:lnTo>
                  <a:pt x="524165" y="224231"/>
                </a:lnTo>
                <a:lnTo>
                  <a:pt x="506750" y="276956"/>
                </a:lnTo>
                <a:lnTo>
                  <a:pt x="491430" y="329906"/>
                </a:lnTo>
                <a:lnTo>
                  <a:pt x="483819" y="365651"/>
                </a:lnTo>
                <a:lnTo>
                  <a:pt x="475806" y="404757"/>
                </a:lnTo>
                <a:lnTo>
                  <a:pt x="465030" y="442876"/>
                </a:lnTo>
                <a:lnTo>
                  <a:pt x="447230" y="478532"/>
                </a:lnTo>
                <a:lnTo>
                  <a:pt x="422516" y="498126"/>
                </a:lnTo>
                <a:lnTo>
                  <a:pt x="418238" y="498126"/>
                </a:lnTo>
                <a:lnTo>
                  <a:pt x="381553" y="465293"/>
                </a:lnTo>
                <a:lnTo>
                  <a:pt x="348997" y="404943"/>
                </a:lnTo>
                <a:lnTo>
                  <a:pt x="328887" y="366704"/>
                </a:lnTo>
                <a:lnTo>
                  <a:pt x="305406" y="322946"/>
                </a:lnTo>
                <a:lnTo>
                  <a:pt x="280410" y="279010"/>
                </a:lnTo>
                <a:lnTo>
                  <a:pt x="254700" y="237940"/>
                </a:lnTo>
                <a:lnTo>
                  <a:pt x="229080" y="202785"/>
                </a:lnTo>
                <a:lnTo>
                  <a:pt x="195336" y="169810"/>
                </a:lnTo>
                <a:lnTo>
                  <a:pt x="191059" y="166943"/>
                </a:lnTo>
                <a:lnTo>
                  <a:pt x="186781" y="167421"/>
                </a:lnTo>
                <a:lnTo>
                  <a:pt x="184880" y="167898"/>
                </a:lnTo>
                <a:lnTo>
                  <a:pt x="183930" y="169810"/>
                </a:lnTo>
                <a:lnTo>
                  <a:pt x="179177" y="174589"/>
                </a:lnTo>
                <a:lnTo>
                  <a:pt x="154463" y="225664"/>
                </a:lnTo>
                <a:lnTo>
                  <a:pt x="136878" y="280204"/>
                </a:lnTo>
                <a:lnTo>
                  <a:pt x="121127" y="336813"/>
                </a:lnTo>
                <a:lnTo>
                  <a:pt x="105688" y="394004"/>
                </a:lnTo>
                <a:lnTo>
                  <a:pt x="90160" y="447342"/>
                </a:lnTo>
                <a:lnTo>
                  <a:pt x="74142" y="492391"/>
                </a:lnTo>
                <a:lnTo>
                  <a:pt x="55190" y="527815"/>
                </a:lnTo>
                <a:lnTo>
                  <a:pt x="29942" y="551173"/>
                </a:lnTo>
                <a:lnTo>
                  <a:pt x="25189" y="551650"/>
                </a:lnTo>
                <a:close/>
              </a:path>
            </a:pathLst>
          </a:custGeom>
          <a:solidFill>
            <a:srgbClr val="241725"/>
          </a:solidFill>
        </p:spPr>
        <p:txBody>
          <a:bodyPr wrap="square" lIns="0" tIns="0" rIns="0" bIns="0" rtlCol="0"/>
          <a:lstStyle/>
          <a:p>
            <a:endParaRPr/>
          </a:p>
        </p:txBody>
      </p:sp>
      <p:sp>
        <p:nvSpPr>
          <p:cNvPr id="14" name="object 6">
            <a:extLst>
              <a:ext uri="{FF2B5EF4-FFF2-40B4-BE49-F238E27FC236}">
                <a16:creationId xmlns:a16="http://schemas.microsoft.com/office/drawing/2014/main" id="{561815CC-A5F3-63D9-7257-4E65FC0B164D}"/>
              </a:ext>
            </a:extLst>
          </p:cNvPr>
          <p:cNvSpPr/>
          <p:nvPr/>
        </p:nvSpPr>
        <p:spPr>
          <a:xfrm>
            <a:off x="506705" y="494237"/>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5" name="object 6">
            <a:extLst>
              <a:ext uri="{FF2B5EF4-FFF2-40B4-BE49-F238E27FC236}">
                <a16:creationId xmlns:a16="http://schemas.microsoft.com/office/drawing/2014/main" id="{3725B670-D74B-E992-5802-5E84003C0505}"/>
              </a:ext>
            </a:extLst>
          </p:cNvPr>
          <p:cNvSpPr/>
          <p:nvPr/>
        </p:nvSpPr>
        <p:spPr>
          <a:xfrm>
            <a:off x="12449699" y="393312"/>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a:p>
        </p:txBody>
      </p:sp>
      <p:sp>
        <p:nvSpPr>
          <p:cNvPr id="17" name="object 6">
            <a:extLst>
              <a:ext uri="{FF2B5EF4-FFF2-40B4-BE49-F238E27FC236}">
                <a16:creationId xmlns:a16="http://schemas.microsoft.com/office/drawing/2014/main" id="{A5DF879B-899B-FC18-AB14-CAE891A269FB}"/>
              </a:ext>
            </a:extLst>
          </p:cNvPr>
          <p:cNvSpPr/>
          <p:nvPr/>
        </p:nvSpPr>
        <p:spPr>
          <a:xfrm>
            <a:off x="1264982" y="491114"/>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8" name="object 6">
            <a:extLst>
              <a:ext uri="{FF2B5EF4-FFF2-40B4-BE49-F238E27FC236}">
                <a16:creationId xmlns:a16="http://schemas.microsoft.com/office/drawing/2014/main" id="{E498D7E1-5980-D94D-BD46-71BEEA133EEC}"/>
              </a:ext>
            </a:extLst>
          </p:cNvPr>
          <p:cNvSpPr/>
          <p:nvPr/>
        </p:nvSpPr>
        <p:spPr>
          <a:xfrm>
            <a:off x="11553340" y="386395"/>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26" name="object 8">
            <a:extLst>
              <a:ext uri="{FF2B5EF4-FFF2-40B4-BE49-F238E27FC236}">
                <a16:creationId xmlns:a16="http://schemas.microsoft.com/office/drawing/2014/main" id="{D8018442-8D17-C1C4-EF76-9FA094C42E62}"/>
              </a:ext>
            </a:extLst>
          </p:cNvPr>
          <p:cNvSpPr/>
          <p:nvPr/>
        </p:nvSpPr>
        <p:spPr>
          <a:xfrm>
            <a:off x="506705" y="1703989"/>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92D050"/>
          </a:solidFill>
        </p:spPr>
        <p:txBody>
          <a:bodyPr wrap="square" lIns="0" tIns="0" rIns="0" bIns="0" rtlCol="0"/>
          <a:lstStyle/>
          <a:p>
            <a:endParaRPr dirty="0"/>
          </a:p>
        </p:txBody>
      </p:sp>
      <p:sp>
        <p:nvSpPr>
          <p:cNvPr id="27" name="object 13">
            <a:extLst>
              <a:ext uri="{FF2B5EF4-FFF2-40B4-BE49-F238E27FC236}">
                <a16:creationId xmlns:a16="http://schemas.microsoft.com/office/drawing/2014/main" id="{DBADCDBC-BC83-0D80-39FB-0E0A1B7CF667}"/>
              </a:ext>
            </a:extLst>
          </p:cNvPr>
          <p:cNvSpPr txBox="1"/>
          <p:nvPr/>
        </p:nvSpPr>
        <p:spPr>
          <a:xfrm>
            <a:off x="829215" y="1764538"/>
            <a:ext cx="347646" cy="863057"/>
          </a:xfrm>
          <a:prstGeom prst="rect">
            <a:avLst/>
          </a:prstGeom>
          <a:solidFill>
            <a:srgbClr val="92D050"/>
          </a:solidFill>
        </p:spPr>
        <p:txBody>
          <a:bodyPr vert="horz" wrap="square" lIns="0" tIns="16510" rIns="0" bIns="0" rtlCol="0">
            <a:spAutoFit/>
          </a:bodyPr>
          <a:lstStyle/>
          <a:p>
            <a:pPr marL="12700">
              <a:lnSpc>
                <a:spcPct val="100000"/>
              </a:lnSpc>
              <a:spcBef>
                <a:spcPts val="130"/>
              </a:spcBef>
            </a:pPr>
            <a:r>
              <a:rPr lang="en-US" sz="5500" spc="-1515" dirty="0">
                <a:solidFill>
                  <a:srgbClr val="FDFBF5"/>
                </a:solidFill>
                <a:latin typeface="Calibri"/>
                <a:cs typeface="Calibri"/>
              </a:rPr>
              <a:t>10</a:t>
            </a:r>
            <a:endParaRPr sz="5500" dirty="0">
              <a:latin typeface="Calibri"/>
              <a:cs typeface="Calibri"/>
            </a:endParaRPr>
          </a:p>
        </p:txBody>
      </p:sp>
      <p:sp>
        <p:nvSpPr>
          <p:cNvPr id="32" name="TextBox 31">
            <a:extLst>
              <a:ext uri="{FF2B5EF4-FFF2-40B4-BE49-F238E27FC236}">
                <a16:creationId xmlns:a16="http://schemas.microsoft.com/office/drawing/2014/main" id="{FC924B6B-6775-5EAE-200B-97FB3C853C94}"/>
              </a:ext>
            </a:extLst>
          </p:cNvPr>
          <p:cNvSpPr txBox="1"/>
          <p:nvPr/>
        </p:nvSpPr>
        <p:spPr>
          <a:xfrm>
            <a:off x="1753113" y="2772913"/>
            <a:ext cx="6628887" cy="3780522"/>
          </a:xfrm>
          <a:prstGeom prst="rect">
            <a:avLst/>
          </a:prstGeom>
          <a:noFill/>
        </p:spPr>
        <p:txBody>
          <a:bodyPr wrap="square">
            <a:spAutoFit/>
          </a:bodyPr>
          <a:lstStyle/>
          <a:p>
            <a:pPr algn="just">
              <a:lnSpc>
                <a:spcPct val="150000"/>
              </a:lnSpc>
              <a:spcAft>
                <a:spcPts val="800"/>
              </a:spcAft>
            </a:pPr>
            <a:r>
              <a:rPr lang="en-ID" sz="1800" kern="100" dirty="0" err="1">
                <a:effectLst/>
                <a:latin typeface="Arial" panose="020B0604020202020204" pitchFamily="34" charset="0"/>
                <a:ea typeface="Calibri" panose="020F0502020204030204" pitchFamily="34" charset="0"/>
                <a:cs typeface="Arial" panose="020B0604020202020204" pitchFamily="34" charset="0"/>
              </a:rPr>
              <a:t>Terakhir</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manfaat</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dari</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desain</a:t>
            </a:r>
            <a:r>
              <a:rPr lang="en-ID" sz="1800" kern="100" dirty="0">
                <a:effectLst/>
                <a:latin typeface="Arial" panose="020B0604020202020204" pitchFamily="34" charset="0"/>
                <a:ea typeface="Calibri" panose="020F0502020204030204" pitchFamily="34" charset="0"/>
                <a:cs typeface="Arial" panose="020B0604020202020204" pitchFamily="34" charset="0"/>
              </a:rPr>
              <a:t> pada data </a:t>
            </a:r>
            <a:r>
              <a:rPr lang="en-ID" sz="1800" kern="1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adalah</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mengurangi</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adanya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kesalahpahaman</a:t>
            </a:r>
            <a:r>
              <a:rPr lang="en-ID" sz="1800" kern="100" dirty="0">
                <a:effectLst/>
                <a:latin typeface="Arial" panose="020B0604020202020204" pitchFamily="34" charset="0"/>
                <a:ea typeface="Calibri" panose="020F0502020204030204" pitchFamily="34" charset="0"/>
                <a:cs typeface="Arial" panose="020B0604020202020204" pitchFamily="34" charset="0"/>
              </a:rPr>
              <a:t> dan </a:t>
            </a:r>
            <a:r>
              <a:rPr lang="en-ID" sz="1800" kern="100" dirty="0" err="1">
                <a:effectLst/>
                <a:latin typeface="Arial" panose="020B0604020202020204" pitchFamily="34" charset="0"/>
                <a:ea typeface="Calibri" panose="020F0502020204030204" pitchFamily="34" charset="0"/>
                <a:cs typeface="Arial" panose="020B0604020202020204" pitchFamily="34" charset="0"/>
              </a:rPr>
              <a:t>pemahaman</a:t>
            </a:r>
            <a:r>
              <a:rPr lang="en-ID" sz="1800" kern="100" dirty="0">
                <a:effectLst/>
                <a:latin typeface="Arial" panose="020B0604020202020204" pitchFamily="34" charset="0"/>
                <a:ea typeface="Calibri" panose="020F0502020204030204" pitchFamily="34" charset="0"/>
                <a:cs typeface="Arial" panose="020B0604020202020204" pitchFamily="34" charset="0"/>
              </a:rPr>
              <a:t> yang </a:t>
            </a:r>
            <a:r>
              <a:rPr lang="en-ID" sz="1800" kern="100" dirty="0" err="1">
                <a:effectLst/>
                <a:latin typeface="Arial" panose="020B0604020202020204" pitchFamily="34" charset="0"/>
                <a:ea typeface="Calibri" panose="020F0502020204030204" pitchFamily="34" charset="0"/>
                <a:cs typeface="Arial" panose="020B0604020202020204" pitchFamily="34" charset="0"/>
              </a:rPr>
              <a:t>ganda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terhadap</a:t>
            </a:r>
            <a:r>
              <a:rPr lang="en-ID" sz="1800" kern="100" dirty="0">
                <a:effectLst/>
                <a:latin typeface="Arial" panose="020B0604020202020204" pitchFamily="34" charset="0"/>
                <a:ea typeface="Calibri" panose="020F0502020204030204" pitchFamily="34" charset="0"/>
                <a:cs typeface="Arial" panose="020B0604020202020204" pitchFamily="34" charset="0"/>
              </a:rPr>
              <a:t> system data </a:t>
            </a:r>
            <a:r>
              <a:rPr lang="en-ID" sz="1800" kern="1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kern="100" dirty="0">
                <a:effectLst/>
                <a:latin typeface="Arial" panose="020B0604020202020204" pitchFamily="34" charset="0"/>
                <a:ea typeface="Calibri" panose="020F0502020204030204" pitchFamily="34" charset="0"/>
                <a:cs typeface="Arial" panose="020B0604020202020204" pitchFamily="34" charset="0"/>
              </a:rPr>
              <a:t> yang </a:t>
            </a:r>
            <a:r>
              <a:rPr lang="en-ID" sz="1800" kern="100" dirty="0" err="1">
                <a:effectLst/>
                <a:latin typeface="Arial" panose="020B0604020202020204" pitchFamily="34" charset="0"/>
                <a:ea typeface="Calibri" panose="020F0502020204030204" pitchFamily="34" charset="0"/>
                <a:cs typeface="Arial" panose="020B0604020202020204" pitchFamily="34" charset="0"/>
              </a:rPr>
              <a:t>sedang</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digunakan</a:t>
            </a:r>
            <a:r>
              <a:rPr lang="en-ID" sz="1800" kern="100" dirty="0">
                <a:effectLst/>
                <a:latin typeface="Arial" panose="020B0604020202020204" pitchFamily="34" charset="0"/>
                <a:ea typeface="Calibri" panose="020F0502020204030204" pitchFamily="34" charset="0"/>
                <a:cs typeface="Arial" panose="020B0604020202020204" pitchFamily="34" charset="0"/>
              </a:rPr>
              <a:t>. Hal </a:t>
            </a:r>
            <a:r>
              <a:rPr lang="en-ID" sz="1800" kern="100" dirty="0" err="1">
                <a:effectLst/>
                <a:latin typeface="Arial" panose="020B0604020202020204" pitchFamily="34" charset="0"/>
                <a:ea typeface="Calibri" panose="020F0502020204030204" pitchFamily="34" charset="0"/>
                <a:cs typeface="Arial" panose="020B0604020202020204" pitchFamily="34" charset="0"/>
              </a:rPr>
              <a:t>ini</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disebabkan</a:t>
            </a:r>
            <a:r>
              <a:rPr lang="en-ID" sz="1800" kern="100" dirty="0">
                <a:effectLst/>
                <a:latin typeface="Arial" panose="020B0604020202020204" pitchFamily="34" charset="0"/>
                <a:ea typeface="Calibri" panose="020F0502020204030204" pitchFamily="34" charset="0"/>
                <a:cs typeface="Arial" panose="020B0604020202020204" pitchFamily="34" charset="0"/>
              </a:rPr>
              <a:t> oleh </a:t>
            </a:r>
            <a:r>
              <a:rPr lang="en-ID" sz="1800" kern="100" dirty="0" err="1">
                <a:effectLst/>
                <a:latin typeface="Arial" panose="020B0604020202020204" pitchFamily="34" charset="0"/>
                <a:ea typeface="Calibri" panose="020F0502020204030204" pitchFamily="34" charset="0"/>
                <a:cs typeface="Arial" panose="020B0604020202020204" pitchFamily="34" charset="0"/>
              </a:rPr>
              <a:t>karena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tahap</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desain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menentukan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tahap</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impementasi</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penggunaan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hingga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pemeliharaan</a:t>
            </a:r>
            <a:r>
              <a:rPr lang="en-ID" sz="1800" kern="100" dirty="0">
                <a:effectLst/>
                <a:latin typeface="Arial" panose="020B0604020202020204" pitchFamily="34" charset="0"/>
                <a:ea typeface="Calibri" panose="020F0502020204030204" pitchFamily="34" charset="0"/>
                <a:cs typeface="Arial" panose="020B0604020202020204" pitchFamily="34" charset="0"/>
              </a:rPr>
              <a:t> system Data </a:t>
            </a:r>
            <a:r>
              <a:rPr lang="en-ID" sz="1800" kern="1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itu</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sendiri</a:t>
            </a:r>
            <a:r>
              <a:rPr lang="en-ID" sz="1800" kern="100" dirty="0">
                <a:effectLst/>
                <a:latin typeface="Arial" panose="020B0604020202020204" pitchFamily="34" charset="0"/>
                <a:ea typeface="Calibri" panose="020F0502020204030204" pitchFamily="34" charset="0"/>
                <a:cs typeface="Arial" panose="020B0604020202020204" pitchFamily="34" charset="0"/>
              </a:rPr>
              <a:t>. Oleh </a:t>
            </a:r>
            <a:r>
              <a:rPr lang="en-ID" sz="1800" kern="100" dirty="0" err="1">
                <a:effectLst/>
                <a:latin typeface="Arial" panose="020B0604020202020204" pitchFamily="34" charset="0"/>
                <a:ea typeface="Calibri" panose="020F0502020204030204" pitchFamily="34" charset="0"/>
                <a:cs typeface="Arial" panose="020B0604020202020204" pitchFamily="34" charset="0"/>
              </a:rPr>
              <a:t>karena</a:t>
            </a:r>
            <a:r>
              <a:rPr lang="en-ID" sz="1800" kern="100" dirty="0">
                <a:effectLst/>
                <a:latin typeface="Arial" panose="020B0604020202020204" pitchFamily="34" charset="0"/>
                <a:ea typeface="Calibri" panose="020F0502020204030204" pitchFamily="34" charset="0"/>
                <a:cs typeface="Arial" panose="020B0604020202020204" pitchFamily="34" charset="0"/>
              </a:rPr>
              <a:t> data </a:t>
            </a:r>
            <a:r>
              <a:rPr lang="en-ID" sz="1800" kern="1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berhubungan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dengan</a:t>
            </a:r>
            <a:r>
              <a:rPr lang="en-ID" sz="1800" kern="100" dirty="0">
                <a:effectLst/>
                <a:latin typeface="Arial" panose="020B0604020202020204" pitchFamily="34" charset="0"/>
                <a:ea typeface="Calibri" panose="020F0502020204030204" pitchFamily="34" charset="0"/>
                <a:cs typeface="Arial" panose="020B0604020202020204" pitchFamily="34" charset="0"/>
              </a:rPr>
              <a:t> data, </a:t>
            </a:r>
            <a:r>
              <a:rPr lang="en-ID" sz="1800" kern="100" dirty="0" err="1">
                <a:effectLst/>
                <a:latin typeface="Arial" panose="020B0604020202020204" pitchFamily="34" charset="0"/>
                <a:ea typeface="Calibri" panose="020F0502020204030204" pitchFamily="34" charset="0"/>
                <a:cs typeface="Arial" panose="020B0604020202020204" pitchFamily="34" charset="0"/>
              </a:rPr>
              <a:t>maka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ambiguitas</a:t>
            </a:r>
            <a:r>
              <a:rPr lang="en-ID" sz="1800" kern="100" dirty="0">
                <a:effectLst/>
                <a:latin typeface="Arial" panose="020B0604020202020204" pitchFamily="34" charset="0"/>
                <a:ea typeface="Calibri" panose="020F0502020204030204" pitchFamily="34" charset="0"/>
                <a:cs typeface="Arial" panose="020B0604020202020204" pitchFamily="34" charset="0"/>
              </a:rPr>
              <a:t> pada data </a:t>
            </a:r>
            <a:r>
              <a:rPr lang="en-ID" sz="1800" kern="1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umumnya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berupa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ambiguiltas</a:t>
            </a:r>
            <a:r>
              <a:rPr lang="en-ID" sz="1800" kern="100" dirty="0">
                <a:effectLst/>
                <a:latin typeface="Arial" panose="020B0604020202020204" pitchFamily="34" charset="0"/>
                <a:ea typeface="Calibri" panose="020F0502020204030204" pitchFamily="34" charset="0"/>
                <a:cs typeface="Arial" panose="020B0604020202020204" pitchFamily="34" charset="0"/>
              </a:rPr>
              <a:t> pada </a:t>
            </a:r>
            <a:r>
              <a:rPr lang="en-ID" sz="1800" kern="100" dirty="0" err="1">
                <a:effectLst/>
                <a:latin typeface="Arial" panose="020B0604020202020204" pitchFamily="34" charset="0"/>
                <a:ea typeface="Calibri" panose="020F0502020204030204" pitchFamily="34" charset="0"/>
                <a:cs typeface="Arial" panose="020B0604020202020204" pitchFamily="34" charset="0"/>
              </a:rPr>
              <a:t>struktur</a:t>
            </a:r>
            <a:r>
              <a:rPr lang="en-ID" sz="1800" kern="100" dirty="0">
                <a:effectLst/>
                <a:latin typeface="Arial" panose="020B0604020202020204" pitchFamily="34" charset="0"/>
                <a:ea typeface="Calibri" panose="020F0502020204030204" pitchFamily="34" charset="0"/>
                <a:cs typeface="Arial" panose="020B0604020202020204" pitchFamily="34" charset="0"/>
              </a:rPr>
              <a:t> basis data.</a:t>
            </a:r>
          </a:p>
        </p:txBody>
      </p:sp>
    </p:spTree>
    <p:extLst>
      <p:ext uri="{BB962C8B-B14F-4D97-AF65-F5344CB8AC3E}">
        <p14:creationId xmlns:p14="http://schemas.microsoft.com/office/powerpoint/2010/main" val="126074021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7486846"/>
            <a:ext cx="3804285" cy="2800350"/>
          </a:xfrm>
          <a:custGeom>
            <a:avLst/>
            <a:gdLst/>
            <a:ahLst/>
            <a:cxnLst/>
            <a:rect l="l" t="t" r="r" b="b"/>
            <a:pathLst>
              <a:path w="3804285" h="2800350">
                <a:moveTo>
                  <a:pt x="3804100" y="2800153"/>
                </a:moveTo>
                <a:lnTo>
                  <a:pt x="0" y="2800153"/>
                </a:lnTo>
                <a:lnTo>
                  <a:pt x="0" y="0"/>
                </a:lnTo>
                <a:lnTo>
                  <a:pt x="14389" y="12386"/>
                </a:lnTo>
                <a:lnTo>
                  <a:pt x="48152" y="43192"/>
                </a:lnTo>
                <a:lnTo>
                  <a:pt x="81150" y="75040"/>
                </a:lnTo>
                <a:lnTo>
                  <a:pt x="113402" y="107909"/>
                </a:lnTo>
                <a:lnTo>
                  <a:pt x="144930" y="141776"/>
                </a:lnTo>
                <a:lnTo>
                  <a:pt x="175752" y="176618"/>
                </a:lnTo>
                <a:lnTo>
                  <a:pt x="205892" y="212414"/>
                </a:lnTo>
                <a:lnTo>
                  <a:pt x="235367" y="249141"/>
                </a:lnTo>
                <a:lnTo>
                  <a:pt x="264201" y="286776"/>
                </a:lnTo>
                <a:lnTo>
                  <a:pt x="292412" y="325298"/>
                </a:lnTo>
                <a:lnTo>
                  <a:pt x="320022" y="364684"/>
                </a:lnTo>
                <a:lnTo>
                  <a:pt x="347051" y="404911"/>
                </a:lnTo>
                <a:lnTo>
                  <a:pt x="373519" y="445958"/>
                </a:lnTo>
                <a:lnTo>
                  <a:pt x="399448" y="487801"/>
                </a:lnTo>
                <a:lnTo>
                  <a:pt x="424858" y="530420"/>
                </a:lnTo>
                <a:lnTo>
                  <a:pt x="449769" y="573790"/>
                </a:lnTo>
                <a:lnTo>
                  <a:pt x="474203" y="617891"/>
                </a:lnTo>
                <a:lnTo>
                  <a:pt x="498179" y="662699"/>
                </a:lnTo>
                <a:lnTo>
                  <a:pt x="521718" y="708193"/>
                </a:lnTo>
                <a:lnTo>
                  <a:pt x="586350" y="835539"/>
                </a:lnTo>
                <a:lnTo>
                  <a:pt x="608485" y="878321"/>
                </a:lnTo>
                <a:lnTo>
                  <a:pt x="631072" y="921029"/>
                </a:lnTo>
                <a:lnTo>
                  <a:pt x="654208" y="963518"/>
                </a:lnTo>
                <a:lnTo>
                  <a:pt x="677986" y="1005643"/>
                </a:lnTo>
                <a:lnTo>
                  <a:pt x="702502" y="1047259"/>
                </a:lnTo>
                <a:lnTo>
                  <a:pt x="727850" y="1088223"/>
                </a:lnTo>
                <a:lnTo>
                  <a:pt x="754125" y="1128388"/>
                </a:lnTo>
                <a:lnTo>
                  <a:pt x="781422" y="1167610"/>
                </a:lnTo>
                <a:lnTo>
                  <a:pt x="809836" y="1205745"/>
                </a:lnTo>
                <a:lnTo>
                  <a:pt x="839462" y="1242648"/>
                </a:lnTo>
                <a:lnTo>
                  <a:pt x="870393" y="1278174"/>
                </a:lnTo>
                <a:lnTo>
                  <a:pt x="902726" y="1312178"/>
                </a:lnTo>
                <a:lnTo>
                  <a:pt x="936555" y="1344516"/>
                </a:lnTo>
                <a:lnTo>
                  <a:pt x="971974" y="1375043"/>
                </a:lnTo>
                <a:lnTo>
                  <a:pt x="1009079" y="1403614"/>
                </a:lnTo>
                <a:lnTo>
                  <a:pt x="1047965" y="1430085"/>
                </a:lnTo>
                <a:lnTo>
                  <a:pt x="1088725" y="1454310"/>
                </a:lnTo>
                <a:lnTo>
                  <a:pt x="1131455" y="1476146"/>
                </a:lnTo>
                <a:lnTo>
                  <a:pt x="1176250" y="1495447"/>
                </a:lnTo>
                <a:lnTo>
                  <a:pt x="1223205" y="1512069"/>
                </a:lnTo>
                <a:lnTo>
                  <a:pt x="1271611" y="1525939"/>
                </a:lnTo>
                <a:lnTo>
                  <a:pt x="1320230" y="1537328"/>
                </a:lnTo>
                <a:lnTo>
                  <a:pt x="1369043" y="1546453"/>
                </a:lnTo>
                <a:lnTo>
                  <a:pt x="1418032" y="1553532"/>
                </a:lnTo>
                <a:lnTo>
                  <a:pt x="1467180" y="1558784"/>
                </a:lnTo>
                <a:lnTo>
                  <a:pt x="1516466" y="1562424"/>
                </a:lnTo>
                <a:lnTo>
                  <a:pt x="1565874" y="1564673"/>
                </a:lnTo>
                <a:lnTo>
                  <a:pt x="1615384" y="1565746"/>
                </a:lnTo>
                <a:lnTo>
                  <a:pt x="1664978" y="1565863"/>
                </a:lnTo>
                <a:lnTo>
                  <a:pt x="1714639" y="1565240"/>
                </a:lnTo>
                <a:lnTo>
                  <a:pt x="1764347" y="1564096"/>
                </a:lnTo>
                <a:lnTo>
                  <a:pt x="1814084" y="1562648"/>
                </a:lnTo>
                <a:lnTo>
                  <a:pt x="1863832" y="1561114"/>
                </a:lnTo>
                <a:lnTo>
                  <a:pt x="1913573" y="1559712"/>
                </a:lnTo>
                <a:lnTo>
                  <a:pt x="1963287" y="1558659"/>
                </a:lnTo>
                <a:lnTo>
                  <a:pt x="2012958" y="1558174"/>
                </a:lnTo>
                <a:lnTo>
                  <a:pt x="2062565" y="1558474"/>
                </a:lnTo>
                <a:lnTo>
                  <a:pt x="2112092" y="1559777"/>
                </a:lnTo>
                <a:lnTo>
                  <a:pt x="2161520" y="1562301"/>
                </a:lnTo>
                <a:lnTo>
                  <a:pt x="2210829" y="1566263"/>
                </a:lnTo>
                <a:lnTo>
                  <a:pt x="2259354" y="1571350"/>
                </a:lnTo>
                <a:lnTo>
                  <a:pt x="2307757" y="1577968"/>
                </a:lnTo>
                <a:lnTo>
                  <a:pt x="2356002" y="1586064"/>
                </a:lnTo>
                <a:lnTo>
                  <a:pt x="2404052" y="1595589"/>
                </a:lnTo>
                <a:lnTo>
                  <a:pt x="2451872" y="1606492"/>
                </a:lnTo>
                <a:lnTo>
                  <a:pt x="2499426" y="1618722"/>
                </a:lnTo>
                <a:lnTo>
                  <a:pt x="2546676" y="1632228"/>
                </a:lnTo>
                <a:lnTo>
                  <a:pt x="2593587" y="1646959"/>
                </a:lnTo>
                <a:lnTo>
                  <a:pt x="2640122" y="1662866"/>
                </a:lnTo>
                <a:lnTo>
                  <a:pt x="2686246" y="1679896"/>
                </a:lnTo>
                <a:lnTo>
                  <a:pt x="2731921" y="1697999"/>
                </a:lnTo>
                <a:lnTo>
                  <a:pt x="2777113" y="1717125"/>
                </a:lnTo>
                <a:lnTo>
                  <a:pt x="2821784" y="1737223"/>
                </a:lnTo>
                <a:lnTo>
                  <a:pt x="2865898" y="1758241"/>
                </a:lnTo>
                <a:lnTo>
                  <a:pt x="2909420" y="1780130"/>
                </a:lnTo>
                <a:lnTo>
                  <a:pt x="2952312" y="1802838"/>
                </a:lnTo>
                <a:lnTo>
                  <a:pt x="2995222" y="1826549"/>
                </a:lnTo>
                <a:lnTo>
                  <a:pt x="3037459" y="1851300"/>
                </a:lnTo>
                <a:lnTo>
                  <a:pt x="3078995" y="1877075"/>
                </a:lnTo>
                <a:lnTo>
                  <a:pt x="3119801" y="1903859"/>
                </a:lnTo>
                <a:lnTo>
                  <a:pt x="3159850" y="1931636"/>
                </a:lnTo>
                <a:lnTo>
                  <a:pt x="3199113" y="1960391"/>
                </a:lnTo>
                <a:lnTo>
                  <a:pt x="3237561" y="1990109"/>
                </a:lnTo>
                <a:lnTo>
                  <a:pt x="3275168" y="2020773"/>
                </a:lnTo>
                <a:lnTo>
                  <a:pt x="3311903" y="2052368"/>
                </a:lnTo>
                <a:lnTo>
                  <a:pt x="3347740" y="2084879"/>
                </a:lnTo>
                <a:lnTo>
                  <a:pt x="3382650" y="2118290"/>
                </a:lnTo>
                <a:lnTo>
                  <a:pt x="3416604" y="2152585"/>
                </a:lnTo>
                <a:lnTo>
                  <a:pt x="3449575" y="2187749"/>
                </a:lnTo>
                <a:lnTo>
                  <a:pt x="3481534" y="2223767"/>
                </a:lnTo>
                <a:lnTo>
                  <a:pt x="3512452" y="2260622"/>
                </a:lnTo>
                <a:lnTo>
                  <a:pt x="3542303" y="2298300"/>
                </a:lnTo>
                <a:lnTo>
                  <a:pt x="3571057" y="2336784"/>
                </a:lnTo>
                <a:lnTo>
                  <a:pt x="3598686" y="2376059"/>
                </a:lnTo>
                <a:lnTo>
                  <a:pt x="3625162" y="2416110"/>
                </a:lnTo>
                <a:lnTo>
                  <a:pt x="3650457" y="2456922"/>
                </a:lnTo>
                <a:lnTo>
                  <a:pt x="3674542" y="2498477"/>
                </a:lnTo>
                <a:lnTo>
                  <a:pt x="3697390" y="2540762"/>
                </a:lnTo>
                <a:lnTo>
                  <a:pt x="3718972" y="2583760"/>
                </a:lnTo>
                <a:lnTo>
                  <a:pt x="3739259" y="2627456"/>
                </a:lnTo>
                <a:lnTo>
                  <a:pt x="3758224" y="2671834"/>
                </a:lnTo>
                <a:lnTo>
                  <a:pt x="3775838" y="2716879"/>
                </a:lnTo>
                <a:lnTo>
                  <a:pt x="3792073" y="2762575"/>
                </a:lnTo>
                <a:lnTo>
                  <a:pt x="3804100" y="2800153"/>
                </a:lnTo>
                <a:close/>
              </a:path>
            </a:pathLst>
          </a:custGeom>
          <a:solidFill>
            <a:srgbClr val="008037">
              <a:alpha val="69799"/>
            </a:srgbClr>
          </a:solidFill>
        </p:spPr>
        <p:txBody>
          <a:bodyPr wrap="square" lIns="0" tIns="0" rIns="0" bIns="0" rtlCol="0"/>
          <a:lstStyle/>
          <a:p>
            <a:endParaRPr/>
          </a:p>
        </p:txBody>
      </p:sp>
      <p:sp>
        <p:nvSpPr>
          <p:cNvPr id="6" name="object 6"/>
          <p:cNvSpPr txBox="1">
            <a:spLocks noGrp="1"/>
          </p:cNvSpPr>
          <p:nvPr>
            <p:ph type="title"/>
          </p:nvPr>
        </p:nvSpPr>
        <p:spPr>
          <a:xfrm>
            <a:off x="2007954" y="393312"/>
            <a:ext cx="9973296" cy="579326"/>
          </a:xfrm>
          <a:prstGeom prst="rect">
            <a:avLst/>
          </a:prstGeom>
        </p:spPr>
        <p:txBody>
          <a:bodyPr vert="horz" wrap="square" lIns="0" tIns="12700" rIns="0" bIns="0" rtlCol="0">
            <a:spAutoFit/>
          </a:bodyPr>
          <a:lstStyle/>
          <a:p>
            <a:pPr marL="457200" lvl="1" algn="just">
              <a:lnSpc>
                <a:spcPct val="150000"/>
              </a:lnSpc>
              <a:spcAft>
                <a:spcPts val="800"/>
              </a:spcAft>
            </a:pPr>
            <a:r>
              <a:rPr lang="en-ID" sz="2800" b="1" kern="100" dirty="0" err="1">
                <a:effectLst/>
                <a:latin typeface="Arial" panose="020B0604020202020204" pitchFamily="34" charset="0"/>
                <a:ea typeface="Calibri" panose="020F0502020204030204" pitchFamily="34" charset="0"/>
                <a:cs typeface="Arial" panose="020B0604020202020204" pitchFamily="34" charset="0"/>
              </a:rPr>
              <a:t>Empat</a:t>
            </a:r>
            <a:r>
              <a:rPr lang="en-ID" sz="2800" b="1" kern="100" dirty="0">
                <a:effectLst/>
                <a:latin typeface="Arial" panose="020B0604020202020204" pitchFamily="34" charset="0"/>
                <a:ea typeface="Calibri" panose="020F0502020204030204" pitchFamily="34" charset="0"/>
                <a:cs typeface="Arial" panose="020B0604020202020204" pitchFamily="34" charset="0"/>
              </a:rPr>
              <a:t> Langkah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Petunjuk</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Membangun</a:t>
            </a:r>
            <a:r>
              <a:rPr lang="en-ID" sz="2800" b="1" kern="100" dirty="0">
                <a:effectLst/>
                <a:latin typeface="Arial" panose="020B0604020202020204" pitchFamily="34" charset="0"/>
                <a:ea typeface="Calibri" panose="020F0502020204030204" pitchFamily="34" charset="0"/>
                <a:cs typeface="Arial" panose="020B0604020202020204" pitchFamily="34" charset="0"/>
              </a:rPr>
              <a:t> Data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Werehouse</a:t>
            </a:r>
            <a:endParaRPr lang="en-ID" sz="2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7" name="object 7"/>
          <p:cNvSpPr txBox="1"/>
          <p:nvPr/>
        </p:nvSpPr>
        <p:spPr>
          <a:xfrm>
            <a:off x="1449530" y="1782637"/>
            <a:ext cx="6932470" cy="382092"/>
          </a:xfrm>
          <a:prstGeom prst="rect">
            <a:avLst/>
          </a:prstGeom>
        </p:spPr>
        <p:txBody>
          <a:bodyPr vert="horz" wrap="square" lIns="0" tIns="16510" rIns="0" bIns="0" rtlCol="0">
            <a:spAutoFit/>
          </a:bodyPr>
          <a:lstStyle/>
          <a:p>
            <a:pPr marL="457200" lvl="1" algn="just">
              <a:lnSpc>
                <a:spcPct val="150000"/>
              </a:lnSpc>
              <a:spcAft>
                <a:spcPts val="800"/>
              </a:spcAft>
            </a:pPr>
            <a:r>
              <a:rPr lang="en-ID" sz="1800" b="1" dirty="0" err="1">
                <a:effectLst/>
                <a:latin typeface="Arial" panose="020B0604020202020204" pitchFamily="34" charset="0"/>
                <a:ea typeface="Calibri" panose="020F0502020204030204" pitchFamily="34" charset="0"/>
                <a:cs typeface="Arial" panose="020B0604020202020204" pitchFamily="34" charset="0"/>
              </a:rPr>
              <a:t>Membuat</a:t>
            </a:r>
            <a:r>
              <a:rPr lang="en-ID" sz="1800" b="1" dirty="0">
                <a:effectLst/>
                <a:latin typeface="Arial" panose="020B0604020202020204" pitchFamily="34" charset="0"/>
                <a:ea typeface="Calibri" panose="020F0502020204030204" pitchFamily="34" charset="0"/>
                <a:cs typeface="Arial" panose="020B0604020202020204" pitchFamily="34" charset="0"/>
              </a:rPr>
              <a:t> Desain Data </a:t>
            </a:r>
            <a:r>
              <a:rPr lang="en-ID" sz="1800" b="1" dirty="0" err="1">
                <a:effectLst/>
                <a:latin typeface="Arial" panose="020B0604020202020204" pitchFamily="34" charset="0"/>
                <a:ea typeface="Calibri" panose="020F0502020204030204" pitchFamily="34" charset="0"/>
                <a:cs typeface="Arial" panose="020B0604020202020204" pitchFamily="34" charset="0"/>
              </a:rPr>
              <a:t>Werehouse</a:t>
            </a:r>
            <a:endParaRPr lang="en-ID" sz="1800" b="1"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8" name="object 8"/>
          <p:cNvSpPr txBox="1"/>
          <p:nvPr/>
        </p:nvSpPr>
        <p:spPr>
          <a:xfrm>
            <a:off x="10530352" y="1800396"/>
            <a:ext cx="5454782" cy="1001556"/>
          </a:xfrm>
          <a:prstGeom prst="rect">
            <a:avLst/>
          </a:prstGeom>
        </p:spPr>
        <p:txBody>
          <a:bodyPr vert="horz" wrap="square" lIns="0" tIns="16510" rIns="0" bIns="0" rtlCol="0">
            <a:spAutoFit/>
          </a:bodyPr>
          <a:lstStyle/>
          <a:p>
            <a:pPr marL="457200" lvl="1" algn="just">
              <a:lnSpc>
                <a:spcPct val="150000"/>
              </a:lnSpc>
              <a:spcAft>
                <a:spcPts val="800"/>
              </a:spcAft>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Memahami</a:t>
            </a:r>
            <a:r>
              <a:rPr lang="en-ID" sz="1800" b="1" kern="100" dirty="0">
                <a:effectLst/>
                <a:latin typeface="Arial" panose="020B0604020202020204" pitchFamily="34" charset="0"/>
                <a:ea typeface="Calibri" panose="020F0502020204030204" pitchFamily="34" charset="0"/>
                <a:cs typeface="Arial" panose="020B0604020202020204" pitchFamily="34" charset="0"/>
              </a:rPr>
              <a:t> ETL dan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Pemilihan</a:t>
            </a:r>
            <a:r>
              <a:rPr lang="en-ID" sz="1800" b="1" kern="100" dirty="0">
                <a:effectLst/>
                <a:latin typeface="Arial" panose="020B0604020202020204" pitchFamily="34" charset="0"/>
                <a:ea typeface="Calibri" panose="020F0502020204030204" pitchFamily="34" charset="0"/>
                <a:cs typeface="Arial" panose="020B0604020202020204" pitchFamily="34" charset="0"/>
              </a:rPr>
              <a:t> Engine ETL</a:t>
            </a:r>
          </a:p>
          <a:p>
            <a:pPr marL="12700" algn="l">
              <a:lnSpc>
                <a:spcPct val="100000"/>
              </a:lnSpc>
              <a:spcBef>
                <a:spcPts val="130"/>
              </a:spcBef>
            </a:pPr>
            <a:endParaRPr sz="2950" dirty="0">
              <a:latin typeface="Lucida Sans"/>
              <a:cs typeface="Lucida Sans"/>
            </a:endParaRPr>
          </a:p>
        </p:txBody>
      </p:sp>
      <p:sp>
        <p:nvSpPr>
          <p:cNvPr id="11" name="object 11"/>
          <p:cNvSpPr/>
          <p:nvPr/>
        </p:nvSpPr>
        <p:spPr>
          <a:xfrm>
            <a:off x="13257744" y="0"/>
            <a:ext cx="5030470" cy="4055745"/>
          </a:xfrm>
          <a:custGeom>
            <a:avLst/>
            <a:gdLst/>
            <a:ahLst/>
            <a:cxnLst/>
            <a:rect l="l" t="t" r="r" b="b"/>
            <a:pathLst>
              <a:path w="5030469" h="4055745">
                <a:moveTo>
                  <a:pt x="5030255" y="4055429"/>
                </a:moveTo>
                <a:lnTo>
                  <a:pt x="4965156" y="4037927"/>
                </a:lnTo>
                <a:lnTo>
                  <a:pt x="4896121" y="4016198"/>
                </a:lnTo>
                <a:lnTo>
                  <a:pt x="4826797" y="3991033"/>
                </a:lnTo>
                <a:lnTo>
                  <a:pt x="4757202" y="3962286"/>
                </a:lnTo>
                <a:lnTo>
                  <a:pt x="4722307" y="3946524"/>
                </a:lnTo>
                <a:lnTo>
                  <a:pt x="4687350" y="3929813"/>
                </a:lnTo>
                <a:lnTo>
                  <a:pt x="4652333" y="3912135"/>
                </a:lnTo>
                <a:lnTo>
                  <a:pt x="4617258" y="3893471"/>
                </a:lnTo>
                <a:lnTo>
                  <a:pt x="4582127" y="3873804"/>
                </a:lnTo>
                <a:lnTo>
                  <a:pt x="4546942" y="3853115"/>
                </a:lnTo>
                <a:lnTo>
                  <a:pt x="4511706" y="3831387"/>
                </a:lnTo>
                <a:lnTo>
                  <a:pt x="4476419" y="3808602"/>
                </a:lnTo>
                <a:lnTo>
                  <a:pt x="4441084" y="3784742"/>
                </a:lnTo>
                <a:lnTo>
                  <a:pt x="4405703" y="3759787"/>
                </a:lnTo>
                <a:lnTo>
                  <a:pt x="4370278" y="3733722"/>
                </a:lnTo>
                <a:lnTo>
                  <a:pt x="4334811" y="3706527"/>
                </a:lnTo>
                <a:lnTo>
                  <a:pt x="4299305" y="3678185"/>
                </a:lnTo>
                <a:lnTo>
                  <a:pt x="4263760" y="3648677"/>
                </a:lnTo>
                <a:lnTo>
                  <a:pt x="4228179" y="3617986"/>
                </a:lnTo>
                <a:lnTo>
                  <a:pt x="4192564" y="3586094"/>
                </a:lnTo>
                <a:lnTo>
                  <a:pt x="4156918" y="3552982"/>
                </a:lnTo>
                <a:lnTo>
                  <a:pt x="4121241" y="3518632"/>
                </a:lnTo>
                <a:lnTo>
                  <a:pt x="4085536" y="3483028"/>
                </a:lnTo>
                <a:lnTo>
                  <a:pt x="4049806" y="3446149"/>
                </a:lnTo>
                <a:lnTo>
                  <a:pt x="4014051" y="3407980"/>
                </a:lnTo>
                <a:lnTo>
                  <a:pt x="3978275" y="3368501"/>
                </a:lnTo>
                <a:lnTo>
                  <a:pt x="3942478" y="3327694"/>
                </a:lnTo>
                <a:lnTo>
                  <a:pt x="3906664" y="3285542"/>
                </a:lnTo>
                <a:lnTo>
                  <a:pt x="3870834" y="3242027"/>
                </a:lnTo>
                <a:lnTo>
                  <a:pt x="3834989" y="3197130"/>
                </a:lnTo>
                <a:lnTo>
                  <a:pt x="3799133" y="3150833"/>
                </a:lnTo>
                <a:lnTo>
                  <a:pt x="3763267" y="3103120"/>
                </a:lnTo>
                <a:lnTo>
                  <a:pt x="3727393" y="3053970"/>
                </a:lnTo>
                <a:lnTo>
                  <a:pt x="3691513" y="3003368"/>
                </a:lnTo>
                <a:lnTo>
                  <a:pt x="3655629" y="2951293"/>
                </a:lnTo>
                <a:lnTo>
                  <a:pt x="3619743" y="2897730"/>
                </a:lnTo>
                <a:lnTo>
                  <a:pt x="3583857" y="2842658"/>
                </a:lnTo>
                <a:lnTo>
                  <a:pt x="3547973" y="2786062"/>
                </a:lnTo>
                <a:lnTo>
                  <a:pt x="3512094" y="2727922"/>
                </a:lnTo>
                <a:lnTo>
                  <a:pt x="3476220" y="2668220"/>
                </a:lnTo>
                <a:lnTo>
                  <a:pt x="3440354" y="2606939"/>
                </a:lnTo>
                <a:lnTo>
                  <a:pt x="3404499" y="2544060"/>
                </a:lnTo>
                <a:lnTo>
                  <a:pt x="3368656" y="2479566"/>
                </a:lnTo>
                <a:lnTo>
                  <a:pt x="3332826" y="2413438"/>
                </a:lnTo>
                <a:lnTo>
                  <a:pt x="3297013" y="2345659"/>
                </a:lnTo>
                <a:lnTo>
                  <a:pt x="3261218" y="2276211"/>
                </a:lnTo>
                <a:lnTo>
                  <a:pt x="3225443" y="2205074"/>
                </a:lnTo>
                <a:lnTo>
                  <a:pt x="3189690" y="2132233"/>
                </a:lnTo>
                <a:lnTo>
                  <a:pt x="3153962" y="2057667"/>
                </a:lnTo>
                <a:lnTo>
                  <a:pt x="3129937" y="2007854"/>
                </a:lnTo>
                <a:lnTo>
                  <a:pt x="3105669" y="1959358"/>
                </a:lnTo>
                <a:lnTo>
                  <a:pt x="3081162" y="1912159"/>
                </a:lnTo>
                <a:lnTo>
                  <a:pt x="3056422" y="1866239"/>
                </a:lnTo>
                <a:lnTo>
                  <a:pt x="3031454" y="1821579"/>
                </a:lnTo>
                <a:lnTo>
                  <a:pt x="3006264" y="1778160"/>
                </a:lnTo>
                <a:lnTo>
                  <a:pt x="2980857" y="1735963"/>
                </a:lnTo>
                <a:lnTo>
                  <a:pt x="2955239" y="1694969"/>
                </a:lnTo>
                <a:lnTo>
                  <a:pt x="2929415" y="1655159"/>
                </a:lnTo>
                <a:lnTo>
                  <a:pt x="2903391" y="1616514"/>
                </a:lnTo>
                <a:lnTo>
                  <a:pt x="2877173" y="1579016"/>
                </a:lnTo>
                <a:lnTo>
                  <a:pt x="2850765" y="1542645"/>
                </a:lnTo>
                <a:lnTo>
                  <a:pt x="2824173" y="1507382"/>
                </a:lnTo>
                <a:lnTo>
                  <a:pt x="2797404" y="1473208"/>
                </a:lnTo>
                <a:lnTo>
                  <a:pt x="2770461" y="1440105"/>
                </a:lnTo>
                <a:lnTo>
                  <a:pt x="2743352" y="1408054"/>
                </a:lnTo>
                <a:lnTo>
                  <a:pt x="2716081" y="1377035"/>
                </a:lnTo>
                <a:lnTo>
                  <a:pt x="2688653" y="1347030"/>
                </a:lnTo>
                <a:lnTo>
                  <a:pt x="2661075" y="1318019"/>
                </a:lnTo>
                <a:lnTo>
                  <a:pt x="2633352" y="1289985"/>
                </a:lnTo>
                <a:lnTo>
                  <a:pt x="2605489" y="1262907"/>
                </a:lnTo>
                <a:lnTo>
                  <a:pt x="2577492" y="1236767"/>
                </a:lnTo>
                <a:lnTo>
                  <a:pt x="2521117" y="1187225"/>
                </a:lnTo>
                <a:lnTo>
                  <a:pt x="2464272" y="1141208"/>
                </a:lnTo>
                <a:lnTo>
                  <a:pt x="2407000" y="1098564"/>
                </a:lnTo>
                <a:lnTo>
                  <a:pt x="2349346" y="1059141"/>
                </a:lnTo>
                <a:lnTo>
                  <a:pt x="2291353" y="1022788"/>
                </a:lnTo>
                <a:lnTo>
                  <a:pt x="2233065" y="989353"/>
                </a:lnTo>
                <a:lnTo>
                  <a:pt x="2174527" y="958685"/>
                </a:lnTo>
                <a:lnTo>
                  <a:pt x="2115782" y="930633"/>
                </a:lnTo>
                <a:lnTo>
                  <a:pt x="2056875" y="905045"/>
                </a:lnTo>
                <a:lnTo>
                  <a:pt x="1997849" y="881769"/>
                </a:lnTo>
                <a:lnTo>
                  <a:pt x="1938749" y="860654"/>
                </a:lnTo>
                <a:lnTo>
                  <a:pt x="1879618" y="841548"/>
                </a:lnTo>
                <a:lnTo>
                  <a:pt x="1820501" y="824300"/>
                </a:lnTo>
                <a:lnTo>
                  <a:pt x="1761442" y="808759"/>
                </a:lnTo>
                <a:lnTo>
                  <a:pt x="1702484" y="794772"/>
                </a:lnTo>
                <a:lnTo>
                  <a:pt x="1643671" y="782189"/>
                </a:lnTo>
                <a:lnTo>
                  <a:pt x="1585048" y="770858"/>
                </a:lnTo>
                <a:lnTo>
                  <a:pt x="1497566" y="755877"/>
                </a:lnTo>
                <a:lnTo>
                  <a:pt x="1439610" y="747012"/>
                </a:lnTo>
                <a:lnTo>
                  <a:pt x="1353333" y="735021"/>
                </a:lnTo>
                <a:lnTo>
                  <a:pt x="1073238" y="700213"/>
                </a:lnTo>
                <a:lnTo>
                  <a:pt x="965300" y="685509"/>
                </a:lnTo>
                <a:lnTo>
                  <a:pt x="912385" y="677383"/>
                </a:lnTo>
                <a:lnTo>
                  <a:pt x="860233" y="668540"/>
                </a:lnTo>
                <a:lnTo>
                  <a:pt x="808886" y="658827"/>
                </a:lnTo>
                <a:lnTo>
                  <a:pt x="758390" y="648094"/>
                </a:lnTo>
                <a:lnTo>
                  <a:pt x="708787" y="636188"/>
                </a:lnTo>
                <a:lnTo>
                  <a:pt x="660122" y="622959"/>
                </a:lnTo>
                <a:lnTo>
                  <a:pt x="612438" y="608255"/>
                </a:lnTo>
                <a:lnTo>
                  <a:pt x="565781" y="591924"/>
                </a:lnTo>
                <a:lnTo>
                  <a:pt x="520194" y="573815"/>
                </a:lnTo>
                <a:lnTo>
                  <a:pt x="475720" y="553777"/>
                </a:lnTo>
                <a:lnTo>
                  <a:pt x="432405" y="531657"/>
                </a:lnTo>
                <a:lnTo>
                  <a:pt x="390292" y="507304"/>
                </a:lnTo>
                <a:lnTo>
                  <a:pt x="349424" y="480568"/>
                </a:lnTo>
                <a:lnTo>
                  <a:pt x="309847" y="451295"/>
                </a:lnTo>
                <a:lnTo>
                  <a:pt x="271603" y="419336"/>
                </a:lnTo>
                <a:lnTo>
                  <a:pt x="234738" y="384538"/>
                </a:lnTo>
                <a:lnTo>
                  <a:pt x="199295" y="346749"/>
                </a:lnTo>
                <a:lnTo>
                  <a:pt x="165318" y="305819"/>
                </a:lnTo>
                <a:lnTo>
                  <a:pt x="132850" y="261596"/>
                </a:lnTo>
                <a:lnTo>
                  <a:pt x="101937" y="213928"/>
                </a:lnTo>
                <a:lnTo>
                  <a:pt x="72623" y="162664"/>
                </a:lnTo>
                <a:lnTo>
                  <a:pt x="44950" y="107652"/>
                </a:lnTo>
                <a:lnTo>
                  <a:pt x="18963" y="48741"/>
                </a:lnTo>
                <a:lnTo>
                  <a:pt x="0" y="0"/>
                </a:lnTo>
                <a:lnTo>
                  <a:pt x="5030255" y="0"/>
                </a:lnTo>
                <a:lnTo>
                  <a:pt x="5030255" y="4055429"/>
                </a:lnTo>
                <a:close/>
              </a:path>
            </a:pathLst>
          </a:custGeom>
          <a:solidFill>
            <a:srgbClr val="008037"/>
          </a:solidFill>
        </p:spPr>
        <p:txBody>
          <a:bodyPr wrap="square" lIns="0" tIns="0" rIns="0" bIns="0" rtlCol="0"/>
          <a:lstStyle/>
          <a:p>
            <a:endParaRPr/>
          </a:p>
        </p:txBody>
      </p:sp>
      <p:sp>
        <p:nvSpPr>
          <p:cNvPr id="12" name="object 12"/>
          <p:cNvSpPr/>
          <p:nvPr/>
        </p:nvSpPr>
        <p:spPr>
          <a:xfrm rot="2228080">
            <a:off x="15369545" y="613229"/>
            <a:ext cx="2234565" cy="551815"/>
          </a:xfrm>
          <a:custGeom>
            <a:avLst/>
            <a:gdLst/>
            <a:ahLst/>
            <a:cxnLst/>
            <a:rect l="l" t="t" r="r" b="b"/>
            <a:pathLst>
              <a:path w="2234565" h="551815">
                <a:moveTo>
                  <a:pt x="25189" y="551650"/>
                </a:moveTo>
                <a:lnTo>
                  <a:pt x="21387" y="551173"/>
                </a:lnTo>
                <a:lnTo>
                  <a:pt x="16159" y="550695"/>
                </a:lnTo>
                <a:lnTo>
                  <a:pt x="11406" y="548305"/>
                </a:lnTo>
                <a:lnTo>
                  <a:pt x="5227" y="542092"/>
                </a:lnTo>
                <a:lnTo>
                  <a:pt x="0" y="535880"/>
                </a:lnTo>
                <a:lnTo>
                  <a:pt x="950" y="525366"/>
                </a:lnTo>
                <a:lnTo>
                  <a:pt x="950" y="522977"/>
                </a:lnTo>
                <a:lnTo>
                  <a:pt x="3802" y="514374"/>
                </a:lnTo>
                <a:lnTo>
                  <a:pt x="10455" y="498126"/>
                </a:lnTo>
                <a:lnTo>
                  <a:pt x="14733" y="490002"/>
                </a:lnTo>
                <a:lnTo>
                  <a:pt x="16634" y="488090"/>
                </a:lnTo>
                <a:lnTo>
                  <a:pt x="19961" y="484267"/>
                </a:lnTo>
                <a:lnTo>
                  <a:pt x="24714" y="481399"/>
                </a:lnTo>
                <a:lnTo>
                  <a:pt x="29466" y="480444"/>
                </a:lnTo>
                <a:lnTo>
                  <a:pt x="31843" y="475187"/>
                </a:lnTo>
                <a:lnTo>
                  <a:pt x="33744" y="469452"/>
                </a:lnTo>
                <a:lnTo>
                  <a:pt x="36120" y="463717"/>
                </a:lnTo>
                <a:lnTo>
                  <a:pt x="50660" y="420049"/>
                </a:lnTo>
                <a:lnTo>
                  <a:pt x="64834" y="370026"/>
                </a:lnTo>
                <a:lnTo>
                  <a:pt x="78963" y="317274"/>
                </a:lnTo>
                <a:lnTo>
                  <a:pt x="93366" y="265416"/>
                </a:lnTo>
                <a:lnTo>
                  <a:pt x="108361" y="218078"/>
                </a:lnTo>
                <a:lnTo>
                  <a:pt x="124699" y="177755"/>
                </a:lnTo>
                <a:lnTo>
                  <a:pt x="150987" y="137686"/>
                </a:lnTo>
                <a:lnTo>
                  <a:pt x="180127" y="122498"/>
                </a:lnTo>
                <a:lnTo>
                  <a:pt x="195121" y="122849"/>
                </a:lnTo>
                <a:lnTo>
                  <a:pt x="245715" y="153562"/>
                </a:lnTo>
                <a:lnTo>
                  <a:pt x="295987" y="218670"/>
                </a:lnTo>
                <a:lnTo>
                  <a:pt x="321409" y="259712"/>
                </a:lnTo>
                <a:lnTo>
                  <a:pt x="346077" y="303048"/>
                </a:lnTo>
                <a:lnTo>
                  <a:pt x="369285" y="346154"/>
                </a:lnTo>
                <a:lnTo>
                  <a:pt x="408117" y="419407"/>
                </a:lnTo>
                <a:lnTo>
                  <a:pt x="418238" y="437911"/>
                </a:lnTo>
                <a:lnTo>
                  <a:pt x="428516" y="409439"/>
                </a:lnTo>
                <a:lnTo>
                  <a:pt x="435586" y="378233"/>
                </a:lnTo>
                <a:lnTo>
                  <a:pt x="441230" y="347118"/>
                </a:lnTo>
                <a:lnTo>
                  <a:pt x="447230" y="318914"/>
                </a:lnTo>
                <a:lnTo>
                  <a:pt x="459960" y="273782"/>
                </a:lnTo>
                <a:lnTo>
                  <a:pt x="474355" y="228993"/>
                </a:lnTo>
                <a:lnTo>
                  <a:pt x="489799" y="184548"/>
                </a:lnTo>
                <a:lnTo>
                  <a:pt x="523749" y="90001"/>
                </a:lnTo>
                <a:lnTo>
                  <a:pt x="525174" y="79009"/>
                </a:lnTo>
                <a:lnTo>
                  <a:pt x="551314" y="58460"/>
                </a:lnTo>
                <a:lnTo>
                  <a:pt x="554166" y="57504"/>
                </a:lnTo>
                <a:lnTo>
                  <a:pt x="557968" y="56548"/>
                </a:lnTo>
                <a:lnTo>
                  <a:pt x="560345" y="57026"/>
                </a:lnTo>
                <a:lnTo>
                  <a:pt x="565573" y="57504"/>
                </a:lnTo>
                <a:lnTo>
                  <a:pt x="599012" y="93078"/>
                </a:lnTo>
                <a:lnTo>
                  <a:pt x="627424" y="142776"/>
                </a:lnTo>
                <a:lnTo>
                  <a:pt x="650699" y="187705"/>
                </a:lnTo>
                <a:lnTo>
                  <a:pt x="675717" y="237492"/>
                </a:lnTo>
                <a:lnTo>
                  <a:pt x="701447" y="289072"/>
                </a:lnTo>
                <a:lnTo>
                  <a:pt x="726861" y="339378"/>
                </a:lnTo>
                <a:lnTo>
                  <a:pt x="750928" y="385342"/>
                </a:lnTo>
                <a:lnTo>
                  <a:pt x="763820" y="408699"/>
                </a:lnTo>
                <a:lnTo>
                  <a:pt x="769843" y="419280"/>
                </a:lnTo>
                <a:lnTo>
                  <a:pt x="775643" y="428831"/>
                </a:lnTo>
                <a:lnTo>
                  <a:pt x="775643" y="425963"/>
                </a:lnTo>
                <a:lnTo>
                  <a:pt x="776118" y="424052"/>
                </a:lnTo>
                <a:lnTo>
                  <a:pt x="776118" y="423096"/>
                </a:lnTo>
                <a:lnTo>
                  <a:pt x="781457" y="393310"/>
                </a:lnTo>
                <a:lnTo>
                  <a:pt x="789960" y="351210"/>
                </a:lnTo>
                <a:lnTo>
                  <a:pt x="801047" y="300473"/>
                </a:lnTo>
                <a:lnTo>
                  <a:pt x="814140" y="244780"/>
                </a:lnTo>
                <a:lnTo>
                  <a:pt x="828658" y="187811"/>
                </a:lnTo>
                <a:lnTo>
                  <a:pt x="844022" y="133243"/>
                </a:lnTo>
                <a:lnTo>
                  <a:pt x="859654" y="84758"/>
                </a:lnTo>
                <a:lnTo>
                  <a:pt x="874974" y="46035"/>
                </a:lnTo>
                <a:lnTo>
                  <a:pt x="895292" y="13306"/>
                </a:lnTo>
                <a:lnTo>
                  <a:pt x="919969" y="0"/>
                </a:lnTo>
                <a:lnTo>
                  <a:pt x="925828" y="156"/>
                </a:lnTo>
                <a:lnTo>
                  <a:pt x="957256" y="24768"/>
                </a:lnTo>
                <a:lnTo>
                  <a:pt x="985249" y="84622"/>
                </a:lnTo>
                <a:lnTo>
                  <a:pt x="1001108" y="134270"/>
                </a:lnTo>
                <a:lnTo>
                  <a:pt x="1014252" y="185317"/>
                </a:lnTo>
                <a:lnTo>
                  <a:pt x="1027031" y="236226"/>
                </a:lnTo>
                <a:lnTo>
                  <a:pt x="1041794" y="285461"/>
                </a:lnTo>
                <a:lnTo>
                  <a:pt x="1056840" y="323917"/>
                </a:lnTo>
                <a:lnTo>
                  <a:pt x="1073757" y="361567"/>
                </a:lnTo>
                <a:lnTo>
                  <a:pt x="1090851" y="399037"/>
                </a:lnTo>
                <a:lnTo>
                  <a:pt x="1106431" y="436955"/>
                </a:lnTo>
                <a:lnTo>
                  <a:pt x="1107857" y="433610"/>
                </a:lnTo>
                <a:lnTo>
                  <a:pt x="1121572" y="385787"/>
                </a:lnTo>
                <a:lnTo>
                  <a:pt x="1148552" y="287672"/>
                </a:lnTo>
                <a:lnTo>
                  <a:pt x="1163376" y="235548"/>
                </a:lnTo>
                <a:lnTo>
                  <a:pt x="1178860" y="184618"/>
                </a:lnTo>
                <a:lnTo>
                  <a:pt x="1194832" y="137313"/>
                </a:lnTo>
                <a:lnTo>
                  <a:pt x="1217645" y="82235"/>
                </a:lnTo>
                <a:lnTo>
                  <a:pt x="1240458" y="43645"/>
                </a:lnTo>
                <a:lnTo>
                  <a:pt x="1277388" y="19997"/>
                </a:lnTo>
                <a:lnTo>
                  <a:pt x="1286025" y="20885"/>
                </a:lnTo>
                <a:lnTo>
                  <a:pt x="1315373" y="49738"/>
                </a:lnTo>
                <a:lnTo>
                  <a:pt x="1342041" y="109009"/>
                </a:lnTo>
                <a:lnTo>
                  <a:pt x="1361600" y="153172"/>
                </a:lnTo>
                <a:lnTo>
                  <a:pt x="1381317" y="197229"/>
                </a:lnTo>
                <a:lnTo>
                  <a:pt x="1441023" y="329428"/>
                </a:lnTo>
                <a:lnTo>
                  <a:pt x="1452444" y="355376"/>
                </a:lnTo>
                <a:lnTo>
                  <a:pt x="1463598" y="381459"/>
                </a:lnTo>
                <a:lnTo>
                  <a:pt x="1474039" y="406377"/>
                </a:lnTo>
                <a:lnTo>
                  <a:pt x="1483322" y="428831"/>
                </a:lnTo>
                <a:lnTo>
                  <a:pt x="1498068" y="387738"/>
                </a:lnTo>
                <a:lnTo>
                  <a:pt x="1515271" y="338720"/>
                </a:lnTo>
                <a:lnTo>
                  <a:pt x="1534295" y="284924"/>
                </a:lnTo>
                <a:lnTo>
                  <a:pt x="1554507" y="229494"/>
                </a:lnTo>
                <a:lnTo>
                  <a:pt x="1575274" y="175578"/>
                </a:lnTo>
                <a:lnTo>
                  <a:pt x="1595961" y="126321"/>
                </a:lnTo>
                <a:lnTo>
                  <a:pt x="1619903" y="77635"/>
                </a:lnTo>
                <a:lnTo>
                  <a:pt x="1642063" y="43645"/>
                </a:lnTo>
                <a:lnTo>
                  <a:pt x="1673936" y="22535"/>
                </a:lnTo>
                <a:lnTo>
                  <a:pt x="1681035" y="22677"/>
                </a:lnTo>
                <a:lnTo>
                  <a:pt x="1722265" y="63418"/>
                </a:lnTo>
                <a:lnTo>
                  <a:pt x="1755177" y="124888"/>
                </a:lnTo>
                <a:lnTo>
                  <a:pt x="1776497" y="170479"/>
                </a:lnTo>
                <a:lnTo>
                  <a:pt x="1798805" y="220317"/>
                </a:lnTo>
                <a:lnTo>
                  <a:pt x="1821347" y="271802"/>
                </a:lnTo>
                <a:lnTo>
                  <a:pt x="1843365" y="322333"/>
                </a:lnTo>
                <a:lnTo>
                  <a:pt x="1864102" y="369312"/>
                </a:lnTo>
                <a:lnTo>
                  <a:pt x="1882802" y="410138"/>
                </a:lnTo>
                <a:lnTo>
                  <a:pt x="1898709" y="442212"/>
                </a:lnTo>
                <a:lnTo>
                  <a:pt x="1913547" y="407064"/>
                </a:lnTo>
                <a:lnTo>
                  <a:pt x="1918671" y="394422"/>
                </a:lnTo>
                <a:lnTo>
                  <a:pt x="1934084" y="351650"/>
                </a:lnTo>
                <a:lnTo>
                  <a:pt x="1951200" y="304737"/>
                </a:lnTo>
                <a:lnTo>
                  <a:pt x="1969822" y="256071"/>
                </a:lnTo>
                <a:lnTo>
                  <a:pt x="1989750" y="208042"/>
                </a:lnTo>
                <a:lnTo>
                  <a:pt x="2010787" y="163040"/>
                </a:lnTo>
                <a:lnTo>
                  <a:pt x="2032736" y="123454"/>
                </a:lnTo>
                <a:lnTo>
                  <a:pt x="2067312" y="78651"/>
                </a:lnTo>
                <a:lnTo>
                  <a:pt x="2102601" y="54637"/>
                </a:lnTo>
                <a:lnTo>
                  <a:pt x="2110524" y="52755"/>
                </a:lnTo>
                <a:lnTo>
                  <a:pt x="2118582" y="52845"/>
                </a:lnTo>
                <a:lnTo>
                  <a:pt x="2154821" y="79009"/>
                </a:lnTo>
                <a:lnTo>
                  <a:pt x="2174367" y="113418"/>
                </a:lnTo>
                <a:lnTo>
                  <a:pt x="2194402" y="164165"/>
                </a:lnTo>
                <a:lnTo>
                  <a:pt x="2212032" y="220826"/>
                </a:lnTo>
                <a:lnTo>
                  <a:pt x="2225562" y="274440"/>
                </a:lnTo>
                <a:lnTo>
                  <a:pt x="2233300" y="316047"/>
                </a:lnTo>
                <a:lnTo>
                  <a:pt x="2234347" y="328196"/>
                </a:lnTo>
                <a:lnTo>
                  <a:pt x="2234191" y="337970"/>
                </a:lnTo>
                <a:lnTo>
                  <a:pt x="2209819" y="362403"/>
                </a:lnTo>
                <a:lnTo>
                  <a:pt x="2200982" y="360013"/>
                </a:lnTo>
                <a:lnTo>
                  <a:pt x="2194506" y="355369"/>
                </a:lnTo>
                <a:lnTo>
                  <a:pt x="2190169" y="349022"/>
                </a:lnTo>
                <a:lnTo>
                  <a:pt x="2188150" y="341599"/>
                </a:lnTo>
                <a:lnTo>
                  <a:pt x="2188625" y="333251"/>
                </a:lnTo>
                <a:lnTo>
                  <a:pt x="2183538" y="298268"/>
                </a:lnTo>
                <a:lnTo>
                  <a:pt x="2171099" y="245497"/>
                </a:lnTo>
                <a:lnTo>
                  <a:pt x="2153403" y="186544"/>
                </a:lnTo>
                <a:lnTo>
                  <a:pt x="2132543" y="133012"/>
                </a:lnTo>
                <a:lnTo>
                  <a:pt x="2112106" y="100515"/>
                </a:lnTo>
                <a:lnTo>
                  <a:pt x="2105928" y="103860"/>
                </a:lnTo>
                <a:lnTo>
                  <a:pt x="2078243" y="136357"/>
                </a:lnTo>
                <a:lnTo>
                  <a:pt x="2039909" y="207343"/>
                </a:lnTo>
                <a:lnTo>
                  <a:pt x="2017404" y="259796"/>
                </a:lnTo>
                <a:lnTo>
                  <a:pt x="1996378" y="314135"/>
                </a:lnTo>
                <a:lnTo>
                  <a:pt x="1977094" y="366881"/>
                </a:lnTo>
                <a:lnTo>
                  <a:pt x="1959817" y="414556"/>
                </a:lnTo>
                <a:lnTo>
                  <a:pt x="1944811" y="453681"/>
                </a:lnTo>
                <a:lnTo>
                  <a:pt x="1924827" y="493332"/>
                </a:lnTo>
                <a:lnTo>
                  <a:pt x="1906314" y="507206"/>
                </a:lnTo>
                <a:lnTo>
                  <a:pt x="1900610" y="507206"/>
                </a:lnTo>
                <a:lnTo>
                  <a:pt x="1896333" y="507684"/>
                </a:lnTo>
                <a:lnTo>
                  <a:pt x="1862113" y="471364"/>
                </a:lnTo>
                <a:lnTo>
                  <a:pt x="1826874" y="398169"/>
                </a:lnTo>
                <a:lnTo>
                  <a:pt x="1805422" y="349918"/>
                </a:lnTo>
                <a:lnTo>
                  <a:pt x="1782490" y="297654"/>
                </a:lnTo>
                <a:lnTo>
                  <a:pt x="1758884" y="244195"/>
                </a:lnTo>
                <a:lnTo>
                  <a:pt x="1735411" y="192358"/>
                </a:lnTo>
                <a:lnTo>
                  <a:pt x="1712878" y="144959"/>
                </a:lnTo>
                <a:lnTo>
                  <a:pt x="1691788" y="105712"/>
                </a:lnTo>
                <a:lnTo>
                  <a:pt x="1673906" y="76142"/>
                </a:lnTo>
                <a:lnTo>
                  <a:pt x="1672005" y="78054"/>
                </a:lnTo>
                <a:lnTo>
                  <a:pt x="1671530" y="79010"/>
                </a:lnTo>
                <a:lnTo>
                  <a:pt x="1663435" y="91868"/>
                </a:lnTo>
                <a:lnTo>
                  <a:pt x="1636835" y="144959"/>
                </a:lnTo>
                <a:lnTo>
                  <a:pt x="1614760" y="197672"/>
                </a:lnTo>
                <a:lnTo>
                  <a:pt x="1592636" y="255400"/>
                </a:lnTo>
                <a:lnTo>
                  <a:pt x="1571227" y="314382"/>
                </a:lnTo>
                <a:lnTo>
                  <a:pt x="1533612" y="421060"/>
                </a:lnTo>
                <a:lnTo>
                  <a:pt x="1518937" y="461233"/>
                </a:lnTo>
                <a:lnTo>
                  <a:pt x="1508036" y="487612"/>
                </a:lnTo>
                <a:lnTo>
                  <a:pt x="1504709" y="494781"/>
                </a:lnTo>
                <a:lnTo>
                  <a:pt x="1501383" y="499560"/>
                </a:lnTo>
                <a:lnTo>
                  <a:pt x="1496630" y="502427"/>
                </a:lnTo>
                <a:lnTo>
                  <a:pt x="1493303" y="504816"/>
                </a:lnTo>
                <a:lnTo>
                  <a:pt x="1488550" y="506728"/>
                </a:lnTo>
                <a:lnTo>
                  <a:pt x="1477619" y="506728"/>
                </a:lnTo>
                <a:lnTo>
                  <a:pt x="1467638" y="505772"/>
                </a:lnTo>
                <a:lnTo>
                  <a:pt x="1460034" y="493825"/>
                </a:lnTo>
                <a:lnTo>
                  <a:pt x="1451316" y="474881"/>
                </a:lnTo>
                <a:lnTo>
                  <a:pt x="1419264" y="396849"/>
                </a:lnTo>
                <a:lnTo>
                  <a:pt x="1398249" y="348066"/>
                </a:lnTo>
                <a:lnTo>
                  <a:pt x="1338543" y="215808"/>
                </a:lnTo>
                <a:lnTo>
                  <a:pt x="1318825" y="171669"/>
                </a:lnTo>
                <a:lnTo>
                  <a:pt x="1299267" y="127370"/>
                </a:lnTo>
                <a:lnTo>
                  <a:pt x="1279906" y="82833"/>
                </a:lnTo>
                <a:lnTo>
                  <a:pt x="1274678" y="73275"/>
                </a:lnTo>
                <a:lnTo>
                  <a:pt x="1273252" y="74708"/>
                </a:lnTo>
                <a:lnTo>
                  <a:pt x="1272302" y="76620"/>
                </a:lnTo>
                <a:lnTo>
                  <a:pt x="1270876" y="78532"/>
                </a:lnTo>
                <a:lnTo>
                  <a:pt x="1245412" y="130548"/>
                </a:lnTo>
                <a:lnTo>
                  <a:pt x="1221395" y="199234"/>
                </a:lnTo>
                <a:lnTo>
                  <a:pt x="1206133" y="249566"/>
                </a:lnTo>
                <a:lnTo>
                  <a:pt x="1191505" y="301172"/>
                </a:lnTo>
                <a:lnTo>
                  <a:pt x="1164785" y="398491"/>
                </a:lnTo>
                <a:lnTo>
                  <a:pt x="1153008" y="439344"/>
                </a:lnTo>
                <a:lnTo>
                  <a:pt x="1138572" y="483431"/>
                </a:lnTo>
                <a:lnTo>
                  <a:pt x="1124017" y="509595"/>
                </a:lnTo>
                <a:lnTo>
                  <a:pt x="1117363" y="516764"/>
                </a:lnTo>
                <a:lnTo>
                  <a:pt x="1109759" y="518198"/>
                </a:lnTo>
                <a:lnTo>
                  <a:pt x="1097402" y="517242"/>
                </a:lnTo>
                <a:lnTo>
                  <a:pt x="1091223" y="514852"/>
                </a:lnTo>
                <a:lnTo>
                  <a:pt x="1071715" y="480444"/>
                </a:lnTo>
                <a:lnTo>
                  <a:pt x="1066034" y="458938"/>
                </a:lnTo>
                <a:lnTo>
                  <a:pt x="1050142" y="418817"/>
                </a:lnTo>
                <a:lnTo>
                  <a:pt x="1014437" y="340188"/>
                </a:lnTo>
                <a:lnTo>
                  <a:pt x="998545" y="299798"/>
                </a:lnTo>
                <a:lnTo>
                  <a:pt x="984169" y="251993"/>
                </a:lnTo>
                <a:lnTo>
                  <a:pt x="971938" y="202491"/>
                </a:lnTo>
                <a:lnTo>
                  <a:pt x="959432" y="152805"/>
                </a:lnTo>
                <a:lnTo>
                  <a:pt x="944235" y="104449"/>
                </a:lnTo>
                <a:lnTo>
                  <a:pt x="923452" y="57982"/>
                </a:lnTo>
                <a:lnTo>
                  <a:pt x="922502" y="56548"/>
                </a:lnTo>
                <a:lnTo>
                  <a:pt x="921551" y="54637"/>
                </a:lnTo>
                <a:lnTo>
                  <a:pt x="902065" y="100993"/>
                </a:lnTo>
                <a:lnTo>
                  <a:pt x="886765" y="147970"/>
                </a:lnTo>
                <a:lnTo>
                  <a:pt x="871789" y="200900"/>
                </a:lnTo>
                <a:lnTo>
                  <a:pt x="857694" y="256195"/>
                </a:lnTo>
                <a:lnTo>
                  <a:pt x="845038" y="310270"/>
                </a:lnTo>
                <a:lnTo>
                  <a:pt x="834377" y="359538"/>
                </a:lnTo>
                <a:lnTo>
                  <a:pt x="826268" y="400413"/>
                </a:lnTo>
                <a:lnTo>
                  <a:pt x="820719" y="434386"/>
                </a:lnTo>
                <a:lnTo>
                  <a:pt x="819724" y="442331"/>
                </a:lnTo>
                <a:lnTo>
                  <a:pt x="807486" y="481877"/>
                </a:lnTo>
                <a:lnTo>
                  <a:pt x="782297" y="496214"/>
                </a:lnTo>
                <a:lnTo>
                  <a:pt x="775167" y="496214"/>
                </a:lnTo>
                <a:lnTo>
                  <a:pt x="742968" y="462403"/>
                </a:lnTo>
                <a:lnTo>
                  <a:pt x="717660" y="419751"/>
                </a:lnTo>
                <a:lnTo>
                  <a:pt x="697293" y="381543"/>
                </a:lnTo>
                <a:lnTo>
                  <a:pt x="675607" y="339021"/>
                </a:lnTo>
                <a:lnTo>
                  <a:pt x="630914" y="249265"/>
                </a:lnTo>
                <a:lnTo>
                  <a:pt x="609227" y="206146"/>
                </a:lnTo>
                <a:lnTo>
                  <a:pt x="588861" y="166943"/>
                </a:lnTo>
                <a:lnTo>
                  <a:pt x="567340" y="130115"/>
                </a:lnTo>
                <a:lnTo>
                  <a:pt x="560820" y="119631"/>
                </a:lnTo>
                <a:lnTo>
                  <a:pt x="524165" y="224231"/>
                </a:lnTo>
                <a:lnTo>
                  <a:pt x="506750" y="276956"/>
                </a:lnTo>
                <a:lnTo>
                  <a:pt x="491430" y="329906"/>
                </a:lnTo>
                <a:lnTo>
                  <a:pt x="483819" y="365651"/>
                </a:lnTo>
                <a:lnTo>
                  <a:pt x="475806" y="404757"/>
                </a:lnTo>
                <a:lnTo>
                  <a:pt x="465030" y="442876"/>
                </a:lnTo>
                <a:lnTo>
                  <a:pt x="447230" y="478532"/>
                </a:lnTo>
                <a:lnTo>
                  <a:pt x="422516" y="498126"/>
                </a:lnTo>
                <a:lnTo>
                  <a:pt x="418238" y="498126"/>
                </a:lnTo>
                <a:lnTo>
                  <a:pt x="381553" y="465293"/>
                </a:lnTo>
                <a:lnTo>
                  <a:pt x="348997" y="404943"/>
                </a:lnTo>
                <a:lnTo>
                  <a:pt x="328887" y="366704"/>
                </a:lnTo>
                <a:lnTo>
                  <a:pt x="305406" y="322946"/>
                </a:lnTo>
                <a:lnTo>
                  <a:pt x="280410" y="279010"/>
                </a:lnTo>
                <a:lnTo>
                  <a:pt x="254700" y="237940"/>
                </a:lnTo>
                <a:lnTo>
                  <a:pt x="229080" y="202785"/>
                </a:lnTo>
                <a:lnTo>
                  <a:pt x="195336" y="169810"/>
                </a:lnTo>
                <a:lnTo>
                  <a:pt x="191059" y="166943"/>
                </a:lnTo>
                <a:lnTo>
                  <a:pt x="186781" y="167421"/>
                </a:lnTo>
                <a:lnTo>
                  <a:pt x="184880" y="167898"/>
                </a:lnTo>
                <a:lnTo>
                  <a:pt x="183930" y="169810"/>
                </a:lnTo>
                <a:lnTo>
                  <a:pt x="179177" y="174589"/>
                </a:lnTo>
                <a:lnTo>
                  <a:pt x="154463" y="225664"/>
                </a:lnTo>
                <a:lnTo>
                  <a:pt x="136878" y="280204"/>
                </a:lnTo>
                <a:lnTo>
                  <a:pt x="121127" y="336813"/>
                </a:lnTo>
                <a:lnTo>
                  <a:pt x="105688" y="394004"/>
                </a:lnTo>
                <a:lnTo>
                  <a:pt x="90160" y="447342"/>
                </a:lnTo>
                <a:lnTo>
                  <a:pt x="74142" y="492391"/>
                </a:lnTo>
                <a:lnTo>
                  <a:pt x="55190" y="527815"/>
                </a:lnTo>
                <a:lnTo>
                  <a:pt x="29942" y="551173"/>
                </a:lnTo>
                <a:lnTo>
                  <a:pt x="25189" y="551650"/>
                </a:lnTo>
                <a:close/>
              </a:path>
            </a:pathLst>
          </a:custGeom>
          <a:solidFill>
            <a:srgbClr val="241725"/>
          </a:solidFill>
        </p:spPr>
        <p:txBody>
          <a:bodyPr wrap="square" lIns="0" tIns="0" rIns="0" bIns="0" rtlCol="0"/>
          <a:lstStyle/>
          <a:p>
            <a:endParaRPr/>
          </a:p>
        </p:txBody>
      </p:sp>
      <p:sp>
        <p:nvSpPr>
          <p:cNvPr id="14" name="object 6">
            <a:extLst>
              <a:ext uri="{FF2B5EF4-FFF2-40B4-BE49-F238E27FC236}">
                <a16:creationId xmlns:a16="http://schemas.microsoft.com/office/drawing/2014/main" id="{561815CC-A5F3-63D9-7257-4E65FC0B164D}"/>
              </a:ext>
            </a:extLst>
          </p:cNvPr>
          <p:cNvSpPr/>
          <p:nvPr/>
        </p:nvSpPr>
        <p:spPr>
          <a:xfrm>
            <a:off x="506705" y="494237"/>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5" name="object 6">
            <a:extLst>
              <a:ext uri="{FF2B5EF4-FFF2-40B4-BE49-F238E27FC236}">
                <a16:creationId xmlns:a16="http://schemas.microsoft.com/office/drawing/2014/main" id="{3725B670-D74B-E992-5802-5E84003C0505}"/>
              </a:ext>
            </a:extLst>
          </p:cNvPr>
          <p:cNvSpPr/>
          <p:nvPr/>
        </p:nvSpPr>
        <p:spPr>
          <a:xfrm>
            <a:off x="12449699" y="393312"/>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a:p>
        </p:txBody>
      </p:sp>
      <p:sp>
        <p:nvSpPr>
          <p:cNvPr id="17" name="object 6">
            <a:extLst>
              <a:ext uri="{FF2B5EF4-FFF2-40B4-BE49-F238E27FC236}">
                <a16:creationId xmlns:a16="http://schemas.microsoft.com/office/drawing/2014/main" id="{A5DF879B-899B-FC18-AB14-CAE891A269FB}"/>
              </a:ext>
            </a:extLst>
          </p:cNvPr>
          <p:cNvSpPr/>
          <p:nvPr/>
        </p:nvSpPr>
        <p:spPr>
          <a:xfrm>
            <a:off x="1264982" y="491114"/>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8" name="object 6">
            <a:extLst>
              <a:ext uri="{FF2B5EF4-FFF2-40B4-BE49-F238E27FC236}">
                <a16:creationId xmlns:a16="http://schemas.microsoft.com/office/drawing/2014/main" id="{E498D7E1-5980-D94D-BD46-71BEEA133EEC}"/>
              </a:ext>
            </a:extLst>
          </p:cNvPr>
          <p:cNvSpPr/>
          <p:nvPr/>
        </p:nvSpPr>
        <p:spPr>
          <a:xfrm>
            <a:off x="11854306" y="355912"/>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5" name="object 8">
            <a:extLst>
              <a:ext uri="{FF2B5EF4-FFF2-40B4-BE49-F238E27FC236}">
                <a16:creationId xmlns:a16="http://schemas.microsoft.com/office/drawing/2014/main" id="{77AD41C5-7471-289E-B90E-A2513260E5F1}"/>
              </a:ext>
            </a:extLst>
          </p:cNvPr>
          <p:cNvSpPr/>
          <p:nvPr/>
        </p:nvSpPr>
        <p:spPr>
          <a:xfrm>
            <a:off x="9223255" y="1661839"/>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B050"/>
          </a:solidFill>
        </p:spPr>
        <p:txBody>
          <a:bodyPr wrap="square" lIns="0" tIns="0" rIns="0" bIns="0" rtlCol="0"/>
          <a:lstStyle/>
          <a:p>
            <a:endParaRPr dirty="0"/>
          </a:p>
        </p:txBody>
      </p:sp>
      <p:sp>
        <p:nvSpPr>
          <p:cNvPr id="13" name="object 13">
            <a:extLst>
              <a:ext uri="{FF2B5EF4-FFF2-40B4-BE49-F238E27FC236}">
                <a16:creationId xmlns:a16="http://schemas.microsoft.com/office/drawing/2014/main" id="{2F1094B4-66D0-B89F-4ECE-5E9C6D8645A3}"/>
              </a:ext>
            </a:extLst>
          </p:cNvPr>
          <p:cNvSpPr txBox="1"/>
          <p:nvPr/>
        </p:nvSpPr>
        <p:spPr>
          <a:xfrm>
            <a:off x="9639692" y="1676035"/>
            <a:ext cx="347646" cy="1024639"/>
          </a:xfrm>
          <a:prstGeom prst="rect">
            <a:avLst/>
          </a:prstGeom>
          <a:solidFill>
            <a:srgbClr val="00B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2</a:t>
            </a:r>
            <a:endParaRPr sz="6550" dirty="0">
              <a:latin typeface="Calibri"/>
              <a:cs typeface="Calibri"/>
            </a:endParaRPr>
          </a:p>
        </p:txBody>
      </p:sp>
      <p:sp>
        <p:nvSpPr>
          <p:cNvPr id="26" name="object 8">
            <a:extLst>
              <a:ext uri="{FF2B5EF4-FFF2-40B4-BE49-F238E27FC236}">
                <a16:creationId xmlns:a16="http://schemas.microsoft.com/office/drawing/2014/main" id="{D8018442-8D17-C1C4-EF76-9FA094C42E62}"/>
              </a:ext>
            </a:extLst>
          </p:cNvPr>
          <p:cNvSpPr/>
          <p:nvPr/>
        </p:nvSpPr>
        <p:spPr>
          <a:xfrm>
            <a:off x="506705" y="1703989"/>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92D050"/>
          </a:solidFill>
        </p:spPr>
        <p:txBody>
          <a:bodyPr wrap="square" lIns="0" tIns="0" rIns="0" bIns="0" rtlCol="0"/>
          <a:lstStyle/>
          <a:p>
            <a:endParaRPr dirty="0"/>
          </a:p>
        </p:txBody>
      </p:sp>
      <p:sp>
        <p:nvSpPr>
          <p:cNvPr id="27" name="object 13">
            <a:extLst>
              <a:ext uri="{FF2B5EF4-FFF2-40B4-BE49-F238E27FC236}">
                <a16:creationId xmlns:a16="http://schemas.microsoft.com/office/drawing/2014/main" id="{DBADCDBC-BC83-0D80-39FB-0E0A1B7CF667}"/>
              </a:ext>
            </a:extLst>
          </p:cNvPr>
          <p:cNvSpPr txBox="1"/>
          <p:nvPr/>
        </p:nvSpPr>
        <p:spPr>
          <a:xfrm>
            <a:off x="829215" y="1764538"/>
            <a:ext cx="347646" cy="1024639"/>
          </a:xfrm>
          <a:prstGeom prst="rect">
            <a:avLst/>
          </a:prstGeom>
          <a:solidFill>
            <a:srgbClr val="92D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1</a:t>
            </a:r>
            <a:endParaRPr sz="6550" dirty="0">
              <a:latin typeface="Calibri"/>
              <a:cs typeface="Calibri"/>
            </a:endParaRPr>
          </a:p>
        </p:txBody>
      </p:sp>
      <p:sp>
        <p:nvSpPr>
          <p:cNvPr id="32" name="TextBox 31">
            <a:extLst>
              <a:ext uri="{FF2B5EF4-FFF2-40B4-BE49-F238E27FC236}">
                <a16:creationId xmlns:a16="http://schemas.microsoft.com/office/drawing/2014/main" id="{FC924B6B-6775-5EAE-200B-97FB3C853C94}"/>
              </a:ext>
            </a:extLst>
          </p:cNvPr>
          <p:cNvSpPr txBox="1"/>
          <p:nvPr/>
        </p:nvSpPr>
        <p:spPr>
          <a:xfrm>
            <a:off x="1753113" y="2772913"/>
            <a:ext cx="6628887" cy="4196020"/>
          </a:xfrm>
          <a:prstGeom prst="rect">
            <a:avLst/>
          </a:prstGeom>
          <a:noFill/>
        </p:spPr>
        <p:txBody>
          <a:bodyPr wrap="square">
            <a:spAutoFit/>
          </a:bodyPr>
          <a:lstStyle/>
          <a:p>
            <a:pPr algn="just">
              <a:lnSpc>
                <a:spcPct val="150000"/>
              </a:lnSpc>
              <a:spcAft>
                <a:spcPts val="800"/>
              </a:spcAft>
            </a:pPr>
            <a:r>
              <a:rPr lang="en-ID" sz="1800" dirty="0">
                <a:effectLst/>
                <a:latin typeface="Arial" panose="020B0604020202020204" pitchFamily="34" charset="0"/>
                <a:ea typeface="Calibri" panose="020F0502020204030204" pitchFamily="34" charset="0"/>
                <a:cs typeface="Arial" panose="020B0604020202020204" pitchFamily="34" charset="0"/>
              </a:rPr>
              <a:t>Langkah </a:t>
            </a:r>
            <a:r>
              <a:rPr lang="en-ID" sz="1800" dirty="0" err="1">
                <a:effectLst/>
                <a:latin typeface="Arial" panose="020B0604020202020204" pitchFamily="34" charset="0"/>
                <a:ea typeface="Calibri" panose="020F0502020204030204" pitchFamily="34" charset="0"/>
                <a:cs typeface="Arial" panose="020B0604020202020204" pitchFamily="34" charset="0"/>
              </a:rPr>
              <a:t>Pertama</a:t>
            </a:r>
            <a:r>
              <a:rPr lang="en-ID" sz="1800" dirty="0">
                <a:effectLst/>
                <a:latin typeface="Arial" panose="020B0604020202020204" pitchFamily="34" charset="0"/>
                <a:ea typeface="Calibri" panose="020F0502020204030204" pitchFamily="34" charset="0"/>
                <a:cs typeface="Arial" panose="020B0604020202020204" pitchFamily="34" charset="0"/>
              </a:rPr>
              <a:t> di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membangun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membuat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itu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sendiri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Sebagaimana</a:t>
            </a:r>
            <a:r>
              <a:rPr lang="en-ID" sz="1800" dirty="0">
                <a:effectLst/>
                <a:latin typeface="Arial" panose="020B0604020202020204" pitchFamily="34" charset="0"/>
                <a:ea typeface="Calibri" panose="020F0502020204030204" pitchFamily="34" charset="0"/>
                <a:cs typeface="Arial" panose="020B0604020202020204" pitchFamily="34" charset="0"/>
              </a:rPr>
              <a:t> yang </a:t>
            </a:r>
            <a:r>
              <a:rPr lang="en-ID" sz="1800" dirty="0" err="1">
                <a:effectLst/>
                <a:latin typeface="Arial" panose="020B0604020202020204" pitchFamily="34" charset="0"/>
                <a:ea typeface="Calibri" panose="020F0502020204030204" pitchFamily="34" charset="0"/>
                <a:cs typeface="Arial" panose="020B0604020202020204" pitchFamily="34" charset="0"/>
              </a:rPr>
              <a:t>telah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dijelaskan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secara</a:t>
            </a:r>
            <a:r>
              <a:rPr lang="en-ID" sz="1800" dirty="0">
                <a:effectLst/>
                <a:latin typeface="Arial" panose="020B0604020202020204" pitchFamily="34" charset="0"/>
                <a:ea typeface="Calibri" panose="020F0502020204030204" pitchFamily="34" charset="0"/>
                <a:cs typeface="Arial" panose="020B0604020202020204" pitchFamily="34" charset="0"/>
              </a:rPr>
              <a:t> detail pada </a:t>
            </a:r>
            <a:r>
              <a:rPr lang="en-ID" sz="1800" dirty="0" err="1">
                <a:effectLst/>
                <a:latin typeface="Arial" panose="020B0604020202020204" pitchFamily="34" charset="0"/>
                <a:ea typeface="Calibri" panose="020F0502020204030204" pitchFamily="34" charset="0"/>
                <a:cs typeface="Arial" panose="020B0604020202020204" pitchFamily="34" charset="0"/>
              </a:rPr>
              <a:t>subbab</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sebelumnya</a:t>
            </a:r>
            <a:r>
              <a:rPr lang="en-ID" sz="1800" dirty="0">
                <a:effectLst/>
                <a:latin typeface="Arial" panose="020B0604020202020204" pitchFamily="34" charset="0"/>
                <a:ea typeface="Calibri" panose="020F0502020204030204" pitchFamily="34" charset="0"/>
                <a:cs typeface="Arial" panose="020B0604020202020204" pitchFamily="34" charset="0"/>
              </a:rPr>
              <a:t> di </a:t>
            </a:r>
            <a:r>
              <a:rPr lang="en-ID" sz="1800" dirty="0" err="1">
                <a:effectLst/>
                <a:latin typeface="Arial" panose="020B0604020202020204" pitchFamily="34" charset="0"/>
                <a:ea typeface="Calibri" panose="020F0502020204030204" pitchFamily="34" charset="0"/>
                <a:cs typeface="Arial" panose="020B0604020202020204" pitchFamily="34" charset="0"/>
              </a:rPr>
              <a:t>bagian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atas</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terdiri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logic </a:t>
            </a:r>
            <a:r>
              <a:rPr lang="en-ID" sz="1800" dirty="0" err="1">
                <a:effectLst/>
                <a:latin typeface="Arial" panose="020B0604020202020204" pitchFamily="34" charset="0"/>
                <a:ea typeface="Calibri" panose="020F0502020204030204" pitchFamily="34" charset="0"/>
                <a:cs typeface="Arial" panose="020B0604020202020204" pitchFamily="34" charset="0"/>
              </a:rPr>
              <a:t>maupun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fisik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tahapan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logic, </a:t>
            </a:r>
            <a:r>
              <a:rPr lang="en-ID" sz="1800" dirty="0" err="1">
                <a:effectLst/>
                <a:latin typeface="Arial" panose="020B0604020202020204" pitchFamily="34" charset="0"/>
                <a:ea typeface="Calibri" panose="020F0502020204030204" pitchFamily="34" charset="0"/>
                <a:cs typeface="Arial" panose="020B0604020202020204" pitchFamily="34" charset="0"/>
              </a:rPr>
              <a:t>terdapat</a:t>
            </a:r>
            <a:r>
              <a:rPr lang="en-ID" sz="1800" dirty="0">
                <a:effectLst/>
                <a:latin typeface="Arial" panose="020B0604020202020204" pitchFamily="34" charset="0"/>
                <a:ea typeface="Calibri" panose="020F0502020204030204" pitchFamily="34" charset="0"/>
                <a:cs typeface="Arial" panose="020B0604020202020204" pitchFamily="34" charset="0"/>
              </a:rPr>
              <a:t> empath al yang </a:t>
            </a:r>
            <a:r>
              <a:rPr lang="en-ID" sz="1800" dirty="0" err="1">
                <a:effectLst/>
                <a:latin typeface="Arial" panose="020B0604020202020204" pitchFamily="34" charset="0"/>
                <a:ea typeface="Calibri" panose="020F0502020204030204" pitchFamily="34" charset="0"/>
                <a:cs typeface="Arial" panose="020B0604020202020204" pitchFamily="34" charset="0"/>
              </a:rPr>
              <a:t>dilakukan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Keempat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hal</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tersebutmeliputi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pembuatan</a:t>
            </a:r>
            <a:r>
              <a:rPr lang="en-ID" sz="1800" dirty="0">
                <a:effectLst/>
                <a:latin typeface="Arial" panose="020B0604020202020204" pitchFamily="34" charset="0"/>
                <a:ea typeface="Calibri" panose="020F0502020204030204" pitchFamily="34" charset="0"/>
                <a:cs typeface="Arial" panose="020B0604020202020204" pitchFamily="34" charset="0"/>
              </a:rPr>
              <a:t> Entity Relationship diagram, </a:t>
            </a:r>
            <a:r>
              <a:rPr lang="en-ID" sz="1800" dirty="0" err="1">
                <a:effectLst/>
                <a:latin typeface="Arial" panose="020B0604020202020204" pitchFamily="34" charset="0"/>
                <a:ea typeface="Calibri" panose="020F0502020204030204" pitchFamily="34" charset="0"/>
                <a:cs typeface="Arial" panose="020B0604020202020204" pitchFamily="34" charset="0"/>
              </a:rPr>
              <a:t>pembuatan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relasi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antar</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tabel</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pendefinisian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atribut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serta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penentuan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entitas</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objek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penting</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setiap</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tabel</a:t>
            </a:r>
            <a:r>
              <a:rPr lang="en-ID" sz="1800" dirty="0">
                <a:effectLst/>
                <a:latin typeface="Arial" panose="020B0604020202020204" pitchFamily="34" charset="0"/>
                <a:ea typeface="Calibri" panose="020F0502020204030204" pitchFamily="34" charset="0"/>
                <a:cs typeface="Arial" panose="020B0604020202020204" pitchFamily="34" charset="0"/>
              </a:rPr>
              <a:t> yang </a:t>
            </a:r>
            <a:r>
              <a:rPr lang="en-ID" sz="1800" dirty="0" err="1">
                <a:effectLst/>
                <a:latin typeface="Arial" panose="020B0604020202020204" pitchFamily="34" charset="0"/>
                <a:ea typeface="Calibri" panose="020F0502020204030204" pitchFamily="34" charset="0"/>
                <a:cs typeface="Arial" panose="020B0604020202020204" pitchFamily="34" charset="0"/>
              </a:rPr>
              <a:t>berelasi</a:t>
            </a:r>
            <a:r>
              <a:rPr lang="en-ID" sz="1800" dirty="0">
                <a:effectLst/>
                <a:latin typeface="Arial" panose="020B0604020202020204" pitchFamily="34" charset="0"/>
                <a:ea typeface="Calibri" panose="020F0502020204030204" pitchFamily="34" charset="0"/>
                <a:cs typeface="Arial" panose="020B0604020202020204" pitchFamily="34" charset="0"/>
              </a:rPr>
              <a:t>. </a:t>
            </a:r>
            <a:endParaRPr lang="en-ID" sz="1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407F7731-230E-0AAE-481D-8B429510B545}"/>
              </a:ext>
            </a:extLst>
          </p:cNvPr>
          <p:cNvSpPr txBox="1"/>
          <p:nvPr/>
        </p:nvSpPr>
        <p:spPr>
          <a:xfrm>
            <a:off x="10376068" y="2651422"/>
            <a:ext cx="5778332" cy="6689011"/>
          </a:xfrm>
          <a:prstGeom prst="rect">
            <a:avLst/>
          </a:prstGeom>
          <a:noFill/>
        </p:spPr>
        <p:txBody>
          <a:bodyPr wrap="square">
            <a:spAutoFit/>
          </a:bodyPr>
          <a:lstStyle/>
          <a:p>
            <a:pPr algn="just">
              <a:lnSpc>
                <a:spcPct val="150000"/>
              </a:lnSpc>
              <a:spcAft>
                <a:spcPts val="800"/>
              </a:spcAft>
            </a:pPr>
            <a:r>
              <a:rPr lang="en-ID" sz="1800" dirty="0" err="1">
                <a:effectLst/>
                <a:latin typeface="Arial" panose="020B0604020202020204" pitchFamily="34" charset="0"/>
                <a:ea typeface="Calibri" panose="020F0502020204030204" pitchFamily="34" charset="0"/>
                <a:cs typeface="Arial" panose="020B0604020202020204" pitchFamily="34" charset="0"/>
              </a:rPr>
              <a:t>Setelah</a:t>
            </a:r>
            <a:r>
              <a:rPr lang="en-ID" sz="1800" dirty="0">
                <a:effectLst/>
                <a:latin typeface="Arial" panose="020B0604020202020204" pitchFamily="34" charset="0"/>
                <a:ea typeface="Calibri" panose="020F0502020204030204" pitchFamily="34" charset="0"/>
                <a:cs typeface="Arial" panose="020B0604020202020204" pitchFamily="34" charset="0"/>
              </a:rPr>
              <a:t> Langkah </a:t>
            </a:r>
            <a:r>
              <a:rPr lang="en-ID" sz="1800" dirty="0" err="1">
                <a:effectLst/>
                <a:latin typeface="Arial" panose="020B0604020202020204" pitchFamily="34" charset="0"/>
                <a:ea typeface="Calibri" panose="020F0502020204030204" pitchFamily="34" charset="0"/>
                <a:cs typeface="Arial" panose="020B0604020202020204" pitchFamily="34" charset="0"/>
              </a:rPr>
              <a:t>pembuatan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selesai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dilakukan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maka</a:t>
            </a:r>
            <a:r>
              <a:rPr lang="en-ID" sz="1800" dirty="0">
                <a:effectLst/>
                <a:latin typeface="Arial" panose="020B0604020202020204" pitchFamily="34" charset="0"/>
                <a:ea typeface="Calibri" panose="020F0502020204030204" pitchFamily="34" charset="0"/>
                <a:cs typeface="Arial" panose="020B0604020202020204" pitchFamily="34" charset="0"/>
              </a:rPr>
              <a:t> Langkah </a:t>
            </a:r>
            <a:r>
              <a:rPr lang="en-ID" sz="1800" dirty="0" err="1">
                <a:effectLst/>
                <a:latin typeface="Arial" panose="020B0604020202020204" pitchFamily="34" charset="0"/>
                <a:ea typeface="Calibri" panose="020F0502020204030204" pitchFamily="34" charset="0"/>
                <a:cs typeface="Arial" panose="020B0604020202020204" pitchFamily="34" charset="0"/>
              </a:rPr>
              <a:t>selanjutnya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memahami</a:t>
            </a:r>
            <a:r>
              <a:rPr lang="en-ID" sz="1800" dirty="0">
                <a:effectLst/>
                <a:latin typeface="Arial" panose="020B0604020202020204" pitchFamily="34" charset="0"/>
                <a:ea typeface="Calibri" panose="020F0502020204030204" pitchFamily="34" charset="0"/>
                <a:cs typeface="Arial" panose="020B0604020202020204" pitchFamily="34" charset="0"/>
              </a:rPr>
              <a:t> Kembali </a:t>
            </a:r>
            <a:r>
              <a:rPr lang="en-ID" sz="1800" dirty="0" err="1">
                <a:effectLst/>
                <a:latin typeface="Arial" panose="020B0604020202020204" pitchFamily="34" charset="0"/>
                <a:ea typeface="Calibri" panose="020F0502020204030204" pitchFamily="34" charset="0"/>
                <a:cs typeface="Arial" panose="020B0604020202020204" pitchFamily="34" charset="0"/>
              </a:rPr>
              <a:t>tentang</a:t>
            </a:r>
            <a:r>
              <a:rPr lang="en-ID" sz="1800" dirty="0">
                <a:effectLst/>
                <a:latin typeface="Arial" panose="020B0604020202020204" pitchFamily="34" charset="0"/>
                <a:ea typeface="Calibri" panose="020F0502020204030204" pitchFamily="34" charset="0"/>
                <a:cs typeface="Arial" panose="020B0604020202020204" pitchFamily="34" charset="0"/>
              </a:rPr>
              <a:t> ETL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dapat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diterapkan</a:t>
            </a:r>
            <a:r>
              <a:rPr lang="en-ID" sz="1800" dirty="0">
                <a:effectLst/>
                <a:latin typeface="Arial" panose="020B0604020202020204" pitchFamily="34" charset="0"/>
                <a:ea typeface="Calibri" panose="020F0502020204030204" pitchFamily="34" charset="0"/>
                <a:cs typeface="Arial" panose="020B0604020202020204" pitchFamily="34" charset="0"/>
              </a:rPr>
              <a:t> pada system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beserta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dengan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pemilihan</a:t>
            </a:r>
            <a:r>
              <a:rPr lang="en-ID" sz="1800" dirty="0">
                <a:effectLst/>
                <a:latin typeface="Arial" panose="020B0604020202020204" pitchFamily="34" charset="0"/>
                <a:ea typeface="Calibri" panose="020F0502020204030204" pitchFamily="34" charset="0"/>
                <a:cs typeface="Arial" panose="020B0604020202020204" pitchFamily="34" charset="0"/>
              </a:rPr>
              <a:t> engine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ETL, </a:t>
            </a:r>
            <a:r>
              <a:rPr lang="en-ID" sz="1800" dirty="0" err="1">
                <a:effectLst/>
                <a:latin typeface="Arial" panose="020B0604020202020204" pitchFamily="34" charset="0"/>
                <a:ea typeface="Calibri" panose="020F0502020204030204" pitchFamily="34" charset="0"/>
                <a:cs typeface="Arial" panose="020B0604020202020204" pitchFamily="34" charset="0"/>
              </a:rPr>
              <a:t>sesuai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dengan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kebutuhan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dan budget yang </a:t>
            </a:r>
            <a:r>
              <a:rPr lang="en-ID" sz="1800" dirty="0" err="1">
                <a:effectLst/>
                <a:latin typeface="Arial" panose="020B0604020202020204" pitchFamily="34" charset="0"/>
                <a:ea typeface="Calibri" panose="020F0502020204030204" pitchFamily="34" charset="0"/>
                <a:cs typeface="Arial" panose="020B0604020202020204" pitchFamily="34" charset="0"/>
              </a:rPr>
              <a:t>tersedia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Sebagaimana</a:t>
            </a:r>
            <a:r>
              <a:rPr lang="en-ID" sz="1800" dirty="0">
                <a:effectLst/>
                <a:latin typeface="Arial" panose="020B0604020202020204" pitchFamily="34" charset="0"/>
                <a:ea typeface="Calibri" panose="020F0502020204030204" pitchFamily="34" charset="0"/>
                <a:cs typeface="Arial" panose="020B0604020202020204" pitchFamily="34" charset="0"/>
              </a:rPr>
              <a:t> yang </a:t>
            </a:r>
            <a:r>
              <a:rPr lang="en-ID" sz="1800" dirty="0" err="1">
                <a:effectLst/>
                <a:latin typeface="Arial" panose="020B0604020202020204" pitchFamily="34" charset="0"/>
                <a:ea typeface="Calibri" panose="020F0502020204030204" pitchFamily="34" charset="0"/>
                <a:cs typeface="Arial" panose="020B0604020202020204" pitchFamily="34" charset="0"/>
              </a:rPr>
              <a:t>telah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dijelaskan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secara</a:t>
            </a:r>
            <a:r>
              <a:rPr lang="en-ID" sz="1800" dirty="0">
                <a:effectLst/>
                <a:latin typeface="Arial" panose="020B0604020202020204" pitchFamily="34" charset="0"/>
                <a:ea typeface="Calibri" panose="020F0502020204030204" pitchFamily="34" charset="0"/>
                <a:cs typeface="Arial" panose="020B0604020202020204" pitchFamily="34" charset="0"/>
              </a:rPr>
              <a:t> detail pada </a:t>
            </a:r>
            <a:r>
              <a:rPr lang="en-ID" sz="1800" dirty="0" err="1">
                <a:effectLst/>
                <a:latin typeface="Arial" panose="020B0604020202020204" pitchFamily="34" charset="0"/>
                <a:ea typeface="Calibri" panose="020F0502020204030204" pitchFamily="34" charset="0"/>
                <a:cs typeface="Arial" panose="020B0604020202020204" pitchFamily="34" charset="0"/>
              </a:rPr>
              <a:t>bab</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lainnya</a:t>
            </a:r>
            <a:r>
              <a:rPr lang="en-ID" sz="1800" dirty="0">
                <a:effectLst/>
                <a:latin typeface="Arial" panose="020B0604020202020204" pitchFamily="34" charset="0"/>
                <a:ea typeface="Calibri" panose="020F0502020204030204" pitchFamily="34" charset="0"/>
                <a:cs typeface="Arial" panose="020B0604020202020204" pitchFamily="34" charset="0"/>
              </a:rPr>
              <a:t> di </a:t>
            </a:r>
            <a:r>
              <a:rPr lang="en-ID" sz="1800" dirty="0" err="1">
                <a:effectLst/>
                <a:latin typeface="Arial" panose="020B0604020202020204" pitchFamily="34" charset="0"/>
                <a:ea typeface="Calibri" panose="020F0502020204030204" pitchFamily="34" charset="0"/>
                <a:cs typeface="Arial" panose="020B0604020202020204" pitchFamily="34" charset="0"/>
              </a:rPr>
              <a:t>buku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ini</a:t>
            </a:r>
            <a:r>
              <a:rPr lang="en-ID" sz="1800" dirty="0">
                <a:effectLst/>
                <a:latin typeface="Arial" panose="020B0604020202020204" pitchFamily="34" charset="0"/>
                <a:ea typeface="Calibri" panose="020F0502020204030204" pitchFamily="34" charset="0"/>
                <a:cs typeface="Arial" panose="020B0604020202020204" pitchFamily="34" charset="0"/>
              </a:rPr>
              <a:t>, ETL </a:t>
            </a:r>
            <a:r>
              <a:rPr lang="en-ID" sz="1800" dirty="0" err="1">
                <a:effectLst/>
                <a:latin typeface="Arial" panose="020B0604020202020204" pitchFamily="34" charset="0"/>
                <a:ea typeface="Calibri" panose="020F0502020204030204" pitchFamily="34" charset="0"/>
                <a:cs typeface="Arial" panose="020B0604020202020204" pitchFamily="34" charset="0"/>
              </a:rPr>
              <a:t>merupakan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urutan</a:t>
            </a:r>
            <a:r>
              <a:rPr lang="en-ID" sz="1800" dirty="0">
                <a:effectLst/>
                <a:latin typeface="Arial" panose="020B0604020202020204" pitchFamily="34" charset="0"/>
                <a:ea typeface="Calibri" panose="020F0502020204030204" pitchFamily="34" charset="0"/>
                <a:cs typeface="Arial" panose="020B0604020202020204" pitchFamily="34" charset="0"/>
              </a:rPr>
              <a:t> Langkah </a:t>
            </a:r>
            <a:r>
              <a:rPr lang="en-ID" sz="1800" dirty="0" err="1">
                <a:effectLst/>
                <a:latin typeface="Arial" panose="020B0604020202020204" pitchFamily="34" charset="0"/>
                <a:ea typeface="Calibri" panose="020F0502020204030204" pitchFamily="34" charset="0"/>
                <a:cs typeface="Arial" panose="020B0604020202020204" pitchFamily="34" charset="0"/>
              </a:rPr>
              <a:t>pemrosesan</a:t>
            </a:r>
            <a:r>
              <a:rPr lang="en-ID" sz="1800" dirty="0">
                <a:effectLst/>
                <a:latin typeface="Arial" panose="020B0604020202020204" pitchFamily="34" charset="0"/>
                <a:ea typeface="Calibri" panose="020F0502020204030204" pitchFamily="34" charset="0"/>
                <a:cs typeface="Arial" panose="020B0604020202020204" pitchFamily="34" charset="0"/>
              </a:rPr>
              <a:t> data pada database, yang </a:t>
            </a:r>
            <a:r>
              <a:rPr lang="en-ID" sz="1800" dirty="0" err="1">
                <a:effectLst/>
                <a:latin typeface="Arial" panose="020B0604020202020204" pitchFamily="34" charset="0"/>
                <a:ea typeface="Calibri" panose="020F0502020204030204" pitchFamily="34" charset="0"/>
                <a:cs typeface="Arial" panose="020B0604020202020204" pitchFamily="34" charset="0"/>
              </a:rPr>
              <a:t>melibatkan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kegiatan</a:t>
            </a:r>
            <a:r>
              <a:rPr lang="en-ID" sz="1800" dirty="0">
                <a:effectLst/>
                <a:latin typeface="Arial" panose="020B0604020202020204" pitchFamily="34" charset="0"/>
                <a:ea typeface="Calibri" panose="020F0502020204030204" pitchFamily="34" charset="0"/>
                <a:cs typeface="Arial" panose="020B0604020202020204" pitchFamily="34" charset="0"/>
              </a:rPr>
              <a:t> proses </a:t>
            </a:r>
            <a:r>
              <a:rPr lang="en-ID" sz="1800" dirty="0" err="1">
                <a:effectLst/>
                <a:latin typeface="Arial" panose="020B0604020202020204" pitchFamily="34" charset="0"/>
                <a:ea typeface="Calibri" panose="020F0502020204030204" pitchFamily="34" charset="0"/>
                <a:cs typeface="Arial" panose="020B0604020202020204" pitchFamily="34" charset="0"/>
              </a:rPr>
              <a:t>pengekstraksian</a:t>
            </a:r>
            <a:r>
              <a:rPr lang="en-ID" sz="1800" dirty="0">
                <a:effectLst/>
                <a:latin typeface="Arial" panose="020B0604020202020204" pitchFamily="34" charset="0"/>
                <a:ea typeface="Calibri" panose="020F0502020204030204" pitchFamily="34" charset="0"/>
                <a:cs typeface="Arial" panose="020B0604020202020204" pitchFamily="34" charset="0"/>
              </a:rPr>
              <a:t> data – data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sumber</a:t>
            </a:r>
            <a:r>
              <a:rPr lang="en-ID" sz="1800" dirty="0">
                <a:effectLst/>
                <a:latin typeface="Arial" panose="020B0604020202020204" pitchFamily="34" charset="0"/>
                <a:ea typeface="Calibri" panose="020F0502020204030204" pitchFamily="34" charset="0"/>
                <a:cs typeface="Arial" panose="020B0604020202020204" pitchFamily="34" charset="0"/>
              </a:rPr>
              <a:t> – </a:t>
            </a:r>
            <a:r>
              <a:rPr lang="en-ID" sz="1800" dirty="0" err="1">
                <a:effectLst/>
                <a:latin typeface="Arial" panose="020B0604020202020204" pitchFamily="34" charset="0"/>
                <a:ea typeface="Calibri" panose="020F0502020204030204" pitchFamily="34" charset="0"/>
                <a:cs typeface="Arial" panose="020B0604020202020204" pitchFamily="34" charset="0"/>
              </a:rPr>
              <a:t>sumber</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datanya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mempertahankan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kualitas</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menerapkan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standarisasi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menyajikannya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brbagai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bentuk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kemudian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dialirkan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atau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disalurkan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digundangkan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rangka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kebutuhan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analisis</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maupun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informasi</a:t>
            </a:r>
            <a:r>
              <a:rPr lang="en-ID" sz="1800" dirty="0">
                <a:effectLst/>
                <a:latin typeface="Arial" panose="020B0604020202020204" pitchFamily="34" charset="0"/>
                <a:ea typeface="Calibri" panose="020F0502020204030204" pitchFamily="34" charset="0"/>
                <a:cs typeface="Arial" panose="020B0604020202020204" pitchFamily="34" charset="0"/>
              </a:rPr>
              <a:t>. </a:t>
            </a:r>
            <a:endParaRPr lang="en-ID" sz="18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030466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7486846"/>
            <a:ext cx="3804285" cy="2800350"/>
          </a:xfrm>
          <a:custGeom>
            <a:avLst/>
            <a:gdLst/>
            <a:ahLst/>
            <a:cxnLst/>
            <a:rect l="l" t="t" r="r" b="b"/>
            <a:pathLst>
              <a:path w="3804285" h="2800350">
                <a:moveTo>
                  <a:pt x="3804100" y="2800153"/>
                </a:moveTo>
                <a:lnTo>
                  <a:pt x="0" y="2800153"/>
                </a:lnTo>
                <a:lnTo>
                  <a:pt x="0" y="0"/>
                </a:lnTo>
                <a:lnTo>
                  <a:pt x="14389" y="12386"/>
                </a:lnTo>
                <a:lnTo>
                  <a:pt x="48152" y="43192"/>
                </a:lnTo>
                <a:lnTo>
                  <a:pt x="81150" y="75040"/>
                </a:lnTo>
                <a:lnTo>
                  <a:pt x="113402" y="107909"/>
                </a:lnTo>
                <a:lnTo>
                  <a:pt x="144930" y="141776"/>
                </a:lnTo>
                <a:lnTo>
                  <a:pt x="175752" y="176618"/>
                </a:lnTo>
                <a:lnTo>
                  <a:pt x="205892" y="212414"/>
                </a:lnTo>
                <a:lnTo>
                  <a:pt x="235367" y="249141"/>
                </a:lnTo>
                <a:lnTo>
                  <a:pt x="264201" y="286776"/>
                </a:lnTo>
                <a:lnTo>
                  <a:pt x="292412" y="325298"/>
                </a:lnTo>
                <a:lnTo>
                  <a:pt x="320022" y="364684"/>
                </a:lnTo>
                <a:lnTo>
                  <a:pt x="347051" y="404911"/>
                </a:lnTo>
                <a:lnTo>
                  <a:pt x="373519" y="445958"/>
                </a:lnTo>
                <a:lnTo>
                  <a:pt x="399448" y="487801"/>
                </a:lnTo>
                <a:lnTo>
                  <a:pt x="424858" y="530420"/>
                </a:lnTo>
                <a:lnTo>
                  <a:pt x="449769" y="573790"/>
                </a:lnTo>
                <a:lnTo>
                  <a:pt x="474203" y="617891"/>
                </a:lnTo>
                <a:lnTo>
                  <a:pt x="498179" y="662699"/>
                </a:lnTo>
                <a:lnTo>
                  <a:pt x="521718" y="708193"/>
                </a:lnTo>
                <a:lnTo>
                  <a:pt x="586350" y="835539"/>
                </a:lnTo>
                <a:lnTo>
                  <a:pt x="608485" y="878321"/>
                </a:lnTo>
                <a:lnTo>
                  <a:pt x="631072" y="921029"/>
                </a:lnTo>
                <a:lnTo>
                  <a:pt x="654208" y="963518"/>
                </a:lnTo>
                <a:lnTo>
                  <a:pt x="677986" y="1005643"/>
                </a:lnTo>
                <a:lnTo>
                  <a:pt x="702502" y="1047259"/>
                </a:lnTo>
                <a:lnTo>
                  <a:pt x="727850" y="1088223"/>
                </a:lnTo>
                <a:lnTo>
                  <a:pt x="754125" y="1128388"/>
                </a:lnTo>
                <a:lnTo>
                  <a:pt x="781422" y="1167610"/>
                </a:lnTo>
                <a:lnTo>
                  <a:pt x="809836" y="1205745"/>
                </a:lnTo>
                <a:lnTo>
                  <a:pt x="839462" y="1242648"/>
                </a:lnTo>
                <a:lnTo>
                  <a:pt x="870393" y="1278174"/>
                </a:lnTo>
                <a:lnTo>
                  <a:pt x="902726" y="1312178"/>
                </a:lnTo>
                <a:lnTo>
                  <a:pt x="936555" y="1344516"/>
                </a:lnTo>
                <a:lnTo>
                  <a:pt x="971974" y="1375043"/>
                </a:lnTo>
                <a:lnTo>
                  <a:pt x="1009079" y="1403614"/>
                </a:lnTo>
                <a:lnTo>
                  <a:pt x="1047965" y="1430085"/>
                </a:lnTo>
                <a:lnTo>
                  <a:pt x="1088725" y="1454310"/>
                </a:lnTo>
                <a:lnTo>
                  <a:pt x="1131455" y="1476146"/>
                </a:lnTo>
                <a:lnTo>
                  <a:pt x="1176250" y="1495447"/>
                </a:lnTo>
                <a:lnTo>
                  <a:pt x="1223205" y="1512069"/>
                </a:lnTo>
                <a:lnTo>
                  <a:pt x="1271611" y="1525939"/>
                </a:lnTo>
                <a:lnTo>
                  <a:pt x="1320230" y="1537328"/>
                </a:lnTo>
                <a:lnTo>
                  <a:pt x="1369043" y="1546453"/>
                </a:lnTo>
                <a:lnTo>
                  <a:pt x="1418032" y="1553532"/>
                </a:lnTo>
                <a:lnTo>
                  <a:pt x="1467180" y="1558784"/>
                </a:lnTo>
                <a:lnTo>
                  <a:pt x="1516466" y="1562424"/>
                </a:lnTo>
                <a:lnTo>
                  <a:pt x="1565874" y="1564673"/>
                </a:lnTo>
                <a:lnTo>
                  <a:pt x="1615384" y="1565746"/>
                </a:lnTo>
                <a:lnTo>
                  <a:pt x="1664978" y="1565863"/>
                </a:lnTo>
                <a:lnTo>
                  <a:pt x="1714639" y="1565240"/>
                </a:lnTo>
                <a:lnTo>
                  <a:pt x="1764347" y="1564096"/>
                </a:lnTo>
                <a:lnTo>
                  <a:pt x="1814084" y="1562648"/>
                </a:lnTo>
                <a:lnTo>
                  <a:pt x="1863832" y="1561114"/>
                </a:lnTo>
                <a:lnTo>
                  <a:pt x="1913573" y="1559712"/>
                </a:lnTo>
                <a:lnTo>
                  <a:pt x="1963287" y="1558659"/>
                </a:lnTo>
                <a:lnTo>
                  <a:pt x="2012958" y="1558174"/>
                </a:lnTo>
                <a:lnTo>
                  <a:pt x="2062565" y="1558474"/>
                </a:lnTo>
                <a:lnTo>
                  <a:pt x="2112092" y="1559777"/>
                </a:lnTo>
                <a:lnTo>
                  <a:pt x="2161520" y="1562301"/>
                </a:lnTo>
                <a:lnTo>
                  <a:pt x="2210829" y="1566263"/>
                </a:lnTo>
                <a:lnTo>
                  <a:pt x="2259354" y="1571350"/>
                </a:lnTo>
                <a:lnTo>
                  <a:pt x="2307757" y="1577968"/>
                </a:lnTo>
                <a:lnTo>
                  <a:pt x="2356002" y="1586064"/>
                </a:lnTo>
                <a:lnTo>
                  <a:pt x="2404052" y="1595589"/>
                </a:lnTo>
                <a:lnTo>
                  <a:pt x="2451872" y="1606492"/>
                </a:lnTo>
                <a:lnTo>
                  <a:pt x="2499426" y="1618722"/>
                </a:lnTo>
                <a:lnTo>
                  <a:pt x="2546676" y="1632228"/>
                </a:lnTo>
                <a:lnTo>
                  <a:pt x="2593587" y="1646959"/>
                </a:lnTo>
                <a:lnTo>
                  <a:pt x="2640122" y="1662866"/>
                </a:lnTo>
                <a:lnTo>
                  <a:pt x="2686246" y="1679896"/>
                </a:lnTo>
                <a:lnTo>
                  <a:pt x="2731921" y="1697999"/>
                </a:lnTo>
                <a:lnTo>
                  <a:pt x="2777113" y="1717125"/>
                </a:lnTo>
                <a:lnTo>
                  <a:pt x="2821784" y="1737223"/>
                </a:lnTo>
                <a:lnTo>
                  <a:pt x="2865898" y="1758241"/>
                </a:lnTo>
                <a:lnTo>
                  <a:pt x="2909420" y="1780130"/>
                </a:lnTo>
                <a:lnTo>
                  <a:pt x="2952312" y="1802838"/>
                </a:lnTo>
                <a:lnTo>
                  <a:pt x="2995222" y="1826549"/>
                </a:lnTo>
                <a:lnTo>
                  <a:pt x="3037459" y="1851300"/>
                </a:lnTo>
                <a:lnTo>
                  <a:pt x="3078995" y="1877075"/>
                </a:lnTo>
                <a:lnTo>
                  <a:pt x="3119801" y="1903859"/>
                </a:lnTo>
                <a:lnTo>
                  <a:pt x="3159850" y="1931636"/>
                </a:lnTo>
                <a:lnTo>
                  <a:pt x="3199113" y="1960391"/>
                </a:lnTo>
                <a:lnTo>
                  <a:pt x="3237561" y="1990109"/>
                </a:lnTo>
                <a:lnTo>
                  <a:pt x="3275168" y="2020773"/>
                </a:lnTo>
                <a:lnTo>
                  <a:pt x="3311903" y="2052368"/>
                </a:lnTo>
                <a:lnTo>
                  <a:pt x="3347740" y="2084879"/>
                </a:lnTo>
                <a:lnTo>
                  <a:pt x="3382650" y="2118290"/>
                </a:lnTo>
                <a:lnTo>
                  <a:pt x="3416604" y="2152585"/>
                </a:lnTo>
                <a:lnTo>
                  <a:pt x="3449575" y="2187749"/>
                </a:lnTo>
                <a:lnTo>
                  <a:pt x="3481534" y="2223767"/>
                </a:lnTo>
                <a:lnTo>
                  <a:pt x="3512452" y="2260622"/>
                </a:lnTo>
                <a:lnTo>
                  <a:pt x="3542303" y="2298300"/>
                </a:lnTo>
                <a:lnTo>
                  <a:pt x="3571057" y="2336784"/>
                </a:lnTo>
                <a:lnTo>
                  <a:pt x="3598686" y="2376059"/>
                </a:lnTo>
                <a:lnTo>
                  <a:pt x="3625162" y="2416110"/>
                </a:lnTo>
                <a:lnTo>
                  <a:pt x="3650457" y="2456922"/>
                </a:lnTo>
                <a:lnTo>
                  <a:pt x="3674542" y="2498477"/>
                </a:lnTo>
                <a:lnTo>
                  <a:pt x="3697390" y="2540762"/>
                </a:lnTo>
                <a:lnTo>
                  <a:pt x="3718972" y="2583760"/>
                </a:lnTo>
                <a:lnTo>
                  <a:pt x="3739259" y="2627456"/>
                </a:lnTo>
                <a:lnTo>
                  <a:pt x="3758224" y="2671834"/>
                </a:lnTo>
                <a:lnTo>
                  <a:pt x="3775838" y="2716879"/>
                </a:lnTo>
                <a:lnTo>
                  <a:pt x="3792073" y="2762575"/>
                </a:lnTo>
                <a:lnTo>
                  <a:pt x="3804100" y="2800153"/>
                </a:lnTo>
                <a:close/>
              </a:path>
            </a:pathLst>
          </a:custGeom>
          <a:solidFill>
            <a:srgbClr val="008037">
              <a:alpha val="69799"/>
            </a:srgbClr>
          </a:solidFill>
        </p:spPr>
        <p:txBody>
          <a:bodyPr wrap="square" lIns="0" tIns="0" rIns="0" bIns="0" rtlCol="0"/>
          <a:lstStyle/>
          <a:p>
            <a:endParaRPr/>
          </a:p>
        </p:txBody>
      </p:sp>
      <p:sp>
        <p:nvSpPr>
          <p:cNvPr id="6" name="object 6"/>
          <p:cNvSpPr txBox="1">
            <a:spLocks noGrp="1"/>
          </p:cNvSpPr>
          <p:nvPr>
            <p:ph type="title"/>
          </p:nvPr>
        </p:nvSpPr>
        <p:spPr>
          <a:xfrm>
            <a:off x="2007954" y="393312"/>
            <a:ext cx="9973296" cy="579326"/>
          </a:xfrm>
          <a:prstGeom prst="rect">
            <a:avLst/>
          </a:prstGeom>
        </p:spPr>
        <p:txBody>
          <a:bodyPr vert="horz" wrap="square" lIns="0" tIns="12700" rIns="0" bIns="0" rtlCol="0">
            <a:spAutoFit/>
          </a:bodyPr>
          <a:lstStyle/>
          <a:p>
            <a:pPr marL="457200" lvl="1" algn="just">
              <a:lnSpc>
                <a:spcPct val="150000"/>
              </a:lnSpc>
              <a:spcAft>
                <a:spcPts val="800"/>
              </a:spcAft>
            </a:pPr>
            <a:r>
              <a:rPr lang="en-ID" sz="2800" b="1" kern="100" dirty="0" err="1">
                <a:effectLst/>
                <a:latin typeface="Arial" panose="020B0604020202020204" pitchFamily="34" charset="0"/>
                <a:ea typeface="Calibri" panose="020F0502020204030204" pitchFamily="34" charset="0"/>
                <a:cs typeface="Arial" panose="020B0604020202020204" pitchFamily="34" charset="0"/>
              </a:rPr>
              <a:t>Empat</a:t>
            </a:r>
            <a:r>
              <a:rPr lang="en-ID" sz="2800" b="1" kern="100" dirty="0">
                <a:effectLst/>
                <a:latin typeface="Arial" panose="020B0604020202020204" pitchFamily="34" charset="0"/>
                <a:ea typeface="Calibri" panose="020F0502020204030204" pitchFamily="34" charset="0"/>
                <a:cs typeface="Arial" panose="020B0604020202020204" pitchFamily="34" charset="0"/>
              </a:rPr>
              <a:t> Langkah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Petunjuk</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Membangun</a:t>
            </a:r>
            <a:r>
              <a:rPr lang="en-ID" sz="2800" b="1" kern="100" dirty="0">
                <a:effectLst/>
                <a:latin typeface="Arial" panose="020B0604020202020204" pitchFamily="34" charset="0"/>
                <a:ea typeface="Calibri" panose="020F0502020204030204" pitchFamily="34" charset="0"/>
                <a:cs typeface="Arial" panose="020B0604020202020204" pitchFamily="34" charset="0"/>
              </a:rPr>
              <a:t> Data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Werehouse</a:t>
            </a:r>
            <a:endParaRPr lang="en-ID" sz="2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7" name="object 7"/>
          <p:cNvSpPr txBox="1"/>
          <p:nvPr/>
        </p:nvSpPr>
        <p:spPr>
          <a:xfrm>
            <a:off x="1449530" y="1782637"/>
            <a:ext cx="6932470" cy="796372"/>
          </a:xfrm>
          <a:prstGeom prst="rect">
            <a:avLst/>
          </a:prstGeom>
        </p:spPr>
        <p:txBody>
          <a:bodyPr vert="horz" wrap="square" lIns="0" tIns="16510" rIns="0" bIns="0" rtlCol="0">
            <a:spAutoFit/>
          </a:bodyPr>
          <a:lstStyle/>
          <a:p>
            <a:pPr marL="457200" lvl="1" algn="just">
              <a:lnSpc>
                <a:spcPct val="150000"/>
              </a:lnSpc>
              <a:spcAft>
                <a:spcPts val="800"/>
              </a:spcAft>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Memahami</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Dimensi</a:t>
            </a:r>
            <a:r>
              <a:rPr lang="en-ID" sz="1800" b="1" kern="100" dirty="0">
                <a:effectLst/>
                <a:latin typeface="Arial" panose="020B0604020202020204" pitchFamily="34" charset="0"/>
                <a:ea typeface="Calibri" panose="020F0502020204030204" pitchFamily="34" charset="0"/>
                <a:cs typeface="Arial" panose="020B0604020202020204" pitchFamily="34" charset="0"/>
              </a:rPr>
              <a:t> dan Data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Multidimensi</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Beserta</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Desainnya</a:t>
            </a:r>
            <a:endParaRPr lang="en-ID" sz="1800" b="1"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8" name="object 8"/>
          <p:cNvSpPr txBox="1"/>
          <p:nvPr/>
        </p:nvSpPr>
        <p:spPr>
          <a:xfrm>
            <a:off x="10530352" y="1800396"/>
            <a:ext cx="5454782" cy="1417055"/>
          </a:xfrm>
          <a:prstGeom prst="rect">
            <a:avLst/>
          </a:prstGeom>
        </p:spPr>
        <p:txBody>
          <a:bodyPr vert="horz" wrap="square" lIns="0" tIns="16510" rIns="0" bIns="0" rtlCol="0">
            <a:spAutoFit/>
          </a:bodyPr>
          <a:lstStyle/>
          <a:p>
            <a:pPr marL="457200" lvl="1" algn="just">
              <a:lnSpc>
                <a:spcPct val="150000"/>
              </a:lnSpc>
              <a:spcAft>
                <a:spcPts val="800"/>
              </a:spcAft>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Membuat</a:t>
            </a:r>
            <a:r>
              <a:rPr lang="en-ID" sz="1800" b="1" kern="100" dirty="0">
                <a:effectLst/>
                <a:latin typeface="Arial" panose="020B0604020202020204" pitchFamily="34" charset="0"/>
                <a:ea typeface="Calibri" panose="020F0502020204030204" pitchFamily="34" charset="0"/>
                <a:cs typeface="Arial" panose="020B0604020202020204" pitchFamily="34" charset="0"/>
              </a:rPr>
              <a:t> Cube dan Data Cube ( Data  N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Dimensi</a:t>
            </a:r>
            <a:r>
              <a:rPr lang="en-ID" sz="1800" b="1" kern="100" dirty="0">
                <a:effectLst/>
                <a:latin typeface="Arial" panose="020B0604020202020204" pitchFamily="34" charset="0"/>
                <a:ea typeface="Calibri" panose="020F0502020204030204" pitchFamily="34" charset="0"/>
                <a:cs typeface="Arial" panose="020B0604020202020204" pitchFamily="34" charset="0"/>
              </a:rPr>
              <a:t>)</a:t>
            </a:r>
          </a:p>
          <a:p>
            <a:pPr marL="12700" algn="l">
              <a:lnSpc>
                <a:spcPct val="100000"/>
              </a:lnSpc>
              <a:spcBef>
                <a:spcPts val="130"/>
              </a:spcBef>
            </a:pPr>
            <a:endParaRPr sz="2950" dirty="0">
              <a:latin typeface="Lucida Sans"/>
              <a:cs typeface="Lucida Sans"/>
            </a:endParaRPr>
          </a:p>
        </p:txBody>
      </p:sp>
      <p:sp>
        <p:nvSpPr>
          <p:cNvPr id="11" name="object 11"/>
          <p:cNvSpPr/>
          <p:nvPr/>
        </p:nvSpPr>
        <p:spPr>
          <a:xfrm>
            <a:off x="13257744" y="0"/>
            <a:ext cx="5030470" cy="4055745"/>
          </a:xfrm>
          <a:custGeom>
            <a:avLst/>
            <a:gdLst/>
            <a:ahLst/>
            <a:cxnLst/>
            <a:rect l="l" t="t" r="r" b="b"/>
            <a:pathLst>
              <a:path w="5030469" h="4055745">
                <a:moveTo>
                  <a:pt x="5030255" y="4055429"/>
                </a:moveTo>
                <a:lnTo>
                  <a:pt x="4965156" y="4037927"/>
                </a:lnTo>
                <a:lnTo>
                  <a:pt x="4896121" y="4016198"/>
                </a:lnTo>
                <a:lnTo>
                  <a:pt x="4826797" y="3991033"/>
                </a:lnTo>
                <a:lnTo>
                  <a:pt x="4757202" y="3962286"/>
                </a:lnTo>
                <a:lnTo>
                  <a:pt x="4722307" y="3946524"/>
                </a:lnTo>
                <a:lnTo>
                  <a:pt x="4687350" y="3929813"/>
                </a:lnTo>
                <a:lnTo>
                  <a:pt x="4652333" y="3912135"/>
                </a:lnTo>
                <a:lnTo>
                  <a:pt x="4617258" y="3893471"/>
                </a:lnTo>
                <a:lnTo>
                  <a:pt x="4582127" y="3873804"/>
                </a:lnTo>
                <a:lnTo>
                  <a:pt x="4546942" y="3853115"/>
                </a:lnTo>
                <a:lnTo>
                  <a:pt x="4511706" y="3831387"/>
                </a:lnTo>
                <a:lnTo>
                  <a:pt x="4476419" y="3808602"/>
                </a:lnTo>
                <a:lnTo>
                  <a:pt x="4441084" y="3784742"/>
                </a:lnTo>
                <a:lnTo>
                  <a:pt x="4405703" y="3759787"/>
                </a:lnTo>
                <a:lnTo>
                  <a:pt x="4370278" y="3733722"/>
                </a:lnTo>
                <a:lnTo>
                  <a:pt x="4334811" y="3706527"/>
                </a:lnTo>
                <a:lnTo>
                  <a:pt x="4299305" y="3678185"/>
                </a:lnTo>
                <a:lnTo>
                  <a:pt x="4263760" y="3648677"/>
                </a:lnTo>
                <a:lnTo>
                  <a:pt x="4228179" y="3617986"/>
                </a:lnTo>
                <a:lnTo>
                  <a:pt x="4192564" y="3586094"/>
                </a:lnTo>
                <a:lnTo>
                  <a:pt x="4156918" y="3552982"/>
                </a:lnTo>
                <a:lnTo>
                  <a:pt x="4121241" y="3518632"/>
                </a:lnTo>
                <a:lnTo>
                  <a:pt x="4085536" y="3483028"/>
                </a:lnTo>
                <a:lnTo>
                  <a:pt x="4049806" y="3446149"/>
                </a:lnTo>
                <a:lnTo>
                  <a:pt x="4014051" y="3407980"/>
                </a:lnTo>
                <a:lnTo>
                  <a:pt x="3978275" y="3368501"/>
                </a:lnTo>
                <a:lnTo>
                  <a:pt x="3942478" y="3327694"/>
                </a:lnTo>
                <a:lnTo>
                  <a:pt x="3906664" y="3285542"/>
                </a:lnTo>
                <a:lnTo>
                  <a:pt x="3870834" y="3242027"/>
                </a:lnTo>
                <a:lnTo>
                  <a:pt x="3834989" y="3197130"/>
                </a:lnTo>
                <a:lnTo>
                  <a:pt x="3799133" y="3150833"/>
                </a:lnTo>
                <a:lnTo>
                  <a:pt x="3763267" y="3103120"/>
                </a:lnTo>
                <a:lnTo>
                  <a:pt x="3727393" y="3053970"/>
                </a:lnTo>
                <a:lnTo>
                  <a:pt x="3691513" y="3003368"/>
                </a:lnTo>
                <a:lnTo>
                  <a:pt x="3655629" y="2951293"/>
                </a:lnTo>
                <a:lnTo>
                  <a:pt x="3619743" y="2897730"/>
                </a:lnTo>
                <a:lnTo>
                  <a:pt x="3583857" y="2842658"/>
                </a:lnTo>
                <a:lnTo>
                  <a:pt x="3547973" y="2786062"/>
                </a:lnTo>
                <a:lnTo>
                  <a:pt x="3512094" y="2727922"/>
                </a:lnTo>
                <a:lnTo>
                  <a:pt x="3476220" y="2668220"/>
                </a:lnTo>
                <a:lnTo>
                  <a:pt x="3440354" y="2606939"/>
                </a:lnTo>
                <a:lnTo>
                  <a:pt x="3404499" y="2544060"/>
                </a:lnTo>
                <a:lnTo>
                  <a:pt x="3368656" y="2479566"/>
                </a:lnTo>
                <a:lnTo>
                  <a:pt x="3332826" y="2413438"/>
                </a:lnTo>
                <a:lnTo>
                  <a:pt x="3297013" y="2345659"/>
                </a:lnTo>
                <a:lnTo>
                  <a:pt x="3261218" y="2276211"/>
                </a:lnTo>
                <a:lnTo>
                  <a:pt x="3225443" y="2205074"/>
                </a:lnTo>
                <a:lnTo>
                  <a:pt x="3189690" y="2132233"/>
                </a:lnTo>
                <a:lnTo>
                  <a:pt x="3153962" y="2057667"/>
                </a:lnTo>
                <a:lnTo>
                  <a:pt x="3129937" y="2007854"/>
                </a:lnTo>
                <a:lnTo>
                  <a:pt x="3105669" y="1959358"/>
                </a:lnTo>
                <a:lnTo>
                  <a:pt x="3081162" y="1912159"/>
                </a:lnTo>
                <a:lnTo>
                  <a:pt x="3056422" y="1866239"/>
                </a:lnTo>
                <a:lnTo>
                  <a:pt x="3031454" y="1821579"/>
                </a:lnTo>
                <a:lnTo>
                  <a:pt x="3006264" y="1778160"/>
                </a:lnTo>
                <a:lnTo>
                  <a:pt x="2980857" y="1735963"/>
                </a:lnTo>
                <a:lnTo>
                  <a:pt x="2955239" y="1694969"/>
                </a:lnTo>
                <a:lnTo>
                  <a:pt x="2929415" y="1655159"/>
                </a:lnTo>
                <a:lnTo>
                  <a:pt x="2903391" y="1616514"/>
                </a:lnTo>
                <a:lnTo>
                  <a:pt x="2877173" y="1579016"/>
                </a:lnTo>
                <a:lnTo>
                  <a:pt x="2850765" y="1542645"/>
                </a:lnTo>
                <a:lnTo>
                  <a:pt x="2824173" y="1507382"/>
                </a:lnTo>
                <a:lnTo>
                  <a:pt x="2797404" y="1473208"/>
                </a:lnTo>
                <a:lnTo>
                  <a:pt x="2770461" y="1440105"/>
                </a:lnTo>
                <a:lnTo>
                  <a:pt x="2743352" y="1408054"/>
                </a:lnTo>
                <a:lnTo>
                  <a:pt x="2716081" y="1377035"/>
                </a:lnTo>
                <a:lnTo>
                  <a:pt x="2688653" y="1347030"/>
                </a:lnTo>
                <a:lnTo>
                  <a:pt x="2661075" y="1318019"/>
                </a:lnTo>
                <a:lnTo>
                  <a:pt x="2633352" y="1289985"/>
                </a:lnTo>
                <a:lnTo>
                  <a:pt x="2605489" y="1262907"/>
                </a:lnTo>
                <a:lnTo>
                  <a:pt x="2577492" y="1236767"/>
                </a:lnTo>
                <a:lnTo>
                  <a:pt x="2521117" y="1187225"/>
                </a:lnTo>
                <a:lnTo>
                  <a:pt x="2464272" y="1141208"/>
                </a:lnTo>
                <a:lnTo>
                  <a:pt x="2407000" y="1098564"/>
                </a:lnTo>
                <a:lnTo>
                  <a:pt x="2349346" y="1059141"/>
                </a:lnTo>
                <a:lnTo>
                  <a:pt x="2291353" y="1022788"/>
                </a:lnTo>
                <a:lnTo>
                  <a:pt x="2233065" y="989353"/>
                </a:lnTo>
                <a:lnTo>
                  <a:pt x="2174527" y="958685"/>
                </a:lnTo>
                <a:lnTo>
                  <a:pt x="2115782" y="930633"/>
                </a:lnTo>
                <a:lnTo>
                  <a:pt x="2056875" y="905045"/>
                </a:lnTo>
                <a:lnTo>
                  <a:pt x="1997849" y="881769"/>
                </a:lnTo>
                <a:lnTo>
                  <a:pt x="1938749" y="860654"/>
                </a:lnTo>
                <a:lnTo>
                  <a:pt x="1879618" y="841548"/>
                </a:lnTo>
                <a:lnTo>
                  <a:pt x="1820501" y="824300"/>
                </a:lnTo>
                <a:lnTo>
                  <a:pt x="1761442" y="808759"/>
                </a:lnTo>
                <a:lnTo>
                  <a:pt x="1702484" y="794772"/>
                </a:lnTo>
                <a:lnTo>
                  <a:pt x="1643671" y="782189"/>
                </a:lnTo>
                <a:lnTo>
                  <a:pt x="1585048" y="770858"/>
                </a:lnTo>
                <a:lnTo>
                  <a:pt x="1497566" y="755877"/>
                </a:lnTo>
                <a:lnTo>
                  <a:pt x="1439610" y="747012"/>
                </a:lnTo>
                <a:lnTo>
                  <a:pt x="1353333" y="735021"/>
                </a:lnTo>
                <a:lnTo>
                  <a:pt x="1073238" y="700213"/>
                </a:lnTo>
                <a:lnTo>
                  <a:pt x="965300" y="685509"/>
                </a:lnTo>
                <a:lnTo>
                  <a:pt x="912385" y="677383"/>
                </a:lnTo>
                <a:lnTo>
                  <a:pt x="860233" y="668540"/>
                </a:lnTo>
                <a:lnTo>
                  <a:pt x="808886" y="658827"/>
                </a:lnTo>
                <a:lnTo>
                  <a:pt x="758390" y="648094"/>
                </a:lnTo>
                <a:lnTo>
                  <a:pt x="708787" y="636188"/>
                </a:lnTo>
                <a:lnTo>
                  <a:pt x="660122" y="622959"/>
                </a:lnTo>
                <a:lnTo>
                  <a:pt x="612438" y="608255"/>
                </a:lnTo>
                <a:lnTo>
                  <a:pt x="565781" y="591924"/>
                </a:lnTo>
                <a:lnTo>
                  <a:pt x="520194" y="573815"/>
                </a:lnTo>
                <a:lnTo>
                  <a:pt x="475720" y="553777"/>
                </a:lnTo>
                <a:lnTo>
                  <a:pt x="432405" y="531657"/>
                </a:lnTo>
                <a:lnTo>
                  <a:pt x="390292" y="507304"/>
                </a:lnTo>
                <a:lnTo>
                  <a:pt x="349424" y="480568"/>
                </a:lnTo>
                <a:lnTo>
                  <a:pt x="309847" y="451295"/>
                </a:lnTo>
                <a:lnTo>
                  <a:pt x="271603" y="419336"/>
                </a:lnTo>
                <a:lnTo>
                  <a:pt x="234738" y="384538"/>
                </a:lnTo>
                <a:lnTo>
                  <a:pt x="199295" y="346749"/>
                </a:lnTo>
                <a:lnTo>
                  <a:pt x="165318" y="305819"/>
                </a:lnTo>
                <a:lnTo>
                  <a:pt x="132850" y="261596"/>
                </a:lnTo>
                <a:lnTo>
                  <a:pt x="101937" y="213928"/>
                </a:lnTo>
                <a:lnTo>
                  <a:pt x="72623" y="162664"/>
                </a:lnTo>
                <a:lnTo>
                  <a:pt x="44950" y="107652"/>
                </a:lnTo>
                <a:lnTo>
                  <a:pt x="18963" y="48741"/>
                </a:lnTo>
                <a:lnTo>
                  <a:pt x="0" y="0"/>
                </a:lnTo>
                <a:lnTo>
                  <a:pt x="5030255" y="0"/>
                </a:lnTo>
                <a:lnTo>
                  <a:pt x="5030255" y="4055429"/>
                </a:lnTo>
                <a:close/>
              </a:path>
            </a:pathLst>
          </a:custGeom>
          <a:solidFill>
            <a:srgbClr val="008037"/>
          </a:solidFill>
        </p:spPr>
        <p:txBody>
          <a:bodyPr wrap="square" lIns="0" tIns="0" rIns="0" bIns="0" rtlCol="0"/>
          <a:lstStyle/>
          <a:p>
            <a:endParaRPr/>
          </a:p>
        </p:txBody>
      </p:sp>
      <p:sp>
        <p:nvSpPr>
          <p:cNvPr id="12" name="object 12"/>
          <p:cNvSpPr/>
          <p:nvPr/>
        </p:nvSpPr>
        <p:spPr>
          <a:xfrm rot="2228080">
            <a:off x="15369545" y="613229"/>
            <a:ext cx="2234565" cy="551815"/>
          </a:xfrm>
          <a:custGeom>
            <a:avLst/>
            <a:gdLst/>
            <a:ahLst/>
            <a:cxnLst/>
            <a:rect l="l" t="t" r="r" b="b"/>
            <a:pathLst>
              <a:path w="2234565" h="551815">
                <a:moveTo>
                  <a:pt x="25189" y="551650"/>
                </a:moveTo>
                <a:lnTo>
                  <a:pt x="21387" y="551173"/>
                </a:lnTo>
                <a:lnTo>
                  <a:pt x="16159" y="550695"/>
                </a:lnTo>
                <a:lnTo>
                  <a:pt x="11406" y="548305"/>
                </a:lnTo>
                <a:lnTo>
                  <a:pt x="5227" y="542092"/>
                </a:lnTo>
                <a:lnTo>
                  <a:pt x="0" y="535880"/>
                </a:lnTo>
                <a:lnTo>
                  <a:pt x="950" y="525366"/>
                </a:lnTo>
                <a:lnTo>
                  <a:pt x="950" y="522977"/>
                </a:lnTo>
                <a:lnTo>
                  <a:pt x="3802" y="514374"/>
                </a:lnTo>
                <a:lnTo>
                  <a:pt x="10455" y="498126"/>
                </a:lnTo>
                <a:lnTo>
                  <a:pt x="14733" y="490002"/>
                </a:lnTo>
                <a:lnTo>
                  <a:pt x="16634" y="488090"/>
                </a:lnTo>
                <a:lnTo>
                  <a:pt x="19961" y="484267"/>
                </a:lnTo>
                <a:lnTo>
                  <a:pt x="24714" y="481399"/>
                </a:lnTo>
                <a:lnTo>
                  <a:pt x="29466" y="480444"/>
                </a:lnTo>
                <a:lnTo>
                  <a:pt x="31843" y="475187"/>
                </a:lnTo>
                <a:lnTo>
                  <a:pt x="33744" y="469452"/>
                </a:lnTo>
                <a:lnTo>
                  <a:pt x="36120" y="463717"/>
                </a:lnTo>
                <a:lnTo>
                  <a:pt x="50660" y="420049"/>
                </a:lnTo>
                <a:lnTo>
                  <a:pt x="64834" y="370026"/>
                </a:lnTo>
                <a:lnTo>
                  <a:pt x="78963" y="317274"/>
                </a:lnTo>
                <a:lnTo>
                  <a:pt x="93366" y="265416"/>
                </a:lnTo>
                <a:lnTo>
                  <a:pt x="108361" y="218078"/>
                </a:lnTo>
                <a:lnTo>
                  <a:pt x="124699" y="177755"/>
                </a:lnTo>
                <a:lnTo>
                  <a:pt x="150987" y="137686"/>
                </a:lnTo>
                <a:lnTo>
                  <a:pt x="180127" y="122498"/>
                </a:lnTo>
                <a:lnTo>
                  <a:pt x="195121" y="122849"/>
                </a:lnTo>
                <a:lnTo>
                  <a:pt x="245715" y="153562"/>
                </a:lnTo>
                <a:lnTo>
                  <a:pt x="295987" y="218670"/>
                </a:lnTo>
                <a:lnTo>
                  <a:pt x="321409" y="259712"/>
                </a:lnTo>
                <a:lnTo>
                  <a:pt x="346077" y="303048"/>
                </a:lnTo>
                <a:lnTo>
                  <a:pt x="369285" y="346154"/>
                </a:lnTo>
                <a:lnTo>
                  <a:pt x="408117" y="419407"/>
                </a:lnTo>
                <a:lnTo>
                  <a:pt x="418238" y="437911"/>
                </a:lnTo>
                <a:lnTo>
                  <a:pt x="428516" y="409439"/>
                </a:lnTo>
                <a:lnTo>
                  <a:pt x="435586" y="378233"/>
                </a:lnTo>
                <a:lnTo>
                  <a:pt x="441230" y="347118"/>
                </a:lnTo>
                <a:lnTo>
                  <a:pt x="447230" y="318914"/>
                </a:lnTo>
                <a:lnTo>
                  <a:pt x="459960" y="273782"/>
                </a:lnTo>
                <a:lnTo>
                  <a:pt x="474355" y="228993"/>
                </a:lnTo>
                <a:lnTo>
                  <a:pt x="489799" y="184548"/>
                </a:lnTo>
                <a:lnTo>
                  <a:pt x="523749" y="90001"/>
                </a:lnTo>
                <a:lnTo>
                  <a:pt x="525174" y="79009"/>
                </a:lnTo>
                <a:lnTo>
                  <a:pt x="551314" y="58460"/>
                </a:lnTo>
                <a:lnTo>
                  <a:pt x="554166" y="57504"/>
                </a:lnTo>
                <a:lnTo>
                  <a:pt x="557968" y="56548"/>
                </a:lnTo>
                <a:lnTo>
                  <a:pt x="560345" y="57026"/>
                </a:lnTo>
                <a:lnTo>
                  <a:pt x="565573" y="57504"/>
                </a:lnTo>
                <a:lnTo>
                  <a:pt x="599012" y="93078"/>
                </a:lnTo>
                <a:lnTo>
                  <a:pt x="627424" y="142776"/>
                </a:lnTo>
                <a:lnTo>
                  <a:pt x="650699" y="187705"/>
                </a:lnTo>
                <a:lnTo>
                  <a:pt x="675717" y="237492"/>
                </a:lnTo>
                <a:lnTo>
                  <a:pt x="701447" y="289072"/>
                </a:lnTo>
                <a:lnTo>
                  <a:pt x="726861" y="339378"/>
                </a:lnTo>
                <a:lnTo>
                  <a:pt x="750928" y="385342"/>
                </a:lnTo>
                <a:lnTo>
                  <a:pt x="763820" y="408699"/>
                </a:lnTo>
                <a:lnTo>
                  <a:pt x="769843" y="419280"/>
                </a:lnTo>
                <a:lnTo>
                  <a:pt x="775643" y="428831"/>
                </a:lnTo>
                <a:lnTo>
                  <a:pt x="775643" y="425963"/>
                </a:lnTo>
                <a:lnTo>
                  <a:pt x="776118" y="424052"/>
                </a:lnTo>
                <a:lnTo>
                  <a:pt x="776118" y="423096"/>
                </a:lnTo>
                <a:lnTo>
                  <a:pt x="781457" y="393310"/>
                </a:lnTo>
                <a:lnTo>
                  <a:pt x="789960" y="351210"/>
                </a:lnTo>
                <a:lnTo>
                  <a:pt x="801047" y="300473"/>
                </a:lnTo>
                <a:lnTo>
                  <a:pt x="814140" y="244780"/>
                </a:lnTo>
                <a:lnTo>
                  <a:pt x="828658" y="187811"/>
                </a:lnTo>
                <a:lnTo>
                  <a:pt x="844022" y="133243"/>
                </a:lnTo>
                <a:lnTo>
                  <a:pt x="859654" y="84758"/>
                </a:lnTo>
                <a:lnTo>
                  <a:pt x="874974" y="46035"/>
                </a:lnTo>
                <a:lnTo>
                  <a:pt x="895292" y="13306"/>
                </a:lnTo>
                <a:lnTo>
                  <a:pt x="919969" y="0"/>
                </a:lnTo>
                <a:lnTo>
                  <a:pt x="925828" y="156"/>
                </a:lnTo>
                <a:lnTo>
                  <a:pt x="957256" y="24768"/>
                </a:lnTo>
                <a:lnTo>
                  <a:pt x="985249" y="84622"/>
                </a:lnTo>
                <a:lnTo>
                  <a:pt x="1001108" y="134270"/>
                </a:lnTo>
                <a:lnTo>
                  <a:pt x="1014252" y="185317"/>
                </a:lnTo>
                <a:lnTo>
                  <a:pt x="1027031" y="236226"/>
                </a:lnTo>
                <a:lnTo>
                  <a:pt x="1041794" y="285461"/>
                </a:lnTo>
                <a:lnTo>
                  <a:pt x="1056840" y="323917"/>
                </a:lnTo>
                <a:lnTo>
                  <a:pt x="1073757" y="361567"/>
                </a:lnTo>
                <a:lnTo>
                  <a:pt x="1090851" y="399037"/>
                </a:lnTo>
                <a:lnTo>
                  <a:pt x="1106431" y="436955"/>
                </a:lnTo>
                <a:lnTo>
                  <a:pt x="1107857" y="433610"/>
                </a:lnTo>
                <a:lnTo>
                  <a:pt x="1121572" y="385787"/>
                </a:lnTo>
                <a:lnTo>
                  <a:pt x="1148552" y="287672"/>
                </a:lnTo>
                <a:lnTo>
                  <a:pt x="1163376" y="235548"/>
                </a:lnTo>
                <a:lnTo>
                  <a:pt x="1178860" y="184618"/>
                </a:lnTo>
                <a:lnTo>
                  <a:pt x="1194832" y="137313"/>
                </a:lnTo>
                <a:lnTo>
                  <a:pt x="1217645" y="82235"/>
                </a:lnTo>
                <a:lnTo>
                  <a:pt x="1240458" y="43645"/>
                </a:lnTo>
                <a:lnTo>
                  <a:pt x="1277388" y="19997"/>
                </a:lnTo>
                <a:lnTo>
                  <a:pt x="1286025" y="20885"/>
                </a:lnTo>
                <a:lnTo>
                  <a:pt x="1315373" y="49738"/>
                </a:lnTo>
                <a:lnTo>
                  <a:pt x="1342041" y="109009"/>
                </a:lnTo>
                <a:lnTo>
                  <a:pt x="1361600" y="153172"/>
                </a:lnTo>
                <a:lnTo>
                  <a:pt x="1381317" y="197229"/>
                </a:lnTo>
                <a:lnTo>
                  <a:pt x="1441023" y="329428"/>
                </a:lnTo>
                <a:lnTo>
                  <a:pt x="1452444" y="355376"/>
                </a:lnTo>
                <a:lnTo>
                  <a:pt x="1463598" y="381459"/>
                </a:lnTo>
                <a:lnTo>
                  <a:pt x="1474039" y="406377"/>
                </a:lnTo>
                <a:lnTo>
                  <a:pt x="1483322" y="428831"/>
                </a:lnTo>
                <a:lnTo>
                  <a:pt x="1498068" y="387738"/>
                </a:lnTo>
                <a:lnTo>
                  <a:pt x="1515271" y="338720"/>
                </a:lnTo>
                <a:lnTo>
                  <a:pt x="1534295" y="284924"/>
                </a:lnTo>
                <a:lnTo>
                  <a:pt x="1554507" y="229494"/>
                </a:lnTo>
                <a:lnTo>
                  <a:pt x="1575274" y="175578"/>
                </a:lnTo>
                <a:lnTo>
                  <a:pt x="1595961" y="126321"/>
                </a:lnTo>
                <a:lnTo>
                  <a:pt x="1619903" y="77635"/>
                </a:lnTo>
                <a:lnTo>
                  <a:pt x="1642063" y="43645"/>
                </a:lnTo>
                <a:lnTo>
                  <a:pt x="1673936" y="22535"/>
                </a:lnTo>
                <a:lnTo>
                  <a:pt x="1681035" y="22677"/>
                </a:lnTo>
                <a:lnTo>
                  <a:pt x="1722265" y="63418"/>
                </a:lnTo>
                <a:lnTo>
                  <a:pt x="1755177" y="124888"/>
                </a:lnTo>
                <a:lnTo>
                  <a:pt x="1776497" y="170479"/>
                </a:lnTo>
                <a:lnTo>
                  <a:pt x="1798805" y="220317"/>
                </a:lnTo>
                <a:lnTo>
                  <a:pt x="1821347" y="271802"/>
                </a:lnTo>
                <a:lnTo>
                  <a:pt x="1843365" y="322333"/>
                </a:lnTo>
                <a:lnTo>
                  <a:pt x="1864102" y="369312"/>
                </a:lnTo>
                <a:lnTo>
                  <a:pt x="1882802" y="410138"/>
                </a:lnTo>
                <a:lnTo>
                  <a:pt x="1898709" y="442212"/>
                </a:lnTo>
                <a:lnTo>
                  <a:pt x="1913547" y="407064"/>
                </a:lnTo>
                <a:lnTo>
                  <a:pt x="1918671" y="394422"/>
                </a:lnTo>
                <a:lnTo>
                  <a:pt x="1934084" y="351650"/>
                </a:lnTo>
                <a:lnTo>
                  <a:pt x="1951200" y="304737"/>
                </a:lnTo>
                <a:lnTo>
                  <a:pt x="1969822" y="256071"/>
                </a:lnTo>
                <a:lnTo>
                  <a:pt x="1989750" y="208042"/>
                </a:lnTo>
                <a:lnTo>
                  <a:pt x="2010787" y="163040"/>
                </a:lnTo>
                <a:lnTo>
                  <a:pt x="2032736" y="123454"/>
                </a:lnTo>
                <a:lnTo>
                  <a:pt x="2067312" y="78651"/>
                </a:lnTo>
                <a:lnTo>
                  <a:pt x="2102601" y="54637"/>
                </a:lnTo>
                <a:lnTo>
                  <a:pt x="2110524" y="52755"/>
                </a:lnTo>
                <a:lnTo>
                  <a:pt x="2118582" y="52845"/>
                </a:lnTo>
                <a:lnTo>
                  <a:pt x="2154821" y="79009"/>
                </a:lnTo>
                <a:lnTo>
                  <a:pt x="2174367" y="113418"/>
                </a:lnTo>
                <a:lnTo>
                  <a:pt x="2194402" y="164165"/>
                </a:lnTo>
                <a:lnTo>
                  <a:pt x="2212032" y="220826"/>
                </a:lnTo>
                <a:lnTo>
                  <a:pt x="2225562" y="274440"/>
                </a:lnTo>
                <a:lnTo>
                  <a:pt x="2233300" y="316047"/>
                </a:lnTo>
                <a:lnTo>
                  <a:pt x="2234347" y="328196"/>
                </a:lnTo>
                <a:lnTo>
                  <a:pt x="2234191" y="337970"/>
                </a:lnTo>
                <a:lnTo>
                  <a:pt x="2209819" y="362403"/>
                </a:lnTo>
                <a:lnTo>
                  <a:pt x="2200982" y="360013"/>
                </a:lnTo>
                <a:lnTo>
                  <a:pt x="2194506" y="355369"/>
                </a:lnTo>
                <a:lnTo>
                  <a:pt x="2190169" y="349022"/>
                </a:lnTo>
                <a:lnTo>
                  <a:pt x="2188150" y="341599"/>
                </a:lnTo>
                <a:lnTo>
                  <a:pt x="2188625" y="333251"/>
                </a:lnTo>
                <a:lnTo>
                  <a:pt x="2183538" y="298268"/>
                </a:lnTo>
                <a:lnTo>
                  <a:pt x="2171099" y="245497"/>
                </a:lnTo>
                <a:lnTo>
                  <a:pt x="2153403" y="186544"/>
                </a:lnTo>
                <a:lnTo>
                  <a:pt x="2132543" y="133012"/>
                </a:lnTo>
                <a:lnTo>
                  <a:pt x="2112106" y="100515"/>
                </a:lnTo>
                <a:lnTo>
                  <a:pt x="2105928" y="103860"/>
                </a:lnTo>
                <a:lnTo>
                  <a:pt x="2078243" y="136357"/>
                </a:lnTo>
                <a:lnTo>
                  <a:pt x="2039909" y="207343"/>
                </a:lnTo>
                <a:lnTo>
                  <a:pt x="2017404" y="259796"/>
                </a:lnTo>
                <a:lnTo>
                  <a:pt x="1996378" y="314135"/>
                </a:lnTo>
                <a:lnTo>
                  <a:pt x="1977094" y="366881"/>
                </a:lnTo>
                <a:lnTo>
                  <a:pt x="1959817" y="414556"/>
                </a:lnTo>
                <a:lnTo>
                  <a:pt x="1944811" y="453681"/>
                </a:lnTo>
                <a:lnTo>
                  <a:pt x="1924827" y="493332"/>
                </a:lnTo>
                <a:lnTo>
                  <a:pt x="1906314" y="507206"/>
                </a:lnTo>
                <a:lnTo>
                  <a:pt x="1900610" y="507206"/>
                </a:lnTo>
                <a:lnTo>
                  <a:pt x="1896333" y="507684"/>
                </a:lnTo>
                <a:lnTo>
                  <a:pt x="1862113" y="471364"/>
                </a:lnTo>
                <a:lnTo>
                  <a:pt x="1826874" y="398169"/>
                </a:lnTo>
                <a:lnTo>
                  <a:pt x="1805422" y="349918"/>
                </a:lnTo>
                <a:lnTo>
                  <a:pt x="1782490" y="297654"/>
                </a:lnTo>
                <a:lnTo>
                  <a:pt x="1758884" y="244195"/>
                </a:lnTo>
                <a:lnTo>
                  <a:pt x="1735411" y="192358"/>
                </a:lnTo>
                <a:lnTo>
                  <a:pt x="1712878" y="144959"/>
                </a:lnTo>
                <a:lnTo>
                  <a:pt x="1691788" y="105712"/>
                </a:lnTo>
                <a:lnTo>
                  <a:pt x="1673906" y="76142"/>
                </a:lnTo>
                <a:lnTo>
                  <a:pt x="1672005" y="78054"/>
                </a:lnTo>
                <a:lnTo>
                  <a:pt x="1671530" y="79010"/>
                </a:lnTo>
                <a:lnTo>
                  <a:pt x="1663435" y="91868"/>
                </a:lnTo>
                <a:lnTo>
                  <a:pt x="1636835" y="144959"/>
                </a:lnTo>
                <a:lnTo>
                  <a:pt x="1614760" y="197672"/>
                </a:lnTo>
                <a:lnTo>
                  <a:pt x="1592636" y="255400"/>
                </a:lnTo>
                <a:lnTo>
                  <a:pt x="1571227" y="314382"/>
                </a:lnTo>
                <a:lnTo>
                  <a:pt x="1533612" y="421060"/>
                </a:lnTo>
                <a:lnTo>
                  <a:pt x="1518937" y="461233"/>
                </a:lnTo>
                <a:lnTo>
                  <a:pt x="1508036" y="487612"/>
                </a:lnTo>
                <a:lnTo>
                  <a:pt x="1504709" y="494781"/>
                </a:lnTo>
                <a:lnTo>
                  <a:pt x="1501383" y="499560"/>
                </a:lnTo>
                <a:lnTo>
                  <a:pt x="1496630" y="502427"/>
                </a:lnTo>
                <a:lnTo>
                  <a:pt x="1493303" y="504816"/>
                </a:lnTo>
                <a:lnTo>
                  <a:pt x="1488550" y="506728"/>
                </a:lnTo>
                <a:lnTo>
                  <a:pt x="1477619" y="506728"/>
                </a:lnTo>
                <a:lnTo>
                  <a:pt x="1467638" y="505772"/>
                </a:lnTo>
                <a:lnTo>
                  <a:pt x="1460034" y="493825"/>
                </a:lnTo>
                <a:lnTo>
                  <a:pt x="1451316" y="474881"/>
                </a:lnTo>
                <a:lnTo>
                  <a:pt x="1419264" y="396849"/>
                </a:lnTo>
                <a:lnTo>
                  <a:pt x="1398249" y="348066"/>
                </a:lnTo>
                <a:lnTo>
                  <a:pt x="1338543" y="215808"/>
                </a:lnTo>
                <a:lnTo>
                  <a:pt x="1318825" y="171669"/>
                </a:lnTo>
                <a:lnTo>
                  <a:pt x="1299267" y="127370"/>
                </a:lnTo>
                <a:lnTo>
                  <a:pt x="1279906" y="82833"/>
                </a:lnTo>
                <a:lnTo>
                  <a:pt x="1274678" y="73275"/>
                </a:lnTo>
                <a:lnTo>
                  <a:pt x="1273252" y="74708"/>
                </a:lnTo>
                <a:lnTo>
                  <a:pt x="1272302" y="76620"/>
                </a:lnTo>
                <a:lnTo>
                  <a:pt x="1270876" y="78532"/>
                </a:lnTo>
                <a:lnTo>
                  <a:pt x="1245412" y="130548"/>
                </a:lnTo>
                <a:lnTo>
                  <a:pt x="1221395" y="199234"/>
                </a:lnTo>
                <a:lnTo>
                  <a:pt x="1206133" y="249566"/>
                </a:lnTo>
                <a:lnTo>
                  <a:pt x="1191505" y="301172"/>
                </a:lnTo>
                <a:lnTo>
                  <a:pt x="1164785" y="398491"/>
                </a:lnTo>
                <a:lnTo>
                  <a:pt x="1153008" y="439344"/>
                </a:lnTo>
                <a:lnTo>
                  <a:pt x="1138572" y="483431"/>
                </a:lnTo>
                <a:lnTo>
                  <a:pt x="1124017" y="509595"/>
                </a:lnTo>
                <a:lnTo>
                  <a:pt x="1117363" y="516764"/>
                </a:lnTo>
                <a:lnTo>
                  <a:pt x="1109759" y="518198"/>
                </a:lnTo>
                <a:lnTo>
                  <a:pt x="1097402" y="517242"/>
                </a:lnTo>
                <a:lnTo>
                  <a:pt x="1091223" y="514852"/>
                </a:lnTo>
                <a:lnTo>
                  <a:pt x="1071715" y="480444"/>
                </a:lnTo>
                <a:lnTo>
                  <a:pt x="1066034" y="458938"/>
                </a:lnTo>
                <a:lnTo>
                  <a:pt x="1050142" y="418817"/>
                </a:lnTo>
                <a:lnTo>
                  <a:pt x="1014437" y="340188"/>
                </a:lnTo>
                <a:lnTo>
                  <a:pt x="998545" y="299798"/>
                </a:lnTo>
                <a:lnTo>
                  <a:pt x="984169" y="251993"/>
                </a:lnTo>
                <a:lnTo>
                  <a:pt x="971938" y="202491"/>
                </a:lnTo>
                <a:lnTo>
                  <a:pt x="959432" y="152805"/>
                </a:lnTo>
                <a:lnTo>
                  <a:pt x="944235" y="104449"/>
                </a:lnTo>
                <a:lnTo>
                  <a:pt x="923452" y="57982"/>
                </a:lnTo>
                <a:lnTo>
                  <a:pt x="922502" y="56548"/>
                </a:lnTo>
                <a:lnTo>
                  <a:pt x="921551" y="54637"/>
                </a:lnTo>
                <a:lnTo>
                  <a:pt x="902065" y="100993"/>
                </a:lnTo>
                <a:lnTo>
                  <a:pt x="886765" y="147970"/>
                </a:lnTo>
                <a:lnTo>
                  <a:pt x="871789" y="200900"/>
                </a:lnTo>
                <a:lnTo>
                  <a:pt x="857694" y="256195"/>
                </a:lnTo>
                <a:lnTo>
                  <a:pt x="845038" y="310270"/>
                </a:lnTo>
                <a:lnTo>
                  <a:pt x="834377" y="359538"/>
                </a:lnTo>
                <a:lnTo>
                  <a:pt x="826268" y="400413"/>
                </a:lnTo>
                <a:lnTo>
                  <a:pt x="820719" y="434386"/>
                </a:lnTo>
                <a:lnTo>
                  <a:pt x="819724" y="442331"/>
                </a:lnTo>
                <a:lnTo>
                  <a:pt x="807486" y="481877"/>
                </a:lnTo>
                <a:lnTo>
                  <a:pt x="782297" y="496214"/>
                </a:lnTo>
                <a:lnTo>
                  <a:pt x="775167" y="496214"/>
                </a:lnTo>
                <a:lnTo>
                  <a:pt x="742968" y="462403"/>
                </a:lnTo>
                <a:lnTo>
                  <a:pt x="717660" y="419751"/>
                </a:lnTo>
                <a:lnTo>
                  <a:pt x="697293" y="381543"/>
                </a:lnTo>
                <a:lnTo>
                  <a:pt x="675607" y="339021"/>
                </a:lnTo>
                <a:lnTo>
                  <a:pt x="630914" y="249265"/>
                </a:lnTo>
                <a:lnTo>
                  <a:pt x="609227" y="206146"/>
                </a:lnTo>
                <a:lnTo>
                  <a:pt x="588861" y="166943"/>
                </a:lnTo>
                <a:lnTo>
                  <a:pt x="567340" y="130115"/>
                </a:lnTo>
                <a:lnTo>
                  <a:pt x="560820" y="119631"/>
                </a:lnTo>
                <a:lnTo>
                  <a:pt x="524165" y="224231"/>
                </a:lnTo>
                <a:lnTo>
                  <a:pt x="506750" y="276956"/>
                </a:lnTo>
                <a:lnTo>
                  <a:pt x="491430" y="329906"/>
                </a:lnTo>
                <a:lnTo>
                  <a:pt x="483819" y="365651"/>
                </a:lnTo>
                <a:lnTo>
                  <a:pt x="475806" y="404757"/>
                </a:lnTo>
                <a:lnTo>
                  <a:pt x="465030" y="442876"/>
                </a:lnTo>
                <a:lnTo>
                  <a:pt x="447230" y="478532"/>
                </a:lnTo>
                <a:lnTo>
                  <a:pt x="422516" y="498126"/>
                </a:lnTo>
                <a:lnTo>
                  <a:pt x="418238" y="498126"/>
                </a:lnTo>
                <a:lnTo>
                  <a:pt x="381553" y="465293"/>
                </a:lnTo>
                <a:lnTo>
                  <a:pt x="348997" y="404943"/>
                </a:lnTo>
                <a:lnTo>
                  <a:pt x="328887" y="366704"/>
                </a:lnTo>
                <a:lnTo>
                  <a:pt x="305406" y="322946"/>
                </a:lnTo>
                <a:lnTo>
                  <a:pt x="280410" y="279010"/>
                </a:lnTo>
                <a:lnTo>
                  <a:pt x="254700" y="237940"/>
                </a:lnTo>
                <a:lnTo>
                  <a:pt x="229080" y="202785"/>
                </a:lnTo>
                <a:lnTo>
                  <a:pt x="195336" y="169810"/>
                </a:lnTo>
                <a:lnTo>
                  <a:pt x="191059" y="166943"/>
                </a:lnTo>
                <a:lnTo>
                  <a:pt x="186781" y="167421"/>
                </a:lnTo>
                <a:lnTo>
                  <a:pt x="184880" y="167898"/>
                </a:lnTo>
                <a:lnTo>
                  <a:pt x="183930" y="169810"/>
                </a:lnTo>
                <a:lnTo>
                  <a:pt x="179177" y="174589"/>
                </a:lnTo>
                <a:lnTo>
                  <a:pt x="154463" y="225664"/>
                </a:lnTo>
                <a:lnTo>
                  <a:pt x="136878" y="280204"/>
                </a:lnTo>
                <a:lnTo>
                  <a:pt x="121127" y="336813"/>
                </a:lnTo>
                <a:lnTo>
                  <a:pt x="105688" y="394004"/>
                </a:lnTo>
                <a:lnTo>
                  <a:pt x="90160" y="447342"/>
                </a:lnTo>
                <a:lnTo>
                  <a:pt x="74142" y="492391"/>
                </a:lnTo>
                <a:lnTo>
                  <a:pt x="55190" y="527815"/>
                </a:lnTo>
                <a:lnTo>
                  <a:pt x="29942" y="551173"/>
                </a:lnTo>
                <a:lnTo>
                  <a:pt x="25189" y="551650"/>
                </a:lnTo>
                <a:close/>
              </a:path>
            </a:pathLst>
          </a:custGeom>
          <a:solidFill>
            <a:srgbClr val="241725"/>
          </a:solidFill>
        </p:spPr>
        <p:txBody>
          <a:bodyPr wrap="square" lIns="0" tIns="0" rIns="0" bIns="0" rtlCol="0"/>
          <a:lstStyle/>
          <a:p>
            <a:endParaRPr/>
          </a:p>
        </p:txBody>
      </p:sp>
      <p:sp>
        <p:nvSpPr>
          <p:cNvPr id="14" name="object 6">
            <a:extLst>
              <a:ext uri="{FF2B5EF4-FFF2-40B4-BE49-F238E27FC236}">
                <a16:creationId xmlns:a16="http://schemas.microsoft.com/office/drawing/2014/main" id="{561815CC-A5F3-63D9-7257-4E65FC0B164D}"/>
              </a:ext>
            </a:extLst>
          </p:cNvPr>
          <p:cNvSpPr/>
          <p:nvPr/>
        </p:nvSpPr>
        <p:spPr>
          <a:xfrm>
            <a:off x="506705" y="494237"/>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5" name="object 6">
            <a:extLst>
              <a:ext uri="{FF2B5EF4-FFF2-40B4-BE49-F238E27FC236}">
                <a16:creationId xmlns:a16="http://schemas.microsoft.com/office/drawing/2014/main" id="{3725B670-D74B-E992-5802-5E84003C0505}"/>
              </a:ext>
            </a:extLst>
          </p:cNvPr>
          <p:cNvSpPr/>
          <p:nvPr/>
        </p:nvSpPr>
        <p:spPr>
          <a:xfrm>
            <a:off x="12449699" y="393312"/>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a:p>
        </p:txBody>
      </p:sp>
      <p:sp>
        <p:nvSpPr>
          <p:cNvPr id="17" name="object 6">
            <a:extLst>
              <a:ext uri="{FF2B5EF4-FFF2-40B4-BE49-F238E27FC236}">
                <a16:creationId xmlns:a16="http://schemas.microsoft.com/office/drawing/2014/main" id="{A5DF879B-899B-FC18-AB14-CAE891A269FB}"/>
              </a:ext>
            </a:extLst>
          </p:cNvPr>
          <p:cNvSpPr/>
          <p:nvPr/>
        </p:nvSpPr>
        <p:spPr>
          <a:xfrm>
            <a:off x="1264982" y="491114"/>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8" name="object 6">
            <a:extLst>
              <a:ext uri="{FF2B5EF4-FFF2-40B4-BE49-F238E27FC236}">
                <a16:creationId xmlns:a16="http://schemas.microsoft.com/office/drawing/2014/main" id="{E498D7E1-5980-D94D-BD46-71BEEA133EEC}"/>
              </a:ext>
            </a:extLst>
          </p:cNvPr>
          <p:cNvSpPr/>
          <p:nvPr/>
        </p:nvSpPr>
        <p:spPr>
          <a:xfrm>
            <a:off x="11854306" y="355912"/>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5" name="object 8">
            <a:extLst>
              <a:ext uri="{FF2B5EF4-FFF2-40B4-BE49-F238E27FC236}">
                <a16:creationId xmlns:a16="http://schemas.microsoft.com/office/drawing/2014/main" id="{77AD41C5-7471-289E-B90E-A2513260E5F1}"/>
              </a:ext>
            </a:extLst>
          </p:cNvPr>
          <p:cNvSpPr/>
          <p:nvPr/>
        </p:nvSpPr>
        <p:spPr>
          <a:xfrm>
            <a:off x="9280192" y="1676035"/>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B050"/>
          </a:solidFill>
        </p:spPr>
        <p:txBody>
          <a:bodyPr wrap="square" lIns="0" tIns="0" rIns="0" bIns="0" rtlCol="0"/>
          <a:lstStyle/>
          <a:p>
            <a:endParaRPr dirty="0"/>
          </a:p>
        </p:txBody>
      </p:sp>
      <p:sp>
        <p:nvSpPr>
          <p:cNvPr id="13" name="object 13">
            <a:extLst>
              <a:ext uri="{FF2B5EF4-FFF2-40B4-BE49-F238E27FC236}">
                <a16:creationId xmlns:a16="http://schemas.microsoft.com/office/drawing/2014/main" id="{2F1094B4-66D0-B89F-4ECE-5E9C6D8645A3}"/>
              </a:ext>
            </a:extLst>
          </p:cNvPr>
          <p:cNvSpPr txBox="1"/>
          <p:nvPr/>
        </p:nvSpPr>
        <p:spPr>
          <a:xfrm>
            <a:off x="9639692" y="1676035"/>
            <a:ext cx="347646" cy="1024639"/>
          </a:xfrm>
          <a:prstGeom prst="rect">
            <a:avLst/>
          </a:prstGeom>
          <a:solidFill>
            <a:srgbClr val="00B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4</a:t>
            </a:r>
            <a:endParaRPr sz="6550" dirty="0">
              <a:latin typeface="Calibri"/>
              <a:cs typeface="Calibri"/>
            </a:endParaRPr>
          </a:p>
        </p:txBody>
      </p:sp>
      <p:sp>
        <p:nvSpPr>
          <p:cNvPr id="26" name="object 8">
            <a:extLst>
              <a:ext uri="{FF2B5EF4-FFF2-40B4-BE49-F238E27FC236}">
                <a16:creationId xmlns:a16="http://schemas.microsoft.com/office/drawing/2014/main" id="{D8018442-8D17-C1C4-EF76-9FA094C42E62}"/>
              </a:ext>
            </a:extLst>
          </p:cNvPr>
          <p:cNvSpPr/>
          <p:nvPr/>
        </p:nvSpPr>
        <p:spPr>
          <a:xfrm>
            <a:off x="506705" y="1703989"/>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92D050"/>
          </a:solidFill>
        </p:spPr>
        <p:txBody>
          <a:bodyPr wrap="square" lIns="0" tIns="0" rIns="0" bIns="0" rtlCol="0"/>
          <a:lstStyle/>
          <a:p>
            <a:endParaRPr dirty="0"/>
          </a:p>
        </p:txBody>
      </p:sp>
      <p:sp>
        <p:nvSpPr>
          <p:cNvPr id="27" name="object 13">
            <a:extLst>
              <a:ext uri="{FF2B5EF4-FFF2-40B4-BE49-F238E27FC236}">
                <a16:creationId xmlns:a16="http://schemas.microsoft.com/office/drawing/2014/main" id="{DBADCDBC-BC83-0D80-39FB-0E0A1B7CF667}"/>
              </a:ext>
            </a:extLst>
          </p:cNvPr>
          <p:cNvSpPr txBox="1"/>
          <p:nvPr/>
        </p:nvSpPr>
        <p:spPr>
          <a:xfrm>
            <a:off x="829215" y="1764538"/>
            <a:ext cx="347646" cy="1024639"/>
          </a:xfrm>
          <a:prstGeom prst="rect">
            <a:avLst/>
          </a:prstGeom>
          <a:solidFill>
            <a:srgbClr val="92D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3</a:t>
            </a:r>
            <a:endParaRPr sz="6550" dirty="0">
              <a:latin typeface="Calibri"/>
              <a:cs typeface="Calibri"/>
            </a:endParaRPr>
          </a:p>
        </p:txBody>
      </p:sp>
      <p:sp>
        <p:nvSpPr>
          <p:cNvPr id="32" name="TextBox 31">
            <a:extLst>
              <a:ext uri="{FF2B5EF4-FFF2-40B4-BE49-F238E27FC236}">
                <a16:creationId xmlns:a16="http://schemas.microsoft.com/office/drawing/2014/main" id="{FC924B6B-6775-5EAE-200B-97FB3C853C94}"/>
              </a:ext>
            </a:extLst>
          </p:cNvPr>
          <p:cNvSpPr txBox="1"/>
          <p:nvPr/>
        </p:nvSpPr>
        <p:spPr>
          <a:xfrm>
            <a:off x="1753113" y="2772913"/>
            <a:ext cx="6628887" cy="2119747"/>
          </a:xfrm>
          <a:prstGeom prst="rect">
            <a:avLst/>
          </a:prstGeom>
          <a:noFill/>
        </p:spPr>
        <p:txBody>
          <a:bodyPr wrap="square">
            <a:spAutoFit/>
          </a:bodyPr>
          <a:lstStyle/>
          <a:p>
            <a:pPr algn="just">
              <a:lnSpc>
                <a:spcPct val="150000"/>
              </a:lnSpc>
              <a:spcAft>
                <a:spcPts val="800"/>
              </a:spcAft>
            </a:pPr>
            <a:r>
              <a:rPr lang="en-ID" sz="1800" dirty="0" err="1">
                <a:effectLst/>
                <a:latin typeface="Arial" panose="020B0604020202020204" pitchFamily="34" charset="0"/>
                <a:ea typeface="Calibri" panose="020F0502020204030204" pitchFamily="34" charset="0"/>
                <a:cs typeface="Arial" panose="020B0604020202020204" pitchFamily="34" charset="0"/>
              </a:rPr>
              <a:t>Setelah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memasukkan</a:t>
            </a:r>
            <a:r>
              <a:rPr lang="en-ID" sz="1800" dirty="0">
                <a:effectLst/>
                <a:latin typeface="Arial" panose="020B0604020202020204" pitchFamily="34" charset="0"/>
                <a:ea typeface="Calibri" panose="020F0502020204030204" pitchFamily="34" charset="0"/>
                <a:cs typeface="Arial" panose="020B0604020202020204" pitchFamily="34" charset="0"/>
              </a:rPr>
              <a:t> ETL </a:t>
            </a:r>
            <a:r>
              <a:rPr lang="en-ID" sz="1800" dirty="0" err="1">
                <a:effectLst/>
                <a:latin typeface="Arial" panose="020B0604020202020204" pitchFamily="34" charset="0"/>
                <a:ea typeface="Calibri" panose="020F0502020204030204" pitchFamily="34" charset="0"/>
                <a:cs typeface="Arial" panose="020B0604020202020204" pitchFamily="34" charset="0"/>
              </a:rPr>
              <a:t>ke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menetukan</a:t>
            </a:r>
            <a:r>
              <a:rPr lang="en-ID" sz="1800" dirty="0">
                <a:effectLst/>
                <a:latin typeface="Arial" panose="020B0604020202020204" pitchFamily="34" charset="0"/>
                <a:ea typeface="Calibri" panose="020F0502020204030204" pitchFamily="34" charset="0"/>
                <a:cs typeface="Arial" panose="020B0604020202020204" pitchFamily="34" charset="0"/>
              </a:rPr>
              <a:t> ETL engine, </a:t>
            </a:r>
            <a:r>
              <a:rPr lang="en-ID" sz="1800" dirty="0" err="1">
                <a:effectLst/>
                <a:latin typeface="Arial" panose="020B0604020202020204" pitchFamily="34" charset="0"/>
                <a:ea typeface="Calibri" panose="020F0502020204030204" pitchFamily="34" charset="0"/>
                <a:cs typeface="Arial" panose="020B0604020202020204" pitchFamily="34" charset="0"/>
              </a:rPr>
              <a:t>maka</a:t>
            </a:r>
            <a:r>
              <a:rPr lang="en-ID" sz="1800" dirty="0">
                <a:effectLst/>
                <a:latin typeface="Arial" panose="020B0604020202020204" pitchFamily="34" charset="0"/>
                <a:ea typeface="Calibri" panose="020F0502020204030204" pitchFamily="34" charset="0"/>
                <a:cs typeface="Arial" panose="020B0604020202020204" pitchFamily="34" charset="0"/>
              </a:rPr>
              <a:t> Langkah Ketika </a:t>
            </a:r>
            <a:r>
              <a:rPr lang="en-ID" sz="1800" dirty="0" err="1">
                <a:effectLst/>
                <a:latin typeface="Arial" panose="020B0604020202020204" pitchFamily="34" charset="0"/>
                <a:ea typeface="Calibri" panose="020F0502020204030204" pitchFamily="34" charset="0"/>
                <a:cs typeface="Arial" panose="020B0604020202020204" pitchFamily="34" charset="0"/>
              </a:rPr>
              <a:t>didalam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membangun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memahami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dimensi</a:t>
            </a:r>
            <a:r>
              <a:rPr lang="en-ID" sz="1800" dirty="0">
                <a:effectLst/>
                <a:latin typeface="Arial" panose="020B0604020202020204" pitchFamily="34" charset="0"/>
                <a:ea typeface="Calibri" panose="020F0502020204030204" pitchFamily="34" charset="0"/>
                <a:cs typeface="Arial" panose="020B0604020202020204" pitchFamily="34" charset="0"/>
              </a:rPr>
              <a:t> dan data </a:t>
            </a:r>
            <a:r>
              <a:rPr lang="en-ID" sz="1800" dirty="0" err="1">
                <a:effectLst/>
                <a:latin typeface="Arial" panose="020B0604020202020204" pitchFamily="34" charset="0"/>
                <a:ea typeface="Calibri" panose="020F0502020204030204" pitchFamily="34" charset="0"/>
                <a:cs typeface="Arial" panose="020B0604020202020204" pitchFamily="34" charset="0"/>
              </a:rPr>
              <a:t>multidimensi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utnuk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kemudian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memasukkan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mengimplementasikannya</a:t>
            </a:r>
            <a:r>
              <a:rPr lang="en-ID" sz="1800" dirty="0">
                <a:effectLst/>
                <a:latin typeface="Arial" panose="020B0604020202020204" pitchFamily="34" charset="0"/>
                <a:ea typeface="Calibri" panose="020F0502020204030204" pitchFamily="34" charset="0"/>
                <a:cs typeface="Arial" panose="020B0604020202020204" pitchFamily="34" charset="0"/>
              </a:rPr>
              <a:t>. </a:t>
            </a:r>
            <a:endParaRPr lang="en-ID" sz="1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407F7731-230E-0AAE-481D-8B429510B545}"/>
              </a:ext>
            </a:extLst>
          </p:cNvPr>
          <p:cNvSpPr txBox="1"/>
          <p:nvPr/>
        </p:nvSpPr>
        <p:spPr>
          <a:xfrm>
            <a:off x="10376068" y="2651422"/>
            <a:ext cx="5778332" cy="3365024"/>
          </a:xfrm>
          <a:prstGeom prst="rect">
            <a:avLst/>
          </a:prstGeom>
          <a:noFill/>
        </p:spPr>
        <p:txBody>
          <a:bodyPr wrap="square">
            <a:spAutoFit/>
          </a:bodyPr>
          <a:lstStyle/>
          <a:p>
            <a:pPr algn="just">
              <a:lnSpc>
                <a:spcPct val="150000"/>
              </a:lnSpc>
              <a:spcAft>
                <a:spcPts val="800"/>
              </a:spcAft>
            </a:pPr>
            <a:r>
              <a:rPr lang="en-ID" sz="1800" dirty="0">
                <a:effectLst/>
                <a:latin typeface="Arial" panose="020B0604020202020204" pitchFamily="34" charset="0"/>
                <a:ea typeface="Calibri" panose="020F0502020204030204" pitchFamily="34" charset="0"/>
                <a:cs typeface="Arial" panose="020B0604020202020204" pitchFamily="34" charset="0"/>
              </a:rPr>
              <a:t>Langkah </a:t>
            </a:r>
            <a:r>
              <a:rPr lang="en-ID" sz="1800" dirty="0" err="1">
                <a:effectLst/>
                <a:latin typeface="Arial" panose="020B0604020202020204" pitchFamily="34" charset="0"/>
                <a:ea typeface="Calibri" panose="020F0502020204030204" pitchFamily="34" charset="0"/>
                <a:cs typeface="Arial" panose="020B0604020202020204" pitchFamily="34" charset="0"/>
              </a:rPr>
              <a:t>terakhir</a:t>
            </a:r>
            <a:r>
              <a:rPr lang="en-ID" sz="1800" dirty="0">
                <a:effectLst/>
                <a:latin typeface="Arial" panose="020B0604020202020204" pitchFamily="34" charset="0"/>
                <a:ea typeface="Calibri" panose="020F0502020204030204" pitchFamily="34" charset="0"/>
                <a:cs typeface="Arial" panose="020B0604020202020204" pitchFamily="34" charset="0"/>
              </a:rPr>
              <a:t> di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membangun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membuat</a:t>
            </a:r>
            <a:r>
              <a:rPr lang="en-ID" sz="1800" dirty="0">
                <a:effectLst/>
                <a:latin typeface="Arial" panose="020B0604020202020204" pitchFamily="34" charset="0"/>
                <a:ea typeface="Calibri" panose="020F0502020204030204" pitchFamily="34" charset="0"/>
                <a:cs typeface="Arial" panose="020B0604020202020204" pitchFamily="34" charset="0"/>
              </a:rPr>
              <a:t> Cube dan Data Cube. Cube </a:t>
            </a:r>
            <a:r>
              <a:rPr lang="en-ID" sz="1800" dirty="0" err="1">
                <a:effectLst/>
                <a:latin typeface="Arial" panose="020B0604020202020204" pitchFamily="34" charset="0"/>
                <a:ea typeface="Calibri" panose="020F0502020204030204" pitchFamily="34" charset="0"/>
                <a:cs typeface="Arial" panose="020B0604020202020204" pitchFamily="34" charset="0"/>
              </a:rPr>
              <a:t>merupakan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lanjutan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dimensi</a:t>
            </a:r>
            <a:r>
              <a:rPr lang="en-ID" sz="1800" dirty="0">
                <a:effectLst/>
                <a:latin typeface="Arial" panose="020B0604020202020204" pitchFamily="34" charset="0"/>
                <a:ea typeface="Calibri" panose="020F0502020204030204" pitchFamily="34" charset="0"/>
                <a:cs typeface="Arial" panose="020B0604020202020204" pitchFamily="34" charset="0"/>
              </a:rPr>
              <a:t> dan data </a:t>
            </a:r>
            <a:r>
              <a:rPr lang="en-ID" sz="1800" dirty="0" err="1">
                <a:effectLst/>
                <a:latin typeface="Arial" panose="020B0604020202020204" pitchFamily="34" charset="0"/>
                <a:ea typeface="Calibri" panose="020F0502020204030204" pitchFamily="34" charset="0"/>
                <a:cs typeface="Arial" panose="020B0604020202020204" pitchFamily="34" charset="0"/>
              </a:rPr>
              <a:t>multidimensi</a:t>
            </a:r>
            <a:r>
              <a:rPr lang="en-ID" sz="1800" dirty="0">
                <a:effectLst/>
                <a:latin typeface="Arial" panose="020B0604020202020204" pitchFamily="34" charset="0"/>
                <a:ea typeface="Calibri" panose="020F0502020204030204" pitchFamily="34" charset="0"/>
                <a:cs typeface="Arial" panose="020B0604020202020204" pitchFamily="34" charset="0"/>
              </a:rPr>
              <a:t>. Peran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Cube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membantu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system </a:t>
            </a:r>
            <a:r>
              <a:rPr lang="en-ID" sz="1800" dirty="0" err="1">
                <a:effectLst/>
                <a:latin typeface="Arial" panose="020B0604020202020204" pitchFamily="34" charset="0"/>
                <a:ea typeface="Calibri" panose="020F0502020204030204" pitchFamily="34" charset="0"/>
                <a:cs typeface="Arial" panose="020B0604020202020204" pitchFamily="34" charset="0"/>
              </a:rPr>
              <a:t>didalam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mempresentasikan</a:t>
            </a:r>
            <a:r>
              <a:rPr lang="en-ID" sz="1800" dirty="0">
                <a:effectLst/>
                <a:latin typeface="Arial" panose="020B0604020202020204" pitchFamily="34" charset="0"/>
                <a:ea typeface="Calibri" panose="020F0502020204030204" pitchFamily="34" charset="0"/>
                <a:cs typeface="Arial" panose="020B0604020202020204" pitchFamily="34" charset="0"/>
              </a:rPr>
              <a:t> data dua </a:t>
            </a:r>
            <a:r>
              <a:rPr lang="en-ID" sz="1800" dirty="0" err="1">
                <a:effectLst/>
                <a:latin typeface="Arial" panose="020B0604020202020204" pitchFamily="34" charset="0"/>
                <a:ea typeface="Calibri" panose="020F0502020204030204" pitchFamily="34" charset="0"/>
                <a:cs typeface="Arial" panose="020B0604020202020204" pitchFamily="34" charset="0"/>
              </a:rPr>
              <a:t>dimensi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bentuk</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multidimensi</a:t>
            </a:r>
            <a:r>
              <a:rPr lang="en-ID" sz="1800" dirty="0">
                <a:effectLst/>
                <a:latin typeface="Arial" panose="020B0604020202020204" pitchFamily="34" charset="0"/>
                <a:ea typeface="Calibri" panose="020F0502020204030204" pitchFamily="34" charset="0"/>
                <a:cs typeface="Arial" panose="020B0604020202020204" pitchFamily="34" charset="0"/>
              </a:rPr>
              <a:t>. Ke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multidimensi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tersebut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terdapat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dimensi</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fakta</a:t>
            </a:r>
            <a:r>
              <a:rPr lang="en-ID" sz="1800" dirty="0">
                <a:effectLst/>
                <a:latin typeface="Arial" panose="020B0604020202020204" pitchFamily="34" charset="0"/>
                <a:ea typeface="Calibri" panose="020F0502020204030204" pitchFamily="34" charset="0"/>
                <a:cs typeface="Arial" panose="020B0604020202020204" pitchFamily="34" charset="0"/>
              </a:rPr>
              <a:t>. </a:t>
            </a:r>
            <a:endParaRPr lang="en-ID" sz="18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5372233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8255"/>
            <a:ext cx="5594985" cy="4389755"/>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3" name="object 3"/>
          <p:cNvSpPr/>
          <p:nvPr/>
        </p:nvSpPr>
        <p:spPr>
          <a:xfrm>
            <a:off x="0" y="6047845"/>
            <a:ext cx="8305800" cy="4239192"/>
          </a:xfrm>
          <a:custGeom>
            <a:avLst/>
            <a:gdLst/>
            <a:ahLst/>
            <a:cxnLst/>
            <a:rect l="l" t="t" r="r" b="b"/>
            <a:pathLst>
              <a:path w="5052695" h="2505709">
                <a:moveTo>
                  <a:pt x="0" y="2141906"/>
                </a:moveTo>
                <a:lnTo>
                  <a:pt x="2382918" y="2008594"/>
                </a:lnTo>
                <a:lnTo>
                  <a:pt x="2332330" y="2011060"/>
                </a:lnTo>
                <a:lnTo>
                  <a:pt x="2281703" y="2012600"/>
                </a:lnTo>
                <a:lnTo>
                  <a:pt x="2231050" y="2013217"/>
                </a:lnTo>
                <a:lnTo>
                  <a:pt x="2180383" y="2012913"/>
                </a:lnTo>
                <a:lnTo>
                  <a:pt x="2129715" y="2011691"/>
                </a:lnTo>
                <a:lnTo>
                  <a:pt x="2079058" y="2009553"/>
                </a:lnTo>
                <a:lnTo>
                  <a:pt x="2028426" y="2006501"/>
                </a:lnTo>
                <a:lnTo>
                  <a:pt x="1977831" y="2002539"/>
                </a:lnTo>
                <a:lnTo>
                  <a:pt x="1928307" y="1997043"/>
                </a:lnTo>
                <a:lnTo>
                  <a:pt x="1879053" y="1990491"/>
                </a:lnTo>
                <a:lnTo>
                  <a:pt x="1830054" y="1982928"/>
                </a:lnTo>
                <a:lnTo>
                  <a:pt x="1781300" y="1974401"/>
                </a:lnTo>
                <a:lnTo>
                  <a:pt x="1732777" y="1964956"/>
                </a:lnTo>
                <a:lnTo>
                  <a:pt x="1684472" y="1954640"/>
                </a:lnTo>
                <a:lnTo>
                  <a:pt x="1636373" y="1943499"/>
                </a:lnTo>
                <a:lnTo>
                  <a:pt x="1588467" y="1931581"/>
                </a:lnTo>
                <a:lnTo>
                  <a:pt x="1540742" y="1918931"/>
                </a:lnTo>
                <a:lnTo>
                  <a:pt x="1493184" y="1905596"/>
                </a:lnTo>
                <a:lnTo>
                  <a:pt x="1445782" y="1891622"/>
                </a:lnTo>
                <a:lnTo>
                  <a:pt x="1398522" y="1877057"/>
                </a:lnTo>
                <a:lnTo>
                  <a:pt x="1351391" y="1861945"/>
                </a:lnTo>
                <a:lnTo>
                  <a:pt x="1304378" y="1846335"/>
                </a:lnTo>
                <a:lnTo>
                  <a:pt x="1257470" y="1830273"/>
                </a:lnTo>
                <a:lnTo>
                  <a:pt x="1207850" y="1810725"/>
                </a:lnTo>
                <a:lnTo>
                  <a:pt x="1161384" y="1787690"/>
                </a:lnTo>
                <a:lnTo>
                  <a:pt x="1117953" y="1761342"/>
                </a:lnTo>
                <a:lnTo>
                  <a:pt x="1077439" y="1731854"/>
                </a:lnTo>
                <a:lnTo>
                  <a:pt x="1039722" y="1699402"/>
                </a:lnTo>
                <a:lnTo>
                  <a:pt x="1004684" y="1664159"/>
                </a:lnTo>
                <a:lnTo>
                  <a:pt x="972204" y="1626299"/>
                </a:lnTo>
                <a:lnTo>
                  <a:pt x="942165" y="1585996"/>
                </a:lnTo>
                <a:lnTo>
                  <a:pt x="914446" y="1543426"/>
                </a:lnTo>
                <a:lnTo>
                  <a:pt x="888929" y="1498761"/>
                </a:lnTo>
                <a:lnTo>
                  <a:pt x="865266" y="1453966"/>
                </a:lnTo>
                <a:lnTo>
                  <a:pt x="841885" y="1409078"/>
                </a:lnTo>
                <a:lnTo>
                  <a:pt x="818768" y="1364100"/>
                </a:lnTo>
                <a:lnTo>
                  <a:pt x="795899" y="1319032"/>
                </a:lnTo>
                <a:lnTo>
                  <a:pt x="773259" y="1273875"/>
                </a:lnTo>
                <a:lnTo>
                  <a:pt x="750831" y="1228629"/>
                </a:lnTo>
                <a:lnTo>
                  <a:pt x="728598" y="1183297"/>
                </a:lnTo>
                <a:lnTo>
                  <a:pt x="706541" y="1137878"/>
                </a:lnTo>
                <a:lnTo>
                  <a:pt x="684644" y="1092375"/>
                </a:lnTo>
                <a:lnTo>
                  <a:pt x="662889" y="1046787"/>
                </a:lnTo>
                <a:lnTo>
                  <a:pt x="641259" y="1001116"/>
                </a:lnTo>
                <a:lnTo>
                  <a:pt x="619735" y="955362"/>
                </a:lnTo>
                <a:lnTo>
                  <a:pt x="598300" y="909528"/>
                </a:lnTo>
                <a:lnTo>
                  <a:pt x="577312" y="864419"/>
                </a:lnTo>
                <a:lnTo>
                  <a:pt x="556819" y="819104"/>
                </a:lnTo>
                <a:lnTo>
                  <a:pt x="536618" y="773683"/>
                </a:lnTo>
                <a:lnTo>
                  <a:pt x="516506" y="728257"/>
                </a:lnTo>
                <a:lnTo>
                  <a:pt x="496281" y="682927"/>
                </a:lnTo>
                <a:lnTo>
                  <a:pt x="475738" y="637794"/>
                </a:lnTo>
                <a:lnTo>
                  <a:pt x="454675" y="592958"/>
                </a:lnTo>
                <a:lnTo>
                  <a:pt x="432889" y="548520"/>
                </a:lnTo>
                <a:lnTo>
                  <a:pt x="410177" y="504581"/>
                </a:lnTo>
                <a:lnTo>
                  <a:pt x="386335" y="461243"/>
                </a:lnTo>
                <a:lnTo>
                  <a:pt x="361160" y="418605"/>
                </a:lnTo>
                <a:lnTo>
                  <a:pt x="334450" y="376769"/>
                </a:lnTo>
                <a:lnTo>
                  <a:pt x="307292" y="335877"/>
                </a:lnTo>
                <a:lnTo>
                  <a:pt x="278958" y="295877"/>
                </a:lnTo>
                <a:lnTo>
                  <a:pt x="249475" y="256791"/>
                </a:lnTo>
                <a:lnTo>
                  <a:pt x="218867" y="218641"/>
                </a:lnTo>
                <a:lnTo>
                  <a:pt x="187158" y="181449"/>
                </a:lnTo>
                <a:lnTo>
                  <a:pt x="154375" y="145238"/>
                </a:lnTo>
                <a:lnTo>
                  <a:pt x="120540" y="110029"/>
                </a:lnTo>
                <a:lnTo>
                  <a:pt x="85680" y="75846"/>
                </a:lnTo>
                <a:lnTo>
                  <a:pt x="49820" y="42709"/>
                </a:lnTo>
                <a:lnTo>
                  <a:pt x="12983" y="10642"/>
                </a:lnTo>
                <a:lnTo>
                  <a:pt x="0" y="0"/>
                </a:lnTo>
                <a:lnTo>
                  <a:pt x="0" y="2141906"/>
                </a:lnTo>
                <a:close/>
              </a:path>
              <a:path w="5052695" h="2505709">
                <a:moveTo>
                  <a:pt x="5052335" y="2505672"/>
                </a:moveTo>
                <a:lnTo>
                  <a:pt x="5021439" y="2456135"/>
                </a:lnTo>
                <a:lnTo>
                  <a:pt x="4992200" y="2413220"/>
                </a:lnTo>
                <a:lnTo>
                  <a:pt x="4961452" y="2371449"/>
                </a:lnTo>
                <a:lnTo>
                  <a:pt x="4929233" y="2330875"/>
                </a:lnTo>
                <a:lnTo>
                  <a:pt x="4895581" y="2291546"/>
                </a:lnTo>
                <a:lnTo>
                  <a:pt x="4860536" y="2253516"/>
                </a:lnTo>
                <a:lnTo>
                  <a:pt x="4822751" y="2216778"/>
                </a:lnTo>
                <a:lnTo>
                  <a:pt x="4783498" y="2182845"/>
                </a:lnTo>
                <a:lnTo>
                  <a:pt x="4742842" y="2151569"/>
                </a:lnTo>
                <a:lnTo>
                  <a:pt x="4700851" y="2122806"/>
                </a:lnTo>
                <a:lnTo>
                  <a:pt x="4657591" y="2096410"/>
                </a:lnTo>
                <a:lnTo>
                  <a:pt x="4613128" y="2072236"/>
                </a:lnTo>
                <a:lnTo>
                  <a:pt x="4567529" y="2050138"/>
                </a:lnTo>
                <a:lnTo>
                  <a:pt x="4520860" y="2029972"/>
                </a:lnTo>
                <a:lnTo>
                  <a:pt x="4473187" y="2011591"/>
                </a:lnTo>
                <a:lnTo>
                  <a:pt x="4424577" y="1994851"/>
                </a:lnTo>
                <a:lnTo>
                  <a:pt x="4375096" y="1979606"/>
                </a:lnTo>
                <a:lnTo>
                  <a:pt x="4324811" y="1965710"/>
                </a:lnTo>
                <a:lnTo>
                  <a:pt x="4276660" y="1953867"/>
                </a:lnTo>
                <a:lnTo>
                  <a:pt x="4228391" y="1943280"/>
                </a:lnTo>
                <a:lnTo>
                  <a:pt x="4180010" y="1933881"/>
                </a:lnTo>
                <a:lnTo>
                  <a:pt x="4131523" y="1925606"/>
                </a:lnTo>
                <a:lnTo>
                  <a:pt x="4082935" y="1918388"/>
                </a:lnTo>
                <a:lnTo>
                  <a:pt x="4034253" y="1912162"/>
                </a:lnTo>
                <a:lnTo>
                  <a:pt x="3985482" y="1906860"/>
                </a:lnTo>
                <a:lnTo>
                  <a:pt x="3936627" y="1902418"/>
                </a:lnTo>
                <a:lnTo>
                  <a:pt x="3887694" y="1898769"/>
                </a:lnTo>
                <a:lnTo>
                  <a:pt x="3838690" y="1895847"/>
                </a:lnTo>
                <a:lnTo>
                  <a:pt x="3789619" y="1893586"/>
                </a:lnTo>
                <a:lnTo>
                  <a:pt x="3740488" y="1891920"/>
                </a:lnTo>
                <a:lnTo>
                  <a:pt x="3691301" y="1890783"/>
                </a:lnTo>
                <a:lnTo>
                  <a:pt x="3306950" y="1887386"/>
                </a:lnTo>
                <a:lnTo>
                  <a:pt x="3254285" y="1890139"/>
                </a:lnTo>
                <a:lnTo>
                  <a:pt x="3201683" y="1893790"/>
                </a:lnTo>
                <a:lnTo>
                  <a:pt x="3149157" y="1898339"/>
                </a:lnTo>
                <a:lnTo>
                  <a:pt x="3096720" y="1903785"/>
                </a:lnTo>
                <a:lnTo>
                  <a:pt x="3044384" y="1910127"/>
                </a:lnTo>
                <a:lnTo>
                  <a:pt x="2992163" y="1917364"/>
                </a:lnTo>
                <a:lnTo>
                  <a:pt x="2940070" y="1925496"/>
                </a:lnTo>
                <a:lnTo>
                  <a:pt x="2888116" y="1934522"/>
                </a:lnTo>
                <a:lnTo>
                  <a:pt x="2836316" y="1944441"/>
                </a:lnTo>
                <a:lnTo>
                  <a:pt x="2734865" y="1965211"/>
                </a:lnTo>
                <a:lnTo>
                  <a:pt x="2684908" y="1974224"/>
                </a:lnTo>
                <a:lnTo>
                  <a:pt x="2634823" y="1982295"/>
                </a:lnTo>
                <a:lnTo>
                  <a:pt x="2584622" y="1989426"/>
                </a:lnTo>
                <a:lnTo>
                  <a:pt x="2534318" y="1995618"/>
                </a:lnTo>
                <a:lnTo>
                  <a:pt x="2483925" y="2000876"/>
                </a:lnTo>
                <a:lnTo>
                  <a:pt x="2433454" y="2005200"/>
                </a:lnTo>
                <a:lnTo>
                  <a:pt x="2382918" y="2008594"/>
                </a:lnTo>
                <a:lnTo>
                  <a:pt x="0" y="2141906"/>
                </a:lnTo>
                <a:lnTo>
                  <a:pt x="0" y="2505672"/>
                </a:lnTo>
                <a:lnTo>
                  <a:pt x="5052335" y="2505672"/>
                </a:lnTo>
                <a:close/>
              </a:path>
            </a:pathLst>
          </a:custGeom>
          <a:solidFill>
            <a:srgbClr val="C8E265">
              <a:alpha val="49798"/>
            </a:srgbClr>
          </a:solidFill>
        </p:spPr>
        <p:txBody>
          <a:bodyPr wrap="square" lIns="0" tIns="0" rIns="0" bIns="0" rtlCol="0"/>
          <a:lstStyle/>
          <a:p>
            <a:endParaRPr/>
          </a:p>
        </p:txBody>
      </p:sp>
      <p:sp>
        <p:nvSpPr>
          <p:cNvPr id="17" name="object 17"/>
          <p:cNvSpPr txBox="1">
            <a:spLocks noGrp="1"/>
          </p:cNvSpPr>
          <p:nvPr>
            <p:ph type="title"/>
          </p:nvPr>
        </p:nvSpPr>
        <p:spPr>
          <a:xfrm>
            <a:off x="2999591" y="-8255"/>
            <a:ext cx="12187639" cy="1401666"/>
          </a:xfrm>
          <a:prstGeom prst="rect">
            <a:avLst/>
          </a:prstGeom>
        </p:spPr>
        <p:txBody>
          <a:bodyPr vert="horz" wrap="square" lIns="0" tIns="717550" rIns="0" bIns="0" rtlCol="0">
            <a:spAutoFit/>
          </a:bodyPr>
          <a:lstStyle/>
          <a:p>
            <a:pPr marL="12700" algn="ctr">
              <a:lnSpc>
                <a:spcPct val="100000"/>
              </a:lnSpc>
              <a:spcBef>
                <a:spcPts val="5650"/>
              </a:spcBef>
            </a:pPr>
            <a:r>
              <a:rPr lang="en-US" sz="4400" b="1">
                <a:solidFill>
                  <a:schemeClr val="accent3">
                    <a:lumMod val="50000"/>
                  </a:schemeClr>
                </a:solidFill>
                <a:latin typeface="Montserrat" panose="00000500000000000000" pitchFamily="2" charset="0"/>
                <a:cs typeface="Lucida Sans"/>
              </a:rPr>
              <a:t>INFRASTRUKTUR DATA WEREHOUSE</a:t>
            </a:r>
            <a:endParaRPr sz="4400" b="1" dirty="0">
              <a:solidFill>
                <a:schemeClr val="accent3">
                  <a:lumMod val="50000"/>
                </a:schemeClr>
              </a:solidFill>
              <a:latin typeface="Montserrat" panose="00000500000000000000" pitchFamily="2" charset="0"/>
              <a:cs typeface="Lucida Sans"/>
            </a:endParaRPr>
          </a:p>
        </p:txBody>
      </p:sp>
      <p:sp>
        <p:nvSpPr>
          <p:cNvPr id="27" name="object 3">
            <a:extLst>
              <a:ext uri="{FF2B5EF4-FFF2-40B4-BE49-F238E27FC236}">
                <a16:creationId xmlns:a16="http://schemas.microsoft.com/office/drawing/2014/main" id="{C93AA891-97E7-8F8B-E424-54641C01FBB0}"/>
              </a:ext>
            </a:extLst>
          </p:cNvPr>
          <p:cNvSpPr/>
          <p:nvPr/>
        </p:nvSpPr>
        <p:spPr>
          <a:xfrm>
            <a:off x="12662540" y="9069314"/>
            <a:ext cx="5625465" cy="1218252"/>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28" name="object 12">
            <a:extLst>
              <a:ext uri="{FF2B5EF4-FFF2-40B4-BE49-F238E27FC236}">
                <a16:creationId xmlns:a16="http://schemas.microsoft.com/office/drawing/2014/main" id="{DCB1773D-861A-E715-16A5-1B22ED6C60FF}"/>
              </a:ext>
            </a:extLst>
          </p:cNvPr>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40" name="Freeform: Shape 39">
            <a:extLst>
              <a:ext uri="{FF2B5EF4-FFF2-40B4-BE49-F238E27FC236}">
                <a16:creationId xmlns:a16="http://schemas.microsoft.com/office/drawing/2014/main" id="{5EDAC072-96E9-3BC8-20F6-F5F50928164C}"/>
              </a:ext>
            </a:extLst>
          </p:cNvPr>
          <p:cNvSpPr/>
          <p:nvPr/>
        </p:nvSpPr>
        <p:spPr>
          <a:xfrm>
            <a:off x="17813780" y="8517159"/>
            <a:ext cx="492728" cy="492918"/>
          </a:xfrm>
          <a:custGeom>
            <a:avLst/>
            <a:gdLst>
              <a:gd name="connsiteX0" fmla="*/ 140779 w 492728"/>
              <a:gd name="connsiteY0" fmla="*/ 71914 h 492918"/>
              <a:gd name="connsiteX1" fmla="*/ 190309 w 492728"/>
              <a:gd name="connsiteY1" fmla="*/ 50387 h 492918"/>
              <a:gd name="connsiteX2" fmla="*/ 200501 w 492728"/>
              <a:gd name="connsiteY2" fmla="*/ 1429 h 492918"/>
              <a:gd name="connsiteX3" fmla="*/ 283178 w 492728"/>
              <a:gd name="connsiteY3" fmla="*/ 0 h 492918"/>
              <a:gd name="connsiteX4" fmla="*/ 295084 w 492728"/>
              <a:gd name="connsiteY4" fmla="*/ 48578 h 492918"/>
              <a:gd name="connsiteX5" fmla="*/ 345281 w 492728"/>
              <a:gd name="connsiteY5" fmla="*/ 68294 h 492918"/>
              <a:gd name="connsiteX6" fmla="*/ 387096 w 492728"/>
              <a:gd name="connsiteY6" fmla="*/ 40957 h 492918"/>
              <a:gd name="connsiteX7" fmla="*/ 446722 w 492728"/>
              <a:gd name="connsiteY7" fmla="*/ 98107 h 492918"/>
              <a:gd name="connsiteX8" fmla="*/ 420719 w 492728"/>
              <a:gd name="connsiteY8" fmla="*/ 141065 h 492918"/>
              <a:gd name="connsiteX9" fmla="*/ 442246 w 492728"/>
              <a:gd name="connsiteY9" fmla="*/ 190500 h 492918"/>
              <a:gd name="connsiteX10" fmla="*/ 491204 w 492728"/>
              <a:gd name="connsiteY10" fmla="*/ 200692 h 492918"/>
              <a:gd name="connsiteX11" fmla="*/ 492728 w 492728"/>
              <a:gd name="connsiteY11" fmla="*/ 283464 h 492918"/>
              <a:gd name="connsiteX12" fmla="*/ 444055 w 492728"/>
              <a:gd name="connsiteY12" fmla="*/ 295370 h 492918"/>
              <a:gd name="connsiteX13" fmla="*/ 424339 w 492728"/>
              <a:gd name="connsiteY13" fmla="*/ 345567 h 492918"/>
              <a:gd name="connsiteX14" fmla="*/ 451771 w 492728"/>
              <a:gd name="connsiteY14" fmla="*/ 387382 h 492918"/>
              <a:gd name="connsiteX15" fmla="*/ 394621 w 492728"/>
              <a:gd name="connsiteY15" fmla="*/ 446913 h 492918"/>
              <a:gd name="connsiteX16" fmla="*/ 351949 w 492728"/>
              <a:gd name="connsiteY16" fmla="*/ 421005 h 492918"/>
              <a:gd name="connsiteX17" fmla="*/ 302419 w 492728"/>
              <a:gd name="connsiteY17" fmla="*/ 442532 h 492918"/>
              <a:gd name="connsiteX18" fmla="*/ 292227 w 492728"/>
              <a:gd name="connsiteY18" fmla="*/ 491490 h 492918"/>
              <a:gd name="connsiteX19" fmla="*/ 209455 w 492728"/>
              <a:gd name="connsiteY19" fmla="*/ 492919 h 492918"/>
              <a:gd name="connsiteX20" fmla="*/ 197548 w 492728"/>
              <a:gd name="connsiteY20" fmla="*/ 444341 h 492918"/>
              <a:gd name="connsiteX21" fmla="*/ 147351 w 492728"/>
              <a:gd name="connsiteY21" fmla="*/ 424624 h 492918"/>
              <a:gd name="connsiteX22" fmla="*/ 105537 w 492728"/>
              <a:gd name="connsiteY22" fmla="*/ 452056 h 492918"/>
              <a:gd name="connsiteX23" fmla="*/ 46005 w 492728"/>
              <a:gd name="connsiteY23" fmla="*/ 394906 h 492918"/>
              <a:gd name="connsiteX24" fmla="*/ 71914 w 492728"/>
              <a:gd name="connsiteY24" fmla="*/ 352139 h 492918"/>
              <a:gd name="connsiteX25" fmla="*/ 50482 w 492728"/>
              <a:gd name="connsiteY25" fmla="*/ 302705 h 492918"/>
              <a:gd name="connsiteX26" fmla="*/ 1428 w 492728"/>
              <a:gd name="connsiteY26" fmla="*/ 292513 h 492918"/>
              <a:gd name="connsiteX27" fmla="*/ 0 w 492728"/>
              <a:gd name="connsiteY27" fmla="*/ 209740 h 492918"/>
              <a:gd name="connsiteX28" fmla="*/ 48577 w 492728"/>
              <a:gd name="connsiteY28" fmla="*/ 197834 h 492918"/>
              <a:gd name="connsiteX29" fmla="*/ 68389 w 492728"/>
              <a:gd name="connsiteY29" fmla="*/ 147638 h 492918"/>
              <a:gd name="connsiteX30" fmla="*/ 40957 w 492728"/>
              <a:gd name="connsiteY30" fmla="*/ 105823 h 492918"/>
              <a:gd name="connsiteX31" fmla="*/ 98107 w 492728"/>
              <a:gd name="connsiteY31" fmla="*/ 46291 h 492918"/>
              <a:gd name="connsiteX32" fmla="*/ 140875 w 492728"/>
              <a:gd name="connsiteY32" fmla="*/ 72199 h 492918"/>
              <a:gd name="connsiteX33" fmla="*/ 184880 w 492728"/>
              <a:gd name="connsiteY33" fmla="*/ 182118 h 492918"/>
              <a:gd name="connsiteX34" fmla="*/ 187085 w 492728"/>
              <a:gd name="connsiteY34" fmla="*/ 307643 h 492918"/>
              <a:gd name="connsiteX35" fmla="*/ 312610 w 492728"/>
              <a:gd name="connsiteY35" fmla="*/ 305437 h 492918"/>
              <a:gd name="connsiteX36" fmla="*/ 310420 w 492728"/>
              <a:gd name="connsiteY36" fmla="*/ 179927 h 492918"/>
              <a:gd name="connsiteX37" fmla="*/ 184881 w 492728"/>
              <a:gd name="connsiteY37" fmla="*/ 182118 h 492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92728" h="492918">
                <a:moveTo>
                  <a:pt x="140779" y="71914"/>
                </a:moveTo>
                <a:cubicBezTo>
                  <a:pt x="156271" y="62591"/>
                  <a:pt x="172924" y="55353"/>
                  <a:pt x="190309" y="50387"/>
                </a:cubicBezTo>
                <a:lnTo>
                  <a:pt x="200501" y="1429"/>
                </a:lnTo>
                <a:lnTo>
                  <a:pt x="283178" y="0"/>
                </a:lnTo>
                <a:lnTo>
                  <a:pt x="295084" y="48578"/>
                </a:lnTo>
                <a:cubicBezTo>
                  <a:pt x="312616" y="52898"/>
                  <a:pt x="329496" y="59528"/>
                  <a:pt x="345281" y="68294"/>
                </a:cubicBezTo>
                <a:lnTo>
                  <a:pt x="387096" y="40957"/>
                </a:lnTo>
                <a:lnTo>
                  <a:pt x="446722" y="98107"/>
                </a:lnTo>
                <a:lnTo>
                  <a:pt x="420719" y="141065"/>
                </a:lnTo>
                <a:cubicBezTo>
                  <a:pt x="430102" y="156492"/>
                  <a:pt x="437344" y="173122"/>
                  <a:pt x="442246" y="190500"/>
                </a:cubicBezTo>
                <a:lnTo>
                  <a:pt x="491204" y="200692"/>
                </a:lnTo>
                <a:lnTo>
                  <a:pt x="492728" y="283464"/>
                </a:lnTo>
                <a:lnTo>
                  <a:pt x="444055" y="295370"/>
                </a:lnTo>
                <a:cubicBezTo>
                  <a:pt x="439820" y="312929"/>
                  <a:pt x="433186" y="329820"/>
                  <a:pt x="424339" y="345567"/>
                </a:cubicBezTo>
                <a:lnTo>
                  <a:pt x="451771" y="387382"/>
                </a:lnTo>
                <a:lnTo>
                  <a:pt x="394621" y="446913"/>
                </a:lnTo>
                <a:lnTo>
                  <a:pt x="351949" y="421005"/>
                </a:lnTo>
                <a:cubicBezTo>
                  <a:pt x="336460" y="430334"/>
                  <a:pt x="319806" y="437572"/>
                  <a:pt x="302419" y="442532"/>
                </a:cubicBezTo>
                <a:lnTo>
                  <a:pt x="292227" y="491490"/>
                </a:lnTo>
                <a:lnTo>
                  <a:pt x="209455" y="492919"/>
                </a:lnTo>
                <a:lnTo>
                  <a:pt x="197548" y="444341"/>
                </a:lnTo>
                <a:cubicBezTo>
                  <a:pt x="180022" y="440005"/>
                  <a:pt x="163144" y="433376"/>
                  <a:pt x="147351" y="424624"/>
                </a:cubicBezTo>
                <a:lnTo>
                  <a:pt x="105537" y="452056"/>
                </a:lnTo>
                <a:lnTo>
                  <a:pt x="46005" y="394906"/>
                </a:lnTo>
                <a:lnTo>
                  <a:pt x="71914" y="352139"/>
                </a:lnTo>
                <a:cubicBezTo>
                  <a:pt x="62600" y="336689"/>
                  <a:pt x="55392" y="320064"/>
                  <a:pt x="50482" y="302705"/>
                </a:cubicBezTo>
                <a:lnTo>
                  <a:pt x="1428" y="292513"/>
                </a:lnTo>
                <a:lnTo>
                  <a:pt x="0" y="209740"/>
                </a:lnTo>
                <a:lnTo>
                  <a:pt x="48577" y="197834"/>
                </a:lnTo>
                <a:cubicBezTo>
                  <a:pt x="52904" y="180290"/>
                  <a:pt x="59568" y="163407"/>
                  <a:pt x="68389" y="147638"/>
                </a:cubicBezTo>
                <a:lnTo>
                  <a:pt x="40957" y="105823"/>
                </a:lnTo>
                <a:lnTo>
                  <a:pt x="98107" y="46291"/>
                </a:lnTo>
                <a:lnTo>
                  <a:pt x="140875" y="72199"/>
                </a:lnTo>
                <a:close/>
                <a:moveTo>
                  <a:pt x="184880" y="182118"/>
                </a:moveTo>
                <a:cubicBezTo>
                  <a:pt x="150826" y="217390"/>
                  <a:pt x="151813" y="273589"/>
                  <a:pt x="187085" y="307643"/>
                </a:cubicBezTo>
                <a:cubicBezTo>
                  <a:pt x="222357" y="341696"/>
                  <a:pt x="278556" y="340709"/>
                  <a:pt x="312610" y="305437"/>
                </a:cubicBezTo>
                <a:cubicBezTo>
                  <a:pt x="346658" y="270172"/>
                  <a:pt x="345678" y="213983"/>
                  <a:pt x="310420" y="179927"/>
                </a:cubicBezTo>
                <a:cubicBezTo>
                  <a:pt x="275130" y="145912"/>
                  <a:pt x="218963" y="146892"/>
                  <a:pt x="184881" y="182118"/>
                </a:cubicBezTo>
                <a:close/>
              </a:path>
            </a:pathLst>
          </a:custGeom>
          <a:solidFill>
            <a:srgbClr val="EBEBEB"/>
          </a:solidFill>
          <a:ln w="9525" cap="flat">
            <a:noFill/>
            <a:prstDash val="solid"/>
            <a:miter/>
          </a:ln>
        </p:spPr>
        <p:txBody>
          <a:bodyPr rtlCol="0" anchor="ctr"/>
          <a:lstStyle/>
          <a:p>
            <a:endParaRPr lang="en-ID"/>
          </a:p>
        </p:txBody>
      </p:sp>
      <p:sp>
        <p:nvSpPr>
          <p:cNvPr id="228" name="Freeform: Shape 227">
            <a:extLst>
              <a:ext uri="{FF2B5EF4-FFF2-40B4-BE49-F238E27FC236}">
                <a16:creationId xmlns:a16="http://schemas.microsoft.com/office/drawing/2014/main" id="{76E294FE-2798-026E-05B0-B1D37CA3DC6B}"/>
              </a:ext>
            </a:extLst>
          </p:cNvPr>
          <p:cNvSpPr/>
          <p:nvPr/>
        </p:nvSpPr>
        <p:spPr>
          <a:xfrm>
            <a:off x="16555623" y="7571614"/>
            <a:ext cx="1625916" cy="2167981"/>
          </a:xfrm>
          <a:custGeom>
            <a:avLst/>
            <a:gdLst>
              <a:gd name="connsiteX0" fmla="*/ 1371410 w 1625916"/>
              <a:gd name="connsiteY0" fmla="*/ 2167699 h 2167981"/>
              <a:gd name="connsiteX1" fmla="*/ 52482 w 1625916"/>
              <a:gd name="connsiteY1" fmla="*/ 2036920 h 2167981"/>
              <a:gd name="connsiteX2" fmla="*/ 286 w 1625916"/>
              <a:gd name="connsiteY2" fmla="*/ 1973198 h 2167981"/>
              <a:gd name="connsiteX3" fmla="*/ 190786 w 1625916"/>
              <a:gd name="connsiteY3" fmla="*/ 52577 h 2167981"/>
              <a:gd name="connsiteX4" fmla="*/ 254508 w 1625916"/>
              <a:gd name="connsiteY4" fmla="*/ 285 h 2167981"/>
              <a:gd name="connsiteX5" fmla="*/ 1573434 w 1625916"/>
              <a:gd name="connsiteY5" fmla="*/ 131063 h 2167981"/>
              <a:gd name="connsiteX6" fmla="*/ 1625631 w 1625916"/>
              <a:gd name="connsiteY6" fmla="*/ 194785 h 2167981"/>
              <a:gd name="connsiteX7" fmla="*/ 1435131 w 1625916"/>
              <a:gd name="connsiteY7" fmla="*/ 2115311 h 2167981"/>
              <a:gd name="connsiteX8" fmla="*/ 1371485 w 1625916"/>
              <a:gd name="connsiteY8" fmla="*/ 2167706 h 2167981"/>
              <a:gd name="connsiteX9" fmla="*/ 1371409 w 1625916"/>
              <a:gd name="connsiteY9" fmla="*/ 2167699 h 2167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5916" h="2167981">
                <a:moveTo>
                  <a:pt x="1371410" y="2167699"/>
                </a:moveTo>
                <a:lnTo>
                  <a:pt x="52482" y="2036920"/>
                </a:lnTo>
                <a:cubicBezTo>
                  <a:pt x="20486" y="2033712"/>
                  <a:pt x="-2870" y="2005200"/>
                  <a:pt x="286" y="1973198"/>
                </a:cubicBezTo>
                <a:lnTo>
                  <a:pt x="190786" y="52577"/>
                </a:lnTo>
                <a:cubicBezTo>
                  <a:pt x="193945" y="20542"/>
                  <a:pt x="222472" y="-2869"/>
                  <a:pt x="254508" y="285"/>
                </a:cubicBezTo>
                <a:lnTo>
                  <a:pt x="1573434" y="131063"/>
                </a:lnTo>
                <a:cubicBezTo>
                  <a:pt x="1605431" y="134270"/>
                  <a:pt x="1628787" y="162783"/>
                  <a:pt x="1625631" y="194785"/>
                </a:cubicBezTo>
                <a:lnTo>
                  <a:pt x="1435131" y="2115311"/>
                </a:lnTo>
                <a:cubicBezTo>
                  <a:pt x="1432024" y="2147355"/>
                  <a:pt x="1403528" y="2170813"/>
                  <a:pt x="1371485" y="2167706"/>
                </a:cubicBezTo>
                <a:cubicBezTo>
                  <a:pt x="1371460" y="2167703"/>
                  <a:pt x="1371435" y="2167701"/>
                  <a:pt x="1371409" y="2167699"/>
                </a:cubicBezTo>
                <a:close/>
              </a:path>
            </a:pathLst>
          </a:custGeom>
          <a:solidFill>
            <a:srgbClr val="E0E0E0"/>
          </a:solidFill>
          <a:ln w="9525" cap="flat">
            <a:noFill/>
            <a:prstDash val="solid"/>
            <a:miter/>
          </a:ln>
        </p:spPr>
        <p:txBody>
          <a:bodyPr rtlCol="0" anchor="ctr"/>
          <a:lstStyle/>
          <a:p>
            <a:endParaRPr lang="en-ID"/>
          </a:p>
        </p:txBody>
      </p:sp>
      <p:sp>
        <p:nvSpPr>
          <p:cNvPr id="229" name="Freeform: Shape 228">
            <a:extLst>
              <a:ext uri="{FF2B5EF4-FFF2-40B4-BE49-F238E27FC236}">
                <a16:creationId xmlns:a16="http://schemas.microsoft.com/office/drawing/2014/main" id="{C02E5360-8A65-77D5-B35C-96439895BA91}"/>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1" name="Freeform: Shape 230">
            <a:extLst>
              <a:ext uri="{FF2B5EF4-FFF2-40B4-BE49-F238E27FC236}">
                <a16:creationId xmlns:a16="http://schemas.microsoft.com/office/drawing/2014/main" id="{EB45DD46-94C5-4002-411A-9807F267541C}"/>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3" name="Freeform: Shape 232">
            <a:extLst>
              <a:ext uri="{FF2B5EF4-FFF2-40B4-BE49-F238E27FC236}">
                <a16:creationId xmlns:a16="http://schemas.microsoft.com/office/drawing/2014/main" id="{30E68AF2-FB59-DB4D-2C7A-58F8E450F5A2}"/>
              </a:ext>
            </a:extLst>
          </p:cNvPr>
          <p:cNvSpPr/>
          <p:nvPr/>
        </p:nvSpPr>
        <p:spPr>
          <a:xfrm rot="16539600">
            <a:off x="16435317" y="8000458"/>
            <a:ext cx="1867471" cy="1295876"/>
          </a:xfrm>
          <a:custGeom>
            <a:avLst/>
            <a:gdLst>
              <a:gd name="connsiteX0" fmla="*/ 0 w 1867471"/>
              <a:gd name="connsiteY0" fmla="*/ 0 h 1295876"/>
              <a:gd name="connsiteX1" fmla="*/ 1867472 w 1867471"/>
              <a:gd name="connsiteY1" fmla="*/ 0 h 1295876"/>
              <a:gd name="connsiteX2" fmla="*/ 1867472 w 1867471"/>
              <a:gd name="connsiteY2" fmla="*/ 1295876 h 1295876"/>
              <a:gd name="connsiteX3" fmla="*/ 0 w 1867471"/>
              <a:gd name="connsiteY3" fmla="*/ 1295876 h 1295876"/>
            </a:gdLst>
            <a:ahLst/>
            <a:cxnLst>
              <a:cxn ang="0">
                <a:pos x="connsiteX0" y="connsiteY0"/>
              </a:cxn>
              <a:cxn ang="0">
                <a:pos x="connsiteX1" y="connsiteY1"/>
              </a:cxn>
              <a:cxn ang="0">
                <a:pos x="connsiteX2" y="connsiteY2"/>
              </a:cxn>
              <a:cxn ang="0">
                <a:pos x="connsiteX3" y="connsiteY3"/>
              </a:cxn>
            </a:cxnLst>
            <a:rect l="l" t="t" r="r" b="b"/>
            <a:pathLst>
              <a:path w="1867471" h="1295876">
                <a:moveTo>
                  <a:pt x="0" y="0"/>
                </a:moveTo>
                <a:lnTo>
                  <a:pt x="1867472" y="0"/>
                </a:lnTo>
                <a:lnTo>
                  <a:pt x="1867472" y="1295876"/>
                </a:lnTo>
                <a:lnTo>
                  <a:pt x="0" y="1295876"/>
                </a:lnTo>
                <a:close/>
              </a:path>
            </a:pathLst>
          </a:custGeom>
          <a:solidFill>
            <a:srgbClr val="FFFFFF"/>
          </a:solidFill>
          <a:ln w="9525" cap="flat">
            <a:noFill/>
            <a:prstDash val="solid"/>
            <a:miter/>
          </a:ln>
        </p:spPr>
        <p:txBody>
          <a:bodyPr rtlCol="0" anchor="ctr"/>
          <a:lstStyle/>
          <a:p>
            <a:endParaRPr lang="en-ID"/>
          </a:p>
        </p:txBody>
      </p:sp>
      <p:sp>
        <p:nvSpPr>
          <p:cNvPr id="234" name="Freeform: Shape 233">
            <a:extLst>
              <a:ext uri="{FF2B5EF4-FFF2-40B4-BE49-F238E27FC236}">
                <a16:creationId xmlns:a16="http://schemas.microsoft.com/office/drawing/2014/main" id="{62B8D09A-243F-9411-938C-CA0661BD5676}"/>
              </a:ext>
            </a:extLst>
          </p:cNvPr>
          <p:cNvSpPr/>
          <p:nvPr/>
        </p:nvSpPr>
        <p:spPr>
          <a:xfrm>
            <a:off x="16631251" y="7654099"/>
            <a:ext cx="1476184" cy="1987581"/>
          </a:xfrm>
          <a:custGeom>
            <a:avLst/>
            <a:gdLst>
              <a:gd name="connsiteX0" fmla="*/ 1290733 w 1476184"/>
              <a:gd name="connsiteY0" fmla="*/ 1987582 h 1987581"/>
              <a:gd name="connsiteX1" fmla="*/ 1473803 w 1476184"/>
              <a:gd name="connsiteY1" fmla="*/ 129064 h 1987581"/>
              <a:gd name="connsiteX2" fmla="*/ 1474851 w 1476184"/>
              <a:gd name="connsiteY2" fmla="*/ 130397 h 1987581"/>
              <a:gd name="connsiteX3" fmla="*/ 185833 w 1476184"/>
              <a:gd name="connsiteY3" fmla="*/ 2667 h 1987581"/>
              <a:gd name="connsiteX4" fmla="*/ 185833 w 1476184"/>
              <a:gd name="connsiteY4" fmla="*/ 2667 h 1987581"/>
              <a:gd name="connsiteX5" fmla="*/ 187262 w 1476184"/>
              <a:gd name="connsiteY5" fmla="*/ 1429 h 1987581"/>
              <a:gd name="connsiteX6" fmla="*/ 2763 w 1476184"/>
              <a:gd name="connsiteY6" fmla="*/ 1859756 h 1987581"/>
              <a:gd name="connsiteX7" fmla="*/ 1810 w 1476184"/>
              <a:gd name="connsiteY7" fmla="*/ 1858613 h 1987581"/>
              <a:gd name="connsiteX8" fmla="*/ 1290733 w 1476184"/>
              <a:gd name="connsiteY8" fmla="*/ 1987582 h 1987581"/>
              <a:gd name="connsiteX9" fmla="*/ 1048 w 1476184"/>
              <a:gd name="connsiteY9" fmla="*/ 1860709 h 1987581"/>
              <a:gd name="connsiteX10" fmla="*/ 0 w 1476184"/>
              <a:gd name="connsiteY10" fmla="*/ 1860709 h 1987581"/>
              <a:gd name="connsiteX11" fmla="*/ 0 w 1476184"/>
              <a:gd name="connsiteY11" fmla="*/ 1859661 h 1987581"/>
              <a:gd name="connsiteX12" fmla="*/ 184023 w 1476184"/>
              <a:gd name="connsiteY12" fmla="*/ 1333 h 1987581"/>
              <a:gd name="connsiteX13" fmla="*/ 184023 w 1476184"/>
              <a:gd name="connsiteY13" fmla="*/ 0 h 1987581"/>
              <a:gd name="connsiteX14" fmla="*/ 185833 w 1476184"/>
              <a:gd name="connsiteY14" fmla="*/ 0 h 1987581"/>
              <a:gd name="connsiteX15" fmla="*/ 1475041 w 1476184"/>
              <a:gd name="connsiteY15" fmla="*/ 127825 h 1987581"/>
              <a:gd name="connsiteX16" fmla="*/ 1476184 w 1476184"/>
              <a:gd name="connsiteY16" fmla="*/ 127825 h 1987581"/>
              <a:gd name="connsiteX17" fmla="*/ 1476184 w 1476184"/>
              <a:gd name="connsiteY17" fmla="*/ 129064 h 1987581"/>
              <a:gd name="connsiteX18" fmla="*/ 1290733 w 1476184"/>
              <a:gd name="connsiteY18" fmla="*/ 1987582 h 1987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76184" h="1987581">
                <a:moveTo>
                  <a:pt x="1290733" y="1987582"/>
                </a:moveTo>
                <a:cubicBezTo>
                  <a:pt x="1291781" y="1976818"/>
                  <a:pt x="1365790" y="1225582"/>
                  <a:pt x="1473803" y="129064"/>
                </a:cubicBezTo>
                <a:lnTo>
                  <a:pt x="1474851" y="130397"/>
                </a:lnTo>
                <a:lnTo>
                  <a:pt x="185833" y="2667"/>
                </a:lnTo>
                <a:lnTo>
                  <a:pt x="185833" y="2667"/>
                </a:lnTo>
                <a:lnTo>
                  <a:pt x="187262" y="1429"/>
                </a:lnTo>
                <a:cubicBezTo>
                  <a:pt x="118015" y="699326"/>
                  <a:pt x="53912" y="1344454"/>
                  <a:pt x="2763" y="1859756"/>
                </a:cubicBezTo>
                <a:lnTo>
                  <a:pt x="1810" y="1858613"/>
                </a:lnTo>
                <a:lnTo>
                  <a:pt x="1290733" y="1987582"/>
                </a:lnTo>
                <a:lnTo>
                  <a:pt x="1048" y="1860709"/>
                </a:lnTo>
                <a:lnTo>
                  <a:pt x="0" y="1860709"/>
                </a:lnTo>
                <a:lnTo>
                  <a:pt x="0" y="1859661"/>
                </a:lnTo>
                <a:cubicBezTo>
                  <a:pt x="51054" y="1343977"/>
                  <a:pt x="114871" y="699230"/>
                  <a:pt x="184023" y="1333"/>
                </a:cubicBezTo>
                <a:lnTo>
                  <a:pt x="184023" y="0"/>
                </a:lnTo>
                <a:lnTo>
                  <a:pt x="185833" y="0"/>
                </a:lnTo>
                <a:lnTo>
                  <a:pt x="1475041" y="127825"/>
                </a:lnTo>
                <a:lnTo>
                  <a:pt x="1476184" y="127825"/>
                </a:lnTo>
                <a:lnTo>
                  <a:pt x="1476184" y="129064"/>
                </a:lnTo>
                <a:cubicBezTo>
                  <a:pt x="1366933" y="1225963"/>
                  <a:pt x="1291685" y="1976818"/>
                  <a:pt x="1290733" y="1987582"/>
                </a:cubicBezTo>
                <a:close/>
              </a:path>
            </a:pathLst>
          </a:custGeom>
          <a:solidFill>
            <a:srgbClr val="263238"/>
          </a:solidFill>
          <a:ln w="9525" cap="flat">
            <a:noFill/>
            <a:prstDash val="solid"/>
            <a:miter/>
          </a:ln>
        </p:spPr>
        <p:txBody>
          <a:bodyPr rtlCol="0" anchor="ctr"/>
          <a:lstStyle/>
          <a:p>
            <a:endParaRPr lang="en-ID"/>
          </a:p>
        </p:txBody>
      </p:sp>
      <p:sp>
        <p:nvSpPr>
          <p:cNvPr id="317" name="object 17"/>
          <p:cNvSpPr txBox="1">
            <a:spLocks/>
          </p:cNvSpPr>
          <p:nvPr/>
        </p:nvSpPr>
        <p:spPr>
          <a:xfrm>
            <a:off x="342900" y="1732010"/>
            <a:ext cx="7619999"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12700" algn="ctr">
              <a:spcBef>
                <a:spcPts val="5650"/>
              </a:spcBef>
            </a:pPr>
            <a:r>
              <a:rPr lang="en-US" sz="2800" b="1">
                <a:solidFill>
                  <a:schemeClr val="accent3">
                    <a:lumMod val="50000"/>
                  </a:schemeClr>
                </a:solidFill>
                <a:latin typeface="Montserrat" panose="00000500000000000000" pitchFamily="2" charset="0"/>
                <a:cs typeface="Lucida Sans"/>
              </a:rPr>
              <a:t>Definisi Infrastruktur Data Werehouse</a:t>
            </a:r>
            <a:endParaRPr lang="en-US" sz="2800" b="1" dirty="0">
              <a:solidFill>
                <a:schemeClr val="accent3">
                  <a:lumMod val="50000"/>
                </a:schemeClr>
              </a:solidFill>
              <a:latin typeface="Montserrat" panose="00000500000000000000" pitchFamily="2" charset="0"/>
              <a:cs typeface="Lucida Sans"/>
            </a:endParaRPr>
          </a:p>
        </p:txBody>
      </p:sp>
      <p:sp>
        <p:nvSpPr>
          <p:cNvPr id="319" name="TextBox 318">
            <a:extLst>
              <a:ext uri="{FF2B5EF4-FFF2-40B4-BE49-F238E27FC236}">
                <a16:creationId xmlns:a16="http://schemas.microsoft.com/office/drawing/2014/main" id="{FC924B6B-6775-5EAE-200B-97FB3C853C94}"/>
              </a:ext>
            </a:extLst>
          </p:cNvPr>
          <p:cNvSpPr txBox="1"/>
          <p:nvPr/>
        </p:nvSpPr>
        <p:spPr>
          <a:xfrm>
            <a:off x="533400" y="2891142"/>
            <a:ext cx="8153400" cy="2810256"/>
          </a:xfrm>
          <a:prstGeom prst="rect">
            <a:avLst/>
          </a:prstGeom>
          <a:noFill/>
        </p:spPr>
        <p:txBody>
          <a:bodyPr wrap="square">
            <a:spAutoFit/>
          </a:bodyPr>
          <a:lstStyle/>
          <a:p>
            <a:pPr algn="just">
              <a:lnSpc>
                <a:spcPct val="150000"/>
              </a:lnSpc>
              <a:spcAft>
                <a:spcPts val="800"/>
              </a:spcAft>
            </a:pPr>
            <a:r>
              <a:rPr lang="en-ID" sz="2000" b="1" kern="100">
                <a:effectLst/>
                <a:latin typeface="Montserrat" panose="00000500000000000000" pitchFamily="2" charset="0"/>
                <a:ea typeface="Calibri" panose="020F0502020204030204" pitchFamily="34" charset="0"/>
                <a:cs typeface="Arial" panose="020B0604020202020204" pitchFamily="34" charset="0"/>
              </a:rPr>
              <a:t>Infrastruktur data werehouse merupakan sebuah lingkungan (environtment) yang dibentuk dari kumpulan hardware, software, hingga sumber daya manusia yang saling berkaitan satu sama lain, untuk menunjang jalannya fungsi atau produktifitas dari system pada data werehouse, di dalam proses pengumpulan hingga analisis data. </a:t>
            </a:r>
            <a:endParaRPr lang="en-ID" sz="2000" b="1" kern="100" dirty="0">
              <a:effectLst/>
              <a:latin typeface="Montserrat" panose="00000500000000000000" pitchFamily="2" charset="0"/>
              <a:ea typeface="Calibri" panose="020F0502020204030204" pitchFamily="34" charset="0"/>
              <a:cs typeface="Arial" panose="020B0604020202020204" pitchFamily="34" charset="0"/>
            </a:endParaRPr>
          </a:p>
        </p:txBody>
      </p:sp>
      <p:sp>
        <p:nvSpPr>
          <p:cNvPr id="320" name="object 17"/>
          <p:cNvSpPr txBox="1">
            <a:spLocks/>
          </p:cNvSpPr>
          <p:nvPr/>
        </p:nvSpPr>
        <p:spPr>
          <a:xfrm>
            <a:off x="6263730" y="5420798"/>
            <a:ext cx="9639300"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12700" algn="ctr">
              <a:spcBef>
                <a:spcPts val="5650"/>
              </a:spcBef>
            </a:pPr>
            <a:r>
              <a:rPr lang="en-US" sz="2800" b="1">
                <a:solidFill>
                  <a:schemeClr val="accent3">
                    <a:lumMod val="50000"/>
                  </a:schemeClr>
                </a:solidFill>
                <a:latin typeface="Montserrat" panose="00000500000000000000" pitchFamily="2" charset="0"/>
                <a:cs typeface="Lucida Sans"/>
              </a:rPr>
              <a:t>Tujuan dan Manfaat Infrastruktur Data Werehouse </a:t>
            </a:r>
            <a:endParaRPr lang="en-US" sz="2800" b="1" dirty="0">
              <a:solidFill>
                <a:schemeClr val="accent3">
                  <a:lumMod val="50000"/>
                </a:schemeClr>
              </a:solidFill>
              <a:latin typeface="Montserrat" panose="00000500000000000000" pitchFamily="2" charset="0"/>
              <a:cs typeface="Lucida Sans"/>
            </a:endParaRPr>
          </a:p>
        </p:txBody>
      </p:sp>
      <p:sp>
        <p:nvSpPr>
          <p:cNvPr id="321" name="TextBox 320">
            <a:extLst>
              <a:ext uri="{FF2B5EF4-FFF2-40B4-BE49-F238E27FC236}">
                <a16:creationId xmlns:a16="http://schemas.microsoft.com/office/drawing/2014/main" id="{FC924B6B-6775-5EAE-200B-97FB3C853C94}"/>
              </a:ext>
            </a:extLst>
          </p:cNvPr>
          <p:cNvSpPr txBox="1"/>
          <p:nvPr/>
        </p:nvSpPr>
        <p:spPr>
          <a:xfrm>
            <a:off x="6263730" y="6580272"/>
            <a:ext cx="9639300" cy="1425262"/>
          </a:xfrm>
          <a:prstGeom prst="rect">
            <a:avLst/>
          </a:prstGeom>
          <a:noFill/>
        </p:spPr>
        <p:txBody>
          <a:bodyPr wrap="square">
            <a:spAutoFit/>
          </a:bodyPr>
          <a:lstStyle/>
          <a:p>
            <a:pPr algn="just">
              <a:lnSpc>
                <a:spcPct val="150000"/>
              </a:lnSpc>
              <a:spcAft>
                <a:spcPts val="800"/>
              </a:spcAft>
            </a:pPr>
            <a:r>
              <a:rPr lang="en-ID" sz="2000" b="1" kern="100">
                <a:effectLst/>
                <a:latin typeface="Montserrat" panose="00000500000000000000" pitchFamily="2" charset="0"/>
                <a:ea typeface="Calibri" panose="020F0502020204030204" pitchFamily="34" charset="0"/>
                <a:cs typeface="Arial" panose="020B0604020202020204" pitchFamily="34" charset="0"/>
              </a:rPr>
              <a:t>Infrastruktur data werehouse berguna untuk menunjang jalannya fungsi dari data werehouse, dari pengumpulan data hingga analisis data. </a:t>
            </a:r>
            <a:endParaRPr lang="en-ID" sz="2000" b="1" kern="100" dirty="0">
              <a:effectLst/>
              <a:latin typeface="Montserrat" panose="00000500000000000000" pitchFamily="2" charset="0"/>
              <a:ea typeface="Calibri" panose="020F0502020204030204" pitchFamily="34" charset="0"/>
              <a:cs typeface="Arial" panose="020B0604020202020204" pitchFamily="34" charset="0"/>
            </a:endParaRPr>
          </a:p>
        </p:txBody>
      </p:sp>
      <p:sp>
        <p:nvSpPr>
          <p:cNvPr id="322" name="TextBox 321">
            <a:extLst>
              <a:ext uri="{FF2B5EF4-FFF2-40B4-BE49-F238E27FC236}">
                <a16:creationId xmlns:a16="http://schemas.microsoft.com/office/drawing/2014/main" id="{FC924B6B-6775-5EAE-200B-97FB3C853C94}"/>
              </a:ext>
            </a:extLst>
          </p:cNvPr>
          <p:cNvSpPr txBox="1"/>
          <p:nvPr/>
        </p:nvSpPr>
        <p:spPr>
          <a:xfrm>
            <a:off x="6263730" y="8194469"/>
            <a:ext cx="9639300" cy="1631216"/>
          </a:xfrm>
          <a:prstGeom prst="rect">
            <a:avLst/>
          </a:prstGeom>
          <a:noFill/>
        </p:spPr>
        <p:txBody>
          <a:bodyPr wrap="square">
            <a:spAutoFit/>
          </a:bodyPr>
          <a:lstStyle/>
          <a:p>
            <a:pPr algn="just">
              <a:spcAft>
                <a:spcPts val="800"/>
              </a:spcAft>
            </a:pPr>
            <a:r>
              <a:rPr lang="en-ID" sz="2000" b="1" kern="100">
                <a:effectLst/>
                <a:latin typeface="Montserrat" panose="00000500000000000000" pitchFamily="2" charset="0"/>
                <a:ea typeface="Calibri" panose="020F0502020204030204" pitchFamily="34" charset="0"/>
                <a:cs typeface="Arial" panose="020B0604020202020204" pitchFamily="34" charset="0"/>
              </a:rPr>
              <a:t>Data werehouse melibatkan 3 aspek penting :</a:t>
            </a:r>
          </a:p>
          <a:p>
            <a:pPr marL="285750" indent="-285750" algn="just">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Hardware (perangkat keras)</a:t>
            </a:r>
          </a:p>
          <a:p>
            <a:pPr marL="285750" indent="-285750" algn="just">
              <a:spcAft>
                <a:spcPts val="800"/>
              </a:spcAft>
              <a:buFont typeface="Arial" panose="020B0604020202020204" pitchFamily="34" charset="0"/>
              <a:buChar char="•"/>
            </a:pPr>
            <a:r>
              <a:rPr lang="en-ID" sz="2000" b="1" kern="100">
                <a:effectLst/>
                <a:latin typeface="Montserrat" panose="00000500000000000000" pitchFamily="2" charset="0"/>
                <a:ea typeface="Calibri" panose="020F0502020204030204" pitchFamily="34" charset="0"/>
                <a:cs typeface="Arial" panose="020B0604020202020204" pitchFamily="34" charset="0"/>
              </a:rPr>
              <a:t>Software (perangkat lunak)</a:t>
            </a:r>
          </a:p>
          <a:p>
            <a:pPr marL="285750" indent="-285750" algn="just">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Brainware (Kemampuan otak manusia) </a:t>
            </a:r>
            <a:endParaRPr lang="en-ID" sz="2000" b="1" kern="100" dirty="0">
              <a:effectLst/>
              <a:latin typeface="Montserrat" panose="00000500000000000000" pitchFamily="2" charset="0"/>
              <a:ea typeface="Calibri" panose="020F0502020204030204" pitchFamily="34" charset="0"/>
              <a:cs typeface="Arial" panose="020B0604020202020204" pitchFamily="34" charset="0"/>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8255"/>
            <a:ext cx="5594985" cy="4389755"/>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3" name="object 3"/>
          <p:cNvSpPr/>
          <p:nvPr/>
        </p:nvSpPr>
        <p:spPr>
          <a:xfrm>
            <a:off x="0" y="6047845"/>
            <a:ext cx="8305800" cy="4239192"/>
          </a:xfrm>
          <a:custGeom>
            <a:avLst/>
            <a:gdLst/>
            <a:ahLst/>
            <a:cxnLst/>
            <a:rect l="l" t="t" r="r" b="b"/>
            <a:pathLst>
              <a:path w="5052695" h="2505709">
                <a:moveTo>
                  <a:pt x="0" y="2141906"/>
                </a:moveTo>
                <a:lnTo>
                  <a:pt x="2382918" y="2008594"/>
                </a:lnTo>
                <a:lnTo>
                  <a:pt x="2332330" y="2011060"/>
                </a:lnTo>
                <a:lnTo>
                  <a:pt x="2281703" y="2012600"/>
                </a:lnTo>
                <a:lnTo>
                  <a:pt x="2231050" y="2013217"/>
                </a:lnTo>
                <a:lnTo>
                  <a:pt x="2180383" y="2012913"/>
                </a:lnTo>
                <a:lnTo>
                  <a:pt x="2129715" y="2011691"/>
                </a:lnTo>
                <a:lnTo>
                  <a:pt x="2079058" y="2009553"/>
                </a:lnTo>
                <a:lnTo>
                  <a:pt x="2028426" y="2006501"/>
                </a:lnTo>
                <a:lnTo>
                  <a:pt x="1977831" y="2002539"/>
                </a:lnTo>
                <a:lnTo>
                  <a:pt x="1928307" y="1997043"/>
                </a:lnTo>
                <a:lnTo>
                  <a:pt x="1879053" y="1990491"/>
                </a:lnTo>
                <a:lnTo>
                  <a:pt x="1830054" y="1982928"/>
                </a:lnTo>
                <a:lnTo>
                  <a:pt x="1781300" y="1974401"/>
                </a:lnTo>
                <a:lnTo>
                  <a:pt x="1732777" y="1964956"/>
                </a:lnTo>
                <a:lnTo>
                  <a:pt x="1684472" y="1954640"/>
                </a:lnTo>
                <a:lnTo>
                  <a:pt x="1636373" y="1943499"/>
                </a:lnTo>
                <a:lnTo>
                  <a:pt x="1588467" y="1931581"/>
                </a:lnTo>
                <a:lnTo>
                  <a:pt x="1540742" y="1918931"/>
                </a:lnTo>
                <a:lnTo>
                  <a:pt x="1493184" y="1905596"/>
                </a:lnTo>
                <a:lnTo>
                  <a:pt x="1445782" y="1891622"/>
                </a:lnTo>
                <a:lnTo>
                  <a:pt x="1398522" y="1877057"/>
                </a:lnTo>
                <a:lnTo>
                  <a:pt x="1351391" y="1861945"/>
                </a:lnTo>
                <a:lnTo>
                  <a:pt x="1304378" y="1846335"/>
                </a:lnTo>
                <a:lnTo>
                  <a:pt x="1257470" y="1830273"/>
                </a:lnTo>
                <a:lnTo>
                  <a:pt x="1207850" y="1810725"/>
                </a:lnTo>
                <a:lnTo>
                  <a:pt x="1161384" y="1787690"/>
                </a:lnTo>
                <a:lnTo>
                  <a:pt x="1117953" y="1761342"/>
                </a:lnTo>
                <a:lnTo>
                  <a:pt x="1077439" y="1731854"/>
                </a:lnTo>
                <a:lnTo>
                  <a:pt x="1039722" y="1699402"/>
                </a:lnTo>
                <a:lnTo>
                  <a:pt x="1004684" y="1664159"/>
                </a:lnTo>
                <a:lnTo>
                  <a:pt x="972204" y="1626299"/>
                </a:lnTo>
                <a:lnTo>
                  <a:pt x="942165" y="1585996"/>
                </a:lnTo>
                <a:lnTo>
                  <a:pt x="914446" y="1543426"/>
                </a:lnTo>
                <a:lnTo>
                  <a:pt x="888929" y="1498761"/>
                </a:lnTo>
                <a:lnTo>
                  <a:pt x="865266" y="1453966"/>
                </a:lnTo>
                <a:lnTo>
                  <a:pt x="841885" y="1409078"/>
                </a:lnTo>
                <a:lnTo>
                  <a:pt x="818768" y="1364100"/>
                </a:lnTo>
                <a:lnTo>
                  <a:pt x="795899" y="1319032"/>
                </a:lnTo>
                <a:lnTo>
                  <a:pt x="773259" y="1273875"/>
                </a:lnTo>
                <a:lnTo>
                  <a:pt x="750831" y="1228629"/>
                </a:lnTo>
                <a:lnTo>
                  <a:pt x="728598" y="1183297"/>
                </a:lnTo>
                <a:lnTo>
                  <a:pt x="706541" y="1137878"/>
                </a:lnTo>
                <a:lnTo>
                  <a:pt x="684644" y="1092375"/>
                </a:lnTo>
                <a:lnTo>
                  <a:pt x="662889" y="1046787"/>
                </a:lnTo>
                <a:lnTo>
                  <a:pt x="641259" y="1001116"/>
                </a:lnTo>
                <a:lnTo>
                  <a:pt x="619735" y="955362"/>
                </a:lnTo>
                <a:lnTo>
                  <a:pt x="598300" y="909528"/>
                </a:lnTo>
                <a:lnTo>
                  <a:pt x="577312" y="864419"/>
                </a:lnTo>
                <a:lnTo>
                  <a:pt x="556819" y="819104"/>
                </a:lnTo>
                <a:lnTo>
                  <a:pt x="536618" y="773683"/>
                </a:lnTo>
                <a:lnTo>
                  <a:pt x="516506" y="728257"/>
                </a:lnTo>
                <a:lnTo>
                  <a:pt x="496281" y="682927"/>
                </a:lnTo>
                <a:lnTo>
                  <a:pt x="475738" y="637794"/>
                </a:lnTo>
                <a:lnTo>
                  <a:pt x="454675" y="592958"/>
                </a:lnTo>
                <a:lnTo>
                  <a:pt x="432889" y="548520"/>
                </a:lnTo>
                <a:lnTo>
                  <a:pt x="410177" y="504581"/>
                </a:lnTo>
                <a:lnTo>
                  <a:pt x="386335" y="461243"/>
                </a:lnTo>
                <a:lnTo>
                  <a:pt x="361160" y="418605"/>
                </a:lnTo>
                <a:lnTo>
                  <a:pt x="334450" y="376769"/>
                </a:lnTo>
                <a:lnTo>
                  <a:pt x="307292" y="335877"/>
                </a:lnTo>
                <a:lnTo>
                  <a:pt x="278958" y="295877"/>
                </a:lnTo>
                <a:lnTo>
                  <a:pt x="249475" y="256791"/>
                </a:lnTo>
                <a:lnTo>
                  <a:pt x="218867" y="218641"/>
                </a:lnTo>
                <a:lnTo>
                  <a:pt x="187158" y="181449"/>
                </a:lnTo>
                <a:lnTo>
                  <a:pt x="154375" y="145238"/>
                </a:lnTo>
                <a:lnTo>
                  <a:pt x="120540" y="110029"/>
                </a:lnTo>
                <a:lnTo>
                  <a:pt x="85680" y="75846"/>
                </a:lnTo>
                <a:lnTo>
                  <a:pt x="49820" y="42709"/>
                </a:lnTo>
                <a:lnTo>
                  <a:pt x="12983" y="10642"/>
                </a:lnTo>
                <a:lnTo>
                  <a:pt x="0" y="0"/>
                </a:lnTo>
                <a:lnTo>
                  <a:pt x="0" y="2141906"/>
                </a:lnTo>
                <a:close/>
              </a:path>
              <a:path w="5052695" h="2505709">
                <a:moveTo>
                  <a:pt x="5052335" y="2505672"/>
                </a:moveTo>
                <a:lnTo>
                  <a:pt x="5021439" y="2456135"/>
                </a:lnTo>
                <a:lnTo>
                  <a:pt x="4992200" y="2413220"/>
                </a:lnTo>
                <a:lnTo>
                  <a:pt x="4961452" y="2371449"/>
                </a:lnTo>
                <a:lnTo>
                  <a:pt x="4929233" y="2330875"/>
                </a:lnTo>
                <a:lnTo>
                  <a:pt x="4895581" y="2291546"/>
                </a:lnTo>
                <a:lnTo>
                  <a:pt x="4860536" y="2253516"/>
                </a:lnTo>
                <a:lnTo>
                  <a:pt x="4822751" y="2216778"/>
                </a:lnTo>
                <a:lnTo>
                  <a:pt x="4783498" y="2182845"/>
                </a:lnTo>
                <a:lnTo>
                  <a:pt x="4742842" y="2151569"/>
                </a:lnTo>
                <a:lnTo>
                  <a:pt x="4700851" y="2122806"/>
                </a:lnTo>
                <a:lnTo>
                  <a:pt x="4657591" y="2096410"/>
                </a:lnTo>
                <a:lnTo>
                  <a:pt x="4613128" y="2072236"/>
                </a:lnTo>
                <a:lnTo>
                  <a:pt x="4567529" y="2050138"/>
                </a:lnTo>
                <a:lnTo>
                  <a:pt x="4520860" y="2029972"/>
                </a:lnTo>
                <a:lnTo>
                  <a:pt x="4473187" y="2011591"/>
                </a:lnTo>
                <a:lnTo>
                  <a:pt x="4424577" y="1994851"/>
                </a:lnTo>
                <a:lnTo>
                  <a:pt x="4375096" y="1979606"/>
                </a:lnTo>
                <a:lnTo>
                  <a:pt x="4324811" y="1965710"/>
                </a:lnTo>
                <a:lnTo>
                  <a:pt x="4276660" y="1953867"/>
                </a:lnTo>
                <a:lnTo>
                  <a:pt x="4228391" y="1943280"/>
                </a:lnTo>
                <a:lnTo>
                  <a:pt x="4180010" y="1933881"/>
                </a:lnTo>
                <a:lnTo>
                  <a:pt x="4131523" y="1925606"/>
                </a:lnTo>
                <a:lnTo>
                  <a:pt x="4082935" y="1918388"/>
                </a:lnTo>
                <a:lnTo>
                  <a:pt x="4034253" y="1912162"/>
                </a:lnTo>
                <a:lnTo>
                  <a:pt x="3985482" y="1906860"/>
                </a:lnTo>
                <a:lnTo>
                  <a:pt x="3936627" y="1902418"/>
                </a:lnTo>
                <a:lnTo>
                  <a:pt x="3887694" y="1898769"/>
                </a:lnTo>
                <a:lnTo>
                  <a:pt x="3838690" y="1895847"/>
                </a:lnTo>
                <a:lnTo>
                  <a:pt x="3789619" y="1893586"/>
                </a:lnTo>
                <a:lnTo>
                  <a:pt x="3740488" y="1891920"/>
                </a:lnTo>
                <a:lnTo>
                  <a:pt x="3691301" y="1890783"/>
                </a:lnTo>
                <a:lnTo>
                  <a:pt x="3306950" y="1887386"/>
                </a:lnTo>
                <a:lnTo>
                  <a:pt x="3254285" y="1890139"/>
                </a:lnTo>
                <a:lnTo>
                  <a:pt x="3201683" y="1893790"/>
                </a:lnTo>
                <a:lnTo>
                  <a:pt x="3149157" y="1898339"/>
                </a:lnTo>
                <a:lnTo>
                  <a:pt x="3096720" y="1903785"/>
                </a:lnTo>
                <a:lnTo>
                  <a:pt x="3044384" y="1910127"/>
                </a:lnTo>
                <a:lnTo>
                  <a:pt x="2992163" y="1917364"/>
                </a:lnTo>
                <a:lnTo>
                  <a:pt x="2940070" y="1925496"/>
                </a:lnTo>
                <a:lnTo>
                  <a:pt x="2888116" y="1934522"/>
                </a:lnTo>
                <a:lnTo>
                  <a:pt x="2836316" y="1944441"/>
                </a:lnTo>
                <a:lnTo>
                  <a:pt x="2734865" y="1965211"/>
                </a:lnTo>
                <a:lnTo>
                  <a:pt x="2684908" y="1974224"/>
                </a:lnTo>
                <a:lnTo>
                  <a:pt x="2634823" y="1982295"/>
                </a:lnTo>
                <a:lnTo>
                  <a:pt x="2584622" y="1989426"/>
                </a:lnTo>
                <a:lnTo>
                  <a:pt x="2534318" y="1995618"/>
                </a:lnTo>
                <a:lnTo>
                  <a:pt x="2483925" y="2000876"/>
                </a:lnTo>
                <a:lnTo>
                  <a:pt x="2433454" y="2005200"/>
                </a:lnTo>
                <a:lnTo>
                  <a:pt x="2382918" y="2008594"/>
                </a:lnTo>
                <a:lnTo>
                  <a:pt x="0" y="2141906"/>
                </a:lnTo>
                <a:lnTo>
                  <a:pt x="0" y="2505672"/>
                </a:lnTo>
                <a:lnTo>
                  <a:pt x="5052335" y="2505672"/>
                </a:lnTo>
                <a:close/>
              </a:path>
            </a:pathLst>
          </a:custGeom>
          <a:solidFill>
            <a:srgbClr val="C8E265">
              <a:alpha val="49798"/>
            </a:srgbClr>
          </a:solidFill>
        </p:spPr>
        <p:txBody>
          <a:bodyPr wrap="square" lIns="0" tIns="0" rIns="0" bIns="0" rtlCol="0"/>
          <a:lstStyle/>
          <a:p>
            <a:endParaRPr/>
          </a:p>
        </p:txBody>
      </p:sp>
      <p:sp>
        <p:nvSpPr>
          <p:cNvPr id="17" name="object 17"/>
          <p:cNvSpPr txBox="1">
            <a:spLocks noGrp="1"/>
          </p:cNvSpPr>
          <p:nvPr>
            <p:ph type="title"/>
          </p:nvPr>
        </p:nvSpPr>
        <p:spPr>
          <a:xfrm>
            <a:off x="4128319" y="-77884"/>
            <a:ext cx="9643839" cy="1278555"/>
          </a:xfrm>
          <a:prstGeom prst="rect">
            <a:avLst/>
          </a:prstGeom>
        </p:spPr>
        <p:txBody>
          <a:bodyPr vert="horz" wrap="square" lIns="0" tIns="717550" rIns="0" bIns="0" rtlCol="0">
            <a:spAutoFit/>
          </a:bodyPr>
          <a:lstStyle/>
          <a:p>
            <a:pPr marL="12700" algn="l">
              <a:lnSpc>
                <a:spcPct val="100000"/>
              </a:lnSpc>
              <a:spcBef>
                <a:spcPts val="5650"/>
              </a:spcBef>
            </a:pPr>
            <a:r>
              <a:rPr lang="en-US" sz="3600" b="1">
                <a:solidFill>
                  <a:schemeClr val="accent3">
                    <a:lumMod val="50000"/>
                  </a:schemeClr>
                </a:solidFill>
                <a:latin typeface="Montserrat" panose="00000500000000000000" pitchFamily="2" charset="0"/>
                <a:cs typeface="Lucida Sans"/>
              </a:rPr>
              <a:t>Kategori Infrastruktur Data Werehouse</a:t>
            </a:r>
            <a:endParaRPr sz="3600" b="1" dirty="0">
              <a:solidFill>
                <a:schemeClr val="accent3">
                  <a:lumMod val="50000"/>
                </a:schemeClr>
              </a:solidFill>
              <a:latin typeface="Montserrat" panose="00000500000000000000" pitchFamily="2" charset="0"/>
              <a:cs typeface="Lucida Sans"/>
            </a:endParaRPr>
          </a:p>
        </p:txBody>
      </p:sp>
      <p:sp>
        <p:nvSpPr>
          <p:cNvPr id="27" name="object 3">
            <a:extLst>
              <a:ext uri="{FF2B5EF4-FFF2-40B4-BE49-F238E27FC236}">
                <a16:creationId xmlns:a16="http://schemas.microsoft.com/office/drawing/2014/main" id="{C93AA891-97E7-8F8B-E424-54641C01FBB0}"/>
              </a:ext>
            </a:extLst>
          </p:cNvPr>
          <p:cNvSpPr/>
          <p:nvPr/>
        </p:nvSpPr>
        <p:spPr>
          <a:xfrm>
            <a:off x="12662540" y="9069314"/>
            <a:ext cx="5625465" cy="1218252"/>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28" name="object 12">
            <a:extLst>
              <a:ext uri="{FF2B5EF4-FFF2-40B4-BE49-F238E27FC236}">
                <a16:creationId xmlns:a16="http://schemas.microsoft.com/office/drawing/2014/main" id="{DCB1773D-861A-E715-16A5-1B22ED6C60FF}"/>
              </a:ext>
            </a:extLst>
          </p:cNvPr>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40" name="Freeform: Shape 39">
            <a:extLst>
              <a:ext uri="{FF2B5EF4-FFF2-40B4-BE49-F238E27FC236}">
                <a16:creationId xmlns:a16="http://schemas.microsoft.com/office/drawing/2014/main" id="{5EDAC072-96E9-3BC8-20F6-F5F50928164C}"/>
              </a:ext>
            </a:extLst>
          </p:cNvPr>
          <p:cNvSpPr/>
          <p:nvPr/>
        </p:nvSpPr>
        <p:spPr>
          <a:xfrm>
            <a:off x="17813780" y="8517159"/>
            <a:ext cx="492728" cy="492918"/>
          </a:xfrm>
          <a:custGeom>
            <a:avLst/>
            <a:gdLst>
              <a:gd name="connsiteX0" fmla="*/ 140779 w 492728"/>
              <a:gd name="connsiteY0" fmla="*/ 71914 h 492918"/>
              <a:gd name="connsiteX1" fmla="*/ 190309 w 492728"/>
              <a:gd name="connsiteY1" fmla="*/ 50387 h 492918"/>
              <a:gd name="connsiteX2" fmla="*/ 200501 w 492728"/>
              <a:gd name="connsiteY2" fmla="*/ 1429 h 492918"/>
              <a:gd name="connsiteX3" fmla="*/ 283178 w 492728"/>
              <a:gd name="connsiteY3" fmla="*/ 0 h 492918"/>
              <a:gd name="connsiteX4" fmla="*/ 295084 w 492728"/>
              <a:gd name="connsiteY4" fmla="*/ 48578 h 492918"/>
              <a:gd name="connsiteX5" fmla="*/ 345281 w 492728"/>
              <a:gd name="connsiteY5" fmla="*/ 68294 h 492918"/>
              <a:gd name="connsiteX6" fmla="*/ 387096 w 492728"/>
              <a:gd name="connsiteY6" fmla="*/ 40957 h 492918"/>
              <a:gd name="connsiteX7" fmla="*/ 446722 w 492728"/>
              <a:gd name="connsiteY7" fmla="*/ 98107 h 492918"/>
              <a:gd name="connsiteX8" fmla="*/ 420719 w 492728"/>
              <a:gd name="connsiteY8" fmla="*/ 141065 h 492918"/>
              <a:gd name="connsiteX9" fmla="*/ 442246 w 492728"/>
              <a:gd name="connsiteY9" fmla="*/ 190500 h 492918"/>
              <a:gd name="connsiteX10" fmla="*/ 491204 w 492728"/>
              <a:gd name="connsiteY10" fmla="*/ 200692 h 492918"/>
              <a:gd name="connsiteX11" fmla="*/ 492728 w 492728"/>
              <a:gd name="connsiteY11" fmla="*/ 283464 h 492918"/>
              <a:gd name="connsiteX12" fmla="*/ 444055 w 492728"/>
              <a:gd name="connsiteY12" fmla="*/ 295370 h 492918"/>
              <a:gd name="connsiteX13" fmla="*/ 424339 w 492728"/>
              <a:gd name="connsiteY13" fmla="*/ 345567 h 492918"/>
              <a:gd name="connsiteX14" fmla="*/ 451771 w 492728"/>
              <a:gd name="connsiteY14" fmla="*/ 387382 h 492918"/>
              <a:gd name="connsiteX15" fmla="*/ 394621 w 492728"/>
              <a:gd name="connsiteY15" fmla="*/ 446913 h 492918"/>
              <a:gd name="connsiteX16" fmla="*/ 351949 w 492728"/>
              <a:gd name="connsiteY16" fmla="*/ 421005 h 492918"/>
              <a:gd name="connsiteX17" fmla="*/ 302419 w 492728"/>
              <a:gd name="connsiteY17" fmla="*/ 442532 h 492918"/>
              <a:gd name="connsiteX18" fmla="*/ 292227 w 492728"/>
              <a:gd name="connsiteY18" fmla="*/ 491490 h 492918"/>
              <a:gd name="connsiteX19" fmla="*/ 209455 w 492728"/>
              <a:gd name="connsiteY19" fmla="*/ 492919 h 492918"/>
              <a:gd name="connsiteX20" fmla="*/ 197548 w 492728"/>
              <a:gd name="connsiteY20" fmla="*/ 444341 h 492918"/>
              <a:gd name="connsiteX21" fmla="*/ 147351 w 492728"/>
              <a:gd name="connsiteY21" fmla="*/ 424624 h 492918"/>
              <a:gd name="connsiteX22" fmla="*/ 105537 w 492728"/>
              <a:gd name="connsiteY22" fmla="*/ 452056 h 492918"/>
              <a:gd name="connsiteX23" fmla="*/ 46005 w 492728"/>
              <a:gd name="connsiteY23" fmla="*/ 394906 h 492918"/>
              <a:gd name="connsiteX24" fmla="*/ 71914 w 492728"/>
              <a:gd name="connsiteY24" fmla="*/ 352139 h 492918"/>
              <a:gd name="connsiteX25" fmla="*/ 50482 w 492728"/>
              <a:gd name="connsiteY25" fmla="*/ 302705 h 492918"/>
              <a:gd name="connsiteX26" fmla="*/ 1428 w 492728"/>
              <a:gd name="connsiteY26" fmla="*/ 292513 h 492918"/>
              <a:gd name="connsiteX27" fmla="*/ 0 w 492728"/>
              <a:gd name="connsiteY27" fmla="*/ 209740 h 492918"/>
              <a:gd name="connsiteX28" fmla="*/ 48577 w 492728"/>
              <a:gd name="connsiteY28" fmla="*/ 197834 h 492918"/>
              <a:gd name="connsiteX29" fmla="*/ 68389 w 492728"/>
              <a:gd name="connsiteY29" fmla="*/ 147638 h 492918"/>
              <a:gd name="connsiteX30" fmla="*/ 40957 w 492728"/>
              <a:gd name="connsiteY30" fmla="*/ 105823 h 492918"/>
              <a:gd name="connsiteX31" fmla="*/ 98107 w 492728"/>
              <a:gd name="connsiteY31" fmla="*/ 46291 h 492918"/>
              <a:gd name="connsiteX32" fmla="*/ 140875 w 492728"/>
              <a:gd name="connsiteY32" fmla="*/ 72199 h 492918"/>
              <a:gd name="connsiteX33" fmla="*/ 184880 w 492728"/>
              <a:gd name="connsiteY33" fmla="*/ 182118 h 492918"/>
              <a:gd name="connsiteX34" fmla="*/ 187085 w 492728"/>
              <a:gd name="connsiteY34" fmla="*/ 307643 h 492918"/>
              <a:gd name="connsiteX35" fmla="*/ 312610 w 492728"/>
              <a:gd name="connsiteY35" fmla="*/ 305437 h 492918"/>
              <a:gd name="connsiteX36" fmla="*/ 310420 w 492728"/>
              <a:gd name="connsiteY36" fmla="*/ 179927 h 492918"/>
              <a:gd name="connsiteX37" fmla="*/ 184881 w 492728"/>
              <a:gd name="connsiteY37" fmla="*/ 182118 h 492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92728" h="492918">
                <a:moveTo>
                  <a:pt x="140779" y="71914"/>
                </a:moveTo>
                <a:cubicBezTo>
                  <a:pt x="156271" y="62591"/>
                  <a:pt x="172924" y="55353"/>
                  <a:pt x="190309" y="50387"/>
                </a:cubicBezTo>
                <a:lnTo>
                  <a:pt x="200501" y="1429"/>
                </a:lnTo>
                <a:lnTo>
                  <a:pt x="283178" y="0"/>
                </a:lnTo>
                <a:lnTo>
                  <a:pt x="295084" y="48578"/>
                </a:lnTo>
                <a:cubicBezTo>
                  <a:pt x="312616" y="52898"/>
                  <a:pt x="329496" y="59528"/>
                  <a:pt x="345281" y="68294"/>
                </a:cubicBezTo>
                <a:lnTo>
                  <a:pt x="387096" y="40957"/>
                </a:lnTo>
                <a:lnTo>
                  <a:pt x="446722" y="98107"/>
                </a:lnTo>
                <a:lnTo>
                  <a:pt x="420719" y="141065"/>
                </a:lnTo>
                <a:cubicBezTo>
                  <a:pt x="430102" y="156492"/>
                  <a:pt x="437344" y="173122"/>
                  <a:pt x="442246" y="190500"/>
                </a:cubicBezTo>
                <a:lnTo>
                  <a:pt x="491204" y="200692"/>
                </a:lnTo>
                <a:lnTo>
                  <a:pt x="492728" y="283464"/>
                </a:lnTo>
                <a:lnTo>
                  <a:pt x="444055" y="295370"/>
                </a:lnTo>
                <a:cubicBezTo>
                  <a:pt x="439820" y="312929"/>
                  <a:pt x="433186" y="329820"/>
                  <a:pt x="424339" y="345567"/>
                </a:cubicBezTo>
                <a:lnTo>
                  <a:pt x="451771" y="387382"/>
                </a:lnTo>
                <a:lnTo>
                  <a:pt x="394621" y="446913"/>
                </a:lnTo>
                <a:lnTo>
                  <a:pt x="351949" y="421005"/>
                </a:lnTo>
                <a:cubicBezTo>
                  <a:pt x="336460" y="430334"/>
                  <a:pt x="319806" y="437572"/>
                  <a:pt x="302419" y="442532"/>
                </a:cubicBezTo>
                <a:lnTo>
                  <a:pt x="292227" y="491490"/>
                </a:lnTo>
                <a:lnTo>
                  <a:pt x="209455" y="492919"/>
                </a:lnTo>
                <a:lnTo>
                  <a:pt x="197548" y="444341"/>
                </a:lnTo>
                <a:cubicBezTo>
                  <a:pt x="180022" y="440005"/>
                  <a:pt x="163144" y="433376"/>
                  <a:pt x="147351" y="424624"/>
                </a:cubicBezTo>
                <a:lnTo>
                  <a:pt x="105537" y="452056"/>
                </a:lnTo>
                <a:lnTo>
                  <a:pt x="46005" y="394906"/>
                </a:lnTo>
                <a:lnTo>
                  <a:pt x="71914" y="352139"/>
                </a:lnTo>
                <a:cubicBezTo>
                  <a:pt x="62600" y="336689"/>
                  <a:pt x="55392" y="320064"/>
                  <a:pt x="50482" y="302705"/>
                </a:cubicBezTo>
                <a:lnTo>
                  <a:pt x="1428" y="292513"/>
                </a:lnTo>
                <a:lnTo>
                  <a:pt x="0" y="209740"/>
                </a:lnTo>
                <a:lnTo>
                  <a:pt x="48577" y="197834"/>
                </a:lnTo>
                <a:cubicBezTo>
                  <a:pt x="52904" y="180290"/>
                  <a:pt x="59568" y="163407"/>
                  <a:pt x="68389" y="147638"/>
                </a:cubicBezTo>
                <a:lnTo>
                  <a:pt x="40957" y="105823"/>
                </a:lnTo>
                <a:lnTo>
                  <a:pt x="98107" y="46291"/>
                </a:lnTo>
                <a:lnTo>
                  <a:pt x="140875" y="72199"/>
                </a:lnTo>
                <a:close/>
                <a:moveTo>
                  <a:pt x="184880" y="182118"/>
                </a:moveTo>
                <a:cubicBezTo>
                  <a:pt x="150826" y="217390"/>
                  <a:pt x="151813" y="273589"/>
                  <a:pt x="187085" y="307643"/>
                </a:cubicBezTo>
                <a:cubicBezTo>
                  <a:pt x="222357" y="341696"/>
                  <a:pt x="278556" y="340709"/>
                  <a:pt x="312610" y="305437"/>
                </a:cubicBezTo>
                <a:cubicBezTo>
                  <a:pt x="346658" y="270172"/>
                  <a:pt x="345678" y="213983"/>
                  <a:pt x="310420" y="179927"/>
                </a:cubicBezTo>
                <a:cubicBezTo>
                  <a:pt x="275130" y="145912"/>
                  <a:pt x="218963" y="146892"/>
                  <a:pt x="184881" y="182118"/>
                </a:cubicBezTo>
                <a:close/>
              </a:path>
            </a:pathLst>
          </a:custGeom>
          <a:solidFill>
            <a:srgbClr val="EBEBEB"/>
          </a:solidFill>
          <a:ln w="9525" cap="flat">
            <a:noFill/>
            <a:prstDash val="solid"/>
            <a:miter/>
          </a:ln>
        </p:spPr>
        <p:txBody>
          <a:bodyPr rtlCol="0" anchor="ctr"/>
          <a:lstStyle/>
          <a:p>
            <a:endParaRPr lang="en-ID"/>
          </a:p>
        </p:txBody>
      </p:sp>
      <p:sp>
        <p:nvSpPr>
          <p:cNvPr id="228" name="Freeform: Shape 227">
            <a:extLst>
              <a:ext uri="{FF2B5EF4-FFF2-40B4-BE49-F238E27FC236}">
                <a16:creationId xmlns:a16="http://schemas.microsoft.com/office/drawing/2014/main" id="{76E294FE-2798-026E-05B0-B1D37CA3DC6B}"/>
              </a:ext>
            </a:extLst>
          </p:cNvPr>
          <p:cNvSpPr/>
          <p:nvPr/>
        </p:nvSpPr>
        <p:spPr>
          <a:xfrm>
            <a:off x="16555623" y="7571614"/>
            <a:ext cx="1625916" cy="2167981"/>
          </a:xfrm>
          <a:custGeom>
            <a:avLst/>
            <a:gdLst>
              <a:gd name="connsiteX0" fmla="*/ 1371410 w 1625916"/>
              <a:gd name="connsiteY0" fmla="*/ 2167699 h 2167981"/>
              <a:gd name="connsiteX1" fmla="*/ 52482 w 1625916"/>
              <a:gd name="connsiteY1" fmla="*/ 2036920 h 2167981"/>
              <a:gd name="connsiteX2" fmla="*/ 286 w 1625916"/>
              <a:gd name="connsiteY2" fmla="*/ 1973198 h 2167981"/>
              <a:gd name="connsiteX3" fmla="*/ 190786 w 1625916"/>
              <a:gd name="connsiteY3" fmla="*/ 52577 h 2167981"/>
              <a:gd name="connsiteX4" fmla="*/ 254508 w 1625916"/>
              <a:gd name="connsiteY4" fmla="*/ 285 h 2167981"/>
              <a:gd name="connsiteX5" fmla="*/ 1573434 w 1625916"/>
              <a:gd name="connsiteY5" fmla="*/ 131063 h 2167981"/>
              <a:gd name="connsiteX6" fmla="*/ 1625631 w 1625916"/>
              <a:gd name="connsiteY6" fmla="*/ 194785 h 2167981"/>
              <a:gd name="connsiteX7" fmla="*/ 1435131 w 1625916"/>
              <a:gd name="connsiteY7" fmla="*/ 2115311 h 2167981"/>
              <a:gd name="connsiteX8" fmla="*/ 1371485 w 1625916"/>
              <a:gd name="connsiteY8" fmla="*/ 2167706 h 2167981"/>
              <a:gd name="connsiteX9" fmla="*/ 1371409 w 1625916"/>
              <a:gd name="connsiteY9" fmla="*/ 2167699 h 2167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5916" h="2167981">
                <a:moveTo>
                  <a:pt x="1371410" y="2167699"/>
                </a:moveTo>
                <a:lnTo>
                  <a:pt x="52482" y="2036920"/>
                </a:lnTo>
                <a:cubicBezTo>
                  <a:pt x="20486" y="2033712"/>
                  <a:pt x="-2870" y="2005200"/>
                  <a:pt x="286" y="1973198"/>
                </a:cubicBezTo>
                <a:lnTo>
                  <a:pt x="190786" y="52577"/>
                </a:lnTo>
                <a:cubicBezTo>
                  <a:pt x="193945" y="20542"/>
                  <a:pt x="222472" y="-2869"/>
                  <a:pt x="254508" y="285"/>
                </a:cubicBezTo>
                <a:lnTo>
                  <a:pt x="1573434" y="131063"/>
                </a:lnTo>
                <a:cubicBezTo>
                  <a:pt x="1605431" y="134270"/>
                  <a:pt x="1628787" y="162783"/>
                  <a:pt x="1625631" y="194785"/>
                </a:cubicBezTo>
                <a:lnTo>
                  <a:pt x="1435131" y="2115311"/>
                </a:lnTo>
                <a:cubicBezTo>
                  <a:pt x="1432024" y="2147355"/>
                  <a:pt x="1403528" y="2170813"/>
                  <a:pt x="1371485" y="2167706"/>
                </a:cubicBezTo>
                <a:cubicBezTo>
                  <a:pt x="1371460" y="2167703"/>
                  <a:pt x="1371435" y="2167701"/>
                  <a:pt x="1371409" y="2167699"/>
                </a:cubicBezTo>
                <a:close/>
              </a:path>
            </a:pathLst>
          </a:custGeom>
          <a:solidFill>
            <a:srgbClr val="E0E0E0"/>
          </a:solidFill>
          <a:ln w="9525" cap="flat">
            <a:noFill/>
            <a:prstDash val="solid"/>
            <a:miter/>
          </a:ln>
        </p:spPr>
        <p:txBody>
          <a:bodyPr rtlCol="0" anchor="ctr"/>
          <a:lstStyle/>
          <a:p>
            <a:endParaRPr lang="en-ID"/>
          </a:p>
        </p:txBody>
      </p:sp>
      <p:sp>
        <p:nvSpPr>
          <p:cNvPr id="229" name="Freeform: Shape 228">
            <a:extLst>
              <a:ext uri="{FF2B5EF4-FFF2-40B4-BE49-F238E27FC236}">
                <a16:creationId xmlns:a16="http://schemas.microsoft.com/office/drawing/2014/main" id="{C02E5360-8A65-77D5-B35C-96439895BA91}"/>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1" name="Freeform: Shape 230">
            <a:extLst>
              <a:ext uri="{FF2B5EF4-FFF2-40B4-BE49-F238E27FC236}">
                <a16:creationId xmlns:a16="http://schemas.microsoft.com/office/drawing/2014/main" id="{EB45DD46-94C5-4002-411A-9807F267541C}"/>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3" name="Freeform: Shape 232">
            <a:extLst>
              <a:ext uri="{FF2B5EF4-FFF2-40B4-BE49-F238E27FC236}">
                <a16:creationId xmlns:a16="http://schemas.microsoft.com/office/drawing/2014/main" id="{30E68AF2-FB59-DB4D-2C7A-58F8E450F5A2}"/>
              </a:ext>
            </a:extLst>
          </p:cNvPr>
          <p:cNvSpPr/>
          <p:nvPr/>
        </p:nvSpPr>
        <p:spPr>
          <a:xfrm rot="16539600">
            <a:off x="16435317" y="8000458"/>
            <a:ext cx="1867471" cy="1295876"/>
          </a:xfrm>
          <a:custGeom>
            <a:avLst/>
            <a:gdLst>
              <a:gd name="connsiteX0" fmla="*/ 0 w 1867471"/>
              <a:gd name="connsiteY0" fmla="*/ 0 h 1295876"/>
              <a:gd name="connsiteX1" fmla="*/ 1867472 w 1867471"/>
              <a:gd name="connsiteY1" fmla="*/ 0 h 1295876"/>
              <a:gd name="connsiteX2" fmla="*/ 1867472 w 1867471"/>
              <a:gd name="connsiteY2" fmla="*/ 1295876 h 1295876"/>
              <a:gd name="connsiteX3" fmla="*/ 0 w 1867471"/>
              <a:gd name="connsiteY3" fmla="*/ 1295876 h 1295876"/>
            </a:gdLst>
            <a:ahLst/>
            <a:cxnLst>
              <a:cxn ang="0">
                <a:pos x="connsiteX0" y="connsiteY0"/>
              </a:cxn>
              <a:cxn ang="0">
                <a:pos x="connsiteX1" y="connsiteY1"/>
              </a:cxn>
              <a:cxn ang="0">
                <a:pos x="connsiteX2" y="connsiteY2"/>
              </a:cxn>
              <a:cxn ang="0">
                <a:pos x="connsiteX3" y="connsiteY3"/>
              </a:cxn>
            </a:cxnLst>
            <a:rect l="l" t="t" r="r" b="b"/>
            <a:pathLst>
              <a:path w="1867471" h="1295876">
                <a:moveTo>
                  <a:pt x="0" y="0"/>
                </a:moveTo>
                <a:lnTo>
                  <a:pt x="1867472" y="0"/>
                </a:lnTo>
                <a:lnTo>
                  <a:pt x="1867472" y="1295876"/>
                </a:lnTo>
                <a:lnTo>
                  <a:pt x="0" y="1295876"/>
                </a:lnTo>
                <a:close/>
              </a:path>
            </a:pathLst>
          </a:custGeom>
          <a:solidFill>
            <a:srgbClr val="FFFFFF"/>
          </a:solidFill>
          <a:ln w="9525" cap="flat">
            <a:noFill/>
            <a:prstDash val="solid"/>
            <a:miter/>
          </a:ln>
        </p:spPr>
        <p:txBody>
          <a:bodyPr rtlCol="0" anchor="ctr"/>
          <a:lstStyle/>
          <a:p>
            <a:endParaRPr lang="en-ID"/>
          </a:p>
        </p:txBody>
      </p:sp>
      <p:sp>
        <p:nvSpPr>
          <p:cNvPr id="234" name="Freeform: Shape 233">
            <a:extLst>
              <a:ext uri="{FF2B5EF4-FFF2-40B4-BE49-F238E27FC236}">
                <a16:creationId xmlns:a16="http://schemas.microsoft.com/office/drawing/2014/main" id="{62B8D09A-243F-9411-938C-CA0661BD5676}"/>
              </a:ext>
            </a:extLst>
          </p:cNvPr>
          <p:cNvSpPr/>
          <p:nvPr/>
        </p:nvSpPr>
        <p:spPr>
          <a:xfrm>
            <a:off x="16631251" y="7654099"/>
            <a:ext cx="1476184" cy="1987581"/>
          </a:xfrm>
          <a:custGeom>
            <a:avLst/>
            <a:gdLst>
              <a:gd name="connsiteX0" fmla="*/ 1290733 w 1476184"/>
              <a:gd name="connsiteY0" fmla="*/ 1987582 h 1987581"/>
              <a:gd name="connsiteX1" fmla="*/ 1473803 w 1476184"/>
              <a:gd name="connsiteY1" fmla="*/ 129064 h 1987581"/>
              <a:gd name="connsiteX2" fmla="*/ 1474851 w 1476184"/>
              <a:gd name="connsiteY2" fmla="*/ 130397 h 1987581"/>
              <a:gd name="connsiteX3" fmla="*/ 185833 w 1476184"/>
              <a:gd name="connsiteY3" fmla="*/ 2667 h 1987581"/>
              <a:gd name="connsiteX4" fmla="*/ 185833 w 1476184"/>
              <a:gd name="connsiteY4" fmla="*/ 2667 h 1987581"/>
              <a:gd name="connsiteX5" fmla="*/ 187262 w 1476184"/>
              <a:gd name="connsiteY5" fmla="*/ 1429 h 1987581"/>
              <a:gd name="connsiteX6" fmla="*/ 2763 w 1476184"/>
              <a:gd name="connsiteY6" fmla="*/ 1859756 h 1987581"/>
              <a:gd name="connsiteX7" fmla="*/ 1810 w 1476184"/>
              <a:gd name="connsiteY7" fmla="*/ 1858613 h 1987581"/>
              <a:gd name="connsiteX8" fmla="*/ 1290733 w 1476184"/>
              <a:gd name="connsiteY8" fmla="*/ 1987582 h 1987581"/>
              <a:gd name="connsiteX9" fmla="*/ 1048 w 1476184"/>
              <a:gd name="connsiteY9" fmla="*/ 1860709 h 1987581"/>
              <a:gd name="connsiteX10" fmla="*/ 0 w 1476184"/>
              <a:gd name="connsiteY10" fmla="*/ 1860709 h 1987581"/>
              <a:gd name="connsiteX11" fmla="*/ 0 w 1476184"/>
              <a:gd name="connsiteY11" fmla="*/ 1859661 h 1987581"/>
              <a:gd name="connsiteX12" fmla="*/ 184023 w 1476184"/>
              <a:gd name="connsiteY12" fmla="*/ 1333 h 1987581"/>
              <a:gd name="connsiteX13" fmla="*/ 184023 w 1476184"/>
              <a:gd name="connsiteY13" fmla="*/ 0 h 1987581"/>
              <a:gd name="connsiteX14" fmla="*/ 185833 w 1476184"/>
              <a:gd name="connsiteY14" fmla="*/ 0 h 1987581"/>
              <a:gd name="connsiteX15" fmla="*/ 1475041 w 1476184"/>
              <a:gd name="connsiteY15" fmla="*/ 127825 h 1987581"/>
              <a:gd name="connsiteX16" fmla="*/ 1476184 w 1476184"/>
              <a:gd name="connsiteY16" fmla="*/ 127825 h 1987581"/>
              <a:gd name="connsiteX17" fmla="*/ 1476184 w 1476184"/>
              <a:gd name="connsiteY17" fmla="*/ 129064 h 1987581"/>
              <a:gd name="connsiteX18" fmla="*/ 1290733 w 1476184"/>
              <a:gd name="connsiteY18" fmla="*/ 1987582 h 1987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76184" h="1987581">
                <a:moveTo>
                  <a:pt x="1290733" y="1987582"/>
                </a:moveTo>
                <a:cubicBezTo>
                  <a:pt x="1291781" y="1976818"/>
                  <a:pt x="1365790" y="1225582"/>
                  <a:pt x="1473803" y="129064"/>
                </a:cubicBezTo>
                <a:lnTo>
                  <a:pt x="1474851" y="130397"/>
                </a:lnTo>
                <a:lnTo>
                  <a:pt x="185833" y="2667"/>
                </a:lnTo>
                <a:lnTo>
                  <a:pt x="185833" y="2667"/>
                </a:lnTo>
                <a:lnTo>
                  <a:pt x="187262" y="1429"/>
                </a:lnTo>
                <a:cubicBezTo>
                  <a:pt x="118015" y="699326"/>
                  <a:pt x="53912" y="1344454"/>
                  <a:pt x="2763" y="1859756"/>
                </a:cubicBezTo>
                <a:lnTo>
                  <a:pt x="1810" y="1858613"/>
                </a:lnTo>
                <a:lnTo>
                  <a:pt x="1290733" y="1987582"/>
                </a:lnTo>
                <a:lnTo>
                  <a:pt x="1048" y="1860709"/>
                </a:lnTo>
                <a:lnTo>
                  <a:pt x="0" y="1860709"/>
                </a:lnTo>
                <a:lnTo>
                  <a:pt x="0" y="1859661"/>
                </a:lnTo>
                <a:cubicBezTo>
                  <a:pt x="51054" y="1343977"/>
                  <a:pt x="114871" y="699230"/>
                  <a:pt x="184023" y="1333"/>
                </a:cubicBezTo>
                <a:lnTo>
                  <a:pt x="184023" y="0"/>
                </a:lnTo>
                <a:lnTo>
                  <a:pt x="185833" y="0"/>
                </a:lnTo>
                <a:lnTo>
                  <a:pt x="1475041" y="127825"/>
                </a:lnTo>
                <a:lnTo>
                  <a:pt x="1476184" y="127825"/>
                </a:lnTo>
                <a:lnTo>
                  <a:pt x="1476184" y="129064"/>
                </a:lnTo>
                <a:cubicBezTo>
                  <a:pt x="1366933" y="1225963"/>
                  <a:pt x="1291685" y="1976818"/>
                  <a:pt x="1290733" y="1987582"/>
                </a:cubicBezTo>
                <a:close/>
              </a:path>
            </a:pathLst>
          </a:custGeom>
          <a:solidFill>
            <a:srgbClr val="263238"/>
          </a:solidFill>
          <a:ln w="9525" cap="flat">
            <a:noFill/>
            <a:prstDash val="solid"/>
            <a:miter/>
          </a:ln>
        </p:spPr>
        <p:txBody>
          <a:bodyPr rtlCol="0" anchor="ctr"/>
          <a:lstStyle/>
          <a:p>
            <a:endParaRPr lang="en-ID"/>
          </a:p>
        </p:txBody>
      </p:sp>
      <p:sp>
        <p:nvSpPr>
          <p:cNvPr id="317" name="object 17"/>
          <p:cNvSpPr txBox="1">
            <a:spLocks/>
          </p:cNvSpPr>
          <p:nvPr/>
        </p:nvSpPr>
        <p:spPr>
          <a:xfrm>
            <a:off x="-701982" y="1525233"/>
            <a:ext cx="7619999"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527050" indent="-514350" algn="ctr">
              <a:spcBef>
                <a:spcPts val="5650"/>
              </a:spcBef>
              <a:buAutoNum type="arabicPeriod"/>
            </a:pPr>
            <a:r>
              <a:rPr lang="en-US" sz="2800" b="1">
                <a:solidFill>
                  <a:schemeClr val="accent3">
                    <a:lumMod val="50000"/>
                  </a:schemeClr>
                </a:solidFill>
                <a:latin typeface="Montserrat" panose="00000500000000000000" pitchFamily="2" charset="0"/>
                <a:cs typeface="Lucida Sans"/>
              </a:rPr>
              <a:t>Infrastruktur Operasional</a:t>
            </a:r>
          </a:p>
        </p:txBody>
      </p:sp>
      <p:sp>
        <p:nvSpPr>
          <p:cNvPr id="319" name="TextBox 318">
            <a:extLst>
              <a:ext uri="{FF2B5EF4-FFF2-40B4-BE49-F238E27FC236}">
                <a16:creationId xmlns:a16="http://schemas.microsoft.com/office/drawing/2014/main" id="{FC924B6B-6775-5EAE-200B-97FB3C853C94}"/>
              </a:ext>
            </a:extLst>
          </p:cNvPr>
          <p:cNvSpPr txBox="1"/>
          <p:nvPr/>
        </p:nvSpPr>
        <p:spPr>
          <a:xfrm>
            <a:off x="852104" y="2758473"/>
            <a:ext cx="15702547" cy="1477328"/>
          </a:xfrm>
          <a:prstGeom prst="rect">
            <a:avLst/>
          </a:prstGeom>
          <a:noFill/>
        </p:spPr>
        <p:txBody>
          <a:bodyPr wrap="square">
            <a:spAutoFit/>
          </a:bodyPr>
          <a:lstStyle/>
          <a:p>
            <a:pPr algn="just">
              <a:lnSpc>
                <a:spcPct val="150000"/>
              </a:lnSpc>
              <a:spcAft>
                <a:spcPts val="800"/>
              </a:spcAft>
            </a:pPr>
            <a:r>
              <a:rPr lang="en-ID" sz="2000" b="1" kern="100">
                <a:effectLst/>
                <a:latin typeface="Montserrat" panose="00000500000000000000" pitchFamily="2" charset="0"/>
                <a:ea typeface="Calibri" panose="020F0502020204030204" pitchFamily="34" charset="0"/>
                <a:cs typeface="Arial" panose="020B0604020202020204" pitchFamily="34" charset="0"/>
              </a:rPr>
              <a:t>Infrastruktur operasional menekankan kepada upaya untuk mempertahankan operasional dari system data werehouse yang berkaitan dengan operator (manusia), kemampuan (skill) yang dimiliki, serta prosedur yang digunakan. </a:t>
            </a:r>
          </a:p>
        </p:txBody>
      </p:sp>
      <p:sp>
        <p:nvSpPr>
          <p:cNvPr id="4" name="Rounded Rectangle 3"/>
          <p:cNvSpPr/>
          <p:nvPr/>
        </p:nvSpPr>
        <p:spPr>
          <a:xfrm>
            <a:off x="4723508" y="4889674"/>
            <a:ext cx="9073231" cy="3627485"/>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FC924B6B-6775-5EAE-200B-97FB3C853C94}"/>
              </a:ext>
            </a:extLst>
          </p:cNvPr>
          <p:cNvSpPr txBox="1"/>
          <p:nvPr/>
        </p:nvSpPr>
        <p:spPr>
          <a:xfrm>
            <a:off x="4927518" y="5151800"/>
            <a:ext cx="8833965" cy="3272691"/>
          </a:xfrm>
          <a:prstGeom prst="rect">
            <a:avLst/>
          </a:prstGeom>
          <a:noFill/>
        </p:spPr>
        <p:txBody>
          <a:bodyPr wrap="square">
            <a:spAutoFit/>
          </a:bodyPr>
          <a:lstStyle/>
          <a:p>
            <a:pPr algn="ctr">
              <a:lnSpc>
                <a:spcPct val="150000"/>
              </a:lnSpc>
              <a:spcAft>
                <a:spcPts val="800"/>
              </a:spcAft>
            </a:pPr>
            <a:r>
              <a:rPr lang="en-ID" sz="2400" b="1" kern="100">
                <a:solidFill>
                  <a:srgbClr val="C00000"/>
                </a:solidFill>
                <a:latin typeface="Montserrat" panose="00000500000000000000" pitchFamily="2" charset="0"/>
                <a:ea typeface="Calibri" panose="020F0502020204030204" pitchFamily="34" charset="0"/>
                <a:cs typeface="Arial" panose="020B0604020202020204" pitchFamily="34" charset="0"/>
              </a:rPr>
              <a:t>4 komponen utama dari infrastruktur operasional : </a:t>
            </a:r>
          </a:p>
          <a:p>
            <a:pPr marL="342900" indent="-342900" algn="just">
              <a:lnSpc>
                <a:spcPct val="150000"/>
              </a:lnSpc>
              <a:spcAft>
                <a:spcPts val="800"/>
              </a:spcAft>
              <a:buAutoNum type="arabicPeriod"/>
            </a:pPr>
            <a:r>
              <a:rPr lang="en-ID" sz="2400" b="1" kern="100">
                <a:solidFill>
                  <a:srgbClr val="C00000"/>
                </a:solidFill>
                <a:latin typeface="Montserrat" panose="00000500000000000000" pitchFamily="2" charset="0"/>
                <a:ea typeface="Calibri" panose="020F0502020204030204" pitchFamily="34" charset="0"/>
                <a:cs typeface="Arial" panose="020B0604020202020204" pitchFamily="34" charset="0"/>
              </a:rPr>
              <a:t>Sumber Daya Manusia (SDM)</a:t>
            </a:r>
          </a:p>
          <a:p>
            <a:pPr marL="342900" indent="-342900" algn="just">
              <a:lnSpc>
                <a:spcPct val="150000"/>
              </a:lnSpc>
              <a:spcAft>
                <a:spcPts val="800"/>
              </a:spcAft>
              <a:buAutoNum type="arabicPeriod"/>
            </a:pPr>
            <a:r>
              <a:rPr lang="en-ID" sz="2400" b="1" kern="100">
                <a:solidFill>
                  <a:srgbClr val="C00000"/>
                </a:solidFill>
                <a:latin typeface="Montserrat" panose="00000500000000000000" pitchFamily="2" charset="0"/>
                <a:ea typeface="Calibri" panose="020F0502020204030204" pitchFamily="34" charset="0"/>
                <a:cs typeface="Arial" panose="020B0604020202020204" pitchFamily="34" charset="0"/>
              </a:rPr>
              <a:t>Software Management </a:t>
            </a:r>
          </a:p>
          <a:p>
            <a:pPr marL="342900" indent="-342900" algn="just">
              <a:lnSpc>
                <a:spcPct val="150000"/>
              </a:lnSpc>
              <a:spcAft>
                <a:spcPts val="800"/>
              </a:spcAft>
              <a:buAutoNum type="arabicPeriod"/>
            </a:pPr>
            <a:r>
              <a:rPr lang="en-ID" sz="2400" b="1" kern="100">
                <a:solidFill>
                  <a:srgbClr val="C00000"/>
                </a:solidFill>
                <a:latin typeface="Montserrat" panose="00000500000000000000" pitchFamily="2" charset="0"/>
                <a:ea typeface="Calibri" panose="020F0502020204030204" pitchFamily="34" charset="0"/>
                <a:cs typeface="Arial" panose="020B0604020202020204" pitchFamily="34" charset="0"/>
              </a:rPr>
              <a:t>Pelatihan </a:t>
            </a:r>
          </a:p>
          <a:p>
            <a:pPr marL="342900" indent="-342900" algn="just">
              <a:lnSpc>
                <a:spcPct val="150000"/>
              </a:lnSpc>
              <a:spcAft>
                <a:spcPts val="800"/>
              </a:spcAft>
              <a:buAutoNum type="arabicPeriod"/>
            </a:pPr>
            <a:r>
              <a:rPr lang="en-ID" sz="2400" b="1" kern="100">
                <a:solidFill>
                  <a:srgbClr val="C00000"/>
                </a:solidFill>
                <a:latin typeface="Montserrat" panose="00000500000000000000" pitchFamily="2" charset="0"/>
                <a:ea typeface="Calibri" panose="020F0502020204030204" pitchFamily="34" charset="0"/>
                <a:cs typeface="Arial" panose="020B0604020202020204" pitchFamily="34" charset="0"/>
              </a:rPr>
              <a:t>Prosedur yang digunakan</a:t>
            </a:r>
          </a:p>
        </p:txBody>
      </p:sp>
    </p:spTree>
    <p:extLst>
      <p:ext uri="{BB962C8B-B14F-4D97-AF65-F5344CB8AC3E}">
        <p14:creationId xmlns:p14="http://schemas.microsoft.com/office/powerpoint/2010/main" val="828500569"/>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8255"/>
            <a:ext cx="5594985" cy="4389755"/>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3" name="object 3"/>
          <p:cNvSpPr/>
          <p:nvPr/>
        </p:nvSpPr>
        <p:spPr>
          <a:xfrm>
            <a:off x="0" y="6047845"/>
            <a:ext cx="8305800" cy="4239192"/>
          </a:xfrm>
          <a:custGeom>
            <a:avLst/>
            <a:gdLst/>
            <a:ahLst/>
            <a:cxnLst/>
            <a:rect l="l" t="t" r="r" b="b"/>
            <a:pathLst>
              <a:path w="5052695" h="2505709">
                <a:moveTo>
                  <a:pt x="0" y="2141906"/>
                </a:moveTo>
                <a:lnTo>
                  <a:pt x="2382918" y="2008594"/>
                </a:lnTo>
                <a:lnTo>
                  <a:pt x="2332330" y="2011060"/>
                </a:lnTo>
                <a:lnTo>
                  <a:pt x="2281703" y="2012600"/>
                </a:lnTo>
                <a:lnTo>
                  <a:pt x="2231050" y="2013217"/>
                </a:lnTo>
                <a:lnTo>
                  <a:pt x="2180383" y="2012913"/>
                </a:lnTo>
                <a:lnTo>
                  <a:pt x="2129715" y="2011691"/>
                </a:lnTo>
                <a:lnTo>
                  <a:pt x="2079058" y="2009553"/>
                </a:lnTo>
                <a:lnTo>
                  <a:pt x="2028426" y="2006501"/>
                </a:lnTo>
                <a:lnTo>
                  <a:pt x="1977831" y="2002539"/>
                </a:lnTo>
                <a:lnTo>
                  <a:pt x="1928307" y="1997043"/>
                </a:lnTo>
                <a:lnTo>
                  <a:pt x="1879053" y="1990491"/>
                </a:lnTo>
                <a:lnTo>
                  <a:pt x="1830054" y="1982928"/>
                </a:lnTo>
                <a:lnTo>
                  <a:pt x="1781300" y="1974401"/>
                </a:lnTo>
                <a:lnTo>
                  <a:pt x="1732777" y="1964956"/>
                </a:lnTo>
                <a:lnTo>
                  <a:pt x="1684472" y="1954640"/>
                </a:lnTo>
                <a:lnTo>
                  <a:pt x="1636373" y="1943499"/>
                </a:lnTo>
                <a:lnTo>
                  <a:pt x="1588467" y="1931581"/>
                </a:lnTo>
                <a:lnTo>
                  <a:pt x="1540742" y="1918931"/>
                </a:lnTo>
                <a:lnTo>
                  <a:pt x="1493184" y="1905596"/>
                </a:lnTo>
                <a:lnTo>
                  <a:pt x="1445782" y="1891622"/>
                </a:lnTo>
                <a:lnTo>
                  <a:pt x="1398522" y="1877057"/>
                </a:lnTo>
                <a:lnTo>
                  <a:pt x="1351391" y="1861945"/>
                </a:lnTo>
                <a:lnTo>
                  <a:pt x="1304378" y="1846335"/>
                </a:lnTo>
                <a:lnTo>
                  <a:pt x="1257470" y="1830273"/>
                </a:lnTo>
                <a:lnTo>
                  <a:pt x="1207850" y="1810725"/>
                </a:lnTo>
                <a:lnTo>
                  <a:pt x="1161384" y="1787690"/>
                </a:lnTo>
                <a:lnTo>
                  <a:pt x="1117953" y="1761342"/>
                </a:lnTo>
                <a:lnTo>
                  <a:pt x="1077439" y="1731854"/>
                </a:lnTo>
                <a:lnTo>
                  <a:pt x="1039722" y="1699402"/>
                </a:lnTo>
                <a:lnTo>
                  <a:pt x="1004684" y="1664159"/>
                </a:lnTo>
                <a:lnTo>
                  <a:pt x="972204" y="1626299"/>
                </a:lnTo>
                <a:lnTo>
                  <a:pt x="942165" y="1585996"/>
                </a:lnTo>
                <a:lnTo>
                  <a:pt x="914446" y="1543426"/>
                </a:lnTo>
                <a:lnTo>
                  <a:pt x="888929" y="1498761"/>
                </a:lnTo>
                <a:lnTo>
                  <a:pt x="865266" y="1453966"/>
                </a:lnTo>
                <a:lnTo>
                  <a:pt x="841885" y="1409078"/>
                </a:lnTo>
                <a:lnTo>
                  <a:pt x="818768" y="1364100"/>
                </a:lnTo>
                <a:lnTo>
                  <a:pt x="795899" y="1319032"/>
                </a:lnTo>
                <a:lnTo>
                  <a:pt x="773259" y="1273875"/>
                </a:lnTo>
                <a:lnTo>
                  <a:pt x="750831" y="1228629"/>
                </a:lnTo>
                <a:lnTo>
                  <a:pt x="728598" y="1183297"/>
                </a:lnTo>
                <a:lnTo>
                  <a:pt x="706541" y="1137878"/>
                </a:lnTo>
                <a:lnTo>
                  <a:pt x="684644" y="1092375"/>
                </a:lnTo>
                <a:lnTo>
                  <a:pt x="662889" y="1046787"/>
                </a:lnTo>
                <a:lnTo>
                  <a:pt x="641259" y="1001116"/>
                </a:lnTo>
                <a:lnTo>
                  <a:pt x="619735" y="955362"/>
                </a:lnTo>
                <a:lnTo>
                  <a:pt x="598300" y="909528"/>
                </a:lnTo>
                <a:lnTo>
                  <a:pt x="577312" y="864419"/>
                </a:lnTo>
                <a:lnTo>
                  <a:pt x="556819" y="819104"/>
                </a:lnTo>
                <a:lnTo>
                  <a:pt x="536618" y="773683"/>
                </a:lnTo>
                <a:lnTo>
                  <a:pt x="516506" y="728257"/>
                </a:lnTo>
                <a:lnTo>
                  <a:pt x="496281" y="682927"/>
                </a:lnTo>
                <a:lnTo>
                  <a:pt x="475738" y="637794"/>
                </a:lnTo>
                <a:lnTo>
                  <a:pt x="454675" y="592958"/>
                </a:lnTo>
                <a:lnTo>
                  <a:pt x="432889" y="548520"/>
                </a:lnTo>
                <a:lnTo>
                  <a:pt x="410177" y="504581"/>
                </a:lnTo>
                <a:lnTo>
                  <a:pt x="386335" y="461243"/>
                </a:lnTo>
                <a:lnTo>
                  <a:pt x="361160" y="418605"/>
                </a:lnTo>
                <a:lnTo>
                  <a:pt x="334450" y="376769"/>
                </a:lnTo>
                <a:lnTo>
                  <a:pt x="307292" y="335877"/>
                </a:lnTo>
                <a:lnTo>
                  <a:pt x="278958" y="295877"/>
                </a:lnTo>
                <a:lnTo>
                  <a:pt x="249475" y="256791"/>
                </a:lnTo>
                <a:lnTo>
                  <a:pt x="218867" y="218641"/>
                </a:lnTo>
                <a:lnTo>
                  <a:pt x="187158" y="181449"/>
                </a:lnTo>
                <a:lnTo>
                  <a:pt x="154375" y="145238"/>
                </a:lnTo>
                <a:lnTo>
                  <a:pt x="120540" y="110029"/>
                </a:lnTo>
                <a:lnTo>
                  <a:pt x="85680" y="75846"/>
                </a:lnTo>
                <a:lnTo>
                  <a:pt x="49820" y="42709"/>
                </a:lnTo>
                <a:lnTo>
                  <a:pt x="12983" y="10642"/>
                </a:lnTo>
                <a:lnTo>
                  <a:pt x="0" y="0"/>
                </a:lnTo>
                <a:lnTo>
                  <a:pt x="0" y="2141906"/>
                </a:lnTo>
                <a:close/>
              </a:path>
              <a:path w="5052695" h="2505709">
                <a:moveTo>
                  <a:pt x="5052335" y="2505672"/>
                </a:moveTo>
                <a:lnTo>
                  <a:pt x="5021439" y="2456135"/>
                </a:lnTo>
                <a:lnTo>
                  <a:pt x="4992200" y="2413220"/>
                </a:lnTo>
                <a:lnTo>
                  <a:pt x="4961452" y="2371449"/>
                </a:lnTo>
                <a:lnTo>
                  <a:pt x="4929233" y="2330875"/>
                </a:lnTo>
                <a:lnTo>
                  <a:pt x="4895581" y="2291546"/>
                </a:lnTo>
                <a:lnTo>
                  <a:pt x="4860536" y="2253516"/>
                </a:lnTo>
                <a:lnTo>
                  <a:pt x="4822751" y="2216778"/>
                </a:lnTo>
                <a:lnTo>
                  <a:pt x="4783498" y="2182845"/>
                </a:lnTo>
                <a:lnTo>
                  <a:pt x="4742842" y="2151569"/>
                </a:lnTo>
                <a:lnTo>
                  <a:pt x="4700851" y="2122806"/>
                </a:lnTo>
                <a:lnTo>
                  <a:pt x="4657591" y="2096410"/>
                </a:lnTo>
                <a:lnTo>
                  <a:pt x="4613128" y="2072236"/>
                </a:lnTo>
                <a:lnTo>
                  <a:pt x="4567529" y="2050138"/>
                </a:lnTo>
                <a:lnTo>
                  <a:pt x="4520860" y="2029972"/>
                </a:lnTo>
                <a:lnTo>
                  <a:pt x="4473187" y="2011591"/>
                </a:lnTo>
                <a:lnTo>
                  <a:pt x="4424577" y="1994851"/>
                </a:lnTo>
                <a:lnTo>
                  <a:pt x="4375096" y="1979606"/>
                </a:lnTo>
                <a:lnTo>
                  <a:pt x="4324811" y="1965710"/>
                </a:lnTo>
                <a:lnTo>
                  <a:pt x="4276660" y="1953867"/>
                </a:lnTo>
                <a:lnTo>
                  <a:pt x="4228391" y="1943280"/>
                </a:lnTo>
                <a:lnTo>
                  <a:pt x="4180010" y="1933881"/>
                </a:lnTo>
                <a:lnTo>
                  <a:pt x="4131523" y="1925606"/>
                </a:lnTo>
                <a:lnTo>
                  <a:pt x="4082935" y="1918388"/>
                </a:lnTo>
                <a:lnTo>
                  <a:pt x="4034253" y="1912162"/>
                </a:lnTo>
                <a:lnTo>
                  <a:pt x="3985482" y="1906860"/>
                </a:lnTo>
                <a:lnTo>
                  <a:pt x="3936627" y="1902418"/>
                </a:lnTo>
                <a:lnTo>
                  <a:pt x="3887694" y="1898769"/>
                </a:lnTo>
                <a:lnTo>
                  <a:pt x="3838690" y="1895847"/>
                </a:lnTo>
                <a:lnTo>
                  <a:pt x="3789619" y="1893586"/>
                </a:lnTo>
                <a:lnTo>
                  <a:pt x="3740488" y="1891920"/>
                </a:lnTo>
                <a:lnTo>
                  <a:pt x="3691301" y="1890783"/>
                </a:lnTo>
                <a:lnTo>
                  <a:pt x="3306950" y="1887386"/>
                </a:lnTo>
                <a:lnTo>
                  <a:pt x="3254285" y="1890139"/>
                </a:lnTo>
                <a:lnTo>
                  <a:pt x="3201683" y="1893790"/>
                </a:lnTo>
                <a:lnTo>
                  <a:pt x="3149157" y="1898339"/>
                </a:lnTo>
                <a:lnTo>
                  <a:pt x="3096720" y="1903785"/>
                </a:lnTo>
                <a:lnTo>
                  <a:pt x="3044384" y="1910127"/>
                </a:lnTo>
                <a:lnTo>
                  <a:pt x="2992163" y="1917364"/>
                </a:lnTo>
                <a:lnTo>
                  <a:pt x="2940070" y="1925496"/>
                </a:lnTo>
                <a:lnTo>
                  <a:pt x="2888116" y="1934522"/>
                </a:lnTo>
                <a:lnTo>
                  <a:pt x="2836316" y="1944441"/>
                </a:lnTo>
                <a:lnTo>
                  <a:pt x="2734865" y="1965211"/>
                </a:lnTo>
                <a:lnTo>
                  <a:pt x="2684908" y="1974224"/>
                </a:lnTo>
                <a:lnTo>
                  <a:pt x="2634823" y="1982295"/>
                </a:lnTo>
                <a:lnTo>
                  <a:pt x="2584622" y="1989426"/>
                </a:lnTo>
                <a:lnTo>
                  <a:pt x="2534318" y="1995618"/>
                </a:lnTo>
                <a:lnTo>
                  <a:pt x="2483925" y="2000876"/>
                </a:lnTo>
                <a:lnTo>
                  <a:pt x="2433454" y="2005200"/>
                </a:lnTo>
                <a:lnTo>
                  <a:pt x="2382918" y="2008594"/>
                </a:lnTo>
                <a:lnTo>
                  <a:pt x="0" y="2141906"/>
                </a:lnTo>
                <a:lnTo>
                  <a:pt x="0" y="2505672"/>
                </a:lnTo>
                <a:lnTo>
                  <a:pt x="5052335" y="2505672"/>
                </a:lnTo>
                <a:close/>
              </a:path>
            </a:pathLst>
          </a:custGeom>
          <a:solidFill>
            <a:srgbClr val="C8E265">
              <a:alpha val="49798"/>
            </a:srgbClr>
          </a:solidFill>
        </p:spPr>
        <p:txBody>
          <a:bodyPr wrap="square" lIns="0" tIns="0" rIns="0" bIns="0" rtlCol="0"/>
          <a:lstStyle/>
          <a:p>
            <a:endParaRPr/>
          </a:p>
        </p:txBody>
      </p:sp>
      <p:sp>
        <p:nvSpPr>
          <p:cNvPr id="17" name="object 17"/>
          <p:cNvSpPr txBox="1">
            <a:spLocks noGrp="1"/>
          </p:cNvSpPr>
          <p:nvPr>
            <p:ph type="title"/>
          </p:nvPr>
        </p:nvSpPr>
        <p:spPr>
          <a:xfrm>
            <a:off x="4152900" y="-266566"/>
            <a:ext cx="9643839" cy="1832553"/>
          </a:xfrm>
          <a:prstGeom prst="rect">
            <a:avLst/>
          </a:prstGeom>
        </p:spPr>
        <p:txBody>
          <a:bodyPr vert="horz" wrap="square" lIns="0" tIns="717550" rIns="0" bIns="0" rtlCol="0">
            <a:spAutoFit/>
          </a:bodyPr>
          <a:lstStyle/>
          <a:p>
            <a:pPr marL="12700" algn="ctr">
              <a:lnSpc>
                <a:spcPct val="100000"/>
              </a:lnSpc>
              <a:spcBef>
                <a:spcPts val="5650"/>
              </a:spcBef>
            </a:pPr>
            <a:r>
              <a:rPr lang="en-US" sz="3600" b="1">
                <a:solidFill>
                  <a:schemeClr val="accent3">
                    <a:lumMod val="50000"/>
                  </a:schemeClr>
                </a:solidFill>
                <a:latin typeface="Montserrat" panose="00000500000000000000" pitchFamily="2" charset="0"/>
                <a:cs typeface="Lucida Sans"/>
              </a:rPr>
              <a:t>Kategori Infrastruktur Data Werehouse (Operasional)</a:t>
            </a:r>
            <a:endParaRPr sz="3600" b="1" dirty="0">
              <a:solidFill>
                <a:schemeClr val="accent3">
                  <a:lumMod val="50000"/>
                </a:schemeClr>
              </a:solidFill>
              <a:latin typeface="Montserrat" panose="00000500000000000000" pitchFamily="2" charset="0"/>
              <a:cs typeface="Lucida Sans"/>
            </a:endParaRPr>
          </a:p>
        </p:txBody>
      </p:sp>
      <p:sp>
        <p:nvSpPr>
          <p:cNvPr id="27" name="object 3">
            <a:extLst>
              <a:ext uri="{FF2B5EF4-FFF2-40B4-BE49-F238E27FC236}">
                <a16:creationId xmlns:a16="http://schemas.microsoft.com/office/drawing/2014/main" id="{C93AA891-97E7-8F8B-E424-54641C01FBB0}"/>
              </a:ext>
            </a:extLst>
          </p:cNvPr>
          <p:cNvSpPr/>
          <p:nvPr/>
        </p:nvSpPr>
        <p:spPr>
          <a:xfrm>
            <a:off x="12662540" y="9069314"/>
            <a:ext cx="5625465" cy="1218252"/>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28" name="object 12">
            <a:extLst>
              <a:ext uri="{FF2B5EF4-FFF2-40B4-BE49-F238E27FC236}">
                <a16:creationId xmlns:a16="http://schemas.microsoft.com/office/drawing/2014/main" id="{DCB1773D-861A-E715-16A5-1B22ED6C60FF}"/>
              </a:ext>
            </a:extLst>
          </p:cNvPr>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40" name="Freeform: Shape 39">
            <a:extLst>
              <a:ext uri="{FF2B5EF4-FFF2-40B4-BE49-F238E27FC236}">
                <a16:creationId xmlns:a16="http://schemas.microsoft.com/office/drawing/2014/main" id="{5EDAC072-96E9-3BC8-20F6-F5F50928164C}"/>
              </a:ext>
            </a:extLst>
          </p:cNvPr>
          <p:cNvSpPr/>
          <p:nvPr/>
        </p:nvSpPr>
        <p:spPr>
          <a:xfrm>
            <a:off x="17813780" y="8517159"/>
            <a:ext cx="492728" cy="492918"/>
          </a:xfrm>
          <a:custGeom>
            <a:avLst/>
            <a:gdLst>
              <a:gd name="connsiteX0" fmla="*/ 140779 w 492728"/>
              <a:gd name="connsiteY0" fmla="*/ 71914 h 492918"/>
              <a:gd name="connsiteX1" fmla="*/ 190309 w 492728"/>
              <a:gd name="connsiteY1" fmla="*/ 50387 h 492918"/>
              <a:gd name="connsiteX2" fmla="*/ 200501 w 492728"/>
              <a:gd name="connsiteY2" fmla="*/ 1429 h 492918"/>
              <a:gd name="connsiteX3" fmla="*/ 283178 w 492728"/>
              <a:gd name="connsiteY3" fmla="*/ 0 h 492918"/>
              <a:gd name="connsiteX4" fmla="*/ 295084 w 492728"/>
              <a:gd name="connsiteY4" fmla="*/ 48578 h 492918"/>
              <a:gd name="connsiteX5" fmla="*/ 345281 w 492728"/>
              <a:gd name="connsiteY5" fmla="*/ 68294 h 492918"/>
              <a:gd name="connsiteX6" fmla="*/ 387096 w 492728"/>
              <a:gd name="connsiteY6" fmla="*/ 40957 h 492918"/>
              <a:gd name="connsiteX7" fmla="*/ 446722 w 492728"/>
              <a:gd name="connsiteY7" fmla="*/ 98107 h 492918"/>
              <a:gd name="connsiteX8" fmla="*/ 420719 w 492728"/>
              <a:gd name="connsiteY8" fmla="*/ 141065 h 492918"/>
              <a:gd name="connsiteX9" fmla="*/ 442246 w 492728"/>
              <a:gd name="connsiteY9" fmla="*/ 190500 h 492918"/>
              <a:gd name="connsiteX10" fmla="*/ 491204 w 492728"/>
              <a:gd name="connsiteY10" fmla="*/ 200692 h 492918"/>
              <a:gd name="connsiteX11" fmla="*/ 492728 w 492728"/>
              <a:gd name="connsiteY11" fmla="*/ 283464 h 492918"/>
              <a:gd name="connsiteX12" fmla="*/ 444055 w 492728"/>
              <a:gd name="connsiteY12" fmla="*/ 295370 h 492918"/>
              <a:gd name="connsiteX13" fmla="*/ 424339 w 492728"/>
              <a:gd name="connsiteY13" fmla="*/ 345567 h 492918"/>
              <a:gd name="connsiteX14" fmla="*/ 451771 w 492728"/>
              <a:gd name="connsiteY14" fmla="*/ 387382 h 492918"/>
              <a:gd name="connsiteX15" fmla="*/ 394621 w 492728"/>
              <a:gd name="connsiteY15" fmla="*/ 446913 h 492918"/>
              <a:gd name="connsiteX16" fmla="*/ 351949 w 492728"/>
              <a:gd name="connsiteY16" fmla="*/ 421005 h 492918"/>
              <a:gd name="connsiteX17" fmla="*/ 302419 w 492728"/>
              <a:gd name="connsiteY17" fmla="*/ 442532 h 492918"/>
              <a:gd name="connsiteX18" fmla="*/ 292227 w 492728"/>
              <a:gd name="connsiteY18" fmla="*/ 491490 h 492918"/>
              <a:gd name="connsiteX19" fmla="*/ 209455 w 492728"/>
              <a:gd name="connsiteY19" fmla="*/ 492919 h 492918"/>
              <a:gd name="connsiteX20" fmla="*/ 197548 w 492728"/>
              <a:gd name="connsiteY20" fmla="*/ 444341 h 492918"/>
              <a:gd name="connsiteX21" fmla="*/ 147351 w 492728"/>
              <a:gd name="connsiteY21" fmla="*/ 424624 h 492918"/>
              <a:gd name="connsiteX22" fmla="*/ 105537 w 492728"/>
              <a:gd name="connsiteY22" fmla="*/ 452056 h 492918"/>
              <a:gd name="connsiteX23" fmla="*/ 46005 w 492728"/>
              <a:gd name="connsiteY23" fmla="*/ 394906 h 492918"/>
              <a:gd name="connsiteX24" fmla="*/ 71914 w 492728"/>
              <a:gd name="connsiteY24" fmla="*/ 352139 h 492918"/>
              <a:gd name="connsiteX25" fmla="*/ 50482 w 492728"/>
              <a:gd name="connsiteY25" fmla="*/ 302705 h 492918"/>
              <a:gd name="connsiteX26" fmla="*/ 1428 w 492728"/>
              <a:gd name="connsiteY26" fmla="*/ 292513 h 492918"/>
              <a:gd name="connsiteX27" fmla="*/ 0 w 492728"/>
              <a:gd name="connsiteY27" fmla="*/ 209740 h 492918"/>
              <a:gd name="connsiteX28" fmla="*/ 48577 w 492728"/>
              <a:gd name="connsiteY28" fmla="*/ 197834 h 492918"/>
              <a:gd name="connsiteX29" fmla="*/ 68389 w 492728"/>
              <a:gd name="connsiteY29" fmla="*/ 147638 h 492918"/>
              <a:gd name="connsiteX30" fmla="*/ 40957 w 492728"/>
              <a:gd name="connsiteY30" fmla="*/ 105823 h 492918"/>
              <a:gd name="connsiteX31" fmla="*/ 98107 w 492728"/>
              <a:gd name="connsiteY31" fmla="*/ 46291 h 492918"/>
              <a:gd name="connsiteX32" fmla="*/ 140875 w 492728"/>
              <a:gd name="connsiteY32" fmla="*/ 72199 h 492918"/>
              <a:gd name="connsiteX33" fmla="*/ 184880 w 492728"/>
              <a:gd name="connsiteY33" fmla="*/ 182118 h 492918"/>
              <a:gd name="connsiteX34" fmla="*/ 187085 w 492728"/>
              <a:gd name="connsiteY34" fmla="*/ 307643 h 492918"/>
              <a:gd name="connsiteX35" fmla="*/ 312610 w 492728"/>
              <a:gd name="connsiteY35" fmla="*/ 305437 h 492918"/>
              <a:gd name="connsiteX36" fmla="*/ 310420 w 492728"/>
              <a:gd name="connsiteY36" fmla="*/ 179927 h 492918"/>
              <a:gd name="connsiteX37" fmla="*/ 184881 w 492728"/>
              <a:gd name="connsiteY37" fmla="*/ 182118 h 492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92728" h="492918">
                <a:moveTo>
                  <a:pt x="140779" y="71914"/>
                </a:moveTo>
                <a:cubicBezTo>
                  <a:pt x="156271" y="62591"/>
                  <a:pt x="172924" y="55353"/>
                  <a:pt x="190309" y="50387"/>
                </a:cubicBezTo>
                <a:lnTo>
                  <a:pt x="200501" y="1429"/>
                </a:lnTo>
                <a:lnTo>
                  <a:pt x="283178" y="0"/>
                </a:lnTo>
                <a:lnTo>
                  <a:pt x="295084" y="48578"/>
                </a:lnTo>
                <a:cubicBezTo>
                  <a:pt x="312616" y="52898"/>
                  <a:pt x="329496" y="59528"/>
                  <a:pt x="345281" y="68294"/>
                </a:cubicBezTo>
                <a:lnTo>
                  <a:pt x="387096" y="40957"/>
                </a:lnTo>
                <a:lnTo>
                  <a:pt x="446722" y="98107"/>
                </a:lnTo>
                <a:lnTo>
                  <a:pt x="420719" y="141065"/>
                </a:lnTo>
                <a:cubicBezTo>
                  <a:pt x="430102" y="156492"/>
                  <a:pt x="437344" y="173122"/>
                  <a:pt x="442246" y="190500"/>
                </a:cubicBezTo>
                <a:lnTo>
                  <a:pt x="491204" y="200692"/>
                </a:lnTo>
                <a:lnTo>
                  <a:pt x="492728" y="283464"/>
                </a:lnTo>
                <a:lnTo>
                  <a:pt x="444055" y="295370"/>
                </a:lnTo>
                <a:cubicBezTo>
                  <a:pt x="439820" y="312929"/>
                  <a:pt x="433186" y="329820"/>
                  <a:pt x="424339" y="345567"/>
                </a:cubicBezTo>
                <a:lnTo>
                  <a:pt x="451771" y="387382"/>
                </a:lnTo>
                <a:lnTo>
                  <a:pt x="394621" y="446913"/>
                </a:lnTo>
                <a:lnTo>
                  <a:pt x="351949" y="421005"/>
                </a:lnTo>
                <a:cubicBezTo>
                  <a:pt x="336460" y="430334"/>
                  <a:pt x="319806" y="437572"/>
                  <a:pt x="302419" y="442532"/>
                </a:cubicBezTo>
                <a:lnTo>
                  <a:pt x="292227" y="491490"/>
                </a:lnTo>
                <a:lnTo>
                  <a:pt x="209455" y="492919"/>
                </a:lnTo>
                <a:lnTo>
                  <a:pt x="197548" y="444341"/>
                </a:lnTo>
                <a:cubicBezTo>
                  <a:pt x="180022" y="440005"/>
                  <a:pt x="163144" y="433376"/>
                  <a:pt x="147351" y="424624"/>
                </a:cubicBezTo>
                <a:lnTo>
                  <a:pt x="105537" y="452056"/>
                </a:lnTo>
                <a:lnTo>
                  <a:pt x="46005" y="394906"/>
                </a:lnTo>
                <a:lnTo>
                  <a:pt x="71914" y="352139"/>
                </a:lnTo>
                <a:cubicBezTo>
                  <a:pt x="62600" y="336689"/>
                  <a:pt x="55392" y="320064"/>
                  <a:pt x="50482" y="302705"/>
                </a:cubicBezTo>
                <a:lnTo>
                  <a:pt x="1428" y="292513"/>
                </a:lnTo>
                <a:lnTo>
                  <a:pt x="0" y="209740"/>
                </a:lnTo>
                <a:lnTo>
                  <a:pt x="48577" y="197834"/>
                </a:lnTo>
                <a:cubicBezTo>
                  <a:pt x="52904" y="180290"/>
                  <a:pt x="59568" y="163407"/>
                  <a:pt x="68389" y="147638"/>
                </a:cubicBezTo>
                <a:lnTo>
                  <a:pt x="40957" y="105823"/>
                </a:lnTo>
                <a:lnTo>
                  <a:pt x="98107" y="46291"/>
                </a:lnTo>
                <a:lnTo>
                  <a:pt x="140875" y="72199"/>
                </a:lnTo>
                <a:close/>
                <a:moveTo>
                  <a:pt x="184880" y="182118"/>
                </a:moveTo>
                <a:cubicBezTo>
                  <a:pt x="150826" y="217390"/>
                  <a:pt x="151813" y="273589"/>
                  <a:pt x="187085" y="307643"/>
                </a:cubicBezTo>
                <a:cubicBezTo>
                  <a:pt x="222357" y="341696"/>
                  <a:pt x="278556" y="340709"/>
                  <a:pt x="312610" y="305437"/>
                </a:cubicBezTo>
                <a:cubicBezTo>
                  <a:pt x="346658" y="270172"/>
                  <a:pt x="345678" y="213983"/>
                  <a:pt x="310420" y="179927"/>
                </a:cubicBezTo>
                <a:cubicBezTo>
                  <a:pt x="275130" y="145912"/>
                  <a:pt x="218963" y="146892"/>
                  <a:pt x="184881" y="182118"/>
                </a:cubicBezTo>
                <a:close/>
              </a:path>
            </a:pathLst>
          </a:custGeom>
          <a:solidFill>
            <a:srgbClr val="EBEBEB"/>
          </a:solidFill>
          <a:ln w="9525" cap="flat">
            <a:noFill/>
            <a:prstDash val="solid"/>
            <a:miter/>
          </a:ln>
        </p:spPr>
        <p:txBody>
          <a:bodyPr rtlCol="0" anchor="ctr"/>
          <a:lstStyle/>
          <a:p>
            <a:endParaRPr lang="en-ID"/>
          </a:p>
        </p:txBody>
      </p:sp>
      <p:sp>
        <p:nvSpPr>
          <p:cNvPr id="228" name="Freeform: Shape 227">
            <a:extLst>
              <a:ext uri="{FF2B5EF4-FFF2-40B4-BE49-F238E27FC236}">
                <a16:creationId xmlns:a16="http://schemas.microsoft.com/office/drawing/2014/main" id="{76E294FE-2798-026E-05B0-B1D37CA3DC6B}"/>
              </a:ext>
            </a:extLst>
          </p:cNvPr>
          <p:cNvSpPr/>
          <p:nvPr/>
        </p:nvSpPr>
        <p:spPr>
          <a:xfrm>
            <a:off x="16555623" y="7571614"/>
            <a:ext cx="1625916" cy="2167981"/>
          </a:xfrm>
          <a:custGeom>
            <a:avLst/>
            <a:gdLst>
              <a:gd name="connsiteX0" fmla="*/ 1371410 w 1625916"/>
              <a:gd name="connsiteY0" fmla="*/ 2167699 h 2167981"/>
              <a:gd name="connsiteX1" fmla="*/ 52482 w 1625916"/>
              <a:gd name="connsiteY1" fmla="*/ 2036920 h 2167981"/>
              <a:gd name="connsiteX2" fmla="*/ 286 w 1625916"/>
              <a:gd name="connsiteY2" fmla="*/ 1973198 h 2167981"/>
              <a:gd name="connsiteX3" fmla="*/ 190786 w 1625916"/>
              <a:gd name="connsiteY3" fmla="*/ 52577 h 2167981"/>
              <a:gd name="connsiteX4" fmla="*/ 254508 w 1625916"/>
              <a:gd name="connsiteY4" fmla="*/ 285 h 2167981"/>
              <a:gd name="connsiteX5" fmla="*/ 1573434 w 1625916"/>
              <a:gd name="connsiteY5" fmla="*/ 131063 h 2167981"/>
              <a:gd name="connsiteX6" fmla="*/ 1625631 w 1625916"/>
              <a:gd name="connsiteY6" fmla="*/ 194785 h 2167981"/>
              <a:gd name="connsiteX7" fmla="*/ 1435131 w 1625916"/>
              <a:gd name="connsiteY7" fmla="*/ 2115311 h 2167981"/>
              <a:gd name="connsiteX8" fmla="*/ 1371485 w 1625916"/>
              <a:gd name="connsiteY8" fmla="*/ 2167706 h 2167981"/>
              <a:gd name="connsiteX9" fmla="*/ 1371409 w 1625916"/>
              <a:gd name="connsiteY9" fmla="*/ 2167699 h 2167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5916" h="2167981">
                <a:moveTo>
                  <a:pt x="1371410" y="2167699"/>
                </a:moveTo>
                <a:lnTo>
                  <a:pt x="52482" y="2036920"/>
                </a:lnTo>
                <a:cubicBezTo>
                  <a:pt x="20486" y="2033712"/>
                  <a:pt x="-2870" y="2005200"/>
                  <a:pt x="286" y="1973198"/>
                </a:cubicBezTo>
                <a:lnTo>
                  <a:pt x="190786" y="52577"/>
                </a:lnTo>
                <a:cubicBezTo>
                  <a:pt x="193945" y="20542"/>
                  <a:pt x="222472" y="-2869"/>
                  <a:pt x="254508" y="285"/>
                </a:cubicBezTo>
                <a:lnTo>
                  <a:pt x="1573434" y="131063"/>
                </a:lnTo>
                <a:cubicBezTo>
                  <a:pt x="1605431" y="134270"/>
                  <a:pt x="1628787" y="162783"/>
                  <a:pt x="1625631" y="194785"/>
                </a:cubicBezTo>
                <a:lnTo>
                  <a:pt x="1435131" y="2115311"/>
                </a:lnTo>
                <a:cubicBezTo>
                  <a:pt x="1432024" y="2147355"/>
                  <a:pt x="1403528" y="2170813"/>
                  <a:pt x="1371485" y="2167706"/>
                </a:cubicBezTo>
                <a:cubicBezTo>
                  <a:pt x="1371460" y="2167703"/>
                  <a:pt x="1371435" y="2167701"/>
                  <a:pt x="1371409" y="2167699"/>
                </a:cubicBezTo>
                <a:close/>
              </a:path>
            </a:pathLst>
          </a:custGeom>
          <a:solidFill>
            <a:srgbClr val="E0E0E0"/>
          </a:solidFill>
          <a:ln w="9525" cap="flat">
            <a:noFill/>
            <a:prstDash val="solid"/>
            <a:miter/>
          </a:ln>
        </p:spPr>
        <p:txBody>
          <a:bodyPr rtlCol="0" anchor="ctr"/>
          <a:lstStyle/>
          <a:p>
            <a:endParaRPr lang="en-ID"/>
          </a:p>
        </p:txBody>
      </p:sp>
      <p:sp>
        <p:nvSpPr>
          <p:cNvPr id="229" name="Freeform: Shape 228">
            <a:extLst>
              <a:ext uri="{FF2B5EF4-FFF2-40B4-BE49-F238E27FC236}">
                <a16:creationId xmlns:a16="http://schemas.microsoft.com/office/drawing/2014/main" id="{C02E5360-8A65-77D5-B35C-96439895BA91}"/>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1" name="Freeform: Shape 230">
            <a:extLst>
              <a:ext uri="{FF2B5EF4-FFF2-40B4-BE49-F238E27FC236}">
                <a16:creationId xmlns:a16="http://schemas.microsoft.com/office/drawing/2014/main" id="{EB45DD46-94C5-4002-411A-9807F267541C}"/>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3" name="Freeform: Shape 232">
            <a:extLst>
              <a:ext uri="{FF2B5EF4-FFF2-40B4-BE49-F238E27FC236}">
                <a16:creationId xmlns:a16="http://schemas.microsoft.com/office/drawing/2014/main" id="{30E68AF2-FB59-DB4D-2C7A-58F8E450F5A2}"/>
              </a:ext>
            </a:extLst>
          </p:cNvPr>
          <p:cNvSpPr/>
          <p:nvPr/>
        </p:nvSpPr>
        <p:spPr>
          <a:xfrm rot="16539600">
            <a:off x="16435317" y="8000458"/>
            <a:ext cx="1867471" cy="1295876"/>
          </a:xfrm>
          <a:custGeom>
            <a:avLst/>
            <a:gdLst>
              <a:gd name="connsiteX0" fmla="*/ 0 w 1867471"/>
              <a:gd name="connsiteY0" fmla="*/ 0 h 1295876"/>
              <a:gd name="connsiteX1" fmla="*/ 1867472 w 1867471"/>
              <a:gd name="connsiteY1" fmla="*/ 0 h 1295876"/>
              <a:gd name="connsiteX2" fmla="*/ 1867472 w 1867471"/>
              <a:gd name="connsiteY2" fmla="*/ 1295876 h 1295876"/>
              <a:gd name="connsiteX3" fmla="*/ 0 w 1867471"/>
              <a:gd name="connsiteY3" fmla="*/ 1295876 h 1295876"/>
            </a:gdLst>
            <a:ahLst/>
            <a:cxnLst>
              <a:cxn ang="0">
                <a:pos x="connsiteX0" y="connsiteY0"/>
              </a:cxn>
              <a:cxn ang="0">
                <a:pos x="connsiteX1" y="connsiteY1"/>
              </a:cxn>
              <a:cxn ang="0">
                <a:pos x="connsiteX2" y="connsiteY2"/>
              </a:cxn>
              <a:cxn ang="0">
                <a:pos x="connsiteX3" y="connsiteY3"/>
              </a:cxn>
            </a:cxnLst>
            <a:rect l="l" t="t" r="r" b="b"/>
            <a:pathLst>
              <a:path w="1867471" h="1295876">
                <a:moveTo>
                  <a:pt x="0" y="0"/>
                </a:moveTo>
                <a:lnTo>
                  <a:pt x="1867472" y="0"/>
                </a:lnTo>
                <a:lnTo>
                  <a:pt x="1867472" y="1295876"/>
                </a:lnTo>
                <a:lnTo>
                  <a:pt x="0" y="1295876"/>
                </a:lnTo>
                <a:close/>
              </a:path>
            </a:pathLst>
          </a:custGeom>
          <a:solidFill>
            <a:srgbClr val="FFFFFF"/>
          </a:solidFill>
          <a:ln w="9525" cap="flat">
            <a:noFill/>
            <a:prstDash val="solid"/>
            <a:miter/>
          </a:ln>
        </p:spPr>
        <p:txBody>
          <a:bodyPr rtlCol="0" anchor="ctr"/>
          <a:lstStyle/>
          <a:p>
            <a:endParaRPr lang="en-ID"/>
          </a:p>
        </p:txBody>
      </p:sp>
      <p:sp>
        <p:nvSpPr>
          <p:cNvPr id="234" name="Freeform: Shape 233">
            <a:extLst>
              <a:ext uri="{FF2B5EF4-FFF2-40B4-BE49-F238E27FC236}">
                <a16:creationId xmlns:a16="http://schemas.microsoft.com/office/drawing/2014/main" id="{62B8D09A-243F-9411-938C-CA0661BD5676}"/>
              </a:ext>
            </a:extLst>
          </p:cNvPr>
          <p:cNvSpPr/>
          <p:nvPr/>
        </p:nvSpPr>
        <p:spPr>
          <a:xfrm>
            <a:off x="16631251" y="7654099"/>
            <a:ext cx="1476184" cy="1987581"/>
          </a:xfrm>
          <a:custGeom>
            <a:avLst/>
            <a:gdLst>
              <a:gd name="connsiteX0" fmla="*/ 1290733 w 1476184"/>
              <a:gd name="connsiteY0" fmla="*/ 1987582 h 1987581"/>
              <a:gd name="connsiteX1" fmla="*/ 1473803 w 1476184"/>
              <a:gd name="connsiteY1" fmla="*/ 129064 h 1987581"/>
              <a:gd name="connsiteX2" fmla="*/ 1474851 w 1476184"/>
              <a:gd name="connsiteY2" fmla="*/ 130397 h 1987581"/>
              <a:gd name="connsiteX3" fmla="*/ 185833 w 1476184"/>
              <a:gd name="connsiteY3" fmla="*/ 2667 h 1987581"/>
              <a:gd name="connsiteX4" fmla="*/ 185833 w 1476184"/>
              <a:gd name="connsiteY4" fmla="*/ 2667 h 1987581"/>
              <a:gd name="connsiteX5" fmla="*/ 187262 w 1476184"/>
              <a:gd name="connsiteY5" fmla="*/ 1429 h 1987581"/>
              <a:gd name="connsiteX6" fmla="*/ 2763 w 1476184"/>
              <a:gd name="connsiteY6" fmla="*/ 1859756 h 1987581"/>
              <a:gd name="connsiteX7" fmla="*/ 1810 w 1476184"/>
              <a:gd name="connsiteY7" fmla="*/ 1858613 h 1987581"/>
              <a:gd name="connsiteX8" fmla="*/ 1290733 w 1476184"/>
              <a:gd name="connsiteY8" fmla="*/ 1987582 h 1987581"/>
              <a:gd name="connsiteX9" fmla="*/ 1048 w 1476184"/>
              <a:gd name="connsiteY9" fmla="*/ 1860709 h 1987581"/>
              <a:gd name="connsiteX10" fmla="*/ 0 w 1476184"/>
              <a:gd name="connsiteY10" fmla="*/ 1860709 h 1987581"/>
              <a:gd name="connsiteX11" fmla="*/ 0 w 1476184"/>
              <a:gd name="connsiteY11" fmla="*/ 1859661 h 1987581"/>
              <a:gd name="connsiteX12" fmla="*/ 184023 w 1476184"/>
              <a:gd name="connsiteY12" fmla="*/ 1333 h 1987581"/>
              <a:gd name="connsiteX13" fmla="*/ 184023 w 1476184"/>
              <a:gd name="connsiteY13" fmla="*/ 0 h 1987581"/>
              <a:gd name="connsiteX14" fmla="*/ 185833 w 1476184"/>
              <a:gd name="connsiteY14" fmla="*/ 0 h 1987581"/>
              <a:gd name="connsiteX15" fmla="*/ 1475041 w 1476184"/>
              <a:gd name="connsiteY15" fmla="*/ 127825 h 1987581"/>
              <a:gd name="connsiteX16" fmla="*/ 1476184 w 1476184"/>
              <a:gd name="connsiteY16" fmla="*/ 127825 h 1987581"/>
              <a:gd name="connsiteX17" fmla="*/ 1476184 w 1476184"/>
              <a:gd name="connsiteY17" fmla="*/ 129064 h 1987581"/>
              <a:gd name="connsiteX18" fmla="*/ 1290733 w 1476184"/>
              <a:gd name="connsiteY18" fmla="*/ 1987582 h 1987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76184" h="1987581">
                <a:moveTo>
                  <a:pt x="1290733" y="1987582"/>
                </a:moveTo>
                <a:cubicBezTo>
                  <a:pt x="1291781" y="1976818"/>
                  <a:pt x="1365790" y="1225582"/>
                  <a:pt x="1473803" y="129064"/>
                </a:cubicBezTo>
                <a:lnTo>
                  <a:pt x="1474851" y="130397"/>
                </a:lnTo>
                <a:lnTo>
                  <a:pt x="185833" y="2667"/>
                </a:lnTo>
                <a:lnTo>
                  <a:pt x="185833" y="2667"/>
                </a:lnTo>
                <a:lnTo>
                  <a:pt x="187262" y="1429"/>
                </a:lnTo>
                <a:cubicBezTo>
                  <a:pt x="118015" y="699326"/>
                  <a:pt x="53912" y="1344454"/>
                  <a:pt x="2763" y="1859756"/>
                </a:cubicBezTo>
                <a:lnTo>
                  <a:pt x="1810" y="1858613"/>
                </a:lnTo>
                <a:lnTo>
                  <a:pt x="1290733" y="1987582"/>
                </a:lnTo>
                <a:lnTo>
                  <a:pt x="1048" y="1860709"/>
                </a:lnTo>
                <a:lnTo>
                  <a:pt x="0" y="1860709"/>
                </a:lnTo>
                <a:lnTo>
                  <a:pt x="0" y="1859661"/>
                </a:lnTo>
                <a:cubicBezTo>
                  <a:pt x="51054" y="1343977"/>
                  <a:pt x="114871" y="699230"/>
                  <a:pt x="184023" y="1333"/>
                </a:cubicBezTo>
                <a:lnTo>
                  <a:pt x="184023" y="0"/>
                </a:lnTo>
                <a:lnTo>
                  <a:pt x="185833" y="0"/>
                </a:lnTo>
                <a:lnTo>
                  <a:pt x="1475041" y="127825"/>
                </a:lnTo>
                <a:lnTo>
                  <a:pt x="1476184" y="127825"/>
                </a:lnTo>
                <a:lnTo>
                  <a:pt x="1476184" y="129064"/>
                </a:lnTo>
                <a:cubicBezTo>
                  <a:pt x="1366933" y="1225963"/>
                  <a:pt x="1291685" y="1976818"/>
                  <a:pt x="1290733" y="1987582"/>
                </a:cubicBezTo>
                <a:close/>
              </a:path>
            </a:pathLst>
          </a:custGeom>
          <a:solidFill>
            <a:srgbClr val="263238"/>
          </a:solidFill>
          <a:ln w="9525" cap="flat">
            <a:noFill/>
            <a:prstDash val="solid"/>
            <a:miter/>
          </a:ln>
        </p:spPr>
        <p:txBody>
          <a:bodyPr rtlCol="0" anchor="ctr"/>
          <a:lstStyle/>
          <a:p>
            <a:endParaRPr lang="en-ID"/>
          </a:p>
        </p:txBody>
      </p:sp>
      <p:sp>
        <p:nvSpPr>
          <p:cNvPr id="317" name="object 17"/>
          <p:cNvSpPr txBox="1">
            <a:spLocks/>
          </p:cNvSpPr>
          <p:nvPr/>
        </p:nvSpPr>
        <p:spPr>
          <a:xfrm>
            <a:off x="-685800" y="1495660"/>
            <a:ext cx="7619999"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527050" indent="-514350" algn="ctr">
              <a:spcBef>
                <a:spcPts val="5650"/>
              </a:spcBef>
              <a:buAutoNum type="arabicPeriod"/>
            </a:pPr>
            <a:r>
              <a:rPr lang="en-US" sz="2800" b="1">
                <a:solidFill>
                  <a:schemeClr val="accent3">
                    <a:lumMod val="50000"/>
                  </a:schemeClr>
                </a:solidFill>
                <a:latin typeface="Montserrat" panose="00000500000000000000" pitchFamily="2" charset="0"/>
                <a:cs typeface="Lucida Sans"/>
              </a:rPr>
              <a:t>Sumber Daya Manusia</a:t>
            </a:r>
          </a:p>
        </p:txBody>
      </p:sp>
      <p:sp>
        <p:nvSpPr>
          <p:cNvPr id="319" name="TextBox 318">
            <a:extLst>
              <a:ext uri="{FF2B5EF4-FFF2-40B4-BE49-F238E27FC236}">
                <a16:creationId xmlns:a16="http://schemas.microsoft.com/office/drawing/2014/main" id="{FC924B6B-6775-5EAE-200B-97FB3C853C94}"/>
              </a:ext>
            </a:extLst>
          </p:cNvPr>
          <p:cNvSpPr txBox="1"/>
          <p:nvPr/>
        </p:nvSpPr>
        <p:spPr>
          <a:xfrm>
            <a:off x="730852" y="2703806"/>
            <a:ext cx="6844095" cy="3785652"/>
          </a:xfrm>
          <a:prstGeom prst="rect">
            <a:avLst/>
          </a:prstGeom>
          <a:noFill/>
        </p:spPr>
        <p:txBody>
          <a:bodyPr wrap="square">
            <a:spAutoFit/>
          </a:bodyPr>
          <a:lstStyle/>
          <a:p>
            <a:pPr algn="just">
              <a:lnSpc>
                <a:spcPct val="150000"/>
              </a:lnSpc>
              <a:spcAft>
                <a:spcPts val="800"/>
              </a:spcAft>
            </a:pPr>
            <a:r>
              <a:rPr lang="en-ID" sz="2000" b="1" kern="100">
                <a:effectLst/>
                <a:latin typeface="Montserrat" panose="00000500000000000000" pitchFamily="2" charset="0"/>
                <a:ea typeface="Calibri" panose="020F0502020204030204" pitchFamily="34" charset="0"/>
                <a:cs typeface="Arial" panose="020B0604020202020204" pitchFamily="34" charset="0"/>
              </a:rPr>
              <a:t>Sumber Daya Manusia (SDM) di bidang data werehouse pada suatu perusahaan diarahkan ke dalam bentuk </a:t>
            </a:r>
            <a:r>
              <a:rPr lang="en-ID" sz="2000" b="1" i="1" kern="100">
                <a:effectLst/>
                <a:latin typeface="Montserrat" panose="00000500000000000000" pitchFamily="2" charset="0"/>
                <a:ea typeface="Calibri" panose="020F0502020204030204" pitchFamily="34" charset="0"/>
                <a:cs typeface="Arial" panose="020B0604020202020204" pitchFamily="34" charset="0"/>
              </a:rPr>
              <a:t>Human Resource Data Werehouse As A Strategy </a:t>
            </a:r>
            <a:r>
              <a:rPr lang="en-ID" sz="2000" b="1" kern="100">
                <a:effectLst/>
                <a:latin typeface="Montserrat" panose="00000500000000000000" pitchFamily="2" charset="0"/>
                <a:ea typeface="Calibri" panose="020F0502020204030204" pitchFamily="34" charset="0"/>
                <a:cs typeface="Arial" panose="020B0604020202020204" pitchFamily="34" charset="0"/>
              </a:rPr>
              <a:t>(strategi peningkatan kualitas sdm di bidang data werehouse) dan </a:t>
            </a:r>
            <a:r>
              <a:rPr lang="en-ID" sz="2000" b="1" i="1" kern="100">
                <a:effectLst/>
                <a:latin typeface="Montserrat" panose="00000500000000000000" pitchFamily="2" charset="0"/>
                <a:ea typeface="Calibri" panose="020F0502020204030204" pitchFamily="34" charset="0"/>
                <a:cs typeface="Arial" panose="020B0604020202020204" pitchFamily="34" charset="0"/>
              </a:rPr>
              <a:t>Data Werehouse As A Service</a:t>
            </a:r>
            <a:r>
              <a:rPr lang="en-ID" sz="2000" b="1" kern="100">
                <a:effectLst/>
                <a:latin typeface="Montserrat" panose="00000500000000000000" pitchFamily="2" charset="0"/>
                <a:ea typeface="Calibri" panose="020F0502020204030204" pitchFamily="34" charset="0"/>
                <a:cs typeface="Arial" panose="020B0604020202020204" pitchFamily="34" charset="0"/>
              </a:rPr>
              <a:t> yang terintegrasi ke dalam jaringan </a:t>
            </a:r>
            <a:r>
              <a:rPr lang="en-ID" sz="2000" b="1" i="1" kern="100">
                <a:effectLst/>
                <a:latin typeface="Montserrat" panose="00000500000000000000" pitchFamily="2" charset="0"/>
                <a:ea typeface="Calibri" panose="020F0502020204030204" pitchFamily="34" charset="0"/>
                <a:cs typeface="Arial" panose="020B0604020202020204" pitchFamily="34" charset="0"/>
              </a:rPr>
              <a:t>cloud computing</a:t>
            </a:r>
            <a:r>
              <a:rPr lang="en-ID" sz="2000" b="1" kern="100">
                <a:effectLst/>
                <a:latin typeface="Montserrat" panose="00000500000000000000" pitchFamily="2" charset="0"/>
                <a:ea typeface="Calibri" panose="020F0502020204030204" pitchFamily="34" charset="0"/>
                <a:cs typeface="Arial" panose="020B0604020202020204" pitchFamily="34" charset="0"/>
              </a:rPr>
              <a:t> (sebagai bagian dari jenis layanan </a:t>
            </a:r>
            <a:r>
              <a:rPr lang="en-ID" sz="2000" b="1" i="1" kern="100">
                <a:effectLst/>
                <a:latin typeface="Montserrat" panose="00000500000000000000" pitchFamily="2" charset="0"/>
                <a:ea typeface="Calibri" panose="020F0502020204030204" pitchFamily="34" charset="0"/>
                <a:cs typeface="Arial" panose="020B0604020202020204" pitchFamily="34" charset="0"/>
              </a:rPr>
              <a:t>Software As A Service Cloud</a:t>
            </a:r>
            <a:r>
              <a:rPr lang="en-ID" sz="2000" b="1" kern="100">
                <a:effectLst/>
                <a:latin typeface="Montserrat" panose="00000500000000000000" pitchFamily="2" charset="0"/>
                <a:ea typeface="Calibri" panose="020F0502020204030204" pitchFamily="34" charset="0"/>
                <a:cs typeface="Arial" panose="020B0604020202020204" pitchFamily="34" charset="0"/>
              </a:rPr>
              <a:t>). </a:t>
            </a:r>
          </a:p>
        </p:txBody>
      </p:sp>
      <p:sp>
        <p:nvSpPr>
          <p:cNvPr id="21" name="object 17"/>
          <p:cNvSpPr txBox="1">
            <a:spLocks/>
          </p:cNvSpPr>
          <p:nvPr/>
        </p:nvSpPr>
        <p:spPr>
          <a:xfrm>
            <a:off x="7162800" y="3911198"/>
            <a:ext cx="7619999"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12700" algn="ctr">
              <a:spcBef>
                <a:spcPts val="5650"/>
              </a:spcBef>
            </a:pPr>
            <a:r>
              <a:rPr lang="en-US" sz="2800" b="1">
                <a:solidFill>
                  <a:schemeClr val="accent3">
                    <a:lumMod val="50000"/>
                  </a:schemeClr>
                </a:solidFill>
                <a:latin typeface="Montserrat" panose="00000500000000000000" pitchFamily="2" charset="0"/>
                <a:cs typeface="Lucida Sans"/>
              </a:rPr>
              <a:t>2. Software Management</a:t>
            </a:r>
          </a:p>
        </p:txBody>
      </p:sp>
      <p:sp>
        <p:nvSpPr>
          <p:cNvPr id="22" name="TextBox 21">
            <a:extLst>
              <a:ext uri="{FF2B5EF4-FFF2-40B4-BE49-F238E27FC236}">
                <a16:creationId xmlns:a16="http://schemas.microsoft.com/office/drawing/2014/main" id="{FC924B6B-6775-5EAE-200B-97FB3C853C94}"/>
              </a:ext>
            </a:extLst>
          </p:cNvPr>
          <p:cNvSpPr txBox="1"/>
          <p:nvPr/>
        </p:nvSpPr>
        <p:spPr>
          <a:xfrm>
            <a:off x="8579897" y="5074902"/>
            <a:ext cx="8788426" cy="4247317"/>
          </a:xfrm>
          <a:prstGeom prst="rect">
            <a:avLst/>
          </a:prstGeom>
          <a:noFill/>
        </p:spPr>
        <p:txBody>
          <a:bodyPr wrap="square">
            <a:spAutoFit/>
          </a:bodyPr>
          <a:lstStyle/>
          <a:p>
            <a:pPr algn="just">
              <a:lnSpc>
                <a:spcPct val="150000"/>
              </a:lnSpc>
              <a:spcAft>
                <a:spcPts val="800"/>
              </a:spcAft>
            </a:pPr>
            <a:r>
              <a:rPr lang="en-ID" sz="2000" b="1" kern="100">
                <a:effectLst/>
                <a:latin typeface="Montserrat" panose="00000500000000000000" pitchFamily="2" charset="0"/>
                <a:ea typeface="Calibri" panose="020F0502020204030204" pitchFamily="34" charset="0"/>
                <a:cs typeface="Arial" panose="020B0604020202020204" pitchFamily="34" charset="0"/>
              </a:rPr>
              <a:t>Software Management berfungsi untuk membantu pengguna (organisasi) di dalam melakukan manajemen semua perangkat lunak komputer (</a:t>
            </a:r>
            <a:r>
              <a:rPr lang="en-ID" sz="2000" b="1" i="1" kern="100">
                <a:effectLst/>
                <a:latin typeface="Montserrat" panose="00000500000000000000" pitchFamily="2" charset="0"/>
                <a:ea typeface="Calibri" panose="020F0502020204030204" pitchFamily="34" charset="0"/>
                <a:cs typeface="Arial" panose="020B0604020202020204" pitchFamily="34" charset="0"/>
              </a:rPr>
              <a:t>software</a:t>
            </a:r>
            <a:r>
              <a:rPr lang="en-ID" sz="2000" b="1" kern="100">
                <a:effectLst/>
                <a:latin typeface="Montserrat" panose="00000500000000000000" pitchFamily="2" charset="0"/>
                <a:ea typeface="Calibri" panose="020F0502020204030204" pitchFamily="34" charset="0"/>
                <a:cs typeface="Arial" panose="020B0604020202020204" pitchFamily="34" charset="0"/>
              </a:rPr>
              <a:t>) yang terlibat pada system data werehouse. Seperti, aplikasi database, </a:t>
            </a:r>
            <a:r>
              <a:rPr lang="en-ID" sz="2000" b="1" i="1" kern="100">
                <a:effectLst/>
                <a:latin typeface="Montserrat" panose="00000500000000000000" pitchFamily="2" charset="0"/>
                <a:ea typeface="Calibri" panose="020F0502020204030204" pitchFamily="34" charset="0"/>
                <a:cs typeface="Arial" panose="020B0604020202020204" pitchFamily="34" charset="0"/>
              </a:rPr>
              <a:t>Database Management System</a:t>
            </a:r>
            <a:r>
              <a:rPr lang="en-ID" sz="2000" b="1" kern="100">
                <a:effectLst/>
                <a:latin typeface="Montserrat" panose="00000500000000000000" pitchFamily="2" charset="0"/>
                <a:ea typeface="Calibri" panose="020F0502020204030204" pitchFamily="34" charset="0"/>
                <a:cs typeface="Arial" panose="020B0604020202020204" pitchFamily="34" charset="0"/>
              </a:rPr>
              <a:t> (DBMS), audit, keamanan (</a:t>
            </a:r>
            <a:r>
              <a:rPr lang="en-ID" sz="2000" b="1" i="1" kern="100">
                <a:effectLst/>
                <a:latin typeface="Montserrat" panose="00000500000000000000" pitchFamily="2" charset="0"/>
                <a:ea typeface="Calibri" panose="020F0502020204030204" pitchFamily="34" charset="0"/>
                <a:cs typeface="Arial" panose="020B0604020202020204" pitchFamily="34" charset="0"/>
              </a:rPr>
              <a:t>security</a:t>
            </a:r>
            <a:r>
              <a:rPr lang="en-ID" sz="2000" b="1" kern="100">
                <a:effectLst/>
                <a:latin typeface="Montserrat" panose="00000500000000000000" pitchFamily="2" charset="0"/>
                <a:ea typeface="Calibri" panose="020F0502020204030204" pitchFamily="34" charset="0"/>
                <a:cs typeface="Arial" panose="020B0604020202020204" pitchFamily="34" charset="0"/>
              </a:rPr>
              <a:t>), dan pendukung (</a:t>
            </a:r>
            <a:r>
              <a:rPr lang="en-ID" sz="2000" b="1" i="1" kern="100">
                <a:effectLst/>
                <a:latin typeface="Montserrat" panose="00000500000000000000" pitchFamily="2" charset="0"/>
                <a:ea typeface="Calibri" panose="020F0502020204030204" pitchFamily="34" charset="0"/>
                <a:cs typeface="Arial" panose="020B0604020202020204" pitchFamily="34" charset="0"/>
              </a:rPr>
              <a:t>big data, data mart, data mining</a:t>
            </a:r>
            <a:r>
              <a:rPr lang="en-ID" sz="2000" b="1" kern="100">
                <a:effectLst/>
                <a:latin typeface="Montserrat" panose="00000500000000000000" pitchFamily="2" charset="0"/>
                <a:ea typeface="Calibri" panose="020F0502020204030204" pitchFamily="34" charset="0"/>
                <a:cs typeface="Arial" panose="020B0604020202020204" pitchFamily="34" charset="0"/>
              </a:rPr>
              <a:t>). Maka </a:t>
            </a:r>
            <a:r>
              <a:rPr lang="en-ID" sz="2000" b="1" i="1" kern="100">
                <a:effectLst/>
                <a:latin typeface="Montserrat" panose="00000500000000000000" pitchFamily="2" charset="0"/>
                <a:ea typeface="Calibri" panose="020F0502020204030204" pitchFamily="34" charset="0"/>
                <a:cs typeface="Arial" panose="020B0604020202020204" pitchFamily="34" charset="0"/>
              </a:rPr>
              <a:t>software management</a:t>
            </a:r>
            <a:r>
              <a:rPr lang="en-ID" sz="2000" b="1" kern="100">
                <a:effectLst/>
                <a:latin typeface="Montserrat" panose="00000500000000000000" pitchFamily="2" charset="0"/>
                <a:ea typeface="Calibri" panose="020F0502020204030204" pitchFamily="34" charset="0"/>
                <a:cs typeface="Arial" panose="020B0604020202020204" pitchFamily="34" charset="0"/>
              </a:rPr>
              <a:t> dilakukan agar tercukupi pemakaian sumber daya komputasi, baik dari penggunaan CPU memori hingga ruang penyimpanan.   </a:t>
            </a:r>
          </a:p>
        </p:txBody>
      </p:sp>
    </p:spTree>
    <p:extLst>
      <p:ext uri="{BB962C8B-B14F-4D97-AF65-F5344CB8AC3E}">
        <p14:creationId xmlns:p14="http://schemas.microsoft.com/office/powerpoint/2010/main" val="3369960423"/>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8255"/>
            <a:ext cx="5594985" cy="4389755"/>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3" name="object 3"/>
          <p:cNvSpPr/>
          <p:nvPr/>
        </p:nvSpPr>
        <p:spPr>
          <a:xfrm>
            <a:off x="0" y="6047845"/>
            <a:ext cx="8305800" cy="4239192"/>
          </a:xfrm>
          <a:custGeom>
            <a:avLst/>
            <a:gdLst/>
            <a:ahLst/>
            <a:cxnLst/>
            <a:rect l="l" t="t" r="r" b="b"/>
            <a:pathLst>
              <a:path w="5052695" h="2505709">
                <a:moveTo>
                  <a:pt x="0" y="2141906"/>
                </a:moveTo>
                <a:lnTo>
                  <a:pt x="2382918" y="2008594"/>
                </a:lnTo>
                <a:lnTo>
                  <a:pt x="2332330" y="2011060"/>
                </a:lnTo>
                <a:lnTo>
                  <a:pt x="2281703" y="2012600"/>
                </a:lnTo>
                <a:lnTo>
                  <a:pt x="2231050" y="2013217"/>
                </a:lnTo>
                <a:lnTo>
                  <a:pt x="2180383" y="2012913"/>
                </a:lnTo>
                <a:lnTo>
                  <a:pt x="2129715" y="2011691"/>
                </a:lnTo>
                <a:lnTo>
                  <a:pt x="2079058" y="2009553"/>
                </a:lnTo>
                <a:lnTo>
                  <a:pt x="2028426" y="2006501"/>
                </a:lnTo>
                <a:lnTo>
                  <a:pt x="1977831" y="2002539"/>
                </a:lnTo>
                <a:lnTo>
                  <a:pt x="1928307" y="1997043"/>
                </a:lnTo>
                <a:lnTo>
                  <a:pt x="1879053" y="1990491"/>
                </a:lnTo>
                <a:lnTo>
                  <a:pt x="1830054" y="1982928"/>
                </a:lnTo>
                <a:lnTo>
                  <a:pt x="1781300" y="1974401"/>
                </a:lnTo>
                <a:lnTo>
                  <a:pt x="1732777" y="1964956"/>
                </a:lnTo>
                <a:lnTo>
                  <a:pt x="1684472" y="1954640"/>
                </a:lnTo>
                <a:lnTo>
                  <a:pt x="1636373" y="1943499"/>
                </a:lnTo>
                <a:lnTo>
                  <a:pt x="1588467" y="1931581"/>
                </a:lnTo>
                <a:lnTo>
                  <a:pt x="1540742" y="1918931"/>
                </a:lnTo>
                <a:lnTo>
                  <a:pt x="1493184" y="1905596"/>
                </a:lnTo>
                <a:lnTo>
                  <a:pt x="1445782" y="1891622"/>
                </a:lnTo>
                <a:lnTo>
                  <a:pt x="1398522" y="1877057"/>
                </a:lnTo>
                <a:lnTo>
                  <a:pt x="1351391" y="1861945"/>
                </a:lnTo>
                <a:lnTo>
                  <a:pt x="1304378" y="1846335"/>
                </a:lnTo>
                <a:lnTo>
                  <a:pt x="1257470" y="1830273"/>
                </a:lnTo>
                <a:lnTo>
                  <a:pt x="1207850" y="1810725"/>
                </a:lnTo>
                <a:lnTo>
                  <a:pt x="1161384" y="1787690"/>
                </a:lnTo>
                <a:lnTo>
                  <a:pt x="1117953" y="1761342"/>
                </a:lnTo>
                <a:lnTo>
                  <a:pt x="1077439" y="1731854"/>
                </a:lnTo>
                <a:lnTo>
                  <a:pt x="1039722" y="1699402"/>
                </a:lnTo>
                <a:lnTo>
                  <a:pt x="1004684" y="1664159"/>
                </a:lnTo>
                <a:lnTo>
                  <a:pt x="972204" y="1626299"/>
                </a:lnTo>
                <a:lnTo>
                  <a:pt x="942165" y="1585996"/>
                </a:lnTo>
                <a:lnTo>
                  <a:pt x="914446" y="1543426"/>
                </a:lnTo>
                <a:lnTo>
                  <a:pt x="888929" y="1498761"/>
                </a:lnTo>
                <a:lnTo>
                  <a:pt x="865266" y="1453966"/>
                </a:lnTo>
                <a:lnTo>
                  <a:pt x="841885" y="1409078"/>
                </a:lnTo>
                <a:lnTo>
                  <a:pt x="818768" y="1364100"/>
                </a:lnTo>
                <a:lnTo>
                  <a:pt x="795899" y="1319032"/>
                </a:lnTo>
                <a:lnTo>
                  <a:pt x="773259" y="1273875"/>
                </a:lnTo>
                <a:lnTo>
                  <a:pt x="750831" y="1228629"/>
                </a:lnTo>
                <a:lnTo>
                  <a:pt x="728598" y="1183297"/>
                </a:lnTo>
                <a:lnTo>
                  <a:pt x="706541" y="1137878"/>
                </a:lnTo>
                <a:lnTo>
                  <a:pt x="684644" y="1092375"/>
                </a:lnTo>
                <a:lnTo>
                  <a:pt x="662889" y="1046787"/>
                </a:lnTo>
                <a:lnTo>
                  <a:pt x="641259" y="1001116"/>
                </a:lnTo>
                <a:lnTo>
                  <a:pt x="619735" y="955362"/>
                </a:lnTo>
                <a:lnTo>
                  <a:pt x="598300" y="909528"/>
                </a:lnTo>
                <a:lnTo>
                  <a:pt x="577312" y="864419"/>
                </a:lnTo>
                <a:lnTo>
                  <a:pt x="556819" y="819104"/>
                </a:lnTo>
                <a:lnTo>
                  <a:pt x="536618" y="773683"/>
                </a:lnTo>
                <a:lnTo>
                  <a:pt x="516506" y="728257"/>
                </a:lnTo>
                <a:lnTo>
                  <a:pt x="496281" y="682927"/>
                </a:lnTo>
                <a:lnTo>
                  <a:pt x="475738" y="637794"/>
                </a:lnTo>
                <a:lnTo>
                  <a:pt x="454675" y="592958"/>
                </a:lnTo>
                <a:lnTo>
                  <a:pt x="432889" y="548520"/>
                </a:lnTo>
                <a:lnTo>
                  <a:pt x="410177" y="504581"/>
                </a:lnTo>
                <a:lnTo>
                  <a:pt x="386335" y="461243"/>
                </a:lnTo>
                <a:lnTo>
                  <a:pt x="361160" y="418605"/>
                </a:lnTo>
                <a:lnTo>
                  <a:pt x="334450" y="376769"/>
                </a:lnTo>
                <a:lnTo>
                  <a:pt x="307292" y="335877"/>
                </a:lnTo>
                <a:lnTo>
                  <a:pt x="278958" y="295877"/>
                </a:lnTo>
                <a:lnTo>
                  <a:pt x="249475" y="256791"/>
                </a:lnTo>
                <a:lnTo>
                  <a:pt x="218867" y="218641"/>
                </a:lnTo>
                <a:lnTo>
                  <a:pt x="187158" y="181449"/>
                </a:lnTo>
                <a:lnTo>
                  <a:pt x="154375" y="145238"/>
                </a:lnTo>
                <a:lnTo>
                  <a:pt x="120540" y="110029"/>
                </a:lnTo>
                <a:lnTo>
                  <a:pt x="85680" y="75846"/>
                </a:lnTo>
                <a:lnTo>
                  <a:pt x="49820" y="42709"/>
                </a:lnTo>
                <a:lnTo>
                  <a:pt x="12983" y="10642"/>
                </a:lnTo>
                <a:lnTo>
                  <a:pt x="0" y="0"/>
                </a:lnTo>
                <a:lnTo>
                  <a:pt x="0" y="2141906"/>
                </a:lnTo>
                <a:close/>
              </a:path>
              <a:path w="5052695" h="2505709">
                <a:moveTo>
                  <a:pt x="5052335" y="2505672"/>
                </a:moveTo>
                <a:lnTo>
                  <a:pt x="5021439" y="2456135"/>
                </a:lnTo>
                <a:lnTo>
                  <a:pt x="4992200" y="2413220"/>
                </a:lnTo>
                <a:lnTo>
                  <a:pt x="4961452" y="2371449"/>
                </a:lnTo>
                <a:lnTo>
                  <a:pt x="4929233" y="2330875"/>
                </a:lnTo>
                <a:lnTo>
                  <a:pt x="4895581" y="2291546"/>
                </a:lnTo>
                <a:lnTo>
                  <a:pt x="4860536" y="2253516"/>
                </a:lnTo>
                <a:lnTo>
                  <a:pt x="4822751" y="2216778"/>
                </a:lnTo>
                <a:lnTo>
                  <a:pt x="4783498" y="2182845"/>
                </a:lnTo>
                <a:lnTo>
                  <a:pt x="4742842" y="2151569"/>
                </a:lnTo>
                <a:lnTo>
                  <a:pt x="4700851" y="2122806"/>
                </a:lnTo>
                <a:lnTo>
                  <a:pt x="4657591" y="2096410"/>
                </a:lnTo>
                <a:lnTo>
                  <a:pt x="4613128" y="2072236"/>
                </a:lnTo>
                <a:lnTo>
                  <a:pt x="4567529" y="2050138"/>
                </a:lnTo>
                <a:lnTo>
                  <a:pt x="4520860" y="2029972"/>
                </a:lnTo>
                <a:lnTo>
                  <a:pt x="4473187" y="2011591"/>
                </a:lnTo>
                <a:lnTo>
                  <a:pt x="4424577" y="1994851"/>
                </a:lnTo>
                <a:lnTo>
                  <a:pt x="4375096" y="1979606"/>
                </a:lnTo>
                <a:lnTo>
                  <a:pt x="4324811" y="1965710"/>
                </a:lnTo>
                <a:lnTo>
                  <a:pt x="4276660" y="1953867"/>
                </a:lnTo>
                <a:lnTo>
                  <a:pt x="4228391" y="1943280"/>
                </a:lnTo>
                <a:lnTo>
                  <a:pt x="4180010" y="1933881"/>
                </a:lnTo>
                <a:lnTo>
                  <a:pt x="4131523" y="1925606"/>
                </a:lnTo>
                <a:lnTo>
                  <a:pt x="4082935" y="1918388"/>
                </a:lnTo>
                <a:lnTo>
                  <a:pt x="4034253" y="1912162"/>
                </a:lnTo>
                <a:lnTo>
                  <a:pt x="3985482" y="1906860"/>
                </a:lnTo>
                <a:lnTo>
                  <a:pt x="3936627" y="1902418"/>
                </a:lnTo>
                <a:lnTo>
                  <a:pt x="3887694" y="1898769"/>
                </a:lnTo>
                <a:lnTo>
                  <a:pt x="3838690" y="1895847"/>
                </a:lnTo>
                <a:lnTo>
                  <a:pt x="3789619" y="1893586"/>
                </a:lnTo>
                <a:lnTo>
                  <a:pt x="3740488" y="1891920"/>
                </a:lnTo>
                <a:lnTo>
                  <a:pt x="3691301" y="1890783"/>
                </a:lnTo>
                <a:lnTo>
                  <a:pt x="3306950" y="1887386"/>
                </a:lnTo>
                <a:lnTo>
                  <a:pt x="3254285" y="1890139"/>
                </a:lnTo>
                <a:lnTo>
                  <a:pt x="3201683" y="1893790"/>
                </a:lnTo>
                <a:lnTo>
                  <a:pt x="3149157" y="1898339"/>
                </a:lnTo>
                <a:lnTo>
                  <a:pt x="3096720" y="1903785"/>
                </a:lnTo>
                <a:lnTo>
                  <a:pt x="3044384" y="1910127"/>
                </a:lnTo>
                <a:lnTo>
                  <a:pt x="2992163" y="1917364"/>
                </a:lnTo>
                <a:lnTo>
                  <a:pt x="2940070" y="1925496"/>
                </a:lnTo>
                <a:lnTo>
                  <a:pt x="2888116" y="1934522"/>
                </a:lnTo>
                <a:lnTo>
                  <a:pt x="2836316" y="1944441"/>
                </a:lnTo>
                <a:lnTo>
                  <a:pt x="2734865" y="1965211"/>
                </a:lnTo>
                <a:lnTo>
                  <a:pt x="2684908" y="1974224"/>
                </a:lnTo>
                <a:lnTo>
                  <a:pt x="2634823" y="1982295"/>
                </a:lnTo>
                <a:lnTo>
                  <a:pt x="2584622" y="1989426"/>
                </a:lnTo>
                <a:lnTo>
                  <a:pt x="2534318" y="1995618"/>
                </a:lnTo>
                <a:lnTo>
                  <a:pt x="2483925" y="2000876"/>
                </a:lnTo>
                <a:lnTo>
                  <a:pt x="2433454" y="2005200"/>
                </a:lnTo>
                <a:lnTo>
                  <a:pt x="2382918" y="2008594"/>
                </a:lnTo>
                <a:lnTo>
                  <a:pt x="0" y="2141906"/>
                </a:lnTo>
                <a:lnTo>
                  <a:pt x="0" y="2505672"/>
                </a:lnTo>
                <a:lnTo>
                  <a:pt x="5052335" y="2505672"/>
                </a:lnTo>
                <a:close/>
              </a:path>
            </a:pathLst>
          </a:custGeom>
          <a:solidFill>
            <a:srgbClr val="C8E265">
              <a:alpha val="49798"/>
            </a:srgbClr>
          </a:solidFill>
        </p:spPr>
        <p:txBody>
          <a:bodyPr wrap="square" lIns="0" tIns="0" rIns="0" bIns="0" rtlCol="0"/>
          <a:lstStyle/>
          <a:p>
            <a:endParaRPr/>
          </a:p>
        </p:txBody>
      </p:sp>
      <p:sp>
        <p:nvSpPr>
          <p:cNvPr id="17" name="object 17"/>
          <p:cNvSpPr txBox="1">
            <a:spLocks noGrp="1"/>
          </p:cNvSpPr>
          <p:nvPr>
            <p:ph type="title"/>
          </p:nvPr>
        </p:nvSpPr>
        <p:spPr>
          <a:xfrm>
            <a:off x="4152900" y="-266566"/>
            <a:ext cx="9643839" cy="1832553"/>
          </a:xfrm>
          <a:prstGeom prst="rect">
            <a:avLst/>
          </a:prstGeom>
        </p:spPr>
        <p:txBody>
          <a:bodyPr vert="horz" wrap="square" lIns="0" tIns="717550" rIns="0" bIns="0" rtlCol="0">
            <a:spAutoFit/>
          </a:bodyPr>
          <a:lstStyle/>
          <a:p>
            <a:pPr marL="12700" algn="ctr">
              <a:lnSpc>
                <a:spcPct val="100000"/>
              </a:lnSpc>
              <a:spcBef>
                <a:spcPts val="5650"/>
              </a:spcBef>
            </a:pPr>
            <a:r>
              <a:rPr lang="en-US" sz="3600" b="1">
                <a:solidFill>
                  <a:schemeClr val="accent3">
                    <a:lumMod val="50000"/>
                  </a:schemeClr>
                </a:solidFill>
                <a:latin typeface="Montserrat" panose="00000500000000000000" pitchFamily="2" charset="0"/>
                <a:cs typeface="Lucida Sans"/>
              </a:rPr>
              <a:t>Kategori Infrastruktur Data Werehouse (Operasional)</a:t>
            </a:r>
            <a:endParaRPr sz="3600" b="1" dirty="0">
              <a:solidFill>
                <a:schemeClr val="accent3">
                  <a:lumMod val="50000"/>
                </a:schemeClr>
              </a:solidFill>
              <a:latin typeface="Montserrat" panose="00000500000000000000" pitchFamily="2" charset="0"/>
              <a:cs typeface="Lucida Sans"/>
            </a:endParaRPr>
          </a:p>
        </p:txBody>
      </p:sp>
      <p:sp>
        <p:nvSpPr>
          <p:cNvPr id="27" name="object 3">
            <a:extLst>
              <a:ext uri="{FF2B5EF4-FFF2-40B4-BE49-F238E27FC236}">
                <a16:creationId xmlns:a16="http://schemas.microsoft.com/office/drawing/2014/main" id="{C93AA891-97E7-8F8B-E424-54641C01FBB0}"/>
              </a:ext>
            </a:extLst>
          </p:cNvPr>
          <p:cNvSpPr/>
          <p:nvPr/>
        </p:nvSpPr>
        <p:spPr>
          <a:xfrm>
            <a:off x="12662540" y="9069314"/>
            <a:ext cx="5625465" cy="1218252"/>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28" name="object 12">
            <a:extLst>
              <a:ext uri="{FF2B5EF4-FFF2-40B4-BE49-F238E27FC236}">
                <a16:creationId xmlns:a16="http://schemas.microsoft.com/office/drawing/2014/main" id="{DCB1773D-861A-E715-16A5-1B22ED6C60FF}"/>
              </a:ext>
            </a:extLst>
          </p:cNvPr>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40" name="Freeform: Shape 39">
            <a:extLst>
              <a:ext uri="{FF2B5EF4-FFF2-40B4-BE49-F238E27FC236}">
                <a16:creationId xmlns:a16="http://schemas.microsoft.com/office/drawing/2014/main" id="{5EDAC072-96E9-3BC8-20F6-F5F50928164C}"/>
              </a:ext>
            </a:extLst>
          </p:cNvPr>
          <p:cNvSpPr/>
          <p:nvPr/>
        </p:nvSpPr>
        <p:spPr>
          <a:xfrm>
            <a:off x="17813780" y="8517159"/>
            <a:ext cx="492728" cy="492918"/>
          </a:xfrm>
          <a:custGeom>
            <a:avLst/>
            <a:gdLst>
              <a:gd name="connsiteX0" fmla="*/ 140779 w 492728"/>
              <a:gd name="connsiteY0" fmla="*/ 71914 h 492918"/>
              <a:gd name="connsiteX1" fmla="*/ 190309 w 492728"/>
              <a:gd name="connsiteY1" fmla="*/ 50387 h 492918"/>
              <a:gd name="connsiteX2" fmla="*/ 200501 w 492728"/>
              <a:gd name="connsiteY2" fmla="*/ 1429 h 492918"/>
              <a:gd name="connsiteX3" fmla="*/ 283178 w 492728"/>
              <a:gd name="connsiteY3" fmla="*/ 0 h 492918"/>
              <a:gd name="connsiteX4" fmla="*/ 295084 w 492728"/>
              <a:gd name="connsiteY4" fmla="*/ 48578 h 492918"/>
              <a:gd name="connsiteX5" fmla="*/ 345281 w 492728"/>
              <a:gd name="connsiteY5" fmla="*/ 68294 h 492918"/>
              <a:gd name="connsiteX6" fmla="*/ 387096 w 492728"/>
              <a:gd name="connsiteY6" fmla="*/ 40957 h 492918"/>
              <a:gd name="connsiteX7" fmla="*/ 446722 w 492728"/>
              <a:gd name="connsiteY7" fmla="*/ 98107 h 492918"/>
              <a:gd name="connsiteX8" fmla="*/ 420719 w 492728"/>
              <a:gd name="connsiteY8" fmla="*/ 141065 h 492918"/>
              <a:gd name="connsiteX9" fmla="*/ 442246 w 492728"/>
              <a:gd name="connsiteY9" fmla="*/ 190500 h 492918"/>
              <a:gd name="connsiteX10" fmla="*/ 491204 w 492728"/>
              <a:gd name="connsiteY10" fmla="*/ 200692 h 492918"/>
              <a:gd name="connsiteX11" fmla="*/ 492728 w 492728"/>
              <a:gd name="connsiteY11" fmla="*/ 283464 h 492918"/>
              <a:gd name="connsiteX12" fmla="*/ 444055 w 492728"/>
              <a:gd name="connsiteY12" fmla="*/ 295370 h 492918"/>
              <a:gd name="connsiteX13" fmla="*/ 424339 w 492728"/>
              <a:gd name="connsiteY13" fmla="*/ 345567 h 492918"/>
              <a:gd name="connsiteX14" fmla="*/ 451771 w 492728"/>
              <a:gd name="connsiteY14" fmla="*/ 387382 h 492918"/>
              <a:gd name="connsiteX15" fmla="*/ 394621 w 492728"/>
              <a:gd name="connsiteY15" fmla="*/ 446913 h 492918"/>
              <a:gd name="connsiteX16" fmla="*/ 351949 w 492728"/>
              <a:gd name="connsiteY16" fmla="*/ 421005 h 492918"/>
              <a:gd name="connsiteX17" fmla="*/ 302419 w 492728"/>
              <a:gd name="connsiteY17" fmla="*/ 442532 h 492918"/>
              <a:gd name="connsiteX18" fmla="*/ 292227 w 492728"/>
              <a:gd name="connsiteY18" fmla="*/ 491490 h 492918"/>
              <a:gd name="connsiteX19" fmla="*/ 209455 w 492728"/>
              <a:gd name="connsiteY19" fmla="*/ 492919 h 492918"/>
              <a:gd name="connsiteX20" fmla="*/ 197548 w 492728"/>
              <a:gd name="connsiteY20" fmla="*/ 444341 h 492918"/>
              <a:gd name="connsiteX21" fmla="*/ 147351 w 492728"/>
              <a:gd name="connsiteY21" fmla="*/ 424624 h 492918"/>
              <a:gd name="connsiteX22" fmla="*/ 105537 w 492728"/>
              <a:gd name="connsiteY22" fmla="*/ 452056 h 492918"/>
              <a:gd name="connsiteX23" fmla="*/ 46005 w 492728"/>
              <a:gd name="connsiteY23" fmla="*/ 394906 h 492918"/>
              <a:gd name="connsiteX24" fmla="*/ 71914 w 492728"/>
              <a:gd name="connsiteY24" fmla="*/ 352139 h 492918"/>
              <a:gd name="connsiteX25" fmla="*/ 50482 w 492728"/>
              <a:gd name="connsiteY25" fmla="*/ 302705 h 492918"/>
              <a:gd name="connsiteX26" fmla="*/ 1428 w 492728"/>
              <a:gd name="connsiteY26" fmla="*/ 292513 h 492918"/>
              <a:gd name="connsiteX27" fmla="*/ 0 w 492728"/>
              <a:gd name="connsiteY27" fmla="*/ 209740 h 492918"/>
              <a:gd name="connsiteX28" fmla="*/ 48577 w 492728"/>
              <a:gd name="connsiteY28" fmla="*/ 197834 h 492918"/>
              <a:gd name="connsiteX29" fmla="*/ 68389 w 492728"/>
              <a:gd name="connsiteY29" fmla="*/ 147638 h 492918"/>
              <a:gd name="connsiteX30" fmla="*/ 40957 w 492728"/>
              <a:gd name="connsiteY30" fmla="*/ 105823 h 492918"/>
              <a:gd name="connsiteX31" fmla="*/ 98107 w 492728"/>
              <a:gd name="connsiteY31" fmla="*/ 46291 h 492918"/>
              <a:gd name="connsiteX32" fmla="*/ 140875 w 492728"/>
              <a:gd name="connsiteY32" fmla="*/ 72199 h 492918"/>
              <a:gd name="connsiteX33" fmla="*/ 184880 w 492728"/>
              <a:gd name="connsiteY33" fmla="*/ 182118 h 492918"/>
              <a:gd name="connsiteX34" fmla="*/ 187085 w 492728"/>
              <a:gd name="connsiteY34" fmla="*/ 307643 h 492918"/>
              <a:gd name="connsiteX35" fmla="*/ 312610 w 492728"/>
              <a:gd name="connsiteY35" fmla="*/ 305437 h 492918"/>
              <a:gd name="connsiteX36" fmla="*/ 310420 w 492728"/>
              <a:gd name="connsiteY36" fmla="*/ 179927 h 492918"/>
              <a:gd name="connsiteX37" fmla="*/ 184881 w 492728"/>
              <a:gd name="connsiteY37" fmla="*/ 182118 h 492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92728" h="492918">
                <a:moveTo>
                  <a:pt x="140779" y="71914"/>
                </a:moveTo>
                <a:cubicBezTo>
                  <a:pt x="156271" y="62591"/>
                  <a:pt x="172924" y="55353"/>
                  <a:pt x="190309" y="50387"/>
                </a:cubicBezTo>
                <a:lnTo>
                  <a:pt x="200501" y="1429"/>
                </a:lnTo>
                <a:lnTo>
                  <a:pt x="283178" y="0"/>
                </a:lnTo>
                <a:lnTo>
                  <a:pt x="295084" y="48578"/>
                </a:lnTo>
                <a:cubicBezTo>
                  <a:pt x="312616" y="52898"/>
                  <a:pt x="329496" y="59528"/>
                  <a:pt x="345281" y="68294"/>
                </a:cubicBezTo>
                <a:lnTo>
                  <a:pt x="387096" y="40957"/>
                </a:lnTo>
                <a:lnTo>
                  <a:pt x="446722" y="98107"/>
                </a:lnTo>
                <a:lnTo>
                  <a:pt x="420719" y="141065"/>
                </a:lnTo>
                <a:cubicBezTo>
                  <a:pt x="430102" y="156492"/>
                  <a:pt x="437344" y="173122"/>
                  <a:pt x="442246" y="190500"/>
                </a:cubicBezTo>
                <a:lnTo>
                  <a:pt x="491204" y="200692"/>
                </a:lnTo>
                <a:lnTo>
                  <a:pt x="492728" y="283464"/>
                </a:lnTo>
                <a:lnTo>
                  <a:pt x="444055" y="295370"/>
                </a:lnTo>
                <a:cubicBezTo>
                  <a:pt x="439820" y="312929"/>
                  <a:pt x="433186" y="329820"/>
                  <a:pt x="424339" y="345567"/>
                </a:cubicBezTo>
                <a:lnTo>
                  <a:pt x="451771" y="387382"/>
                </a:lnTo>
                <a:lnTo>
                  <a:pt x="394621" y="446913"/>
                </a:lnTo>
                <a:lnTo>
                  <a:pt x="351949" y="421005"/>
                </a:lnTo>
                <a:cubicBezTo>
                  <a:pt x="336460" y="430334"/>
                  <a:pt x="319806" y="437572"/>
                  <a:pt x="302419" y="442532"/>
                </a:cubicBezTo>
                <a:lnTo>
                  <a:pt x="292227" y="491490"/>
                </a:lnTo>
                <a:lnTo>
                  <a:pt x="209455" y="492919"/>
                </a:lnTo>
                <a:lnTo>
                  <a:pt x="197548" y="444341"/>
                </a:lnTo>
                <a:cubicBezTo>
                  <a:pt x="180022" y="440005"/>
                  <a:pt x="163144" y="433376"/>
                  <a:pt x="147351" y="424624"/>
                </a:cubicBezTo>
                <a:lnTo>
                  <a:pt x="105537" y="452056"/>
                </a:lnTo>
                <a:lnTo>
                  <a:pt x="46005" y="394906"/>
                </a:lnTo>
                <a:lnTo>
                  <a:pt x="71914" y="352139"/>
                </a:lnTo>
                <a:cubicBezTo>
                  <a:pt x="62600" y="336689"/>
                  <a:pt x="55392" y="320064"/>
                  <a:pt x="50482" y="302705"/>
                </a:cubicBezTo>
                <a:lnTo>
                  <a:pt x="1428" y="292513"/>
                </a:lnTo>
                <a:lnTo>
                  <a:pt x="0" y="209740"/>
                </a:lnTo>
                <a:lnTo>
                  <a:pt x="48577" y="197834"/>
                </a:lnTo>
                <a:cubicBezTo>
                  <a:pt x="52904" y="180290"/>
                  <a:pt x="59568" y="163407"/>
                  <a:pt x="68389" y="147638"/>
                </a:cubicBezTo>
                <a:lnTo>
                  <a:pt x="40957" y="105823"/>
                </a:lnTo>
                <a:lnTo>
                  <a:pt x="98107" y="46291"/>
                </a:lnTo>
                <a:lnTo>
                  <a:pt x="140875" y="72199"/>
                </a:lnTo>
                <a:close/>
                <a:moveTo>
                  <a:pt x="184880" y="182118"/>
                </a:moveTo>
                <a:cubicBezTo>
                  <a:pt x="150826" y="217390"/>
                  <a:pt x="151813" y="273589"/>
                  <a:pt x="187085" y="307643"/>
                </a:cubicBezTo>
                <a:cubicBezTo>
                  <a:pt x="222357" y="341696"/>
                  <a:pt x="278556" y="340709"/>
                  <a:pt x="312610" y="305437"/>
                </a:cubicBezTo>
                <a:cubicBezTo>
                  <a:pt x="346658" y="270172"/>
                  <a:pt x="345678" y="213983"/>
                  <a:pt x="310420" y="179927"/>
                </a:cubicBezTo>
                <a:cubicBezTo>
                  <a:pt x="275130" y="145912"/>
                  <a:pt x="218963" y="146892"/>
                  <a:pt x="184881" y="182118"/>
                </a:cubicBezTo>
                <a:close/>
              </a:path>
            </a:pathLst>
          </a:custGeom>
          <a:solidFill>
            <a:srgbClr val="EBEBEB"/>
          </a:solidFill>
          <a:ln w="9525" cap="flat">
            <a:noFill/>
            <a:prstDash val="solid"/>
            <a:miter/>
          </a:ln>
        </p:spPr>
        <p:txBody>
          <a:bodyPr rtlCol="0" anchor="ctr"/>
          <a:lstStyle/>
          <a:p>
            <a:endParaRPr lang="en-ID"/>
          </a:p>
        </p:txBody>
      </p:sp>
      <p:sp>
        <p:nvSpPr>
          <p:cNvPr id="228" name="Freeform: Shape 227">
            <a:extLst>
              <a:ext uri="{FF2B5EF4-FFF2-40B4-BE49-F238E27FC236}">
                <a16:creationId xmlns:a16="http://schemas.microsoft.com/office/drawing/2014/main" id="{76E294FE-2798-026E-05B0-B1D37CA3DC6B}"/>
              </a:ext>
            </a:extLst>
          </p:cNvPr>
          <p:cNvSpPr/>
          <p:nvPr/>
        </p:nvSpPr>
        <p:spPr>
          <a:xfrm>
            <a:off x="16555623" y="7571614"/>
            <a:ext cx="1625916" cy="2167981"/>
          </a:xfrm>
          <a:custGeom>
            <a:avLst/>
            <a:gdLst>
              <a:gd name="connsiteX0" fmla="*/ 1371410 w 1625916"/>
              <a:gd name="connsiteY0" fmla="*/ 2167699 h 2167981"/>
              <a:gd name="connsiteX1" fmla="*/ 52482 w 1625916"/>
              <a:gd name="connsiteY1" fmla="*/ 2036920 h 2167981"/>
              <a:gd name="connsiteX2" fmla="*/ 286 w 1625916"/>
              <a:gd name="connsiteY2" fmla="*/ 1973198 h 2167981"/>
              <a:gd name="connsiteX3" fmla="*/ 190786 w 1625916"/>
              <a:gd name="connsiteY3" fmla="*/ 52577 h 2167981"/>
              <a:gd name="connsiteX4" fmla="*/ 254508 w 1625916"/>
              <a:gd name="connsiteY4" fmla="*/ 285 h 2167981"/>
              <a:gd name="connsiteX5" fmla="*/ 1573434 w 1625916"/>
              <a:gd name="connsiteY5" fmla="*/ 131063 h 2167981"/>
              <a:gd name="connsiteX6" fmla="*/ 1625631 w 1625916"/>
              <a:gd name="connsiteY6" fmla="*/ 194785 h 2167981"/>
              <a:gd name="connsiteX7" fmla="*/ 1435131 w 1625916"/>
              <a:gd name="connsiteY7" fmla="*/ 2115311 h 2167981"/>
              <a:gd name="connsiteX8" fmla="*/ 1371485 w 1625916"/>
              <a:gd name="connsiteY8" fmla="*/ 2167706 h 2167981"/>
              <a:gd name="connsiteX9" fmla="*/ 1371409 w 1625916"/>
              <a:gd name="connsiteY9" fmla="*/ 2167699 h 2167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5916" h="2167981">
                <a:moveTo>
                  <a:pt x="1371410" y="2167699"/>
                </a:moveTo>
                <a:lnTo>
                  <a:pt x="52482" y="2036920"/>
                </a:lnTo>
                <a:cubicBezTo>
                  <a:pt x="20486" y="2033712"/>
                  <a:pt x="-2870" y="2005200"/>
                  <a:pt x="286" y="1973198"/>
                </a:cubicBezTo>
                <a:lnTo>
                  <a:pt x="190786" y="52577"/>
                </a:lnTo>
                <a:cubicBezTo>
                  <a:pt x="193945" y="20542"/>
                  <a:pt x="222472" y="-2869"/>
                  <a:pt x="254508" y="285"/>
                </a:cubicBezTo>
                <a:lnTo>
                  <a:pt x="1573434" y="131063"/>
                </a:lnTo>
                <a:cubicBezTo>
                  <a:pt x="1605431" y="134270"/>
                  <a:pt x="1628787" y="162783"/>
                  <a:pt x="1625631" y="194785"/>
                </a:cubicBezTo>
                <a:lnTo>
                  <a:pt x="1435131" y="2115311"/>
                </a:lnTo>
                <a:cubicBezTo>
                  <a:pt x="1432024" y="2147355"/>
                  <a:pt x="1403528" y="2170813"/>
                  <a:pt x="1371485" y="2167706"/>
                </a:cubicBezTo>
                <a:cubicBezTo>
                  <a:pt x="1371460" y="2167703"/>
                  <a:pt x="1371435" y="2167701"/>
                  <a:pt x="1371409" y="2167699"/>
                </a:cubicBezTo>
                <a:close/>
              </a:path>
            </a:pathLst>
          </a:custGeom>
          <a:solidFill>
            <a:srgbClr val="E0E0E0"/>
          </a:solidFill>
          <a:ln w="9525" cap="flat">
            <a:noFill/>
            <a:prstDash val="solid"/>
            <a:miter/>
          </a:ln>
        </p:spPr>
        <p:txBody>
          <a:bodyPr rtlCol="0" anchor="ctr"/>
          <a:lstStyle/>
          <a:p>
            <a:endParaRPr lang="en-ID"/>
          </a:p>
        </p:txBody>
      </p:sp>
      <p:sp>
        <p:nvSpPr>
          <p:cNvPr id="229" name="Freeform: Shape 228">
            <a:extLst>
              <a:ext uri="{FF2B5EF4-FFF2-40B4-BE49-F238E27FC236}">
                <a16:creationId xmlns:a16="http://schemas.microsoft.com/office/drawing/2014/main" id="{C02E5360-8A65-77D5-B35C-96439895BA91}"/>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1" name="Freeform: Shape 230">
            <a:extLst>
              <a:ext uri="{FF2B5EF4-FFF2-40B4-BE49-F238E27FC236}">
                <a16:creationId xmlns:a16="http://schemas.microsoft.com/office/drawing/2014/main" id="{EB45DD46-94C5-4002-411A-9807F267541C}"/>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3" name="Freeform: Shape 232">
            <a:extLst>
              <a:ext uri="{FF2B5EF4-FFF2-40B4-BE49-F238E27FC236}">
                <a16:creationId xmlns:a16="http://schemas.microsoft.com/office/drawing/2014/main" id="{30E68AF2-FB59-DB4D-2C7A-58F8E450F5A2}"/>
              </a:ext>
            </a:extLst>
          </p:cNvPr>
          <p:cNvSpPr/>
          <p:nvPr/>
        </p:nvSpPr>
        <p:spPr>
          <a:xfrm rot="16539600">
            <a:off x="16435317" y="8000458"/>
            <a:ext cx="1867471" cy="1295876"/>
          </a:xfrm>
          <a:custGeom>
            <a:avLst/>
            <a:gdLst>
              <a:gd name="connsiteX0" fmla="*/ 0 w 1867471"/>
              <a:gd name="connsiteY0" fmla="*/ 0 h 1295876"/>
              <a:gd name="connsiteX1" fmla="*/ 1867472 w 1867471"/>
              <a:gd name="connsiteY1" fmla="*/ 0 h 1295876"/>
              <a:gd name="connsiteX2" fmla="*/ 1867472 w 1867471"/>
              <a:gd name="connsiteY2" fmla="*/ 1295876 h 1295876"/>
              <a:gd name="connsiteX3" fmla="*/ 0 w 1867471"/>
              <a:gd name="connsiteY3" fmla="*/ 1295876 h 1295876"/>
            </a:gdLst>
            <a:ahLst/>
            <a:cxnLst>
              <a:cxn ang="0">
                <a:pos x="connsiteX0" y="connsiteY0"/>
              </a:cxn>
              <a:cxn ang="0">
                <a:pos x="connsiteX1" y="connsiteY1"/>
              </a:cxn>
              <a:cxn ang="0">
                <a:pos x="connsiteX2" y="connsiteY2"/>
              </a:cxn>
              <a:cxn ang="0">
                <a:pos x="connsiteX3" y="connsiteY3"/>
              </a:cxn>
            </a:cxnLst>
            <a:rect l="l" t="t" r="r" b="b"/>
            <a:pathLst>
              <a:path w="1867471" h="1295876">
                <a:moveTo>
                  <a:pt x="0" y="0"/>
                </a:moveTo>
                <a:lnTo>
                  <a:pt x="1867472" y="0"/>
                </a:lnTo>
                <a:lnTo>
                  <a:pt x="1867472" y="1295876"/>
                </a:lnTo>
                <a:lnTo>
                  <a:pt x="0" y="1295876"/>
                </a:lnTo>
                <a:close/>
              </a:path>
            </a:pathLst>
          </a:custGeom>
          <a:solidFill>
            <a:srgbClr val="FFFFFF"/>
          </a:solidFill>
          <a:ln w="9525" cap="flat">
            <a:noFill/>
            <a:prstDash val="solid"/>
            <a:miter/>
          </a:ln>
        </p:spPr>
        <p:txBody>
          <a:bodyPr rtlCol="0" anchor="ctr"/>
          <a:lstStyle/>
          <a:p>
            <a:endParaRPr lang="en-ID"/>
          </a:p>
        </p:txBody>
      </p:sp>
      <p:sp>
        <p:nvSpPr>
          <p:cNvPr id="234" name="Freeform: Shape 233">
            <a:extLst>
              <a:ext uri="{FF2B5EF4-FFF2-40B4-BE49-F238E27FC236}">
                <a16:creationId xmlns:a16="http://schemas.microsoft.com/office/drawing/2014/main" id="{62B8D09A-243F-9411-938C-CA0661BD5676}"/>
              </a:ext>
            </a:extLst>
          </p:cNvPr>
          <p:cNvSpPr/>
          <p:nvPr/>
        </p:nvSpPr>
        <p:spPr>
          <a:xfrm>
            <a:off x="16631251" y="7654099"/>
            <a:ext cx="1476184" cy="1987581"/>
          </a:xfrm>
          <a:custGeom>
            <a:avLst/>
            <a:gdLst>
              <a:gd name="connsiteX0" fmla="*/ 1290733 w 1476184"/>
              <a:gd name="connsiteY0" fmla="*/ 1987582 h 1987581"/>
              <a:gd name="connsiteX1" fmla="*/ 1473803 w 1476184"/>
              <a:gd name="connsiteY1" fmla="*/ 129064 h 1987581"/>
              <a:gd name="connsiteX2" fmla="*/ 1474851 w 1476184"/>
              <a:gd name="connsiteY2" fmla="*/ 130397 h 1987581"/>
              <a:gd name="connsiteX3" fmla="*/ 185833 w 1476184"/>
              <a:gd name="connsiteY3" fmla="*/ 2667 h 1987581"/>
              <a:gd name="connsiteX4" fmla="*/ 185833 w 1476184"/>
              <a:gd name="connsiteY4" fmla="*/ 2667 h 1987581"/>
              <a:gd name="connsiteX5" fmla="*/ 187262 w 1476184"/>
              <a:gd name="connsiteY5" fmla="*/ 1429 h 1987581"/>
              <a:gd name="connsiteX6" fmla="*/ 2763 w 1476184"/>
              <a:gd name="connsiteY6" fmla="*/ 1859756 h 1987581"/>
              <a:gd name="connsiteX7" fmla="*/ 1810 w 1476184"/>
              <a:gd name="connsiteY7" fmla="*/ 1858613 h 1987581"/>
              <a:gd name="connsiteX8" fmla="*/ 1290733 w 1476184"/>
              <a:gd name="connsiteY8" fmla="*/ 1987582 h 1987581"/>
              <a:gd name="connsiteX9" fmla="*/ 1048 w 1476184"/>
              <a:gd name="connsiteY9" fmla="*/ 1860709 h 1987581"/>
              <a:gd name="connsiteX10" fmla="*/ 0 w 1476184"/>
              <a:gd name="connsiteY10" fmla="*/ 1860709 h 1987581"/>
              <a:gd name="connsiteX11" fmla="*/ 0 w 1476184"/>
              <a:gd name="connsiteY11" fmla="*/ 1859661 h 1987581"/>
              <a:gd name="connsiteX12" fmla="*/ 184023 w 1476184"/>
              <a:gd name="connsiteY12" fmla="*/ 1333 h 1987581"/>
              <a:gd name="connsiteX13" fmla="*/ 184023 w 1476184"/>
              <a:gd name="connsiteY13" fmla="*/ 0 h 1987581"/>
              <a:gd name="connsiteX14" fmla="*/ 185833 w 1476184"/>
              <a:gd name="connsiteY14" fmla="*/ 0 h 1987581"/>
              <a:gd name="connsiteX15" fmla="*/ 1475041 w 1476184"/>
              <a:gd name="connsiteY15" fmla="*/ 127825 h 1987581"/>
              <a:gd name="connsiteX16" fmla="*/ 1476184 w 1476184"/>
              <a:gd name="connsiteY16" fmla="*/ 127825 h 1987581"/>
              <a:gd name="connsiteX17" fmla="*/ 1476184 w 1476184"/>
              <a:gd name="connsiteY17" fmla="*/ 129064 h 1987581"/>
              <a:gd name="connsiteX18" fmla="*/ 1290733 w 1476184"/>
              <a:gd name="connsiteY18" fmla="*/ 1987582 h 1987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76184" h="1987581">
                <a:moveTo>
                  <a:pt x="1290733" y="1987582"/>
                </a:moveTo>
                <a:cubicBezTo>
                  <a:pt x="1291781" y="1976818"/>
                  <a:pt x="1365790" y="1225582"/>
                  <a:pt x="1473803" y="129064"/>
                </a:cubicBezTo>
                <a:lnTo>
                  <a:pt x="1474851" y="130397"/>
                </a:lnTo>
                <a:lnTo>
                  <a:pt x="185833" y="2667"/>
                </a:lnTo>
                <a:lnTo>
                  <a:pt x="185833" y="2667"/>
                </a:lnTo>
                <a:lnTo>
                  <a:pt x="187262" y="1429"/>
                </a:lnTo>
                <a:cubicBezTo>
                  <a:pt x="118015" y="699326"/>
                  <a:pt x="53912" y="1344454"/>
                  <a:pt x="2763" y="1859756"/>
                </a:cubicBezTo>
                <a:lnTo>
                  <a:pt x="1810" y="1858613"/>
                </a:lnTo>
                <a:lnTo>
                  <a:pt x="1290733" y="1987582"/>
                </a:lnTo>
                <a:lnTo>
                  <a:pt x="1048" y="1860709"/>
                </a:lnTo>
                <a:lnTo>
                  <a:pt x="0" y="1860709"/>
                </a:lnTo>
                <a:lnTo>
                  <a:pt x="0" y="1859661"/>
                </a:lnTo>
                <a:cubicBezTo>
                  <a:pt x="51054" y="1343977"/>
                  <a:pt x="114871" y="699230"/>
                  <a:pt x="184023" y="1333"/>
                </a:cubicBezTo>
                <a:lnTo>
                  <a:pt x="184023" y="0"/>
                </a:lnTo>
                <a:lnTo>
                  <a:pt x="185833" y="0"/>
                </a:lnTo>
                <a:lnTo>
                  <a:pt x="1475041" y="127825"/>
                </a:lnTo>
                <a:lnTo>
                  <a:pt x="1476184" y="127825"/>
                </a:lnTo>
                <a:lnTo>
                  <a:pt x="1476184" y="129064"/>
                </a:lnTo>
                <a:cubicBezTo>
                  <a:pt x="1366933" y="1225963"/>
                  <a:pt x="1291685" y="1976818"/>
                  <a:pt x="1290733" y="1987582"/>
                </a:cubicBezTo>
                <a:close/>
              </a:path>
            </a:pathLst>
          </a:custGeom>
          <a:solidFill>
            <a:srgbClr val="263238"/>
          </a:solidFill>
          <a:ln w="9525" cap="flat">
            <a:noFill/>
            <a:prstDash val="solid"/>
            <a:miter/>
          </a:ln>
        </p:spPr>
        <p:txBody>
          <a:bodyPr rtlCol="0" anchor="ctr"/>
          <a:lstStyle/>
          <a:p>
            <a:endParaRPr lang="en-ID"/>
          </a:p>
        </p:txBody>
      </p:sp>
      <p:sp>
        <p:nvSpPr>
          <p:cNvPr id="23" name="object 17"/>
          <p:cNvSpPr txBox="1">
            <a:spLocks/>
          </p:cNvSpPr>
          <p:nvPr/>
        </p:nvSpPr>
        <p:spPr>
          <a:xfrm>
            <a:off x="-381000" y="1288583"/>
            <a:ext cx="7619999"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12700" algn="ctr">
              <a:spcBef>
                <a:spcPts val="5650"/>
              </a:spcBef>
            </a:pPr>
            <a:r>
              <a:rPr lang="en-US" sz="2800" b="1">
                <a:solidFill>
                  <a:schemeClr val="accent3">
                    <a:lumMod val="50000"/>
                  </a:schemeClr>
                </a:solidFill>
                <a:latin typeface="Montserrat" panose="00000500000000000000" pitchFamily="2" charset="0"/>
                <a:cs typeface="Lucida Sans"/>
              </a:rPr>
              <a:t>3. Pelatihan Pada Karyawan </a:t>
            </a:r>
          </a:p>
        </p:txBody>
      </p:sp>
      <p:sp>
        <p:nvSpPr>
          <p:cNvPr id="24" name="TextBox 23">
            <a:extLst>
              <a:ext uri="{FF2B5EF4-FFF2-40B4-BE49-F238E27FC236}">
                <a16:creationId xmlns:a16="http://schemas.microsoft.com/office/drawing/2014/main" id="{FC924B6B-6775-5EAE-200B-97FB3C853C94}"/>
              </a:ext>
            </a:extLst>
          </p:cNvPr>
          <p:cNvSpPr txBox="1"/>
          <p:nvPr/>
        </p:nvSpPr>
        <p:spPr>
          <a:xfrm>
            <a:off x="835580" y="2450947"/>
            <a:ext cx="7603208" cy="6863417"/>
          </a:xfrm>
          <a:prstGeom prst="rect">
            <a:avLst/>
          </a:prstGeom>
          <a:noFill/>
        </p:spPr>
        <p:txBody>
          <a:bodyPr wrap="square">
            <a:spAutoFit/>
          </a:bodyPr>
          <a:lstStyle/>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Istilah </a:t>
            </a:r>
            <a:r>
              <a:rPr lang="en-ID" sz="2000" b="1" i="1" kern="100">
                <a:latin typeface="Montserrat" panose="00000500000000000000" pitchFamily="2" charset="0"/>
                <a:ea typeface="Calibri" panose="020F0502020204030204" pitchFamily="34" charset="0"/>
                <a:cs typeface="Arial" panose="020B0604020202020204" pitchFamily="34" charset="0"/>
              </a:rPr>
              <a:t>Digital literacy</a:t>
            </a:r>
            <a:r>
              <a:rPr lang="en-ID" sz="2000" b="1" kern="100">
                <a:latin typeface="Montserrat" panose="00000500000000000000" pitchFamily="2" charset="0"/>
                <a:ea typeface="Calibri" panose="020F0502020204030204" pitchFamily="34" charset="0"/>
                <a:cs typeface="Arial" panose="020B0604020202020204" pitchFamily="34" charset="0"/>
              </a:rPr>
              <a:t> menunjukkan pentingnya kemampuan pemahaman teori dan teknis dari teknologi informasi bagi SDM di suatu organisasi. Untuk mencapai kemampuan di teknologi informasi tidak cukup hanya melalui pelatihan (</a:t>
            </a:r>
            <a:r>
              <a:rPr lang="en-ID" sz="2000" b="1" i="1" kern="100">
                <a:latin typeface="Montserrat" panose="00000500000000000000" pitchFamily="2" charset="0"/>
                <a:ea typeface="Calibri" panose="020F0502020204030204" pitchFamily="34" charset="0"/>
                <a:cs typeface="Arial" panose="020B0604020202020204" pitchFamily="34" charset="0"/>
              </a:rPr>
              <a:t>training</a:t>
            </a:r>
            <a:r>
              <a:rPr lang="en-ID" sz="2000" b="1" kern="100">
                <a:latin typeface="Montserrat" panose="00000500000000000000" pitchFamily="2" charset="0"/>
                <a:ea typeface="Calibri" panose="020F0502020204030204" pitchFamily="34" charset="0"/>
                <a:cs typeface="Arial" panose="020B0604020202020204" pitchFamily="34" charset="0"/>
              </a:rPr>
              <a:t>) saja. Hal lainnya adalah dengan memberikan pelatihan dan ujian sertifikasi. Ada beberapa sertifikasi internasional khusus di bidang data werehouse yang sudah diakui dengan baik oleh perusahaan, yaitu : </a:t>
            </a:r>
          </a:p>
          <a:p>
            <a:pPr marL="342900" indent="-342900" algn="just">
              <a:lnSpc>
                <a:spcPct val="150000"/>
              </a:lnSpc>
              <a:spcAft>
                <a:spcPts val="800"/>
              </a:spcAft>
              <a:buFont typeface="Arial" panose="020B0604020202020204" pitchFamily="34" charset="0"/>
              <a:buChar char="•"/>
            </a:pPr>
            <a:r>
              <a:rPr lang="en-ID" sz="2000" b="1" kern="100">
                <a:effectLst/>
                <a:latin typeface="Montserrat" panose="00000500000000000000" pitchFamily="2" charset="0"/>
                <a:ea typeface="Calibri" panose="020F0502020204030204" pitchFamily="34" charset="0"/>
                <a:cs typeface="Arial" panose="020B0604020202020204" pitchFamily="34" charset="0"/>
              </a:rPr>
              <a:t>The Data Werehouse Institute (TDWI) Data Werehouse and Business Intelligence Certification </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IBM Data Werehouse and Business Intelligence Certification</a:t>
            </a:r>
          </a:p>
          <a:p>
            <a:pPr marL="342900" indent="-342900" algn="just">
              <a:lnSpc>
                <a:spcPct val="150000"/>
              </a:lnSpc>
              <a:spcAft>
                <a:spcPts val="800"/>
              </a:spcAft>
              <a:buFont typeface="Arial" panose="020B0604020202020204" pitchFamily="34" charset="0"/>
              <a:buChar char="•"/>
            </a:pPr>
            <a:r>
              <a:rPr lang="en-ID" sz="2000" b="1" kern="100">
                <a:effectLst/>
                <a:latin typeface="Montserrat" panose="00000500000000000000" pitchFamily="2" charset="0"/>
                <a:ea typeface="Calibri" panose="020F0502020204030204" pitchFamily="34" charset="0"/>
                <a:cs typeface="Arial" panose="020B0604020202020204" pitchFamily="34" charset="0"/>
              </a:rPr>
              <a:t>Oracle data Werehouse Sertification</a:t>
            </a:r>
          </a:p>
        </p:txBody>
      </p:sp>
      <p:sp>
        <p:nvSpPr>
          <p:cNvPr id="19" name="object 17"/>
          <p:cNvSpPr txBox="1">
            <a:spLocks/>
          </p:cNvSpPr>
          <p:nvPr/>
        </p:nvSpPr>
        <p:spPr>
          <a:xfrm>
            <a:off x="8852540" y="3345425"/>
            <a:ext cx="7619999"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12700" algn="ctr">
              <a:spcBef>
                <a:spcPts val="5650"/>
              </a:spcBef>
            </a:pPr>
            <a:r>
              <a:rPr lang="en-US" sz="2800" b="1">
                <a:solidFill>
                  <a:schemeClr val="accent3">
                    <a:lumMod val="50000"/>
                  </a:schemeClr>
                </a:solidFill>
                <a:latin typeface="Montserrat" panose="00000500000000000000" pitchFamily="2" charset="0"/>
                <a:cs typeface="Lucida Sans"/>
              </a:rPr>
              <a:t>4. Prosedur yang Digunakan</a:t>
            </a:r>
          </a:p>
        </p:txBody>
      </p:sp>
      <p:sp>
        <p:nvSpPr>
          <p:cNvPr id="20" name="TextBox 19">
            <a:extLst>
              <a:ext uri="{FF2B5EF4-FFF2-40B4-BE49-F238E27FC236}">
                <a16:creationId xmlns:a16="http://schemas.microsoft.com/office/drawing/2014/main" id="{FC924B6B-6775-5EAE-200B-97FB3C853C94}"/>
              </a:ext>
            </a:extLst>
          </p:cNvPr>
          <p:cNvSpPr txBox="1"/>
          <p:nvPr/>
        </p:nvSpPr>
        <p:spPr>
          <a:xfrm>
            <a:off x="9954244" y="4516301"/>
            <a:ext cx="7603208" cy="4247317"/>
          </a:xfrm>
          <a:prstGeom prst="rect">
            <a:avLst/>
          </a:prstGeom>
          <a:noFill/>
        </p:spPr>
        <p:txBody>
          <a:bodyPr wrap="square">
            <a:spAutoFit/>
          </a:bodyPr>
          <a:lstStyle/>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Kumpulan proses yang masuk ke dalam prosedur yang digunakan di dalam data werehouse, diantaranya adalah ETL (</a:t>
            </a:r>
            <a:r>
              <a:rPr lang="en-ID" sz="2000" b="1" i="1" kern="100">
                <a:latin typeface="Montserrat" panose="00000500000000000000" pitchFamily="2" charset="0"/>
                <a:ea typeface="Calibri" panose="020F0502020204030204" pitchFamily="34" charset="0"/>
                <a:cs typeface="Arial" panose="020B0604020202020204" pitchFamily="34" charset="0"/>
              </a:rPr>
              <a:t>Extraction, Transformation, Loading</a:t>
            </a:r>
            <a:r>
              <a:rPr lang="en-ID" sz="2000" b="1" kern="100">
                <a:latin typeface="Montserrat" panose="00000500000000000000" pitchFamily="2" charset="0"/>
                <a:ea typeface="Calibri" panose="020F0502020204030204" pitchFamily="34" charset="0"/>
                <a:cs typeface="Arial" panose="020B0604020202020204" pitchFamily="34" charset="0"/>
              </a:rPr>
              <a:t>) dan ELT (</a:t>
            </a:r>
            <a:r>
              <a:rPr lang="en-ID" sz="2000" b="1" i="1" kern="100">
                <a:latin typeface="Montserrat" panose="00000500000000000000" pitchFamily="2" charset="0"/>
                <a:ea typeface="Calibri" panose="020F0502020204030204" pitchFamily="34" charset="0"/>
                <a:cs typeface="Arial" panose="020B0604020202020204" pitchFamily="34" charset="0"/>
              </a:rPr>
              <a:t>Extraction, Loading, Transformation</a:t>
            </a:r>
            <a:r>
              <a:rPr lang="en-ID" sz="2000" b="1" kern="100">
                <a:latin typeface="Montserrat" panose="00000500000000000000" pitchFamily="2" charset="0"/>
                <a:ea typeface="Calibri" panose="020F0502020204030204" pitchFamily="34" charset="0"/>
                <a:cs typeface="Arial" panose="020B0604020202020204" pitchFamily="34" charset="0"/>
              </a:rPr>
              <a:t>) untuk penyeragaman format data. Ada data-data transaksional yang berasal dari </a:t>
            </a:r>
            <a:r>
              <a:rPr lang="en-ID" sz="2000" b="1" i="1" kern="100">
                <a:latin typeface="Montserrat" panose="00000500000000000000" pitchFamily="2" charset="0"/>
                <a:ea typeface="Calibri" panose="020F0502020204030204" pitchFamily="34" charset="0"/>
                <a:cs typeface="Arial" panose="020B0604020202020204" pitchFamily="34" charset="0"/>
              </a:rPr>
              <a:t>Transactional Source</a:t>
            </a:r>
            <a:r>
              <a:rPr lang="en-ID" sz="2000" b="1" kern="100">
                <a:latin typeface="Montserrat" panose="00000500000000000000" pitchFamily="2" charset="0"/>
                <a:ea typeface="Calibri" panose="020F0502020204030204" pitchFamily="34" charset="0"/>
                <a:cs typeface="Arial" panose="020B0604020202020204" pitchFamily="34" charset="0"/>
              </a:rPr>
              <a:t>, OLTP </a:t>
            </a:r>
            <a:r>
              <a:rPr lang="en-ID" sz="2000" b="1" i="1" kern="100">
                <a:latin typeface="Montserrat" panose="00000500000000000000" pitchFamily="2" charset="0"/>
                <a:ea typeface="Calibri" panose="020F0502020204030204" pitchFamily="34" charset="0"/>
                <a:cs typeface="Arial" panose="020B0604020202020204" pitchFamily="34" charset="0"/>
              </a:rPr>
              <a:t>(On Line Transactional Processing</a:t>
            </a:r>
            <a:r>
              <a:rPr lang="en-ID" sz="2000" b="1" kern="100">
                <a:latin typeface="Montserrat" panose="00000500000000000000" pitchFamily="2" charset="0"/>
                <a:ea typeface="Calibri" panose="020F0502020204030204" pitchFamily="34" charset="0"/>
                <a:cs typeface="Arial" panose="020B0604020202020204" pitchFamily="34" charset="0"/>
              </a:rPr>
              <a:t>), serta OLAP (</a:t>
            </a:r>
            <a:r>
              <a:rPr lang="en-ID" sz="2000" b="1" i="1" kern="100">
                <a:latin typeface="Montserrat" panose="00000500000000000000" pitchFamily="2" charset="0"/>
                <a:ea typeface="Calibri" panose="020F0502020204030204" pitchFamily="34" charset="0"/>
                <a:cs typeface="Arial" panose="020B0604020202020204" pitchFamily="34" charset="0"/>
              </a:rPr>
              <a:t>On Line Analytical Processing</a:t>
            </a:r>
            <a:r>
              <a:rPr lang="en-ID" sz="2000" b="1" kern="100">
                <a:latin typeface="Montserrat" panose="00000500000000000000" pitchFamily="2" charset="0"/>
                <a:ea typeface="Calibri" panose="020F0502020204030204" pitchFamily="34" charset="0"/>
                <a:cs typeface="Arial" panose="020B0604020202020204" pitchFamily="34" charset="0"/>
              </a:rPr>
              <a:t>) untuk analisis data hasil keluaran ELT/ETL. </a:t>
            </a:r>
          </a:p>
        </p:txBody>
      </p:sp>
    </p:spTree>
    <p:extLst>
      <p:ext uri="{BB962C8B-B14F-4D97-AF65-F5344CB8AC3E}">
        <p14:creationId xmlns:p14="http://schemas.microsoft.com/office/powerpoint/2010/main" val="865882814"/>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8255"/>
            <a:ext cx="5594985" cy="4389755"/>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3" name="object 3"/>
          <p:cNvSpPr/>
          <p:nvPr/>
        </p:nvSpPr>
        <p:spPr>
          <a:xfrm>
            <a:off x="0" y="6047845"/>
            <a:ext cx="8305800" cy="4239192"/>
          </a:xfrm>
          <a:custGeom>
            <a:avLst/>
            <a:gdLst/>
            <a:ahLst/>
            <a:cxnLst/>
            <a:rect l="l" t="t" r="r" b="b"/>
            <a:pathLst>
              <a:path w="5052695" h="2505709">
                <a:moveTo>
                  <a:pt x="0" y="2141906"/>
                </a:moveTo>
                <a:lnTo>
                  <a:pt x="2382918" y="2008594"/>
                </a:lnTo>
                <a:lnTo>
                  <a:pt x="2332330" y="2011060"/>
                </a:lnTo>
                <a:lnTo>
                  <a:pt x="2281703" y="2012600"/>
                </a:lnTo>
                <a:lnTo>
                  <a:pt x="2231050" y="2013217"/>
                </a:lnTo>
                <a:lnTo>
                  <a:pt x="2180383" y="2012913"/>
                </a:lnTo>
                <a:lnTo>
                  <a:pt x="2129715" y="2011691"/>
                </a:lnTo>
                <a:lnTo>
                  <a:pt x="2079058" y="2009553"/>
                </a:lnTo>
                <a:lnTo>
                  <a:pt x="2028426" y="2006501"/>
                </a:lnTo>
                <a:lnTo>
                  <a:pt x="1977831" y="2002539"/>
                </a:lnTo>
                <a:lnTo>
                  <a:pt x="1928307" y="1997043"/>
                </a:lnTo>
                <a:lnTo>
                  <a:pt x="1879053" y="1990491"/>
                </a:lnTo>
                <a:lnTo>
                  <a:pt x="1830054" y="1982928"/>
                </a:lnTo>
                <a:lnTo>
                  <a:pt x="1781300" y="1974401"/>
                </a:lnTo>
                <a:lnTo>
                  <a:pt x="1732777" y="1964956"/>
                </a:lnTo>
                <a:lnTo>
                  <a:pt x="1684472" y="1954640"/>
                </a:lnTo>
                <a:lnTo>
                  <a:pt x="1636373" y="1943499"/>
                </a:lnTo>
                <a:lnTo>
                  <a:pt x="1588467" y="1931581"/>
                </a:lnTo>
                <a:lnTo>
                  <a:pt x="1540742" y="1918931"/>
                </a:lnTo>
                <a:lnTo>
                  <a:pt x="1493184" y="1905596"/>
                </a:lnTo>
                <a:lnTo>
                  <a:pt x="1445782" y="1891622"/>
                </a:lnTo>
                <a:lnTo>
                  <a:pt x="1398522" y="1877057"/>
                </a:lnTo>
                <a:lnTo>
                  <a:pt x="1351391" y="1861945"/>
                </a:lnTo>
                <a:lnTo>
                  <a:pt x="1304378" y="1846335"/>
                </a:lnTo>
                <a:lnTo>
                  <a:pt x="1257470" y="1830273"/>
                </a:lnTo>
                <a:lnTo>
                  <a:pt x="1207850" y="1810725"/>
                </a:lnTo>
                <a:lnTo>
                  <a:pt x="1161384" y="1787690"/>
                </a:lnTo>
                <a:lnTo>
                  <a:pt x="1117953" y="1761342"/>
                </a:lnTo>
                <a:lnTo>
                  <a:pt x="1077439" y="1731854"/>
                </a:lnTo>
                <a:lnTo>
                  <a:pt x="1039722" y="1699402"/>
                </a:lnTo>
                <a:lnTo>
                  <a:pt x="1004684" y="1664159"/>
                </a:lnTo>
                <a:lnTo>
                  <a:pt x="972204" y="1626299"/>
                </a:lnTo>
                <a:lnTo>
                  <a:pt x="942165" y="1585996"/>
                </a:lnTo>
                <a:lnTo>
                  <a:pt x="914446" y="1543426"/>
                </a:lnTo>
                <a:lnTo>
                  <a:pt x="888929" y="1498761"/>
                </a:lnTo>
                <a:lnTo>
                  <a:pt x="865266" y="1453966"/>
                </a:lnTo>
                <a:lnTo>
                  <a:pt x="841885" y="1409078"/>
                </a:lnTo>
                <a:lnTo>
                  <a:pt x="818768" y="1364100"/>
                </a:lnTo>
                <a:lnTo>
                  <a:pt x="795899" y="1319032"/>
                </a:lnTo>
                <a:lnTo>
                  <a:pt x="773259" y="1273875"/>
                </a:lnTo>
                <a:lnTo>
                  <a:pt x="750831" y="1228629"/>
                </a:lnTo>
                <a:lnTo>
                  <a:pt x="728598" y="1183297"/>
                </a:lnTo>
                <a:lnTo>
                  <a:pt x="706541" y="1137878"/>
                </a:lnTo>
                <a:lnTo>
                  <a:pt x="684644" y="1092375"/>
                </a:lnTo>
                <a:lnTo>
                  <a:pt x="662889" y="1046787"/>
                </a:lnTo>
                <a:lnTo>
                  <a:pt x="641259" y="1001116"/>
                </a:lnTo>
                <a:lnTo>
                  <a:pt x="619735" y="955362"/>
                </a:lnTo>
                <a:lnTo>
                  <a:pt x="598300" y="909528"/>
                </a:lnTo>
                <a:lnTo>
                  <a:pt x="577312" y="864419"/>
                </a:lnTo>
                <a:lnTo>
                  <a:pt x="556819" y="819104"/>
                </a:lnTo>
                <a:lnTo>
                  <a:pt x="536618" y="773683"/>
                </a:lnTo>
                <a:lnTo>
                  <a:pt x="516506" y="728257"/>
                </a:lnTo>
                <a:lnTo>
                  <a:pt x="496281" y="682927"/>
                </a:lnTo>
                <a:lnTo>
                  <a:pt x="475738" y="637794"/>
                </a:lnTo>
                <a:lnTo>
                  <a:pt x="454675" y="592958"/>
                </a:lnTo>
                <a:lnTo>
                  <a:pt x="432889" y="548520"/>
                </a:lnTo>
                <a:lnTo>
                  <a:pt x="410177" y="504581"/>
                </a:lnTo>
                <a:lnTo>
                  <a:pt x="386335" y="461243"/>
                </a:lnTo>
                <a:lnTo>
                  <a:pt x="361160" y="418605"/>
                </a:lnTo>
                <a:lnTo>
                  <a:pt x="334450" y="376769"/>
                </a:lnTo>
                <a:lnTo>
                  <a:pt x="307292" y="335877"/>
                </a:lnTo>
                <a:lnTo>
                  <a:pt x="278958" y="295877"/>
                </a:lnTo>
                <a:lnTo>
                  <a:pt x="249475" y="256791"/>
                </a:lnTo>
                <a:lnTo>
                  <a:pt x="218867" y="218641"/>
                </a:lnTo>
                <a:lnTo>
                  <a:pt x="187158" y="181449"/>
                </a:lnTo>
                <a:lnTo>
                  <a:pt x="154375" y="145238"/>
                </a:lnTo>
                <a:lnTo>
                  <a:pt x="120540" y="110029"/>
                </a:lnTo>
                <a:lnTo>
                  <a:pt x="85680" y="75846"/>
                </a:lnTo>
                <a:lnTo>
                  <a:pt x="49820" y="42709"/>
                </a:lnTo>
                <a:lnTo>
                  <a:pt x="12983" y="10642"/>
                </a:lnTo>
                <a:lnTo>
                  <a:pt x="0" y="0"/>
                </a:lnTo>
                <a:lnTo>
                  <a:pt x="0" y="2141906"/>
                </a:lnTo>
                <a:close/>
              </a:path>
              <a:path w="5052695" h="2505709">
                <a:moveTo>
                  <a:pt x="5052335" y="2505672"/>
                </a:moveTo>
                <a:lnTo>
                  <a:pt x="5021439" y="2456135"/>
                </a:lnTo>
                <a:lnTo>
                  <a:pt x="4992200" y="2413220"/>
                </a:lnTo>
                <a:lnTo>
                  <a:pt x="4961452" y="2371449"/>
                </a:lnTo>
                <a:lnTo>
                  <a:pt x="4929233" y="2330875"/>
                </a:lnTo>
                <a:lnTo>
                  <a:pt x="4895581" y="2291546"/>
                </a:lnTo>
                <a:lnTo>
                  <a:pt x="4860536" y="2253516"/>
                </a:lnTo>
                <a:lnTo>
                  <a:pt x="4822751" y="2216778"/>
                </a:lnTo>
                <a:lnTo>
                  <a:pt x="4783498" y="2182845"/>
                </a:lnTo>
                <a:lnTo>
                  <a:pt x="4742842" y="2151569"/>
                </a:lnTo>
                <a:lnTo>
                  <a:pt x="4700851" y="2122806"/>
                </a:lnTo>
                <a:lnTo>
                  <a:pt x="4657591" y="2096410"/>
                </a:lnTo>
                <a:lnTo>
                  <a:pt x="4613128" y="2072236"/>
                </a:lnTo>
                <a:lnTo>
                  <a:pt x="4567529" y="2050138"/>
                </a:lnTo>
                <a:lnTo>
                  <a:pt x="4520860" y="2029972"/>
                </a:lnTo>
                <a:lnTo>
                  <a:pt x="4473187" y="2011591"/>
                </a:lnTo>
                <a:lnTo>
                  <a:pt x="4424577" y="1994851"/>
                </a:lnTo>
                <a:lnTo>
                  <a:pt x="4375096" y="1979606"/>
                </a:lnTo>
                <a:lnTo>
                  <a:pt x="4324811" y="1965710"/>
                </a:lnTo>
                <a:lnTo>
                  <a:pt x="4276660" y="1953867"/>
                </a:lnTo>
                <a:lnTo>
                  <a:pt x="4228391" y="1943280"/>
                </a:lnTo>
                <a:lnTo>
                  <a:pt x="4180010" y="1933881"/>
                </a:lnTo>
                <a:lnTo>
                  <a:pt x="4131523" y="1925606"/>
                </a:lnTo>
                <a:lnTo>
                  <a:pt x="4082935" y="1918388"/>
                </a:lnTo>
                <a:lnTo>
                  <a:pt x="4034253" y="1912162"/>
                </a:lnTo>
                <a:lnTo>
                  <a:pt x="3985482" y="1906860"/>
                </a:lnTo>
                <a:lnTo>
                  <a:pt x="3936627" y="1902418"/>
                </a:lnTo>
                <a:lnTo>
                  <a:pt x="3887694" y="1898769"/>
                </a:lnTo>
                <a:lnTo>
                  <a:pt x="3838690" y="1895847"/>
                </a:lnTo>
                <a:lnTo>
                  <a:pt x="3789619" y="1893586"/>
                </a:lnTo>
                <a:lnTo>
                  <a:pt x="3740488" y="1891920"/>
                </a:lnTo>
                <a:lnTo>
                  <a:pt x="3691301" y="1890783"/>
                </a:lnTo>
                <a:lnTo>
                  <a:pt x="3306950" y="1887386"/>
                </a:lnTo>
                <a:lnTo>
                  <a:pt x="3254285" y="1890139"/>
                </a:lnTo>
                <a:lnTo>
                  <a:pt x="3201683" y="1893790"/>
                </a:lnTo>
                <a:lnTo>
                  <a:pt x="3149157" y="1898339"/>
                </a:lnTo>
                <a:lnTo>
                  <a:pt x="3096720" y="1903785"/>
                </a:lnTo>
                <a:lnTo>
                  <a:pt x="3044384" y="1910127"/>
                </a:lnTo>
                <a:lnTo>
                  <a:pt x="2992163" y="1917364"/>
                </a:lnTo>
                <a:lnTo>
                  <a:pt x="2940070" y="1925496"/>
                </a:lnTo>
                <a:lnTo>
                  <a:pt x="2888116" y="1934522"/>
                </a:lnTo>
                <a:lnTo>
                  <a:pt x="2836316" y="1944441"/>
                </a:lnTo>
                <a:lnTo>
                  <a:pt x="2734865" y="1965211"/>
                </a:lnTo>
                <a:lnTo>
                  <a:pt x="2684908" y="1974224"/>
                </a:lnTo>
                <a:lnTo>
                  <a:pt x="2634823" y="1982295"/>
                </a:lnTo>
                <a:lnTo>
                  <a:pt x="2584622" y="1989426"/>
                </a:lnTo>
                <a:lnTo>
                  <a:pt x="2534318" y="1995618"/>
                </a:lnTo>
                <a:lnTo>
                  <a:pt x="2483925" y="2000876"/>
                </a:lnTo>
                <a:lnTo>
                  <a:pt x="2433454" y="2005200"/>
                </a:lnTo>
                <a:lnTo>
                  <a:pt x="2382918" y="2008594"/>
                </a:lnTo>
                <a:lnTo>
                  <a:pt x="0" y="2141906"/>
                </a:lnTo>
                <a:lnTo>
                  <a:pt x="0" y="2505672"/>
                </a:lnTo>
                <a:lnTo>
                  <a:pt x="5052335" y="2505672"/>
                </a:lnTo>
                <a:close/>
              </a:path>
            </a:pathLst>
          </a:custGeom>
          <a:solidFill>
            <a:srgbClr val="C8E265">
              <a:alpha val="49798"/>
            </a:srgbClr>
          </a:solidFill>
        </p:spPr>
        <p:txBody>
          <a:bodyPr wrap="square" lIns="0" tIns="0" rIns="0" bIns="0" rtlCol="0"/>
          <a:lstStyle/>
          <a:p>
            <a:endParaRPr/>
          </a:p>
        </p:txBody>
      </p:sp>
      <p:sp>
        <p:nvSpPr>
          <p:cNvPr id="17" name="object 17"/>
          <p:cNvSpPr txBox="1">
            <a:spLocks noGrp="1"/>
          </p:cNvSpPr>
          <p:nvPr>
            <p:ph type="title"/>
          </p:nvPr>
        </p:nvSpPr>
        <p:spPr>
          <a:xfrm>
            <a:off x="4128319" y="-77884"/>
            <a:ext cx="9643839" cy="1278555"/>
          </a:xfrm>
          <a:prstGeom prst="rect">
            <a:avLst/>
          </a:prstGeom>
        </p:spPr>
        <p:txBody>
          <a:bodyPr vert="horz" wrap="square" lIns="0" tIns="717550" rIns="0" bIns="0" rtlCol="0">
            <a:spAutoFit/>
          </a:bodyPr>
          <a:lstStyle/>
          <a:p>
            <a:pPr marL="12700" algn="l">
              <a:lnSpc>
                <a:spcPct val="100000"/>
              </a:lnSpc>
              <a:spcBef>
                <a:spcPts val="5650"/>
              </a:spcBef>
            </a:pPr>
            <a:r>
              <a:rPr lang="en-US" sz="3600" b="1">
                <a:solidFill>
                  <a:schemeClr val="accent3">
                    <a:lumMod val="50000"/>
                  </a:schemeClr>
                </a:solidFill>
                <a:latin typeface="Montserrat" panose="00000500000000000000" pitchFamily="2" charset="0"/>
                <a:cs typeface="Lucida Sans"/>
              </a:rPr>
              <a:t>Kategori Infrastruktur Data Werehouse</a:t>
            </a:r>
            <a:endParaRPr sz="3600" b="1" dirty="0">
              <a:solidFill>
                <a:schemeClr val="accent3">
                  <a:lumMod val="50000"/>
                </a:schemeClr>
              </a:solidFill>
              <a:latin typeface="Montserrat" panose="00000500000000000000" pitchFamily="2" charset="0"/>
              <a:cs typeface="Lucida Sans"/>
            </a:endParaRPr>
          </a:p>
        </p:txBody>
      </p:sp>
      <p:sp>
        <p:nvSpPr>
          <p:cNvPr id="27" name="object 3">
            <a:extLst>
              <a:ext uri="{FF2B5EF4-FFF2-40B4-BE49-F238E27FC236}">
                <a16:creationId xmlns:a16="http://schemas.microsoft.com/office/drawing/2014/main" id="{C93AA891-97E7-8F8B-E424-54641C01FBB0}"/>
              </a:ext>
            </a:extLst>
          </p:cNvPr>
          <p:cNvSpPr/>
          <p:nvPr/>
        </p:nvSpPr>
        <p:spPr>
          <a:xfrm>
            <a:off x="12662540" y="9069314"/>
            <a:ext cx="5625465" cy="1218252"/>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28" name="object 12">
            <a:extLst>
              <a:ext uri="{FF2B5EF4-FFF2-40B4-BE49-F238E27FC236}">
                <a16:creationId xmlns:a16="http://schemas.microsoft.com/office/drawing/2014/main" id="{DCB1773D-861A-E715-16A5-1B22ED6C60FF}"/>
              </a:ext>
            </a:extLst>
          </p:cNvPr>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40" name="Freeform: Shape 39">
            <a:extLst>
              <a:ext uri="{FF2B5EF4-FFF2-40B4-BE49-F238E27FC236}">
                <a16:creationId xmlns:a16="http://schemas.microsoft.com/office/drawing/2014/main" id="{5EDAC072-96E9-3BC8-20F6-F5F50928164C}"/>
              </a:ext>
            </a:extLst>
          </p:cNvPr>
          <p:cNvSpPr/>
          <p:nvPr/>
        </p:nvSpPr>
        <p:spPr>
          <a:xfrm>
            <a:off x="17813780" y="8517159"/>
            <a:ext cx="492728" cy="492918"/>
          </a:xfrm>
          <a:custGeom>
            <a:avLst/>
            <a:gdLst>
              <a:gd name="connsiteX0" fmla="*/ 140779 w 492728"/>
              <a:gd name="connsiteY0" fmla="*/ 71914 h 492918"/>
              <a:gd name="connsiteX1" fmla="*/ 190309 w 492728"/>
              <a:gd name="connsiteY1" fmla="*/ 50387 h 492918"/>
              <a:gd name="connsiteX2" fmla="*/ 200501 w 492728"/>
              <a:gd name="connsiteY2" fmla="*/ 1429 h 492918"/>
              <a:gd name="connsiteX3" fmla="*/ 283178 w 492728"/>
              <a:gd name="connsiteY3" fmla="*/ 0 h 492918"/>
              <a:gd name="connsiteX4" fmla="*/ 295084 w 492728"/>
              <a:gd name="connsiteY4" fmla="*/ 48578 h 492918"/>
              <a:gd name="connsiteX5" fmla="*/ 345281 w 492728"/>
              <a:gd name="connsiteY5" fmla="*/ 68294 h 492918"/>
              <a:gd name="connsiteX6" fmla="*/ 387096 w 492728"/>
              <a:gd name="connsiteY6" fmla="*/ 40957 h 492918"/>
              <a:gd name="connsiteX7" fmla="*/ 446722 w 492728"/>
              <a:gd name="connsiteY7" fmla="*/ 98107 h 492918"/>
              <a:gd name="connsiteX8" fmla="*/ 420719 w 492728"/>
              <a:gd name="connsiteY8" fmla="*/ 141065 h 492918"/>
              <a:gd name="connsiteX9" fmla="*/ 442246 w 492728"/>
              <a:gd name="connsiteY9" fmla="*/ 190500 h 492918"/>
              <a:gd name="connsiteX10" fmla="*/ 491204 w 492728"/>
              <a:gd name="connsiteY10" fmla="*/ 200692 h 492918"/>
              <a:gd name="connsiteX11" fmla="*/ 492728 w 492728"/>
              <a:gd name="connsiteY11" fmla="*/ 283464 h 492918"/>
              <a:gd name="connsiteX12" fmla="*/ 444055 w 492728"/>
              <a:gd name="connsiteY12" fmla="*/ 295370 h 492918"/>
              <a:gd name="connsiteX13" fmla="*/ 424339 w 492728"/>
              <a:gd name="connsiteY13" fmla="*/ 345567 h 492918"/>
              <a:gd name="connsiteX14" fmla="*/ 451771 w 492728"/>
              <a:gd name="connsiteY14" fmla="*/ 387382 h 492918"/>
              <a:gd name="connsiteX15" fmla="*/ 394621 w 492728"/>
              <a:gd name="connsiteY15" fmla="*/ 446913 h 492918"/>
              <a:gd name="connsiteX16" fmla="*/ 351949 w 492728"/>
              <a:gd name="connsiteY16" fmla="*/ 421005 h 492918"/>
              <a:gd name="connsiteX17" fmla="*/ 302419 w 492728"/>
              <a:gd name="connsiteY17" fmla="*/ 442532 h 492918"/>
              <a:gd name="connsiteX18" fmla="*/ 292227 w 492728"/>
              <a:gd name="connsiteY18" fmla="*/ 491490 h 492918"/>
              <a:gd name="connsiteX19" fmla="*/ 209455 w 492728"/>
              <a:gd name="connsiteY19" fmla="*/ 492919 h 492918"/>
              <a:gd name="connsiteX20" fmla="*/ 197548 w 492728"/>
              <a:gd name="connsiteY20" fmla="*/ 444341 h 492918"/>
              <a:gd name="connsiteX21" fmla="*/ 147351 w 492728"/>
              <a:gd name="connsiteY21" fmla="*/ 424624 h 492918"/>
              <a:gd name="connsiteX22" fmla="*/ 105537 w 492728"/>
              <a:gd name="connsiteY22" fmla="*/ 452056 h 492918"/>
              <a:gd name="connsiteX23" fmla="*/ 46005 w 492728"/>
              <a:gd name="connsiteY23" fmla="*/ 394906 h 492918"/>
              <a:gd name="connsiteX24" fmla="*/ 71914 w 492728"/>
              <a:gd name="connsiteY24" fmla="*/ 352139 h 492918"/>
              <a:gd name="connsiteX25" fmla="*/ 50482 w 492728"/>
              <a:gd name="connsiteY25" fmla="*/ 302705 h 492918"/>
              <a:gd name="connsiteX26" fmla="*/ 1428 w 492728"/>
              <a:gd name="connsiteY26" fmla="*/ 292513 h 492918"/>
              <a:gd name="connsiteX27" fmla="*/ 0 w 492728"/>
              <a:gd name="connsiteY27" fmla="*/ 209740 h 492918"/>
              <a:gd name="connsiteX28" fmla="*/ 48577 w 492728"/>
              <a:gd name="connsiteY28" fmla="*/ 197834 h 492918"/>
              <a:gd name="connsiteX29" fmla="*/ 68389 w 492728"/>
              <a:gd name="connsiteY29" fmla="*/ 147638 h 492918"/>
              <a:gd name="connsiteX30" fmla="*/ 40957 w 492728"/>
              <a:gd name="connsiteY30" fmla="*/ 105823 h 492918"/>
              <a:gd name="connsiteX31" fmla="*/ 98107 w 492728"/>
              <a:gd name="connsiteY31" fmla="*/ 46291 h 492918"/>
              <a:gd name="connsiteX32" fmla="*/ 140875 w 492728"/>
              <a:gd name="connsiteY32" fmla="*/ 72199 h 492918"/>
              <a:gd name="connsiteX33" fmla="*/ 184880 w 492728"/>
              <a:gd name="connsiteY33" fmla="*/ 182118 h 492918"/>
              <a:gd name="connsiteX34" fmla="*/ 187085 w 492728"/>
              <a:gd name="connsiteY34" fmla="*/ 307643 h 492918"/>
              <a:gd name="connsiteX35" fmla="*/ 312610 w 492728"/>
              <a:gd name="connsiteY35" fmla="*/ 305437 h 492918"/>
              <a:gd name="connsiteX36" fmla="*/ 310420 w 492728"/>
              <a:gd name="connsiteY36" fmla="*/ 179927 h 492918"/>
              <a:gd name="connsiteX37" fmla="*/ 184881 w 492728"/>
              <a:gd name="connsiteY37" fmla="*/ 182118 h 492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92728" h="492918">
                <a:moveTo>
                  <a:pt x="140779" y="71914"/>
                </a:moveTo>
                <a:cubicBezTo>
                  <a:pt x="156271" y="62591"/>
                  <a:pt x="172924" y="55353"/>
                  <a:pt x="190309" y="50387"/>
                </a:cubicBezTo>
                <a:lnTo>
                  <a:pt x="200501" y="1429"/>
                </a:lnTo>
                <a:lnTo>
                  <a:pt x="283178" y="0"/>
                </a:lnTo>
                <a:lnTo>
                  <a:pt x="295084" y="48578"/>
                </a:lnTo>
                <a:cubicBezTo>
                  <a:pt x="312616" y="52898"/>
                  <a:pt x="329496" y="59528"/>
                  <a:pt x="345281" y="68294"/>
                </a:cubicBezTo>
                <a:lnTo>
                  <a:pt x="387096" y="40957"/>
                </a:lnTo>
                <a:lnTo>
                  <a:pt x="446722" y="98107"/>
                </a:lnTo>
                <a:lnTo>
                  <a:pt x="420719" y="141065"/>
                </a:lnTo>
                <a:cubicBezTo>
                  <a:pt x="430102" y="156492"/>
                  <a:pt x="437344" y="173122"/>
                  <a:pt x="442246" y="190500"/>
                </a:cubicBezTo>
                <a:lnTo>
                  <a:pt x="491204" y="200692"/>
                </a:lnTo>
                <a:lnTo>
                  <a:pt x="492728" y="283464"/>
                </a:lnTo>
                <a:lnTo>
                  <a:pt x="444055" y="295370"/>
                </a:lnTo>
                <a:cubicBezTo>
                  <a:pt x="439820" y="312929"/>
                  <a:pt x="433186" y="329820"/>
                  <a:pt x="424339" y="345567"/>
                </a:cubicBezTo>
                <a:lnTo>
                  <a:pt x="451771" y="387382"/>
                </a:lnTo>
                <a:lnTo>
                  <a:pt x="394621" y="446913"/>
                </a:lnTo>
                <a:lnTo>
                  <a:pt x="351949" y="421005"/>
                </a:lnTo>
                <a:cubicBezTo>
                  <a:pt x="336460" y="430334"/>
                  <a:pt x="319806" y="437572"/>
                  <a:pt x="302419" y="442532"/>
                </a:cubicBezTo>
                <a:lnTo>
                  <a:pt x="292227" y="491490"/>
                </a:lnTo>
                <a:lnTo>
                  <a:pt x="209455" y="492919"/>
                </a:lnTo>
                <a:lnTo>
                  <a:pt x="197548" y="444341"/>
                </a:lnTo>
                <a:cubicBezTo>
                  <a:pt x="180022" y="440005"/>
                  <a:pt x="163144" y="433376"/>
                  <a:pt x="147351" y="424624"/>
                </a:cubicBezTo>
                <a:lnTo>
                  <a:pt x="105537" y="452056"/>
                </a:lnTo>
                <a:lnTo>
                  <a:pt x="46005" y="394906"/>
                </a:lnTo>
                <a:lnTo>
                  <a:pt x="71914" y="352139"/>
                </a:lnTo>
                <a:cubicBezTo>
                  <a:pt x="62600" y="336689"/>
                  <a:pt x="55392" y="320064"/>
                  <a:pt x="50482" y="302705"/>
                </a:cubicBezTo>
                <a:lnTo>
                  <a:pt x="1428" y="292513"/>
                </a:lnTo>
                <a:lnTo>
                  <a:pt x="0" y="209740"/>
                </a:lnTo>
                <a:lnTo>
                  <a:pt x="48577" y="197834"/>
                </a:lnTo>
                <a:cubicBezTo>
                  <a:pt x="52904" y="180290"/>
                  <a:pt x="59568" y="163407"/>
                  <a:pt x="68389" y="147638"/>
                </a:cubicBezTo>
                <a:lnTo>
                  <a:pt x="40957" y="105823"/>
                </a:lnTo>
                <a:lnTo>
                  <a:pt x="98107" y="46291"/>
                </a:lnTo>
                <a:lnTo>
                  <a:pt x="140875" y="72199"/>
                </a:lnTo>
                <a:close/>
                <a:moveTo>
                  <a:pt x="184880" y="182118"/>
                </a:moveTo>
                <a:cubicBezTo>
                  <a:pt x="150826" y="217390"/>
                  <a:pt x="151813" y="273589"/>
                  <a:pt x="187085" y="307643"/>
                </a:cubicBezTo>
                <a:cubicBezTo>
                  <a:pt x="222357" y="341696"/>
                  <a:pt x="278556" y="340709"/>
                  <a:pt x="312610" y="305437"/>
                </a:cubicBezTo>
                <a:cubicBezTo>
                  <a:pt x="346658" y="270172"/>
                  <a:pt x="345678" y="213983"/>
                  <a:pt x="310420" y="179927"/>
                </a:cubicBezTo>
                <a:cubicBezTo>
                  <a:pt x="275130" y="145912"/>
                  <a:pt x="218963" y="146892"/>
                  <a:pt x="184881" y="182118"/>
                </a:cubicBezTo>
                <a:close/>
              </a:path>
            </a:pathLst>
          </a:custGeom>
          <a:solidFill>
            <a:srgbClr val="EBEBEB"/>
          </a:solidFill>
          <a:ln w="9525" cap="flat">
            <a:noFill/>
            <a:prstDash val="solid"/>
            <a:miter/>
          </a:ln>
        </p:spPr>
        <p:txBody>
          <a:bodyPr rtlCol="0" anchor="ctr"/>
          <a:lstStyle/>
          <a:p>
            <a:endParaRPr lang="en-ID"/>
          </a:p>
        </p:txBody>
      </p:sp>
      <p:sp>
        <p:nvSpPr>
          <p:cNvPr id="228" name="Freeform: Shape 227">
            <a:extLst>
              <a:ext uri="{FF2B5EF4-FFF2-40B4-BE49-F238E27FC236}">
                <a16:creationId xmlns:a16="http://schemas.microsoft.com/office/drawing/2014/main" id="{76E294FE-2798-026E-05B0-B1D37CA3DC6B}"/>
              </a:ext>
            </a:extLst>
          </p:cNvPr>
          <p:cNvSpPr/>
          <p:nvPr/>
        </p:nvSpPr>
        <p:spPr>
          <a:xfrm>
            <a:off x="16555623" y="7571614"/>
            <a:ext cx="1625916" cy="2167981"/>
          </a:xfrm>
          <a:custGeom>
            <a:avLst/>
            <a:gdLst>
              <a:gd name="connsiteX0" fmla="*/ 1371410 w 1625916"/>
              <a:gd name="connsiteY0" fmla="*/ 2167699 h 2167981"/>
              <a:gd name="connsiteX1" fmla="*/ 52482 w 1625916"/>
              <a:gd name="connsiteY1" fmla="*/ 2036920 h 2167981"/>
              <a:gd name="connsiteX2" fmla="*/ 286 w 1625916"/>
              <a:gd name="connsiteY2" fmla="*/ 1973198 h 2167981"/>
              <a:gd name="connsiteX3" fmla="*/ 190786 w 1625916"/>
              <a:gd name="connsiteY3" fmla="*/ 52577 h 2167981"/>
              <a:gd name="connsiteX4" fmla="*/ 254508 w 1625916"/>
              <a:gd name="connsiteY4" fmla="*/ 285 h 2167981"/>
              <a:gd name="connsiteX5" fmla="*/ 1573434 w 1625916"/>
              <a:gd name="connsiteY5" fmla="*/ 131063 h 2167981"/>
              <a:gd name="connsiteX6" fmla="*/ 1625631 w 1625916"/>
              <a:gd name="connsiteY6" fmla="*/ 194785 h 2167981"/>
              <a:gd name="connsiteX7" fmla="*/ 1435131 w 1625916"/>
              <a:gd name="connsiteY7" fmla="*/ 2115311 h 2167981"/>
              <a:gd name="connsiteX8" fmla="*/ 1371485 w 1625916"/>
              <a:gd name="connsiteY8" fmla="*/ 2167706 h 2167981"/>
              <a:gd name="connsiteX9" fmla="*/ 1371409 w 1625916"/>
              <a:gd name="connsiteY9" fmla="*/ 2167699 h 2167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5916" h="2167981">
                <a:moveTo>
                  <a:pt x="1371410" y="2167699"/>
                </a:moveTo>
                <a:lnTo>
                  <a:pt x="52482" y="2036920"/>
                </a:lnTo>
                <a:cubicBezTo>
                  <a:pt x="20486" y="2033712"/>
                  <a:pt x="-2870" y="2005200"/>
                  <a:pt x="286" y="1973198"/>
                </a:cubicBezTo>
                <a:lnTo>
                  <a:pt x="190786" y="52577"/>
                </a:lnTo>
                <a:cubicBezTo>
                  <a:pt x="193945" y="20542"/>
                  <a:pt x="222472" y="-2869"/>
                  <a:pt x="254508" y="285"/>
                </a:cubicBezTo>
                <a:lnTo>
                  <a:pt x="1573434" y="131063"/>
                </a:lnTo>
                <a:cubicBezTo>
                  <a:pt x="1605431" y="134270"/>
                  <a:pt x="1628787" y="162783"/>
                  <a:pt x="1625631" y="194785"/>
                </a:cubicBezTo>
                <a:lnTo>
                  <a:pt x="1435131" y="2115311"/>
                </a:lnTo>
                <a:cubicBezTo>
                  <a:pt x="1432024" y="2147355"/>
                  <a:pt x="1403528" y="2170813"/>
                  <a:pt x="1371485" y="2167706"/>
                </a:cubicBezTo>
                <a:cubicBezTo>
                  <a:pt x="1371460" y="2167703"/>
                  <a:pt x="1371435" y="2167701"/>
                  <a:pt x="1371409" y="2167699"/>
                </a:cubicBezTo>
                <a:close/>
              </a:path>
            </a:pathLst>
          </a:custGeom>
          <a:solidFill>
            <a:srgbClr val="E0E0E0"/>
          </a:solidFill>
          <a:ln w="9525" cap="flat">
            <a:noFill/>
            <a:prstDash val="solid"/>
            <a:miter/>
          </a:ln>
        </p:spPr>
        <p:txBody>
          <a:bodyPr rtlCol="0" anchor="ctr"/>
          <a:lstStyle/>
          <a:p>
            <a:endParaRPr lang="en-ID"/>
          </a:p>
        </p:txBody>
      </p:sp>
      <p:sp>
        <p:nvSpPr>
          <p:cNvPr id="229" name="Freeform: Shape 228">
            <a:extLst>
              <a:ext uri="{FF2B5EF4-FFF2-40B4-BE49-F238E27FC236}">
                <a16:creationId xmlns:a16="http://schemas.microsoft.com/office/drawing/2014/main" id="{C02E5360-8A65-77D5-B35C-96439895BA91}"/>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1" name="Freeform: Shape 230">
            <a:extLst>
              <a:ext uri="{FF2B5EF4-FFF2-40B4-BE49-F238E27FC236}">
                <a16:creationId xmlns:a16="http://schemas.microsoft.com/office/drawing/2014/main" id="{EB45DD46-94C5-4002-411A-9807F267541C}"/>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3" name="Freeform: Shape 232">
            <a:extLst>
              <a:ext uri="{FF2B5EF4-FFF2-40B4-BE49-F238E27FC236}">
                <a16:creationId xmlns:a16="http://schemas.microsoft.com/office/drawing/2014/main" id="{30E68AF2-FB59-DB4D-2C7A-58F8E450F5A2}"/>
              </a:ext>
            </a:extLst>
          </p:cNvPr>
          <p:cNvSpPr/>
          <p:nvPr/>
        </p:nvSpPr>
        <p:spPr>
          <a:xfrm rot="16539600">
            <a:off x="16435317" y="8000458"/>
            <a:ext cx="1867471" cy="1295876"/>
          </a:xfrm>
          <a:custGeom>
            <a:avLst/>
            <a:gdLst>
              <a:gd name="connsiteX0" fmla="*/ 0 w 1867471"/>
              <a:gd name="connsiteY0" fmla="*/ 0 h 1295876"/>
              <a:gd name="connsiteX1" fmla="*/ 1867472 w 1867471"/>
              <a:gd name="connsiteY1" fmla="*/ 0 h 1295876"/>
              <a:gd name="connsiteX2" fmla="*/ 1867472 w 1867471"/>
              <a:gd name="connsiteY2" fmla="*/ 1295876 h 1295876"/>
              <a:gd name="connsiteX3" fmla="*/ 0 w 1867471"/>
              <a:gd name="connsiteY3" fmla="*/ 1295876 h 1295876"/>
            </a:gdLst>
            <a:ahLst/>
            <a:cxnLst>
              <a:cxn ang="0">
                <a:pos x="connsiteX0" y="connsiteY0"/>
              </a:cxn>
              <a:cxn ang="0">
                <a:pos x="connsiteX1" y="connsiteY1"/>
              </a:cxn>
              <a:cxn ang="0">
                <a:pos x="connsiteX2" y="connsiteY2"/>
              </a:cxn>
              <a:cxn ang="0">
                <a:pos x="connsiteX3" y="connsiteY3"/>
              </a:cxn>
            </a:cxnLst>
            <a:rect l="l" t="t" r="r" b="b"/>
            <a:pathLst>
              <a:path w="1867471" h="1295876">
                <a:moveTo>
                  <a:pt x="0" y="0"/>
                </a:moveTo>
                <a:lnTo>
                  <a:pt x="1867472" y="0"/>
                </a:lnTo>
                <a:lnTo>
                  <a:pt x="1867472" y="1295876"/>
                </a:lnTo>
                <a:lnTo>
                  <a:pt x="0" y="1295876"/>
                </a:lnTo>
                <a:close/>
              </a:path>
            </a:pathLst>
          </a:custGeom>
          <a:solidFill>
            <a:srgbClr val="FFFFFF"/>
          </a:solidFill>
          <a:ln w="9525" cap="flat">
            <a:noFill/>
            <a:prstDash val="solid"/>
            <a:miter/>
          </a:ln>
        </p:spPr>
        <p:txBody>
          <a:bodyPr rtlCol="0" anchor="ctr"/>
          <a:lstStyle/>
          <a:p>
            <a:endParaRPr lang="en-ID"/>
          </a:p>
        </p:txBody>
      </p:sp>
      <p:sp>
        <p:nvSpPr>
          <p:cNvPr id="234" name="Freeform: Shape 233">
            <a:extLst>
              <a:ext uri="{FF2B5EF4-FFF2-40B4-BE49-F238E27FC236}">
                <a16:creationId xmlns:a16="http://schemas.microsoft.com/office/drawing/2014/main" id="{62B8D09A-243F-9411-938C-CA0661BD5676}"/>
              </a:ext>
            </a:extLst>
          </p:cNvPr>
          <p:cNvSpPr/>
          <p:nvPr/>
        </p:nvSpPr>
        <p:spPr>
          <a:xfrm>
            <a:off x="16631251" y="7654099"/>
            <a:ext cx="1476184" cy="1987581"/>
          </a:xfrm>
          <a:custGeom>
            <a:avLst/>
            <a:gdLst>
              <a:gd name="connsiteX0" fmla="*/ 1290733 w 1476184"/>
              <a:gd name="connsiteY0" fmla="*/ 1987582 h 1987581"/>
              <a:gd name="connsiteX1" fmla="*/ 1473803 w 1476184"/>
              <a:gd name="connsiteY1" fmla="*/ 129064 h 1987581"/>
              <a:gd name="connsiteX2" fmla="*/ 1474851 w 1476184"/>
              <a:gd name="connsiteY2" fmla="*/ 130397 h 1987581"/>
              <a:gd name="connsiteX3" fmla="*/ 185833 w 1476184"/>
              <a:gd name="connsiteY3" fmla="*/ 2667 h 1987581"/>
              <a:gd name="connsiteX4" fmla="*/ 185833 w 1476184"/>
              <a:gd name="connsiteY4" fmla="*/ 2667 h 1987581"/>
              <a:gd name="connsiteX5" fmla="*/ 187262 w 1476184"/>
              <a:gd name="connsiteY5" fmla="*/ 1429 h 1987581"/>
              <a:gd name="connsiteX6" fmla="*/ 2763 w 1476184"/>
              <a:gd name="connsiteY6" fmla="*/ 1859756 h 1987581"/>
              <a:gd name="connsiteX7" fmla="*/ 1810 w 1476184"/>
              <a:gd name="connsiteY7" fmla="*/ 1858613 h 1987581"/>
              <a:gd name="connsiteX8" fmla="*/ 1290733 w 1476184"/>
              <a:gd name="connsiteY8" fmla="*/ 1987582 h 1987581"/>
              <a:gd name="connsiteX9" fmla="*/ 1048 w 1476184"/>
              <a:gd name="connsiteY9" fmla="*/ 1860709 h 1987581"/>
              <a:gd name="connsiteX10" fmla="*/ 0 w 1476184"/>
              <a:gd name="connsiteY10" fmla="*/ 1860709 h 1987581"/>
              <a:gd name="connsiteX11" fmla="*/ 0 w 1476184"/>
              <a:gd name="connsiteY11" fmla="*/ 1859661 h 1987581"/>
              <a:gd name="connsiteX12" fmla="*/ 184023 w 1476184"/>
              <a:gd name="connsiteY12" fmla="*/ 1333 h 1987581"/>
              <a:gd name="connsiteX13" fmla="*/ 184023 w 1476184"/>
              <a:gd name="connsiteY13" fmla="*/ 0 h 1987581"/>
              <a:gd name="connsiteX14" fmla="*/ 185833 w 1476184"/>
              <a:gd name="connsiteY14" fmla="*/ 0 h 1987581"/>
              <a:gd name="connsiteX15" fmla="*/ 1475041 w 1476184"/>
              <a:gd name="connsiteY15" fmla="*/ 127825 h 1987581"/>
              <a:gd name="connsiteX16" fmla="*/ 1476184 w 1476184"/>
              <a:gd name="connsiteY16" fmla="*/ 127825 h 1987581"/>
              <a:gd name="connsiteX17" fmla="*/ 1476184 w 1476184"/>
              <a:gd name="connsiteY17" fmla="*/ 129064 h 1987581"/>
              <a:gd name="connsiteX18" fmla="*/ 1290733 w 1476184"/>
              <a:gd name="connsiteY18" fmla="*/ 1987582 h 1987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76184" h="1987581">
                <a:moveTo>
                  <a:pt x="1290733" y="1987582"/>
                </a:moveTo>
                <a:cubicBezTo>
                  <a:pt x="1291781" y="1976818"/>
                  <a:pt x="1365790" y="1225582"/>
                  <a:pt x="1473803" y="129064"/>
                </a:cubicBezTo>
                <a:lnTo>
                  <a:pt x="1474851" y="130397"/>
                </a:lnTo>
                <a:lnTo>
                  <a:pt x="185833" y="2667"/>
                </a:lnTo>
                <a:lnTo>
                  <a:pt x="185833" y="2667"/>
                </a:lnTo>
                <a:lnTo>
                  <a:pt x="187262" y="1429"/>
                </a:lnTo>
                <a:cubicBezTo>
                  <a:pt x="118015" y="699326"/>
                  <a:pt x="53912" y="1344454"/>
                  <a:pt x="2763" y="1859756"/>
                </a:cubicBezTo>
                <a:lnTo>
                  <a:pt x="1810" y="1858613"/>
                </a:lnTo>
                <a:lnTo>
                  <a:pt x="1290733" y="1987582"/>
                </a:lnTo>
                <a:lnTo>
                  <a:pt x="1048" y="1860709"/>
                </a:lnTo>
                <a:lnTo>
                  <a:pt x="0" y="1860709"/>
                </a:lnTo>
                <a:lnTo>
                  <a:pt x="0" y="1859661"/>
                </a:lnTo>
                <a:cubicBezTo>
                  <a:pt x="51054" y="1343977"/>
                  <a:pt x="114871" y="699230"/>
                  <a:pt x="184023" y="1333"/>
                </a:cubicBezTo>
                <a:lnTo>
                  <a:pt x="184023" y="0"/>
                </a:lnTo>
                <a:lnTo>
                  <a:pt x="185833" y="0"/>
                </a:lnTo>
                <a:lnTo>
                  <a:pt x="1475041" y="127825"/>
                </a:lnTo>
                <a:lnTo>
                  <a:pt x="1476184" y="127825"/>
                </a:lnTo>
                <a:lnTo>
                  <a:pt x="1476184" y="129064"/>
                </a:lnTo>
                <a:cubicBezTo>
                  <a:pt x="1366933" y="1225963"/>
                  <a:pt x="1291685" y="1976818"/>
                  <a:pt x="1290733" y="1987582"/>
                </a:cubicBezTo>
                <a:close/>
              </a:path>
            </a:pathLst>
          </a:custGeom>
          <a:solidFill>
            <a:srgbClr val="263238"/>
          </a:solidFill>
          <a:ln w="9525" cap="flat">
            <a:noFill/>
            <a:prstDash val="solid"/>
            <a:miter/>
          </a:ln>
        </p:spPr>
        <p:txBody>
          <a:bodyPr rtlCol="0" anchor="ctr"/>
          <a:lstStyle/>
          <a:p>
            <a:endParaRPr lang="en-ID"/>
          </a:p>
        </p:txBody>
      </p:sp>
      <p:sp>
        <p:nvSpPr>
          <p:cNvPr id="317" name="object 17"/>
          <p:cNvSpPr txBox="1">
            <a:spLocks/>
          </p:cNvSpPr>
          <p:nvPr/>
        </p:nvSpPr>
        <p:spPr>
          <a:xfrm>
            <a:off x="-701982" y="1525233"/>
            <a:ext cx="7619999"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12700" algn="ctr">
              <a:spcBef>
                <a:spcPts val="5650"/>
              </a:spcBef>
            </a:pPr>
            <a:r>
              <a:rPr lang="en-US" sz="2800" b="1">
                <a:solidFill>
                  <a:schemeClr val="accent3">
                    <a:lumMod val="50000"/>
                  </a:schemeClr>
                </a:solidFill>
                <a:latin typeface="Montserrat" panose="00000500000000000000" pitchFamily="2" charset="0"/>
                <a:cs typeface="Lucida Sans"/>
              </a:rPr>
              <a:t>2. Infrastruktur Fisik</a:t>
            </a:r>
          </a:p>
        </p:txBody>
      </p:sp>
      <p:sp>
        <p:nvSpPr>
          <p:cNvPr id="319" name="TextBox 318">
            <a:extLst>
              <a:ext uri="{FF2B5EF4-FFF2-40B4-BE49-F238E27FC236}">
                <a16:creationId xmlns:a16="http://schemas.microsoft.com/office/drawing/2014/main" id="{FC924B6B-6775-5EAE-200B-97FB3C853C94}"/>
              </a:ext>
            </a:extLst>
          </p:cNvPr>
          <p:cNvSpPr txBox="1"/>
          <p:nvPr/>
        </p:nvSpPr>
        <p:spPr>
          <a:xfrm>
            <a:off x="1156904" y="2670909"/>
            <a:ext cx="7834696" cy="1477328"/>
          </a:xfrm>
          <a:prstGeom prst="rect">
            <a:avLst/>
          </a:prstGeom>
          <a:noFill/>
        </p:spPr>
        <p:txBody>
          <a:bodyPr wrap="square">
            <a:spAutoFit/>
          </a:bodyPr>
          <a:lstStyle/>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Infrastruktur fisik merupakan segala hal yang berhubungan dengan bentuk fisik untuk mewujudkan atau mengimplementasikan sistem data werehouse. </a:t>
            </a:r>
            <a:endParaRPr lang="en-ID" sz="2000" b="1" kern="100">
              <a:effectLst/>
              <a:latin typeface="Montserrat" panose="00000500000000000000" pitchFamily="2" charset="0"/>
              <a:ea typeface="Calibri" panose="020F0502020204030204" pitchFamily="34" charset="0"/>
              <a:cs typeface="Arial" panose="020B0604020202020204" pitchFamily="34" charset="0"/>
            </a:endParaRPr>
          </a:p>
        </p:txBody>
      </p:sp>
      <p:sp>
        <p:nvSpPr>
          <p:cNvPr id="4" name="Rounded Rectangle 3"/>
          <p:cNvSpPr/>
          <p:nvPr/>
        </p:nvSpPr>
        <p:spPr>
          <a:xfrm>
            <a:off x="4723508" y="4889674"/>
            <a:ext cx="9073231" cy="3627485"/>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FC924B6B-6775-5EAE-200B-97FB3C853C94}"/>
              </a:ext>
            </a:extLst>
          </p:cNvPr>
          <p:cNvSpPr txBox="1"/>
          <p:nvPr/>
        </p:nvSpPr>
        <p:spPr>
          <a:xfrm>
            <a:off x="4843140" y="5140472"/>
            <a:ext cx="8833965" cy="3272691"/>
          </a:xfrm>
          <a:prstGeom prst="rect">
            <a:avLst/>
          </a:prstGeom>
          <a:noFill/>
        </p:spPr>
        <p:txBody>
          <a:bodyPr wrap="square">
            <a:spAutoFit/>
          </a:bodyPr>
          <a:lstStyle/>
          <a:p>
            <a:pPr algn="ctr">
              <a:lnSpc>
                <a:spcPct val="150000"/>
              </a:lnSpc>
              <a:spcAft>
                <a:spcPts val="800"/>
              </a:spcAft>
            </a:pPr>
            <a:r>
              <a:rPr lang="en-ID" sz="2400" b="1" kern="100">
                <a:solidFill>
                  <a:srgbClr val="C00000"/>
                </a:solidFill>
                <a:latin typeface="Montserrat" panose="00000500000000000000" pitchFamily="2" charset="0"/>
                <a:ea typeface="Calibri" panose="020F0502020204030204" pitchFamily="34" charset="0"/>
                <a:cs typeface="Arial" panose="020B0604020202020204" pitchFamily="34" charset="0"/>
              </a:rPr>
              <a:t>Komponen Infrastruktur Fisik : </a:t>
            </a:r>
          </a:p>
          <a:p>
            <a:pPr marL="457200" indent="-457200" algn="l">
              <a:lnSpc>
                <a:spcPct val="150000"/>
              </a:lnSpc>
              <a:spcAft>
                <a:spcPts val="800"/>
              </a:spcAft>
              <a:buAutoNum type="arabicPeriod"/>
            </a:pPr>
            <a:r>
              <a:rPr lang="en-ID" sz="2400" b="1" kern="100">
                <a:solidFill>
                  <a:srgbClr val="C00000"/>
                </a:solidFill>
                <a:latin typeface="Montserrat" panose="00000500000000000000" pitchFamily="2" charset="0"/>
                <a:ea typeface="Calibri" panose="020F0502020204030204" pitchFamily="34" charset="0"/>
                <a:cs typeface="Arial" panose="020B0604020202020204" pitchFamily="34" charset="0"/>
              </a:rPr>
              <a:t>Perangkat Keras (Hardware)</a:t>
            </a:r>
          </a:p>
          <a:p>
            <a:pPr marL="457200" indent="-457200" algn="l">
              <a:lnSpc>
                <a:spcPct val="150000"/>
              </a:lnSpc>
              <a:spcAft>
                <a:spcPts val="800"/>
              </a:spcAft>
              <a:buAutoNum type="arabicPeriod"/>
            </a:pPr>
            <a:r>
              <a:rPr lang="en-ID" sz="2400" b="1" kern="100">
                <a:solidFill>
                  <a:srgbClr val="C00000"/>
                </a:solidFill>
                <a:latin typeface="Montserrat" panose="00000500000000000000" pitchFamily="2" charset="0"/>
                <a:ea typeface="Calibri" panose="020F0502020204030204" pitchFamily="34" charset="0"/>
                <a:cs typeface="Arial" panose="020B0604020202020204" pitchFamily="34" charset="0"/>
              </a:rPr>
              <a:t>Perangkat Lunak (Software)</a:t>
            </a:r>
          </a:p>
          <a:p>
            <a:pPr marL="457200" indent="-457200" algn="l">
              <a:lnSpc>
                <a:spcPct val="150000"/>
              </a:lnSpc>
              <a:spcAft>
                <a:spcPts val="800"/>
              </a:spcAft>
              <a:buAutoNum type="arabicPeriod"/>
            </a:pPr>
            <a:r>
              <a:rPr lang="en-ID" sz="2400" b="1" kern="100">
                <a:solidFill>
                  <a:srgbClr val="C00000"/>
                </a:solidFill>
                <a:latin typeface="Montserrat" panose="00000500000000000000" pitchFamily="2" charset="0"/>
                <a:ea typeface="Calibri" panose="020F0502020204030204" pitchFamily="34" charset="0"/>
                <a:cs typeface="Arial" panose="020B0604020202020204" pitchFamily="34" charset="0"/>
              </a:rPr>
              <a:t>Sistem Operasi </a:t>
            </a:r>
          </a:p>
          <a:p>
            <a:pPr marL="457200" indent="-457200" algn="l">
              <a:lnSpc>
                <a:spcPct val="150000"/>
              </a:lnSpc>
              <a:spcAft>
                <a:spcPts val="800"/>
              </a:spcAft>
              <a:buAutoNum type="arabicPeriod"/>
            </a:pPr>
            <a:r>
              <a:rPr lang="en-ID" sz="2400" b="1" kern="100">
                <a:solidFill>
                  <a:srgbClr val="C00000"/>
                </a:solidFill>
                <a:latin typeface="Montserrat" panose="00000500000000000000" pitchFamily="2" charset="0"/>
                <a:ea typeface="Calibri" panose="020F0502020204030204" pitchFamily="34" charset="0"/>
                <a:cs typeface="Arial" panose="020B0604020202020204" pitchFamily="34" charset="0"/>
              </a:rPr>
              <a:t>Database dan Database Management System </a:t>
            </a:r>
          </a:p>
        </p:txBody>
      </p:sp>
    </p:spTree>
    <p:extLst>
      <p:ext uri="{BB962C8B-B14F-4D97-AF65-F5344CB8AC3E}">
        <p14:creationId xmlns:p14="http://schemas.microsoft.com/office/powerpoint/2010/main" val="283403604"/>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8255"/>
            <a:ext cx="5594985" cy="4389755"/>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3" name="object 3"/>
          <p:cNvSpPr/>
          <p:nvPr/>
        </p:nvSpPr>
        <p:spPr>
          <a:xfrm>
            <a:off x="0" y="6047845"/>
            <a:ext cx="8305800" cy="4239192"/>
          </a:xfrm>
          <a:custGeom>
            <a:avLst/>
            <a:gdLst/>
            <a:ahLst/>
            <a:cxnLst/>
            <a:rect l="l" t="t" r="r" b="b"/>
            <a:pathLst>
              <a:path w="5052695" h="2505709">
                <a:moveTo>
                  <a:pt x="0" y="2141906"/>
                </a:moveTo>
                <a:lnTo>
                  <a:pt x="2382918" y="2008594"/>
                </a:lnTo>
                <a:lnTo>
                  <a:pt x="2332330" y="2011060"/>
                </a:lnTo>
                <a:lnTo>
                  <a:pt x="2281703" y="2012600"/>
                </a:lnTo>
                <a:lnTo>
                  <a:pt x="2231050" y="2013217"/>
                </a:lnTo>
                <a:lnTo>
                  <a:pt x="2180383" y="2012913"/>
                </a:lnTo>
                <a:lnTo>
                  <a:pt x="2129715" y="2011691"/>
                </a:lnTo>
                <a:lnTo>
                  <a:pt x="2079058" y="2009553"/>
                </a:lnTo>
                <a:lnTo>
                  <a:pt x="2028426" y="2006501"/>
                </a:lnTo>
                <a:lnTo>
                  <a:pt x="1977831" y="2002539"/>
                </a:lnTo>
                <a:lnTo>
                  <a:pt x="1928307" y="1997043"/>
                </a:lnTo>
                <a:lnTo>
                  <a:pt x="1879053" y="1990491"/>
                </a:lnTo>
                <a:lnTo>
                  <a:pt x="1830054" y="1982928"/>
                </a:lnTo>
                <a:lnTo>
                  <a:pt x="1781300" y="1974401"/>
                </a:lnTo>
                <a:lnTo>
                  <a:pt x="1732777" y="1964956"/>
                </a:lnTo>
                <a:lnTo>
                  <a:pt x="1684472" y="1954640"/>
                </a:lnTo>
                <a:lnTo>
                  <a:pt x="1636373" y="1943499"/>
                </a:lnTo>
                <a:lnTo>
                  <a:pt x="1588467" y="1931581"/>
                </a:lnTo>
                <a:lnTo>
                  <a:pt x="1540742" y="1918931"/>
                </a:lnTo>
                <a:lnTo>
                  <a:pt x="1493184" y="1905596"/>
                </a:lnTo>
                <a:lnTo>
                  <a:pt x="1445782" y="1891622"/>
                </a:lnTo>
                <a:lnTo>
                  <a:pt x="1398522" y="1877057"/>
                </a:lnTo>
                <a:lnTo>
                  <a:pt x="1351391" y="1861945"/>
                </a:lnTo>
                <a:lnTo>
                  <a:pt x="1304378" y="1846335"/>
                </a:lnTo>
                <a:lnTo>
                  <a:pt x="1257470" y="1830273"/>
                </a:lnTo>
                <a:lnTo>
                  <a:pt x="1207850" y="1810725"/>
                </a:lnTo>
                <a:lnTo>
                  <a:pt x="1161384" y="1787690"/>
                </a:lnTo>
                <a:lnTo>
                  <a:pt x="1117953" y="1761342"/>
                </a:lnTo>
                <a:lnTo>
                  <a:pt x="1077439" y="1731854"/>
                </a:lnTo>
                <a:lnTo>
                  <a:pt x="1039722" y="1699402"/>
                </a:lnTo>
                <a:lnTo>
                  <a:pt x="1004684" y="1664159"/>
                </a:lnTo>
                <a:lnTo>
                  <a:pt x="972204" y="1626299"/>
                </a:lnTo>
                <a:lnTo>
                  <a:pt x="942165" y="1585996"/>
                </a:lnTo>
                <a:lnTo>
                  <a:pt x="914446" y="1543426"/>
                </a:lnTo>
                <a:lnTo>
                  <a:pt x="888929" y="1498761"/>
                </a:lnTo>
                <a:lnTo>
                  <a:pt x="865266" y="1453966"/>
                </a:lnTo>
                <a:lnTo>
                  <a:pt x="841885" y="1409078"/>
                </a:lnTo>
                <a:lnTo>
                  <a:pt x="818768" y="1364100"/>
                </a:lnTo>
                <a:lnTo>
                  <a:pt x="795899" y="1319032"/>
                </a:lnTo>
                <a:lnTo>
                  <a:pt x="773259" y="1273875"/>
                </a:lnTo>
                <a:lnTo>
                  <a:pt x="750831" y="1228629"/>
                </a:lnTo>
                <a:lnTo>
                  <a:pt x="728598" y="1183297"/>
                </a:lnTo>
                <a:lnTo>
                  <a:pt x="706541" y="1137878"/>
                </a:lnTo>
                <a:lnTo>
                  <a:pt x="684644" y="1092375"/>
                </a:lnTo>
                <a:lnTo>
                  <a:pt x="662889" y="1046787"/>
                </a:lnTo>
                <a:lnTo>
                  <a:pt x="641259" y="1001116"/>
                </a:lnTo>
                <a:lnTo>
                  <a:pt x="619735" y="955362"/>
                </a:lnTo>
                <a:lnTo>
                  <a:pt x="598300" y="909528"/>
                </a:lnTo>
                <a:lnTo>
                  <a:pt x="577312" y="864419"/>
                </a:lnTo>
                <a:lnTo>
                  <a:pt x="556819" y="819104"/>
                </a:lnTo>
                <a:lnTo>
                  <a:pt x="536618" y="773683"/>
                </a:lnTo>
                <a:lnTo>
                  <a:pt x="516506" y="728257"/>
                </a:lnTo>
                <a:lnTo>
                  <a:pt x="496281" y="682927"/>
                </a:lnTo>
                <a:lnTo>
                  <a:pt x="475738" y="637794"/>
                </a:lnTo>
                <a:lnTo>
                  <a:pt x="454675" y="592958"/>
                </a:lnTo>
                <a:lnTo>
                  <a:pt x="432889" y="548520"/>
                </a:lnTo>
                <a:lnTo>
                  <a:pt x="410177" y="504581"/>
                </a:lnTo>
                <a:lnTo>
                  <a:pt x="386335" y="461243"/>
                </a:lnTo>
                <a:lnTo>
                  <a:pt x="361160" y="418605"/>
                </a:lnTo>
                <a:lnTo>
                  <a:pt x="334450" y="376769"/>
                </a:lnTo>
                <a:lnTo>
                  <a:pt x="307292" y="335877"/>
                </a:lnTo>
                <a:lnTo>
                  <a:pt x="278958" y="295877"/>
                </a:lnTo>
                <a:lnTo>
                  <a:pt x="249475" y="256791"/>
                </a:lnTo>
                <a:lnTo>
                  <a:pt x="218867" y="218641"/>
                </a:lnTo>
                <a:lnTo>
                  <a:pt x="187158" y="181449"/>
                </a:lnTo>
                <a:lnTo>
                  <a:pt x="154375" y="145238"/>
                </a:lnTo>
                <a:lnTo>
                  <a:pt x="120540" y="110029"/>
                </a:lnTo>
                <a:lnTo>
                  <a:pt x="85680" y="75846"/>
                </a:lnTo>
                <a:lnTo>
                  <a:pt x="49820" y="42709"/>
                </a:lnTo>
                <a:lnTo>
                  <a:pt x="12983" y="10642"/>
                </a:lnTo>
                <a:lnTo>
                  <a:pt x="0" y="0"/>
                </a:lnTo>
                <a:lnTo>
                  <a:pt x="0" y="2141906"/>
                </a:lnTo>
                <a:close/>
              </a:path>
              <a:path w="5052695" h="2505709">
                <a:moveTo>
                  <a:pt x="5052335" y="2505672"/>
                </a:moveTo>
                <a:lnTo>
                  <a:pt x="5021439" y="2456135"/>
                </a:lnTo>
                <a:lnTo>
                  <a:pt x="4992200" y="2413220"/>
                </a:lnTo>
                <a:lnTo>
                  <a:pt x="4961452" y="2371449"/>
                </a:lnTo>
                <a:lnTo>
                  <a:pt x="4929233" y="2330875"/>
                </a:lnTo>
                <a:lnTo>
                  <a:pt x="4895581" y="2291546"/>
                </a:lnTo>
                <a:lnTo>
                  <a:pt x="4860536" y="2253516"/>
                </a:lnTo>
                <a:lnTo>
                  <a:pt x="4822751" y="2216778"/>
                </a:lnTo>
                <a:lnTo>
                  <a:pt x="4783498" y="2182845"/>
                </a:lnTo>
                <a:lnTo>
                  <a:pt x="4742842" y="2151569"/>
                </a:lnTo>
                <a:lnTo>
                  <a:pt x="4700851" y="2122806"/>
                </a:lnTo>
                <a:lnTo>
                  <a:pt x="4657591" y="2096410"/>
                </a:lnTo>
                <a:lnTo>
                  <a:pt x="4613128" y="2072236"/>
                </a:lnTo>
                <a:lnTo>
                  <a:pt x="4567529" y="2050138"/>
                </a:lnTo>
                <a:lnTo>
                  <a:pt x="4520860" y="2029972"/>
                </a:lnTo>
                <a:lnTo>
                  <a:pt x="4473187" y="2011591"/>
                </a:lnTo>
                <a:lnTo>
                  <a:pt x="4424577" y="1994851"/>
                </a:lnTo>
                <a:lnTo>
                  <a:pt x="4375096" y="1979606"/>
                </a:lnTo>
                <a:lnTo>
                  <a:pt x="4324811" y="1965710"/>
                </a:lnTo>
                <a:lnTo>
                  <a:pt x="4276660" y="1953867"/>
                </a:lnTo>
                <a:lnTo>
                  <a:pt x="4228391" y="1943280"/>
                </a:lnTo>
                <a:lnTo>
                  <a:pt x="4180010" y="1933881"/>
                </a:lnTo>
                <a:lnTo>
                  <a:pt x="4131523" y="1925606"/>
                </a:lnTo>
                <a:lnTo>
                  <a:pt x="4082935" y="1918388"/>
                </a:lnTo>
                <a:lnTo>
                  <a:pt x="4034253" y="1912162"/>
                </a:lnTo>
                <a:lnTo>
                  <a:pt x="3985482" y="1906860"/>
                </a:lnTo>
                <a:lnTo>
                  <a:pt x="3936627" y="1902418"/>
                </a:lnTo>
                <a:lnTo>
                  <a:pt x="3887694" y="1898769"/>
                </a:lnTo>
                <a:lnTo>
                  <a:pt x="3838690" y="1895847"/>
                </a:lnTo>
                <a:lnTo>
                  <a:pt x="3789619" y="1893586"/>
                </a:lnTo>
                <a:lnTo>
                  <a:pt x="3740488" y="1891920"/>
                </a:lnTo>
                <a:lnTo>
                  <a:pt x="3691301" y="1890783"/>
                </a:lnTo>
                <a:lnTo>
                  <a:pt x="3306950" y="1887386"/>
                </a:lnTo>
                <a:lnTo>
                  <a:pt x="3254285" y="1890139"/>
                </a:lnTo>
                <a:lnTo>
                  <a:pt x="3201683" y="1893790"/>
                </a:lnTo>
                <a:lnTo>
                  <a:pt x="3149157" y="1898339"/>
                </a:lnTo>
                <a:lnTo>
                  <a:pt x="3096720" y="1903785"/>
                </a:lnTo>
                <a:lnTo>
                  <a:pt x="3044384" y="1910127"/>
                </a:lnTo>
                <a:lnTo>
                  <a:pt x="2992163" y="1917364"/>
                </a:lnTo>
                <a:lnTo>
                  <a:pt x="2940070" y="1925496"/>
                </a:lnTo>
                <a:lnTo>
                  <a:pt x="2888116" y="1934522"/>
                </a:lnTo>
                <a:lnTo>
                  <a:pt x="2836316" y="1944441"/>
                </a:lnTo>
                <a:lnTo>
                  <a:pt x="2734865" y="1965211"/>
                </a:lnTo>
                <a:lnTo>
                  <a:pt x="2684908" y="1974224"/>
                </a:lnTo>
                <a:lnTo>
                  <a:pt x="2634823" y="1982295"/>
                </a:lnTo>
                <a:lnTo>
                  <a:pt x="2584622" y="1989426"/>
                </a:lnTo>
                <a:lnTo>
                  <a:pt x="2534318" y="1995618"/>
                </a:lnTo>
                <a:lnTo>
                  <a:pt x="2483925" y="2000876"/>
                </a:lnTo>
                <a:lnTo>
                  <a:pt x="2433454" y="2005200"/>
                </a:lnTo>
                <a:lnTo>
                  <a:pt x="2382918" y="2008594"/>
                </a:lnTo>
                <a:lnTo>
                  <a:pt x="0" y="2141906"/>
                </a:lnTo>
                <a:lnTo>
                  <a:pt x="0" y="2505672"/>
                </a:lnTo>
                <a:lnTo>
                  <a:pt x="5052335" y="2505672"/>
                </a:lnTo>
                <a:close/>
              </a:path>
            </a:pathLst>
          </a:custGeom>
          <a:solidFill>
            <a:srgbClr val="C8E265">
              <a:alpha val="49798"/>
            </a:srgbClr>
          </a:solidFill>
        </p:spPr>
        <p:txBody>
          <a:bodyPr wrap="square" lIns="0" tIns="0" rIns="0" bIns="0" rtlCol="0"/>
          <a:lstStyle/>
          <a:p>
            <a:endParaRPr/>
          </a:p>
        </p:txBody>
      </p:sp>
      <p:sp>
        <p:nvSpPr>
          <p:cNvPr id="17" name="object 17"/>
          <p:cNvSpPr txBox="1">
            <a:spLocks noGrp="1"/>
          </p:cNvSpPr>
          <p:nvPr>
            <p:ph type="title"/>
          </p:nvPr>
        </p:nvSpPr>
        <p:spPr>
          <a:xfrm>
            <a:off x="4152900" y="-266566"/>
            <a:ext cx="9643839" cy="1832553"/>
          </a:xfrm>
          <a:prstGeom prst="rect">
            <a:avLst/>
          </a:prstGeom>
        </p:spPr>
        <p:txBody>
          <a:bodyPr vert="horz" wrap="square" lIns="0" tIns="717550" rIns="0" bIns="0" rtlCol="0">
            <a:spAutoFit/>
          </a:bodyPr>
          <a:lstStyle/>
          <a:p>
            <a:pPr marL="12700" algn="ctr">
              <a:lnSpc>
                <a:spcPct val="100000"/>
              </a:lnSpc>
              <a:spcBef>
                <a:spcPts val="5650"/>
              </a:spcBef>
            </a:pPr>
            <a:r>
              <a:rPr lang="en-US" sz="3600" b="1">
                <a:solidFill>
                  <a:schemeClr val="accent3">
                    <a:lumMod val="50000"/>
                  </a:schemeClr>
                </a:solidFill>
                <a:latin typeface="Montserrat" panose="00000500000000000000" pitchFamily="2" charset="0"/>
                <a:cs typeface="Lucida Sans"/>
              </a:rPr>
              <a:t>Kategori Infrastruktur Data Werehouse (Fisik)</a:t>
            </a:r>
            <a:endParaRPr sz="3600" b="1" dirty="0">
              <a:solidFill>
                <a:schemeClr val="accent3">
                  <a:lumMod val="50000"/>
                </a:schemeClr>
              </a:solidFill>
              <a:latin typeface="Montserrat" panose="00000500000000000000" pitchFamily="2" charset="0"/>
              <a:cs typeface="Lucida Sans"/>
            </a:endParaRPr>
          </a:p>
        </p:txBody>
      </p:sp>
      <p:sp>
        <p:nvSpPr>
          <p:cNvPr id="27" name="object 3">
            <a:extLst>
              <a:ext uri="{FF2B5EF4-FFF2-40B4-BE49-F238E27FC236}">
                <a16:creationId xmlns:a16="http://schemas.microsoft.com/office/drawing/2014/main" id="{C93AA891-97E7-8F8B-E424-54641C01FBB0}"/>
              </a:ext>
            </a:extLst>
          </p:cNvPr>
          <p:cNvSpPr/>
          <p:nvPr/>
        </p:nvSpPr>
        <p:spPr>
          <a:xfrm>
            <a:off x="12662540" y="9069314"/>
            <a:ext cx="5625465" cy="1218252"/>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28" name="object 12">
            <a:extLst>
              <a:ext uri="{FF2B5EF4-FFF2-40B4-BE49-F238E27FC236}">
                <a16:creationId xmlns:a16="http://schemas.microsoft.com/office/drawing/2014/main" id="{DCB1773D-861A-E715-16A5-1B22ED6C60FF}"/>
              </a:ext>
            </a:extLst>
          </p:cNvPr>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40" name="Freeform: Shape 39">
            <a:extLst>
              <a:ext uri="{FF2B5EF4-FFF2-40B4-BE49-F238E27FC236}">
                <a16:creationId xmlns:a16="http://schemas.microsoft.com/office/drawing/2014/main" id="{5EDAC072-96E9-3BC8-20F6-F5F50928164C}"/>
              </a:ext>
            </a:extLst>
          </p:cNvPr>
          <p:cNvSpPr/>
          <p:nvPr/>
        </p:nvSpPr>
        <p:spPr>
          <a:xfrm>
            <a:off x="17813780" y="8517159"/>
            <a:ext cx="492728" cy="492918"/>
          </a:xfrm>
          <a:custGeom>
            <a:avLst/>
            <a:gdLst>
              <a:gd name="connsiteX0" fmla="*/ 140779 w 492728"/>
              <a:gd name="connsiteY0" fmla="*/ 71914 h 492918"/>
              <a:gd name="connsiteX1" fmla="*/ 190309 w 492728"/>
              <a:gd name="connsiteY1" fmla="*/ 50387 h 492918"/>
              <a:gd name="connsiteX2" fmla="*/ 200501 w 492728"/>
              <a:gd name="connsiteY2" fmla="*/ 1429 h 492918"/>
              <a:gd name="connsiteX3" fmla="*/ 283178 w 492728"/>
              <a:gd name="connsiteY3" fmla="*/ 0 h 492918"/>
              <a:gd name="connsiteX4" fmla="*/ 295084 w 492728"/>
              <a:gd name="connsiteY4" fmla="*/ 48578 h 492918"/>
              <a:gd name="connsiteX5" fmla="*/ 345281 w 492728"/>
              <a:gd name="connsiteY5" fmla="*/ 68294 h 492918"/>
              <a:gd name="connsiteX6" fmla="*/ 387096 w 492728"/>
              <a:gd name="connsiteY6" fmla="*/ 40957 h 492918"/>
              <a:gd name="connsiteX7" fmla="*/ 446722 w 492728"/>
              <a:gd name="connsiteY7" fmla="*/ 98107 h 492918"/>
              <a:gd name="connsiteX8" fmla="*/ 420719 w 492728"/>
              <a:gd name="connsiteY8" fmla="*/ 141065 h 492918"/>
              <a:gd name="connsiteX9" fmla="*/ 442246 w 492728"/>
              <a:gd name="connsiteY9" fmla="*/ 190500 h 492918"/>
              <a:gd name="connsiteX10" fmla="*/ 491204 w 492728"/>
              <a:gd name="connsiteY10" fmla="*/ 200692 h 492918"/>
              <a:gd name="connsiteX11" fmla="*/ 492728 w 492728"/>
              <a:gd name="connsiteY11" fmla="*/ 283464 h 492918"/>
              <a:gd name="connsiteX12" fmla="*/ 444055 w 492728"/>
              <a:gd name="connsiteY12" fmla="*/ 295370 h 492918"/>
              <a:gd name="connsiteX13" fmla="*/ 424339 w 492728"/>
              <a:gd name="connsiteY13" fmla="*/ 345567 h 492918"/>
              <a:gd name="connsiteX14" fmla="*/ 451771 w 492728"/>
              <a:gd name="connsiteY14" fmla="*/ 387382 h 492918"/>
              <a:gd name="connsiteX15" fmla="*/ 394621 w 492728"/>
              <a:gd name="connsiteY15" fmla="*/ 446913 h 492918"/>
              <a:gd name="connsiteX16" fmla="*/ 351949 w 492728"/>
              <a:gd name="connsiteY16" fmla="*/ 421005 h 492918"/>
              <a:gd name="connsiteX17" fmla="*/ 302419 w 492728"/>
              <a:gd name="connsiteY17" fmla="*/ 442532 h 492918"/>
              <a:gd name="connsiteX18" fmla="*/ 292227 w 492728"/>
              <a:gd name="connsiteY18" fmla="*/ 491490 h 492918"/>
              <a:gd name="connsiteX19" fmla="*/ 209455 w 492728"/>
              <a:gd name="connsiteY19" fmla="*/ 492919 h 492918"/>
              <a:gd name="connsiteX20" fmla="*/ 197548 w 492728"/>
              <a:gd name="connsiteY20" fmla="*/ 444341 h 492918"/>
              <a:gd name="connsiteX21" fmla="*/ 147351 w 492728"/>
              <a:gd name="connsiteY21" fmla="*/ 424624 h 492918"/>
              <a:gd name="connsiteX22" fmla="*/ 105537 w 492728"/>
              <a:gd name="connsiteY22" fmla="*/ 452056 h 492918"/>
              <a:gd name="connsiteX23" fmla="*/ 46005 w 492728"/>
              <a:gd name="connsiteY23" fmla="*/ 394906 h 492918"/>
              <a:gd name="connsiteX24" fmla="*/ 71914 w 492728"/>
              <a:gd name="connsiteY24" fmla="*/ 352139 h 492918"/>
              <a:gd name="connsiteX25" fmla="*/ 50482 w 492728"/>
              <a:gd name="connsiteY25" fmla="*/ 302705 h 492918"/>
              <a:gd name="connsiteX26" fmla="*/ 1428 w 492728"/>
              <a:gd name="connsiteY26" fmla="*/ 292513 h 492918"/>
              <a:gd name="connsiteX27" fmla="*/ 0 w 492728"/>
              <a:gd name="connsiteY27" fmla="*/ 209740 h 492918"/>
              <a:gd name="connsiteX28" fmla="*/ 48577 w 492728"/>
              <a:gd name="connsiteY28" fmla="*/ 197834 h 492918"/>
              <a:gd name="connsiteX29" fmla="*/ 68389 w 492728"/>
              <a:gd name="connsiteY29" fmla="*/ 147638 h 492918"/>
              <a:gd name="connsiteX30" fmla="*/ 40957 w 492728"/>
              <a:gd name="connsiteY30" fmla="*/ 105823 h 492918"/>
              <a:gd name="connsiteX31" fmla="*/ 98107 w 492728"/>
              <a:gd name="connsiteY31" fmla="*/ 46291 h 492918"/>
              <a:gd name="connsiteX32" fmla="*/ 140875 w 492728"/>
              <a:gd name="connsiteY32" fmla="*/ 72199 h 492918"/>
              <a:gd name="connsiteX33" fmla="*/ 184880 w 492728"/>
              <a:gd name="connsiteY33" fmla="*/ 182118 h 492918"/>
              <a:gd name="connsiteX34" fmla="*/ 187085 w 492728"/>
              <a:gd name="connsiteY34" fmla="*/ 307643 h 492918"/>
              <a:gd name="connsiteX35" fmla="*/ 312610 w 492728"/>
              <a:gd name="connsiteY35" fmla="*/ 305437 h 492918"/>
              <a:gd name="connsiteX36" fmla="*/ 310420 w 492728"/>
              <a:gd name="connsiteY36" fmla="*/ 179927 h 492918"/>
              <a:gd name="connsiteX37" fmla="*/ 184881 w 492728"/>
              <a:gd name="connsiteY37" fmla="*/ 182118 h 492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92728" h="492918">
                <a:moveTo>
                  <a:pt x="140779" y="71914"/>
                </a:moveTo>
                <a:cubicBezTo>
                  <a:pt x="156271" y="62591"/>
                  <a:pt x="172924" y="55353"/>
                  <a:pt x="190309" y="50387"/>
                </a:cubicBezTo>
                <a:lnTo>
                  <a:pt x="200501" y="1429"/>
                </a:lnTo>
                <a:lnTo>
                  <a:pt x="283178" y="0"/>
                </a:lnTo>
                <a:lnTo>
                  <a:pt x="295084" y="48578"/>
                </a:lnTo>
                <a:cubicBezTo>
                  <a:pt x="312616" y="52898"/>
                  <a:pt x="329496" y="59528"/>
                  <a:pt x="345281" y="68294"/>
                </a:cubicBezTo>
                <a:lnTo>
                  <a:pt x="387096" y="40957"/>
                </a:lnTo>
                <a:lnTo>
                  <a:pt x="446722" y="98107"/>
                </a:lnTo>
                <a:lnTo>
                  <a:pt x="420719" y="141065"/>
                </a:lnTo>
                <a:cubicBezTo>
                  <a:pt x="430102" y="156492"/>
                  <a:pt x="437344" y="173122"/>
                  <a:pt x="442246" y="190500"/>
                </a:cubicBezTo>
                <a:lnTo>
                  <a:pt x="491204" y="200692"/>
                </a:lnTo>
                <a:lnTo>
                  <a:pt x="492728" y="283464"/>
                </a:lnTo>
                <a:lnTo>
                  <a:pt x="444055" y="295370"/>
                </a:lnTo>
                <a:cubicBezTo>
                  <a:pt x="439820" y="312929"/>
                  <a:pt x="433186" y="329820"/>
                  <a:pt x="424339" y="345567"/>
                </a:cubicBezTo>
                <a:lnTo>
                  <a:pt x="451771" y="387382"/>
                </a:lnTo>
                <a:lnTo>
                  <a:pt x="394621" y="446913"/>
                </a:lnTo>
                <a:lnTo>
                  <a:pt x="351949" y="421005"/>
                </a:lnTo>
                <a:cubicBezTo>
                  <a:pt x="336460" y="430334"/>
                  <a:pt x="319806" y="437572"/>
                  <a:pt x="302419" y="442532"/>
                </a:cubicBezTo>
                <a:lnTo>
                  <a:pt x="292227" y="491490"/>
                </a:lnTo>
                <a:lnTo>
                  <a:pt x="209455" y="492919"/>
                </a:lnTo>
                <a:lnTo>
                  <a:pt x="197548" y="444341"/>
                </a:lnTo>
                <a:cubicBezTo>
                  <a:pt x="180022" y="440005"/>
                  <a:pt x="163144" y="433376"/>
                  <a:pt x="147351" y="424624"/>
                </a:cubicBezTo>
                <a:lnTo>
                  <a:pt x="105537" y="452056"/>
                </a:lnTo>
                <a:lnTo>
                  <a:pt x="46005" y="394906"/>
                </a:lnTo>
                <a:lnTo>
                  <a:pt x="71914" y="352139"/>
                </a:lnTo>
                <a:cubicBezTo>
                  <a:pt x="62600" y="336689"/>
                  <a:pt x="55392" y="320064"/>
                  <a:pt x="50482" y="302705"/>
                </a:cubicBezTo>
                <a:lnTo>
                  <a:pt x="1428" y="292513"/>
                </a:lnTo>
                <a:lnTo>
                  <a:pt x="0" y="209740"/>
                </a:lnTo>
                <a:lnTo>
                  <a:pt x="48577" y="197834"/>
                </a:lnTo>
                <a:cubicBezTo>
                  <a:pt x="52904" y="180290"/>
                  <a:pt x="59568" y="163407"/>
                  <a:pt x="68389" y="147638"/>
                </a:cubicBezTo>
                <a:lnTo>
                  <a:pt x="40957" y="105823"/>
                </a:lnTo>
                <a:lnTo>
                  <a:pt x="98107" y="46291"/>
                </a:lnTo>
                <a:lnTo>
                  <a:pt x="140875" y="72199"/>
                </a:lnTo>
                <a:close/>
                <a:moveTo>
                  <a:pt x="184880" y="182118"/>
                </a:moveTo>
                <a:cubicBezTo>
                  <a:pt x="150826" y="217390"/>
                  <a:pt x="151813" y="273589"/>
                  <a:pt x="187085" y="307643"/>
                </a:cubicBezTo>
                <a:cubicBezTo>
                  <a:pt x="222357" y="341696"/>
                  <a:pt x="278556" y="340709"/>
                  <a:pt x="312610" y="305437"/>
                </a:cubicBezTo>
                <a:cubicBezTo>
                  <a:pt x="346658" y="270172"/>
                  <a:pt x="345678" y="213983"/>
                  <a:pt x="310420" y="179927"/>
                </a:cubicBezTo>
                <a:cubicBezTo>
                  <a:pt x="275130" y="145912"/>
                  <a:pt x="218963" y="146892"/>
                  <a:pt x="184881" y="182118"/>
                </a:cubicBezTo>
                <a:close/>
              </a:path>
            </a:pathLst>
          </a:custGeom>
          <a:solidFill>
            <a:srgbClr val="EBEBEB"/>
          </a:solidFill>
          <a:ln w="9525" cap="flat">
            <a:noFill/>
            <a:prstDash val="solid"/>
            <a:miter/>
          </a:ln>
        </p:spPr>
        <p:txBody>
          <a:bodyPr rtlCol="0" anchor="ctr"/>
          <a:lstStyle/>
          <a:p>
            <a:endParaRPr lang="en-ID"/>
          </a:p>
        </p:txBody>
      </p:sp>
      <p:sp>
        <p:nvSpPr>
          <p:cNvPr id="228" name="Freeform: Shape 227">
            <a:extLst>
              <a:ext uri="{FF2B5EF4-FFF2-40B4-BE49-F238E27FC236}">
                <a16:creationId xmlns:a16="http://schemas.microsoft.com/office/drawing/2014/main" id="{76E294FE-2798-026E-05B0-B1D37CA3DC6B}"/>
              </a:ext>
            </a:extLst>
          </p:cNvPr>
          <p:cNvSpPr/>
          <p:nvPr/>
        </p:nvSpPr>
        <p:spPr>
          <a:xfrm>
            <a:off x="16555623" y="7571614"/>
            <a:ext cx="1625916" cy="2167981"/>
          </a:xfrm>
          <a:custGeom>
            <a:avLst/>
            <a:gdLst>
              <a:gd name="connsiteX0" fmla="*/ 1371410 w 1625916"/>
              <a:gd name="connsiteY0" fmla="*/ 2167699 h 2167981"/>
              <a:gd name="connsiteX1" fmla="*/ 52482 w 1625916"/>
              <a:gd name="connsiteY1" fmla="*/ 2036920 h 2167981"/>
              <a:gd name="connsiteX2" fmla="*/ 286 w 1625916"/>
              <a:gd name="connsiteY2" fmla="*/ 1973198 h 2167981"/>
              <a:gd name="connsiteX3" fmla="*/ 190786 w 1625916"/>
              <a:gd name="connsiteY3" fmla="*/ 52577 h 2167981"/>
              <a:gd name="connsiteX4" fmla="*/ 254508 w 1625916"/>
              <a:gd name="connsiteY4" fmla="*/ 285 h 2167981"/>
              <a:gd name="connsiteX5" fmla="*/ 1573434 w 1625916"/>
              <a:gd name="connsiteY5" fmla="*/ 131063 h 2167981"/>
              <a:gd name="connsiteX6" fmla="*/ 1625631 w 1625916"/>
              <a:gd name="connsiteY6" fmla="*/ 194785 h 2167981"/>
              <a:gd name="connsiteX7" fmla="*/ 1435131 w 1625916"/>
              <a:gd name="connsiteY7" fmla="*/ 2115311 h 2167981"/>
              <a:gd name="connsiteX8" fmla="*/ 1371485 w 1625916"/>
              <a:gd name="connsiteY8" fmla="*/ 2167706 h 2167981"/>
              <a:gd name="connsiteX9" fmla="*/ 1371409 w 1625916"/>
              <a:gd name="connsiteY9" fmla="*/ 2167699 h 2167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5916" h="2167981">
                <a:moveTo>
                  <a:pt x="1371410" y="2167699"/>
                </a:moveTo>
                <a:lnTo>
                  <a:pt x="52482" y="2036920"/>
                </a:lnTo>
                <a:cubicBezTo>
                  <a:pt x="20486" y="2033712"/>
                  <a:pt x="-2870" y="2005200"/>
                  <a:pt x="286" y="1973198"/>
                </a:cubicBezTo>
                <a:lnTo>
                  <a:pt x="190786" y="52577"/>
                </a:lnTo>
                <a:cubicBezTo>
                  <a:pt x="193945" y="20542"/>
                  <a:pt x="222472" y="-2869"/>
                  <a:pt x="254508" y="285"/>
                </a:cubicBezTo>
                <a:lnTo>
                  <a:pt x="1573434" y="131063"/>
                </a:lnTo>
                <a:cubicBezTo>
                  <a:pt x="1605431" y="134270"/>
                  <a:pt x="1628787" y="162783"/>
                  <a:pt x="1625631" y="194785"/>
                </a:cubicBezTo>
                <a:lnTo>
                  <a:pt x="1435131" y="2115311"/>
                </a:lnTo>
                <a:cubicBezTo>
                  <a:pt x="1432024" y="2147355"/>
                  <a:pt x="1403528" y="2170813"/>
                  <a:pt x="1371485" y="2167706"/>
                </a:cubicBezTo>
                <a:cubicBezTo>
                  <a:pt x="1371460" y="2167703"/>
                  <a:pt x="1371435" y="2167701"/>
                  <a:pt x="1371409" y="2167699"/>
                </a:cubicBezTo>
                <a:close/>
              </a:path>
            </a:pathLst>
          </a:custGeom>
          <a:solidFill>
            <a:srgbClr val="E0E0E0"/>
          </a:solidFill>
          <a:ln w="9525" cap="flat">
            <a:noFill/>
            <a:prstDash val="solid"/>
            <a:miter/>
          </a:ln>
        </p:spPr>
        <p:txBody>
          <a:bodyPr rtlCol="0" anchor="ctr"/>
          <a:lstStyle/>
          <a:p>
            <a:endParaRPr lang="en-ID"/>
          </a:p>
        </p:txBody>
      </p:sp>
      <p:sp>
        <p:nvSpPr>
          <p:cNvPr id="229" name="Freeform: Shape 228">
            <a:extLst>
              <a:ext uri="{FF2B5EF4-FFF2-40B4-BE49-F238E27FC236}">
                <a16:creationId xmlns:a16="http://schemas.microsoft.com/office/drawing/2014/main" id="{C02E5360-8A65-77D5-B35C-96439895BA91}"/>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1" name="Freeform: Shape 230">
            <a:extLst>
              <a:ext uri="{FF2B5EF4-FFF2-40B4-BE49-F238E27FC236}">
                <a16:creationId xmlns:a16="http://schemas.microsoft.com/office/drawing/2014/main" id="{EB45DD46-94C5-4002-411A-9807F267541C}"/>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3" name="Freeform: Shape 232">
            <a:extLst>
              <a:ext uri="{FF2B5EF4-FFF2-40B4-BE49-F238E27FC236}">
                <a16:creationId xmlns:a16="http://schemas.microsoft.com/office/drawing/2014/main" id="{30E68AF2-FB59-DB4D-2C7A-58F8E450F5A2}"/>
              </a:ext>
            </a:extLst>
          </p:cNvPr>
          <p:cNvSpPr/>
          <p:nvPr/>
        </p:nvSpPr>
        <p:spPr>
          <a:xfrm rot="16539600">
            <a:off x="16435317" y="8000458"/>
            <a:ext cx="1867471" cy="1295876"/>
          </a:xfrm>
          <a:custGeom>
            <a:avLst/>
            <a:gdLst>
              <a:gd name="connsiteX0" fmla="*/ 0 w 1867471"/>
              <a:gd name="connsiteY0" fmla="*/ 0 h 1295876"/>
              <a:gd name="connsiteX1" fmla="*/ 1867472 w 1867471"/>
              <a:gd name="connsiteY1" fmla="*/ 0 h 1295876"/>
              <a:gd name="connsiteX2" fmla="*/ 1867472 w 1867471"/>
              <a:gd name="connsiteY2" fmla="*/ 1295876 h 1295876"/>
              <a:gd name="connsiteX3" fmla="*/ 0 w 1867471"/>
              <a:gd name="connsiteY3" fmla="*/ 1295876 h 1295876"/>
            </a:gdLst>
            <a:ahLst/>
            <a:cxnLst>
              <a:cxn ang="0">
                <a:pos x="connsiteX0" y="connsiteY0"/>
              </a:cxn>
              <a:cxn ang="0">
                <a:pos x="connsiteX1" y="connsiteY1"/>
              </a:cxn>
              <a:cxn ang="0">
                <a:pos x="connsiteX2" y="connsiteY2"/>
              </a:cxn>
              <a:cxn ang="0">
                <a:pos x="connsiteX3" y="connsiteY3"/>
              </a:cxn>
            </a:cxnLst>
            <a:rect l="l" t="t" r="r" b="b"/>
            <a:pathLst>
              <a:path w="1867471" h="1295876">
                <a:moveTo>
                  <a:pt x="0" y="0"/>
                </a:moveTo>
                <a:lnTo>
                  <a:pt x="1867472" y="0"/>
                </a:lnTo>
                <a:lnTo>
                  <a:pt x="1867472" y="1295876"/>
                </a:lnTo>
                <a:lnTo>
                  <a:pt x="0" y="1295876"/>
                </a:lnTo>
                <a:close/>
              </a:path>
            </a:pathLst>
          </a:custGeom>
          <a:solidFill>
            <a:srgbClr val="FFFFFF"/>
          </a:solidFill>
          <a:ln w="9525" cap="flat">
            <a:noFill/>
            <a:prstDash val="solid"/>
            <a:miter/>
          </a:ln>
        </p:spPr>
        <p:txBody>
          <a:bodyPr rtlCol="0" anchor="ctr"/>
          <a:lstStyle/>
          <a:p>
            <a:endParaRPr lang="en-ID"/>
          </a:p>
        </p:txBody>
      </p:sp>
      <p:sp>
        <p:nvSpPr>
          <p:cNvPr id="234" name="Freeform: Shape 233">
            <a:extLst>
              <a:ext uri="{FF2B5EF4-FFF2-40B4-BE49-F238E27FC236}">
                <a16:creationId xmlns:a16="http://schemas.microsoft.com/office/drawing/2014/main" id="{62B8D09A-243F-9411-938C-CA0661BD5676}"/>
              </a:ext>
            </a:extLst>
          </p:cNvPr>
          <p:cNvSpPr/>
          <p:nvPr/>
        </p:nvSpPr>
        <p:spPr>
          <a:xfrm>
            <a:off x="16631251" y="7654099"/>
            <a:ext cx="1476184" cy="1987581"/>
          </a:xfrm>
          <a:custGeom>
            <a:avLst/>
            <a:gdLst>
              <a:gd name="connsiteX0" fmla="*/ 1290733 w 1476184"/>
              <a:gd name="connsiteY0" fmla="*/ 1987582 h 1987581"/>
              <a:gd name="connsiteX1" fmla="*/ 1473803 w 1476184"/>
              <a:gd name="connsiteY1" fmla="*/ 129064 h 1987581"/>
              <a:gd name="connsiteX2" fmla="*/ 1474851 w 1476184"/>
              <a:gd name="connsiteY2" fmla="*/ 130397 h 1987581"/>
              <a:gd name="connsiteX3" fmla="*/ 185833 w 1476184"/>
              <a:gd name="connsiteY3" fmla="*/ 2667 h 1987581"/>
              <a:gd name="connsiteX4" fmla="*/ 185833 w 1476184"/>
              <a:gd name="connsiteY4" fmla="*/ 2667 h 1987581"/>
              <a:gd name="connsiteX5" fmla="*/ 187262 w 1476184"/>
              <a:gd name="connsiteY5" fmla="*/ 1429 h 1987581"/>
              <a:gd name="connsiteX6" fmla="*/ 2763 w 1476184"/>
              <a:gd name="connsiteY6" fmla="*/ 1859756 h 1987581"/>
              <a:gd name="connsiteX7" fmla="*/ 1810 w 1476184"/>
              <a:gd name="connsiteY7" fmla="*/ 1858613 h 1987581"/>
              <a:gd name="connsiteX8" fmla="*/ 1290733 w 1476184"/>
              <a:gd name="connsiteY8" fmla="*/ 1987582 h 1987581"/>
              <a:gd name="connsiteX9" fmla="*/ 1048 w 1476184"/>
              <a:gd name="connsiteY9" fmla="*/ 1860709 h 1987581"/>
              <a:gd name="connsiteX10" fmla="*/ 0 w 1476184"/>
              <a:gd name="connsiteY10" fmla="*/ 1860709 h 1987581"/>
              <a:gd name="connsiteX11" fmla="*/ 0 w 1476184"/>
              <a:gd name="connsiteY11" fmla="*/ 1859661 h 1987581"/>
              <a:gd name="connsiteX12" fmla="*/ 184023 w 1476184"/>
              <a:gd name="connsiteY12" fmla="*/ 1333 h 1987581"/>
              <a:gd name="connsiteX13" fmla="*/ 184023 w 1476184"/>
              <a:gd name="connsiteY13" fmla="*/ 0 h 1987581"/>
              <a:gd name="connsiteX14" fmla="*/ 185833 w 1476184"/>
              <a:gd name="connsiteY14" fmla="*/ 0 h 1987581"/>
              <a:gd name="connsiteX15" fmla="*/ 1475041 w 1476184"/>
              <a:gd name="connsiteY15" fmla="*/ 127825 h 1987581"/>
              <a:gd name="connsiteX16" fmla="*/ 1476184 w 1476184"/>
              <a:gd name="connsiteY16" fmla="*/ 127825 h 1987581"/>
              <a:gd name="connsiteX17" fmla="*/ 1476184 w 1476184"/>
              <a:gd name="connsiteY17" fmla="*/ 129064 h 1987581"/>
              <a:gd name="connsiteX18" fmla="*/ 1290733 w 1476184"/>
              <a:gd name="connsiteY18" fmla="*/ 1987582 h 1987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76184" h="1987581">
                <a:moveTo>
                  <a:pt x="1290733" y="1987582"/>
                </a:moveTo>
                <a:cubicBezTo>
                  <a:pt x="1291781" y="1976818"/>
                  <a:pt x="1365790" y="1225582"/>
                  <a:pt x="1473803" y="129064"/>
                </a:cubicBezTo>
                <a:lnTo>
                  <a:pt x="1474851" y="130397"/>
                </a:lnTo>
                <a:lnTo>
                  <a:pt x="185833" y="2667"/>
                </a:lnTo>
                <a:lnTo>
                  <a:pt x="185833" y="2667"/>
                </a:lnTo>
                <a:lnTo>
                  <a:pt x="187262" y="1429"/>
                </a:lnTo>
                <a:cubicBezTo>
                  <a:pt x="118015" y="699326"/>
                  <a:pt x="53912" y="1344454"/>
                  <a:pt x="2763" y="1859756"/>
                </a:cubicBezTo>
                <a:lnTo>
                  <a:pt x="1810" y="1858613"/>
                </a:lnTo>
                <a:lnTo>
                  <a:pt x="1290733" y="1987582"/>
                </a:lnTo>
                <a:lnTo>
                  <a:pt x="1048" y="1860709"/>
                </a:lnTo>
                <a:lnTo>
                  <a:pt x="0" y="1860709"/>
                </a:lnTo>
                <a:lnTo>
                  <a:pt x="0" y="1859661"/>
                </a:lnTo>
                <a:cubicBezTo>
                  <a:pt x="51054" y="1343977"/>
                  <a:pt x="114871" y="699230"/>
                  <a:pt x="184023" y="1333"/>
                </a:cubicBezTo>
                <a:lnTo>
                  <a:pt x="184023" y="0"/>
                </a:lnTo>
                <a:lnTo>
                  <a:pt x="185833" y="0"/>
                </a:lnTo>
                <a:lnTo>
                  <a:pt x="1475041" y="127825"/>
                </a:lnTo>
                <a:lnTo>
                  <a:pt x="1476184" y="127825"/>
                </a:lnTo>
                <a:lnTo>
                  <a:pt x="1476184" y="129064"/>
                </a:lnTo>
                <a:cubicBezTo>
                  <a:pt x="1366933" y="1225963"/>
                  <a:pt x="1291685" y="1976818"/>
                  <a:pt x="1290733" y="1987582"/>
                </a:cubicBezTo>
                <a:close/>
              </a:path>
            </a:pathLst>
          </a:custGeom>
          <a:solidFill>
            <a:srgbClr val="263238"/>
          </a:solidFill>
          <a:ln w="9525" cap="flat">
            <a:noFill/>
            <a:prstDash val="solid"/>
            <a:miter/>
          </a:ln>
        </p:spPr>
        <p:txBody>
          <a:bodyPr rtlCol="0" anchor="ctr"/>
          <a:lstStyle/>
          <a:p>
            <a:endParaRPr lang="en-ID"/>
          </a:p>
        </p:txBody>
      </p:sp>
      <p:sp>
        <p:nvSpPr>
          <p:cNvPr id="23" name="object 17"/>
          <p:cNvSpPr txBox="1">
            <a:spLocks/>
          </p:cNvSpPr>
          <p:nvPr/>
        </p:nvSpPr>
        <p:spPr>
          <a:xfrm>
            <a:off x="-381000" y="1288583"/>
            <a:ext cx="7619999"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12700" algn="ctr">
              <a:spcBef>
                <a:spcPts val="5650"/>
              </a:spcBef>
            </a:pPr>
            <a:r>
              <a:rPr lang="en-US" sz="2800" b="1">
                <a:solidFill>
                  <a:schemeClr val="accent3">
                    <a:lumMod val="50000"/>
                  </a:schemeClr>
                </a:solidFill>
                <a:latin typeface="Montserrat" panose="00000500000000000000" pitchFamily="2" charset="0"/>
                <a:cs typeface="Lucida Sans"/>
              </a:rPr>
              <a:t>1. Perangkat Keras (Hardware) </a:t>
            </a:r>
          </a:p>
        </p:txBody>
      </p:sp>
      <p:sp>
        <p:nvSpPr>
          <p:cNvPr id="24" name="TextBox 23">
            <a:extLst>
              <a:ext uri="{FF2B5EF4-FFF2-40B4-BE49-F238E27FC236}">
                <a16:creationId xmlns:a16="http://schemas.microsoft.com/office/drawing/2014/main" id="{FC924B6B-6775-5EAE-200B-97FB3C853C94}"/>
              </a:ext>
            </a:extLst>
          </p:cNvPr>
          <p:cNvSpPr txBox="1"/>
          <p:nvPr/>
        </p:nvSpPr>
        <p:spPr>
          <a:xfrm>
            <a:off x="849017" y="2553171"/>
            <a:ext cx="9818983" cy="5581015"/>
          </a:xfrm>
          <a:prstGeom prst="rect">
            <a:avLst/>
          </a:prstGeom>
          <a:noFill/>
        </p:spPr>
        <p:txBody>
          <a:bodyPr wrap="square">
            <a:spAutoFit/>
          </a:bodyPr>
          <a:lstStyle/>
          <a:p>
            <a:pPr algn="just">
              <a:lnSpc>
                <a:spcPct val="150000"/>
              </a:lnSpc>
              <a:spcAft>
                <a:spcPts val="800"/>
              </a:spcAft>
            </a:pPr>
            <a:r>
              <a:rPr lang="en-ID" sz="2000" b="1" kern="100">
                <a:effectLst/>
                <a:latin typeface="Montserrat" panose="00000500000000000000" pitchFamily="2" charset="0"/>
                <a:ea typeface="Calibri" panose="020F0502020204030204" pitchFamily="34" charset="0"/>
                <a:cs typeface="Arial" panose="020B0604020202020204" pitchFamily="34" charset="0"/>
              </a:rPr>
              <a:t>Perangkat keras yang dibutuhkan di dalam infrastruktur fisik Data Werehouse, meliputi komputer server atau CPU (Central Processing Unit), hardisk, memori, kelengkapan jaringan (LAN CARD, Port USB, Port kabel jaringan) serta kelengkapan pendukung (monitor, mouse keyboard). Tidak hanya apa saja hardware yang digunakan namun berapa banyak jumlah yang dibutuhkan.</a:t>
            </a:r>
          </a:p>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3 hal yang perlu diperhatikan : </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Kebutuhan organisasi (perusahaan) yang akan menggunakan data werehouse</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Dukungan vendor</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Kebutuhan dari sisi perangkat lunak (software)</a:t>
            </a:r>
          </a:p>
        </p:txBody>
      </p:sp>
      <p:sp>
        <p:nvSpPr>
          <p:cNvPr id="20" name="TextBox 19">
            <a:extLst>
              <a:ext uri="{FF2B5EF4-FFF2-40B4-BE49-F238E27FC236}">
                <a16:creationId xmlns:a16="http://schemas.microsoft.com/office/drawing/2014/main" id="{FC924B6B-6775-5EAE-200B-97FB3C853C94}"/>
              </a:ext>
            </a:extLst>
          </p:cNvPr>
          <p:cNvSpPr txBox="1"/>
          <p:nvPr/>
        </p:nvSpPr>
        <p:spPr>
          <a:xfrm>
            <a:off x="863765" y="8262267"/>
            <a:ext cx="15381583" cy="1477328"/>
          </a:xfrm>
          <a:prstGeom prst="rect">
            <a:avLst/>
          </a:prstGeom>
          <a:noFill/>
        </p:spPr>
        <p:txBody>
          <a:bodyPr wrap="square">
            <a:spAutoFit/>
          </a:bodyPr>
          <a:lstStyle/>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Untuk menjaga agar proses input dan output (I/O), proses query, kalkulasi data, dan load data dalam jumlah besar berjalan dengan baik maka perlu diperhatikan dua hal. Kedua hal tersebut meliputi jenis pemrosesan yang digunakan (paralel terdistribusi atau tunggal) serta jenis server (Mainframe, NT, Open System).</a:t>
            </a:r>
          </a:p>
        </p:txBody>
      </p:sp>
      <p:pic>
        <p:nvPicPr>
          <p:cNvPr id="3076" name="Picture 4" descr="Pengertian Hardware - PT DIENG CYBER INDONES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7600" y="1758180"/>
            <a:ext cx="5714821" cy="57148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6999847"/>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object 15">
            <a:extLst>
              <a:ext uri="{FF2B5EF4-FFF2-40B4-BE49-F238E27FC236}">
                <a16:creationId xmlns:a16="http://schemas.microsoft.com/office/drawing/2014/main" id="{0A145068-AD85-10A1-D434-FB347D9E871B}"/>
              </a:ext>
            </a:extLst>
          </p:cNvPr>
          <p:cNvSpPr txBox="1"/>
          <p:nvPr/>
        </p:nvSpPr>
        <p:spPr>
          <a:xfrm>
            <a:off x="4102643" y="528217"/>
            <a:ext cx="9394508" cy="1120820"/>
          </a:xfrm>
          <a:prstGeom prst="rect">
            <a:avLst/>
          </a:prstGeom>
        </p:spPr>
        <p:txBody>
          <a:bodyPr vert="horz" wrap="square" lIns="0" tIns="12700" rIns="0" bIns="0" rtlCol="0">
            <a:spAutoFit/>
          </a:bodyPr>
          <a:lstStyle/>
          <a:p>
            <a:pPr marL="12700" algn="ctr">
              <a:lnSpc>
                <a:spcPct val="100000"/>
              </a:lnSpc>
              <a:spcBef>
                <a:spcPts val="100"/>
              </a:spcBef>
            </a:pPr>
            <a:r>
              <a:rPr lang="en-ID" sz="3600" b="1" dirty="0">
                <a:effectLst/>
                <a:latin typeface="Arial" panose="020B0604020202020204" pitchFamily="34" charset="0"/>
                <a:ea typeface="Calibri" panose="020F0502020204030204" pitchFamily="34" charset="0"/>
                <a:cs typeface="Arial" panose="020B0604020202020204" pitchFamily="34" charset="0"/>
              </a:rPr>
              <a:t>DESAIN DAN PETUNJUK MEMBANGUN DATA WAREHOUSE</a:t>
            </a:r>
            <a:endParaRPr sz="8800" dirty="0">
              <a:latin typeface="Arial" panose="020B0604020202020204" pitchFamily="34" charset="0"/>
              <a:cs typeface="Arial" panose="020B0604020202020204" pitchFamily="34" charset="0"/>
            </a:endParaRPr>
          </a:p>
        </p:txBody>
      </p:sp>
      <p:sp>
        <p:nvSpPr>
          <p:cNvPr id="42" name="object 2">
            <a:extLst>
              <a:ext uri="{FF2B5EF4-FFF2-40B4-BE49-F238E27FC236}">
                <a16:creationId xmlns:a16="http://schemas.microsoft.com/office/drawing/2014/main" id="{1CC82A65-4BB0-89CE-30B8-91F7289A2AE5}"/>
              </a:ext>
            </a:extLst>
          </p:cNvPr>
          <p:cNvSpPr/>
          <p:nvPr/>
        </p:nvSpPr>
        <p:spPr>
          <a:xfrm flipH="1">
            <a:off x="13911256" y="0"/>
            <a:ext cx="4376744" cy="528217"/>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43" name="object 12">
            <a:extLst>
              <a:ext uri="{FF2B5EF4-FFF2-40B4-BE49-F238E27FC236}">
                <a16:creationId xmlns:a16="http://schemas.microsoft.com/office/drawing/2014/main" id="{DBF204FE-99FC-4090-21E7-359FB3B5F748}"/>
              </a:ext>
            </a:extLst>
          </p:cNvPr>
          <p:cNvSpPr/>
          <p:nvPr/>
        </p:nvSpPr>
        <p:spPr>
          <a:xfrm flipH="1">
            <a:off x="-6824" y="0"/>
            <a:ext cx="5712033" cy="528217"/>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60" name="object 13">
            <a:extLst>
              <a:ext uri="{FF2B5EF4-FFF2-40B4-BE49-F238E27FC236}">
                <a16:creationId xmlns:a16="http://schemas.microsoft.com/office/drawing/2014/main" id="{6401AF21-064D-104A-487C-D84634FAAE0F}"/>
              </a:ext>
            </a:extLst>
          </p:cNvPr>
          <p:cNvSpPr txBox="1"/>
          <p:nvPr/>
        </p:nvSpPr>
        <p:spPr>
          <a:xfrm>
            <a:off x="13678603" y="4501613"/>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5</a:t>
            </a:r>
            <a:endParaRPr sz="6550" dirty="0">
              <a:latin typeface="Calibri"/>
              <a:cs typeface="Calibri"/>
            </a:endParaRPr>
          </a:p>
        </p:txBody>
      </p:sp>
      <p:sp>
        <p:nvSpPr>
          <p:cNvPr id="8" name="object 15">
            <a:extLst>
              <a:ext uri="{FF2B5EF4-FFF2-40B4-BE49-F238E27FC236}">
                <a16:creationId xmlns:a16="http://schemas.microsoft.com/office/drawing/2014/main" id="{8CDBD094-D392-3312-9C6B-CE1931315868}"/>
              </a:ext>
            </a:extLst>
          </p:cNvPr>
          <p:cNvSpPr txBox="1"/>
          <p:nvPr/>
        </p:nvSpPr>
        <p:spPr>
          <a:xfrm>
            <a:off x="7335293" y="4964107"/>
            <a:ext cx="2929208" cy="1490152"/>
          </a:xfrm>
          <a:prstGeom prst="rect">
            <a:avLst/>
          </a:prstGeom>
        </p:spPr>
        <p:txBody>
          <a:bodyPr vert="horz" wrap="square" lIns="0" tIns="12700" rIns="0" bIns="0" rtlCol="0">
            <a:spAutoFit/>
          </a:bodyPr>
          <a:lstStyle/>
          <a:p>
            <a:pPr marL="12700" algn="ctr">
              <a:lnSpc>
                <a:spcPct val="100000"/>
              </a:lnSpc>
              <a:spcBef>
                <a:spcPts val="100"/>
              </a:spcBef>
            </a:pPr>
            <a:r>
              <a:rPr lang="en-ID" sz="3200" b="1" dirty="0" err="1">
                <a:solidFill>
                  <a:srgbClr val="2F9534"/>
                </a:solidFill>
                <a:effectLst/>
                <a:latin typeface="Arial" panose="020B0604020202020204" pitchFamily="34" charset="0"/>
                <a:ea typeface="Calibri" panose="020F0502020204030204" pitchFamily="34" charset="0"/>
                <a:cs typeface="Arial" panose="020B0604020202020204" pitchFamily="34" charset="0"/>
              </a:rPr>
              <a:t>Memahami</a:t>
            </a:r>
            <a:r>
              <a:rPr lang="en-ID" sz="3200" b="1" dirty="0">
                <a:solidFill>
                  <a:srgbClr val="2F9534"/>
                </a:solidFill>
                <a:effectLst/>
                <a:latin typeface="Arial" panose="020B0604020202020204" pitchFamily="34" charset="0"/>
                <a:ea typeface="Calibri" panose="020F0502020204030204" pitchFamily="34" charset="0"/>
                <a:cs typeface="Arial" panose="020B0604020202020204" pitchFamily="34" charset="0"/>
              </a:rPr>
              <a:t> </a:t>
            </a:r>
            <a:r>
              <a:rPr lang="en-ID" sz="3200" b="1" dirty="0" err="1">
                <a:solidFill>
                  <a:srgbClr val="2F9534"/>
                </a:solidFill>
                <a:effectLst/>
                <a:latin typeface="Arial" panose="020B0604020202020204" pitchFamily="34" charset="0"/>
                <a:ea typeface="Calibri" panose="020F0502020204030204" pitchFamily="34" charset="0"/>
                <a:cs typeface="Arial" panose="020B0604020202020204" pitchFamily="34" charset="0"/>
              </a:rPr>
              <a:t>konseptual</a:t>
            </a:r>
            <a:r>
              <a:rPr lang="en-ID" sz="3200" b="1" dirty="0">
                <a:solidFill>
                  <a:srgbClr val="2F9534"/>
                </a:solidFill>
                <a:effectLst/>
                <a:latin typeface="Arial" panose="020B0604020202020204" pitchFamily="34" charset="0"/>
                <a:ea typeface="Calibri" panose="020F0502020204030204" pitchFamily="34" charset="0"/>
                <a:cs typeface="Arial" panose="020B0604020202020204" pitchFamily="34" charset="0"/>
              </a:rPr>
              <a:t> &amp; Design</a:t>
            </a:r>
            <a:endParaRPr sz="8000" dirty="0">
              <a:solidFill>
                <a:srgbClr val="2F9534"/>
              </a:solidFill>
              <a:latin typeface="Arial" panose="020B0604020202020204" pitchFamily="34" charset="0"/>
              <a:cs typeface="Arial" panose="020B0604020202020204" pitchFamily="34" charset="0"/>
            </a:endParaRPr>
          </a:p>
        </p:txBody>
      </p:sp>
      <p:sp>
        <p:nvSpPr>
          <p:cNvPr id="10" name="Google Shape;10127;p83">
            <a:extLst>
              <a:ext uri="{FF2B5EF4-FFF2-40B4-BE49-F238E27FC236}">
                <a16:creationId xmlns:a16="http://schemas.microsoft.com/office/drawing/2014/main" id="{C5BC792C-2FDF-91EB-B632-4DD0F60CC2DE}"/>
              </a:ext>
            </a:extLst>
          </p:cNvPr>
          <p:cNvSpPr/>
          <p:nvPr/>
        </p:nvSpPr>
        <p:spPr>
          <a:xfrm flipV="1">
            <a:off x="7220380" y="4311695"/>
            <a:ext cx="3055913" cy="2696307"/>
          </a:xfrm>
          <a:custGeom>
            <a:avLst/>
            <a:gdLst/>
            <a:ahLst/>
            <a:cxnLst/>
            <a:rect l="l" t="t" r="r" b="b"/>
            <a:pathLst>
              <a:path w="7941" h="7942" extrusionOk="0">
                <a:moveTo>
                  <a:pt x="3971" y="319"/>
                </a:moveTo>
                <a:cubicBezTo>
                  <a:pt x="5984" y="319"/>
                  <a:pt x="7623" y="1957"/>
                  <a:pt x="7623" y="3971"/>
                </a:cubicBezTo>
                <a:cubicBezTo>
                  <a:pt x="7623" y="5984"/>
                  <a:pt x="5985" y="7624"/>
                  <a:pt x="3971" y="7624"/>
                </a:cubicBezTo>
                <a:cubicBezTo>
                  <a:pt x="1956" y="7624"/>
                  <a:pt x="318" y="5984"/>
                  <a:pt x="318" y="3971"/>
                </a:cubicBezTo>
                <a:cubicBezTo>
                  <a:pt x="318" y="1957"/>
                  <a:pt x="1956" y="319"/>
                  <a:pt x="3971" y="319"/>
                </a:cubicBezTo>
                <a:close/>
                <a:moveTo>
                  <a:pt x="3971" y="0"/>
                </a:moveTo>
                <a:cubicBezTo>
                  <a:pt x="1782" y="0"/>
                  <a:pt x="1" y="1782"/>
                  <a:pt x="1" y="3971"/>
                </a:cubicBezTo>
                <a:cubicBezTo>
                  <a:pt x="1" y="6159"/>
                  <a:pt x="1782" y="7941"/>
                  <a:pt x="3971" y="7941"/>
                </a:cubicBezTo>
                <a:cubicBezTo>
                  <a:pt x="6160" y="7941"/>
                  <a:pt x="7940" y="6159"/>
                  <a:pt x="7940" y="3971"/>
                </a:cubicBezTo>
                <a:cubicBezTo>
                  <a:pt x="7940" y="1782"/>
                  <a:pt x="6160" y="0"/>
                  <a:pt x="3971" y="0"/>
                </a:cubicBezTo>
                <a:close/>
              </a:path>
            </a:pathLst>
          </a:custGeom>
          <a:solidFill>
            <a:srgbClr val="E3E9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129;p83">
            <a:extLst>
              <a:ext uri="{FF2B5EF4-FFF2-40B4-BE49-F238E27FC236}">
                <a16:creationId xmlns:a16="http://schemas.microsoft.com/office/drawing/2014/main" id="{A6E9FD1C-470F-F547-58A9-0D1716A83A90}"/>
              </a:ext>
            </a:extLst>
          </p:cNvPr>
          <p:cNvSpPr/>
          <p:nvPr/>
        </p:nvSpPr>
        <p:spPr>
          <a:xfrm flipV="1">
            <a:off x="4742867" y="5748117"/>
            <a:ext cx="3923308" cy="3096579"/>
          </a:xfrm>
          <a:custGeom>
            <a:avLst/>
            <a:gdLst/>
            <a:ahLst/>
            <a:cxnLst/>
            <a:rect l="l" t="t" r="r" b="b"/>
            <a:pathLst>
              <a:path w="10195" h="9121" extrusionOk="0">
                <a:moveTo>
                  <a:pt x="7470" y="1"/>
                </a:moveTo>
                <a:cubicBezTo>
                  <a:pt x="7469" y="1"/>
                  <a:pt x="7468" y="1"/>
                  <a:pt x="7467" y="1"/>
                </a:cubicBezTo>
                <a:lnTo>
                  <a:pt x="7044" y="1"/>
                </a:lnTo>
                <a:cubicBezTo>
                  <a:pt x="7044" y="1075"/>
                  <a:pt x="6172" y="1946"/>
                  <a:pt x="5097" y="1946"/>
                </a:cubicBezTo>
                <a:cubicBezTo>
                  <a:pt x="4021" y="1946"/>
                  <a:pt x="3150" y="1075"/>
                  <a:pt x="3150" y="1"/>
                </a:cubicBezTo>
                <a:lnTo>
                  <a:pt x="0" y="1"/>
                </a:lnTo>
                <a:lnTo>
                  <a:pt x="0" y="6393"/>
                </a:lnTo>
                <a:cubicBezTo>
                  <a:pt x="0" y="7900"/>
                  <a:pt x="1220" y="9120"/>
                  <a:pt x="2727" y="9120"/>
                </a:cubicBezTo>
                <a:lnTo>
                  <a:pt x="6018" y="9120"/>
                </a:lnTo>
                <a:cubicBezTo>
                  <a:pt x="6148" y="6883"/>
                  <a:pt x="7951" y="5095"/>
                  <a:pt x="10194" y="4987"/>
                </a:cubicBezTo>
                <a:lnTo>
                  <a:pt x="10194" y="2726"/>
                </a:lnTo>
                <a:cubicBezTo>
                  <a:pt x="10194" y="1222"/>
                  <a:pt x="8974" y="1"/>
                  <a:pt x="7470" y="1"/>
                </a:cubicBezTo>
                <a:close/>
              </a:path>
            </a:pathLst>
          </a:custGeom>
          <a:solidFill>
            <a:srgbClr val="6EC4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0130;p83">
            <a:extLst>
              <a:ext uri="{FF2B5EF4-FFF2-40B4-BE49-F238E27FC236}">
                <a16:creationId xmlns:a16="http://schemas.microsoft.com/office/drawing/2014/main" id="{C9DE020A-612F-6A71-308A-29D66B0D2AF8}"/>
              </a:ext>
            </a:extLst>
          </p:cNvPr>
          <p:cNvSpPr/>
          <p:nvPr/>
        </p:nvSpPr>
        <p:spPr>
          <a:xfrm flipV="1">
            <a:off x="6137095" y="8344616"/>
            <a:ext cx="1133704" cy="1000172"/>
          </a:xfrm>
          <a:custGeom>
            <a:avLst/>
            <a:gdLst/>
            <a:ahLst/>
            <a:cxnLst/>
            <a:rect l="l" t="t" r="r" b="b"/>
            <a:pathLst>
              <a:path w="2946" h="2946" extrusionOk="0">
                <a:moveTo>
                  <a:pt x="1474" y="1"/>
                </a:moveTo>
                <a:cubicBezTo>
                  <a:pt x="661" y="1"/>
                  <a:pt x="1" y="660"/>
                  <a:pt x="1" y="1472"/>
                </a:cubicBezTo>
                <a:cubicBezTo>
                  <a:pt x="1" y="2286"/>
                  <a:pt x="661" y="2945"/>
                  <a:pt x="1474" y="2945"/>
                </a:cubicBezTo>
                <a:cubicBezTo>
                  <a:pt x="2288" y="2945"/>
                  <a:pt x="2946" y="2286"/>
                  <a:pt x="2946" y="1472"/>
                </a:cubicBezTo>
                <a:cubicBezTo>
                  <a:pt x="2946" y="660"/>
                  <a:pt x="2288" y="1"/>
                  <a:pt x="1474" y="1"/>
                </a:cubicBezTo>
                <a:close/>
              </a:path>
            </a:pathLst>
          </a:custGeom>
          <a:solidFill>
            <a:srgbClr val="6EC4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32;p83">
            <a:extLst>
              <a:ext uri="{FF2B5EF4-FFF2-40B4-BE49-F238E27FC236}">
                <a16:creationId xmlns:a16="http://schemas.microsoft.com/office/drawing/2014/main" id="{9509A880-22A1-CA80-CEB9-1E4AD10F4F87}"/>
              </a:ext>
            </a:extLst>
          </p:cNvPr>
          <p:cNvSpPr/>
          <p:nvPr/>
        </p:nvSpPr>
        <p:spPr>
          <a:xfrm flipV="1">
            <a:off x="8830891" y="5748117"/>
            <a:ext cx="3922538" cy="3096579"/>
          </a:xfrm>
          <a:custGeom>
            <a:avLst/>
            <a:gdLst/>
            <a:ahLst/>
            <a:cxnLst/>
            <a:rect l="l" t="t" r="r" b="b"/>
            <a:pathLst>
              <a:path w="10193" h="9121" extrusionOk="0">
                <a:moveTo>
                  <a:pt x="2726" y="1"/>
                </a:moveTo>
                <a:cubicBezTo>
                  <a:pt x="1220" y="1"/>
                  <a:pt x="0" y="1221"/>
                  <a:pt x="0" y="2726"/>
                </a:cubicBezTo>
                <a:lnTo>
                  <a:pt x="0" y="4987"/>
                </a:lnTo>
                <a:cubicBezTo>
                  <a:pt x="2244" y="5095"/>
                  <a:pt x="4045" y="6883"/>
                  <a:pt x="4177" y="9120"/>
                </a:cubicBezTo>
                <a:lnTo>
                  <a:pt x="7467" y="9120"/>
                </a:lnTo>
                <a:cubicBezTo>
                  <a:pt x="8973" y="9120"/>
                  <a:pt x="10193" y="7900"/>
                  <a:pt x="10193" y="6393"/>
                </a:cubicBezTo>
                <a:lnTo>
                  <a:pt x="10193" y="1"/>
                </a:lnTo>
                <a:lnTo>
                  <a:pt x="7043" y="1"/>
                </a:lnTo>
                <a:cubicBezTo>
                  <a:pt x="7043" y="1075"/>
                  <a:pt x="6172" y="1946"/>
                  <a:pt x="5097" y="1946"/>
                </a:cubicBezTo>
                <a:cubicBezTo>
                  <a:pt x="4021" y="1946"/>
                  <a:pt x="3150" y="1075"/>
                  <a:pt x="3150" y="1"/>
                </a:cubicBezTo>
                <a:close/>
              </a:path>
            </a:pathLst>
          </a:custGeom>
          <a:solidFill>
            <a:srgbClr val="2F95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0133;p83">
            <a:extLst>
              <a:ext uri="{FF2B5EF4-FFF2-40B4-BE49-F238E27FC236}">
                <a16:creationId xmlns:a16="http://schemas.microsoft.com/office/drawing/2014/main" id="{0599DE50-3A65-A6A1-0AE7-E14C5FA91BCC}"/>
              </a:ext>
            </a:extLst>
          </p:cNvPr>
          <p:cNvSpPr/>
          <p:nvPr/>
        </p:nvSpPr>
        <p:spPr>
          <a:xfrm flipV="1">
            <a:off x="10225497" y="8344616"/>
            <a:ext cx="1133312" cy="1000172"/>
          </a:xfrm>
          <a:custGeom>
            <a:avLst/>
            <a:gdLst/>
            <a:ahLst/>
            <a:cxnLst/>
            <a:rect l="l" t="t" r="r" b="b"/>
            <a:pathLst>
              <a:path w="2945" h="2946" extrusionOk="0">
                <a:moveTo>
                  <a:pt x="1473" y="1"/>
                </a:moveTo>
                <a:cubicBezTo>
                  <a:pt x="660" y="1"/>
                  <a:pt x="0" y="660"/>
                  <a:pt x="0" y="1472"/>
                </a:cubicBezTo>
                <a:cubicBezTo>
                  <a:pt x="0" y="2286"/>
                  <a:pt x="660" y="2945"/>
                  <a:pt x="1473" y="2945"/>
                </a:cubicBezTo>
                <a:cubicBezTo>
                  <a:pt x="2285" y="2945"/>
                  <a:pt x="2945" y="2286"/>
                  <a:pt x="2945" y="1472"/>
                </a:cubicBezTo>
                <a:cubicBezTo>
                  <a:pt x="2945" y="660"/>
                  <a:pt x="2285" y="1"/>
                  <a:pt x="1473" y="1"/>
                </a:cubicBezTo>
                <a:close/>
              </a:path>
            </a:pathLst>
          </a:custGeom>
          <a:solidFill>
            <a:srgbClr val="2F95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0138;p83">
            <a:extLst>
              <a:ext uri="{FF2B5EF4-FFF2-40B4-BE49-F238E27FC236}">
                <a16:creationId xmlns:a16="http://schemas.microsoft.com/office/drawing/2014/main" id="{1C9A2717-151C-CDEE-C73F-E9B6F4901AD1}"/>
              </a:ext>
            </a:extLst>
          </p:cNvPr>
          <p:cNvSpPr/>
          <p:nvPr/>
        </p:nvSpPr>
        <p:spPr>
          <a:xfrm flipV="1">
            <a:off x="8830891" y="2474989"/>
            <a:ext cx="3922538" cy="3096925"/>
          </a:xfrm>
          <a:custGeom>
            <a:avLst/>
            <a:gdLst/>
            <a:ahLst/>
            <a:cxnLst/>
            <a:rect l="l" t="t" r="r" b="b"/>
            <a:pathLst>
              <a:path w="10193" h="9122" extrusionOk="0">
                <a:moveTo>
                  <a:pt x="4177" y="1"/>
                </a:moveTo>
                <a:cubicBezTo>
                  <a:pt x="4045" y="2239"/>
                  <a:pt x="2244" y="4027"/>
                  <a:pt x="0" y="4135"/>
                </a:cubicBezTo>
                <a:lnTo>
                  <a:pt x="0" y="6395"/>
                </a:lnTo>
                <a:cubicBezTo>
                  <a:pt x="0" y="7902"/>
                  <a:pt x="1220" y="9122"/>
                  <a:pt x="2726" y="9122"/>
                </a:cubicBezTo>
                <a:lnTo>
                  <a:pt x="3148" y="9122"/>
                </a:lnTo>
                <a:cubicBezTo>
                  <a:pt x="3148" y="8046"/>
                  <a:pt x="4020" y="7175"/>
                  <a:pt x="5096" y="7175"/>
                </a:cubicBezTo>
                <a:cubicBezTo>
                  <a:pt x="6170" y="7175"/>
                  <a:pt x="7043" y="8046"/>
                  <a:pt x="7043" y="9122"/>
                </a:cubicBezTo>
                <a:lnTo>
                  <a:pt x="10193" y="9122"/>
                </a:lnTo>
                <a:lnTo>
                  <a:pt x="10193" y="2728"/>
                </a:lnTo>
                <a:cubicBezTo>
                  <a:pt x="10193" y="1223"/>
                  <a:pt x="8973" y="2"/>
                  <a:pt x="7467" y="1"/>
                </a:cubicBezTo>
                <a:close/>
              </a:path>
            </a:pathLst>
          </a:custGeom>
          <a:solidFill>
            <a:srgbClr val="3EB4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0139;p83">
            <a:extLst>
              <a:ext uri="{FF2B5EF4-FFF2-40B4-BE49-F238E27FC236}">
                <a16:creationId xmlns:a16="http://schemas.microsoft.com/office/drawing/2014/main" id="{84F96CAE-4942-1FBD-D959-4A850F0C9757}"/>
              </a:ext>
            </a:extLst>
          </p:cNvPr>
          <p:cNvSpPr/>
          <p:nvPr/>
        </p:nvSpPr>
        <p:spPr>
          <a:xfrm flipV="1">
            <a:off x="10225497" y="1975243"/>
            <a:ext cx="1133312" cy="1000172"/>
          </a:xfrm>
          <a:custGeom>
            <a:avLst/>
            <a:gdLst/>
            <a:ahLst/>
            <a:cxnLst/>
            <a:rect l="l" t="t" r="r" b="b"/>
            <a:pathLst>
              <a:path w="2945" h="2946" extrusionOk="0">
                <a:moveTo>
                  <a:pt x="1473" y="1"/>
                </a:moveTo>
                <a:cubicBezTo>
                  <a:pt x="660" y="1"/>
                  <a:pt x="0" y="660"/>
                  <a:pt x="0" y="1474"/>
                </a:cubicBezTo>
                <a:cubicBezTo>
                  <a:pt x="0" y="2287"/>
                  <a:pt x="660" y="2946"/>
                  <a:pt x="1473" y="2946"/>
                </a:cubicBezTo>
                <a:cubicBezTo>
                  <a:pt x="2285" y="2946"/>
                  <a:pt x="2945" y="2287"/>
                  <a:pt x="2945" y="1474"/>
                </a:cubicBezTo>
                <a:cubicBezTo>
                  <a:pt x="2945" y="660"/>
                  <a:pt x="2285" y="1"/>
                  <a:pt x="1473" y="1"/>
                </a:cubicBezTo>
                <a:close/>
              </a:path>
            </a:pathLst>
          </a:custGeom>
          <a:solidFill>
            <a:srgbClr val="3EB4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 name="Google Shape;10134;p83">
            <a:extLst>
              <a:ext uri="{FF2B5EF4-FFF2-40B4-BE49-F238E27FC236}">
                <a16:creationId xmlns:a16="http://schemas.microsoft.com/office/drawing/2014/main" id="{685C830F-ABCC-0159-8A19-708B6BE76A5B}"/>
              </a:ext>
            </a:extLst>
          </p:cNvPr>
          <p:cNvGrpSpPr/>
          <p:nvPr/>
        </p:nvGrpSpPr>
        <p:grpSpPr>
          <a:xfrm flipV="1">
            <a:off x="4742867" y="1975243"/>
            <a:ext cx="3922538" cy="3596671"/>
            <a:chOff x="5830645" y="1550500"/>
            <a:chExt cx="259692" cy="269909"/>
          </a:xfrm>
          <a:solidFill>
            <a:srgbClr val="4FC23C"/>
          </a:solidFill>
        </p:grpSpPr>
        <p:sp>
          <p:nvSpPr>
            <p:cNvPr id="17" name="Google Shape;10135;p83">
              <a:extLst>
                <a:ext uri="{FF2B5EF4-FFF2-40B4-BE49-F238E27FC236}">
                  <a16:creationId xmlns:a16="http://schemas.microsoft.com/office/drawing/2014/main" id="{2D18BA08-83CD-1DC0-D6CA-D72EC042C806}"/>
                </a:ext>
              </a:extLst>
            </p:cNvPr>
            <p:cNvSpPr/>
            <p:nvPr/>
          </p:nvSpPr>
          <p:spPr>
            <a:xfrm>
              <a:off x="5830645" y="1550500"/>
              <a:ext cx="259692" cy="232406"/>
            </a:xfrm>
            <a:custGeom>
              <a:avLst/>
              <a:gdLst/>
              <a:ahLst/>
              <a:cxnLst/>
              <a:rect l="l" t="t" r="r" b="b"/>
              <a:pathLst>
                <a:path w="10193" h="9122" extrusionOk="0">
                  <a:moveTo>
                    <a:pt x="2727" y="1"/>
                  </a:moveTo>
                  <a:cubicBezTo>
                    <a:pt x="1220" y="1"/>
                    <a:pt x="0" y="1223"/>
                    <a:pt x="0" y="2728"/>
                  </a:cubicBezTo>
                  <a:lnTo>
                    <a:pt x="0" y="9122"/>
                  </a:lnTo>
                  <a:lnTo>
                    <a:pt x="3150" y="9122"/>
                  </a:lnTo>
                  <a:cubicBezTo>
                    <a:pt x="3150" y="8046"/>
                    <a:pt x="4021" y="7175"/>
                    <a:pt x="5097" y="7175"/>
                  </a:cubicBezTo>
                  <a:cubicBezTo>
                    <a:pt x="6172" y="7175"/>
                    <a:pt x="7044" y="8046"/>
                    <a:pt x="7044" y="9122"/>
                  </a:cubicBezTo>
                  <a:lnTo>
                    <a:pt x="7467" y="9122"/>
                  </a:lnTo>
                  <a:cubicBezTo>
                    <a:pt x="8972" y="9122"/>
                    <a:pt x="10192" y="7900"/>
                    <a:pt x="10192" y="6395"/>
                  </a:cubicBezTo>
                  <a:lnTo>
                    <a:pt x="10192" y="4135"/>
                  </a:lnTo>
                  <a:cubicBezTo>
                    <a:pt x="7951" y="4028"/>
                    <a:pt x="6148" y="2239"/>
                    <a:pt x="601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0136;p83">
              <a:extLst>
                <a:ext uri="{FF2B5EF4-FFF2-40B4-BE49-F238E27FC236}">
                  <a16:creationId xmlns:a16="http://schemas.microsoft.com/office/drawing/2014/main" id="{5FB585FE-9C05-6608-1180-9DA2752C5CA4}"/>
                </a:ext>
              </a:extLst>
            </p:cNvPr>
            <p:cNvSpPr/>
            <p:nvPr/>
          </p:nvSpPr>
          <p:spPr>
            <a:xfrm>
              <a:off x="5922950" y="1745352"/>
              <a:ext cx="75057" cy="75057"/>
            </a:xfrm>
            <a:custGeom>
              <a:avLst/>
              <a:gdLst/>
              <a:ahLst/>
              <a:cxnLst/>
              <a:rect l="l" t="t" r="r" b="b"/>
              <a:pathLst>
                <a:path w="2946" h="2946" extrusionOk="0">
                  <a:moveTo>
                    <a:pt x="1474" y="1"/>
                  </a:moveTo>
                  <a:cubicBezTo>
                    <a:pt x="661" y="1"/>
                    <a:pt x="1" y="660"/>
                    <a:pt x="1" y="1474"/>
                  </a:cubicBezTo>
                  <a:cubicBezTo>
                    <a:pt x="1" y="2287"/>
                    <a:pt x="661" y="2946"/>
                    <a:pt x="1474" y="2946"/>
                  </a:cubicBezTo>
                  <a:cubicBezTo>
                    <a:pt x="2288" y="2946"/>
                    <a:pt x="2946" y="2287"/>
                    <a:pt x="2946" y="1474"/>
                  </a:cubicBezTo>
                  <a:cubicBezTo>
                    <a:pt x="2946" y="660"/>
                    <a:pt x="2288" y="1"/>
                    <a:pt x="1474"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 name="Group 2">
            <a:extLst>
              <a:ext uri="{FF2B5EF4-FFF2-40B4-BE49-F238E27FC236}">
                <a16:creationId xmlns:a16="http://schemas.microsoft.com/office/drawing/2014/main" id="{650A695C-0EBB-9FB0-F913-0D96610E93E1}"/>
              </a:ext>
            </a:extLst>
          </p:cNvPr>
          <p:cNvGrpSpPr/>
          <p:nvPr/>
        </p:nvGrpSpPr>
        <p:grpSpPr>
          <a:xfrm>
            <a:off x="6137095" y="1879358"/>
            <a:ext cx="1123315" cy="1176020"/>
            <a:chOff x="2485651" y="4389755"/>
            <a:chExt cx="1123315" cy="1176020"/>
          </a:xfrm>
        </p:grpSpPr>
        <p:sp>
          <p:nvSpPr>
            <p:cNvPr id="47" name="object 8">
              <a:extLst>
                <a:ext uri="{FF2B5EF4-FFF2-40B4-BE49-F238E27FC236}">
                  <a16:creationId xmlns:a16="http://schemas.microsoft.com/office/drawing/2014/main" id="{E788EB78-0BE2-24F1-4FDC-F11A31103805}"/>
                </a:ext>
              </a:extLst>
            </p:cNvPr>
            <p:cNvSpPr/>
            <p:nvPr/>
          </p:nvSpPr>
          <p:spPr>
            <a:xfrm>
              <a:off x="2485651" y="4389755"/>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8037"/>
            </a:solidFill>
          </p:spPr>
          <p:txBody>
            <a:bodyPr wrap="square" lIns="0" tIns="0" rIns="0" bIns="0" rtlCol="0"/>
            <a:lstStyle/>
            <a:p>
              <a:endParaRPr/>
            </a:p>
          </p:txBody>
        </p:sp>
        <p:sp>
          <p:nvSpPr>
            <p:cNvPr id="56" name="object 13">
              <a:extLst>
                <a:ext uri="{FF2B5EF4-FFF2-40B4-BE49-F238E27FC236}">
                  <a16:creationId xmlns:a16="http://schemas.microsoft.com/office/drawing/2014/main" id="{E95932C8-6F6A-B606-EA4F-A2BC0A578C87}"/>
                </a:ext>
              </a:extLst>
            </p:cNvPr>
            <p:cNvSpPr txBox="1"/>
            <p:nvPr/>
          </p:nvSpPr>
          <p:spPr>
            <a:xfrm>
              <a:off x="2797492" y="4439313"/>
              <a:ext cx="347646" cy="1024639"/>
            </a:xfrm>
            <a:prstGeom prst="rect">
              <a:avLst/>
            </a:prstGeom>
          </p:spPr>
          <p:txBody>
            <a:bodyPr vert="horz" wrap="square" lIns="0" tIns="16510" rIns="0" bIns="0" rtlCol="0">
              <a:spAutoFit/>
            </a:bodyPr>
            <a:lstStyle/>
            <a:p>
              <a:pPr marL="12700">
                <a:lnSpc>
                  <a:spcPct val="100000"/>
                </a:lnSpc>
                <a:spcBef>
                  <a:spcPts val="130"/>
                </a:spcBef>
              </a:pPr>
              <a:r>
                <a:rPr sz="6550" spc="-1515" dirty="0">
                  <a:solidFill>
                    <a:srgbClr val="FDFBF5"/>
                  </a:solidFill>
                  <a:latin typeface="Calibri"/>
                  <a:cs typeface="Calibri"/>
                </a:rPr>
                <a:t>1</a:t>
              </a:r>
              <a:endParaRPr sz="6550" dirty="0">
                <a:latin typeface="Calibri"/>
                <a:cs typeface="Calibri"/>
              </a:endParaRPr>
            </a:p>
          </p:txBody>
        </p:sp>
      </p:grpSp>
      <p:sp>
        <p:nvSpPr>
          <p:cNvPr id="6" name="Google Shape;335;p37">
            <a:extLst>
              <a:ext uri="{FF2B5EF4-FFF2-40B4-BE49-F238E27FC236}">
                <a16:creationId xmlns:a16="http://schemas.microsoft.com/office/drawing/2014/main" id="{590C98A7-9B96-B7CF-8FD2-4EDDCA1E1C5B}"/>
              </a:ext>
            </a:extLst>
          </p:cNvPr>
          <p:cNvSpPr txBox="1">
            <a:spLocks/>
          </p:cNvSpPr>
          <p:nvPr/>
        </p:nvSpPr>
        <p:spPr>
          <a:xfrm>
            <a:off x="4897469" y="3142387"/>
            <a:ext cx="3667991" cy="127824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400"/>
              <a:buFont typeface="Libre Baskerville"/>
              <a:buNone/>
              <a:defRPr sz="1800" b="1" i="0" u="none" strike="noStrike" cap="none">
                <a:solidFill>
                  <a:schemeClr val="accent1"/>
                </a:solidFill>
                <a:latin typeface="Libre Baskerville"/>
                <a:ea typeface="Libre Baskerville"/>
                <a:cs typeface="Libre Baskerville"/>
                <a:sym typeface="Libre Baskerville"/>
              </a:defRPr>
            </a:lvl1pPr>
            <a:lvl2pPr marR="0" lvl="1"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2pPr>
            <a:lvl3pPr marR="0" lvl="2"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3pPr>
            <a:lvl4pPr marR="0" lvl="3"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4pPr>
            <a:lvl5pPr marR="0" lvl="4"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5pPr>
            <a:lvl6pPr marR="0" lvl="5"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6pPr>
            <a:lvl7pPr marR="0" lvl="6"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7pPr>
            <a:lvl8pPr marR="0" lvl="7"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8pPr>
            <a:lvl9pPr marR="0" lvl="8"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9pPr>
          </a:lstStyle>
          <a:p>
            <a:pPr algn="ctr"/>
            <a:r>
              <a:rPr lang="en-ID" sz="2800" dirty="0">
                <a:solidFill>
                  <a:schemeClr val="bg1"/>
                </a:solidFill>
                <a:effectLst/>
                <a:latin typeface="Times New Roman" panose="02020603050405020304" pitchFamily="18" charset="0"/>
                <a:ea typeface="Calibri" panose="020F0502020204030204" pitchFamily="34" charset="0"/>
              </a:rPr>
              <a:t>Conceptual Modelling</a:t>
            </a:r>
            <a:endParaRPr lang="en-ID" sz="4000" dirty="0">
              <a:solidFill>
                <a:schemeClr val="bg1"/>
              </a:solidFill>
            </a:endParaRPr>
          </a:p>
        </p:txBody>
      </p:sp>
      <p:sp>
        <p:nvSpPr>
          <p:cNvPr id="50" name="object 8">
            <a:extLst>
              <a:ext uri="{FF2B5EF4-FFF2-40B4-BE49-F238E27FC236}">
                <a16:creationId xmlns:a16="http://schemas.microsoft.com/office/drawing/2014/main" id="{7B45D6D1-8688-B97B-EA0A-98E4A16F501E}"/>
              </a:ext>
            </a:extLst>
          </p:cNvPr>
          <p:cNvSpPr/>
          <p:nvPr/>
        </p:nvSpPr>
        <p:spPr>
          <a:xfrm>
            <a:off x="10212164" y="1890473"/>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8037"/>
          </a:solidFill>
        </p:spPr>
        <p:txBody>
          <a:bodyPr wrap="square" lIns="0" tIns="0" rIns="0" bIns="0" rtlCol="0"/>
          <a:lstStyle/>
          <a:p>
            <a:endParaRPr/>
          </a:p>
        </p:txBody>
      </p:sp>
      <p:sp>
        <p:nvSpPr>
          <p:cNvPr id="57" name="object 13">
            <a:extLst>
              <a:ext uri="{FF2B5EF4-FFF2-40B4-BE49-F238E27FC236}">
                <a16:creationId xmlns:a16="http://schemas.microsoft.com/office/drawing/2014/main" id="{48ABFBFA-4750-44A7-3135-B45136C91037}"/>
              </a:ext>
            </a:extLst>
          </p:cNvPr>
          <p:cNvSpPr txBox="1"/>
          <p:nvPr/>
        </p:nvSpPr>
        <p:spPr>
          <a:xfrm>
            <a:off x="10589521" y="1959336"/>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2</a:t>
            </a:r>
            <a:endParaRPr sz="6550" dirty="0">
              <a:latin typeface="Calibri"/>
              <a:cs typeface="Calibri"/>
            </a:endParaRPr>
          </a:p>
        </p:txBody>
      </p:sp>
      <p:sp>
        <p:nvSpPr>
          <p:cNvPr id="54" name="Google Shape;335;p37">
            <a:extLst>
              <a:ext uri="{FF2B5EF4-FFF2-40B4-BE49-F238E27FC236}">
                <a16:creationId xmlns:a16="http://schemas.microsoft.com/office/drawing/2014/main" id="{34F1A869-664D-BD90-8D2B-F3466FFC0D75}"/>
              </a:ext>
            </a:extLst>
          </p:cNvPr>
          <p:cNvSpPr txBox="1">
            <a:spLocks/>
          </p:cNvSpPr>
          <p:nvPr/>
        </p:nvSpPr>
        <p:spPr>
          <a:xfrm>
            <a:off x="9010476" y="3290222"/>
            <a:ext cx="3755790" cy="124240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400"/>
              <a:buFont typeface="Libre Baskerville"/>
              <a:buNone/>
              <a:defRPr sz="1800" b="1" i="0" u="none" strike="noStrike" cap="none">
                <a:solidFill>
                  <a:schemeClr val="accent1"/>
                </a:solidFill>
                <a:latin typeface="Libre Baskerville"/>
                <a:ea typeface="Libre Baskerville"/>
                <a:cs typeface="Libre Baskerville"/>
                <a:sym typeface="Libre Baskerville"/>
              </a:defRPr>
            </a:lvl1pPr>
            <a:lvl2pPr marR="0" lvl="1"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2pPr>
            <a:lvl3pPr marR="0" lvl="2"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3pPr>
            <a:lvl4pPr marR="0" lvl="3"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4pPr>
            <a:lvl5pPr marR="0" lvl="4"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5pPr>
            <a:lvl6pPr marR="0" lvl="5"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6pPr>
            <a:lvl7pPr marR="0" lvl="6"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7pPr>
            <a:lvl8pPr marR="0" lvl="7"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8pPr>
            <a:lvl9pPr marR="0" lvl="8"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9pPr>
          </a:lstStyle>
          <a:p>
            <a:pPr algn="ctr"/>
            <a:r>
              <a:rPr lang="en-ID" sz="2800" dirty="0">
                <a:solidFill>
                  <a:schemeClr val="bg1"/>
                </a:solidFill>
                <a:effectLst/>
                <a:latin typeface="Times New Roman" panose="02020603050405020304" pitchFamily="18" charset="0"/>
                <a:ea typeface="Calibri" panose="020F0502020204030204" pitchFamily="34" charset="0"/>
              </a:rPr>
              <a:t>Conceptual Schema</a:t>
            </a:r>
            <a:endParaRPr lang="en-ID" sz="2800" dirty="0">
              <a:solidFill>
                <a:schemeClr val="bg1"/>
              </a:solidFill>
            </a:endParaRPr>
          </a:p>
        </p:txBody>
      </p:sp>
      <p:sp>
        <p:nvSpPr>
          <p:cNvPr id="49" name="object 8">
            <a:extLst>
              <a:ext uri="{FF2B5EF4-FFF2-40B4-BE49-F238E27FC236}">
                <a16:creationId xmlns:a16="http://schemas.microsoft.com/office/drawing/2014/main" id="{E8CF24A5-5D0F-62AE-CFAD-E655FCDD9EA1}"/>
              </a:ext>
            </a:extLst>
          </p:cNvPr>
          <p:cNvSpPr/>
          <p:nvPr/>
        </p:nvSpPr>
        <p:spPr>
          <a:xfrm>
            <a:off x="6106358" y="8311757"/>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8037"/>
          </a:solidFill>
        </p:spPr>
        <p:txBody>
          <a:bodyPr wrap="square" lIns="0" tIns="0" rIns="0" bIns="0" rtlCol="0"/>
          <a:lstStyle/>
          <a:p>
            <a:endParaRPr/>
          </a:p>
        </p:txBody>
      </p:sp>
      <p:sp>
        <p:nvSpPr>
          <p:cNvPr id="58" name="object 13">
            <a:extLst>
              <a:ext uri="{FF2B5EF4-FFF2-40B4-BE49-F238E27FC236}">
                <a16:creationId xmlns:a16="http://schemas.microsoft.com/office/drawing/2014/main" id="{8C85F60E-A988-1740-7F82-9E3A3B4B4038}"/>
              </a:ext>
            </a:extLst>
          </p:cNvPr>
          <p:cNvSpPr txBox="1"/>
          <p:nvPr/>
        </p:nvSpPr>
        <p:spPr>
          <a:xfrm>
            <a:off x="6441491" y="8362974"/>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3</a:t>
            </a:r>
            <a:endParaRPr sz="6550" dirty="0">
              <a:latin typeface="Calibri"/>
              <a:cs typeface="Calibri"/>
            </a:endParaRPr>
          </a:p>
        </p:txBody>
      </p:sp>
      <p:sp>
        <p:nvSpPr>
          <p:cNvPr id="55" name="Google Shape;335;p37">
            <a:extLst>
              <a:ext uri="{FF2B5EF4-FFF2-40B4-BE49-F238E27FC236}">
                <a16:creationId xmlns:a16="http://schemas.microsoft.com/office/drawing/2014/main" id="{43962C3E-C34B-73DB-F168-A73506ACC824}"/>
              </a:ext>
            </a:extLst>
          </p:cNvPr>
          <p:cNvSpPr txBox="1">
            <a:spLocks/>
          </p:cNvSpPr>
          <p:nvPr/>
        </p:nvSpPr>
        <p:spPr>
          <a:xfrm>
            <a:off x="4742867" y="6816996"/>
            <a:ext cx="3755790" cy="124240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400"/>
              <a:buFont typeface="Libre Baskerville"/>
              <a:buNone/>
              <a:defRPr sz="1800" b="1" i="0" u="none" strike="noStrike" cap="none">
                <a:solidFill>
                  <a:schemeClr val="accent1"/>
                </a:solidFill>
                <a:latin typeface="Libre Baskerville"/>
                <a:ea typeface="Libre Baskerville"/>
                <a:cs typeface="Libre Baskerville"/>
                <a:sym typeface="Libre Baskerville"/>
              </a:defRPr>
            </a:lvl1pPr>
            <a:lvl2pPr marR="0" lvl="1"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2pPr>
            <a:lvl3pPr marR="0" lvl="2"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3pPr>
            <a:lvl4pPr marR="0" lvl="3"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4pPr>
            <a:lvl5pPr marR="0" lvl="4"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5pPr>
            <a:lvl6pPr marR="0" lvl="5"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6pPr>
            <a:lvl7pPr marR="0" lvl="6"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7pPr>
            <a:lvl8pPr marR="0" lvl="7"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8pPr>
            <a:lvl9pPr marR="0" lvl="8"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9pPr>
          </a:lstStyle>
          <a:p>
            <a:pPr algn="ctr"/>
            <a:r>
              <a:rPr lang="en-ID" sz="2800" dirty="0">
                <a:solidFill>
                  <a:schemeClr val="bg1"/>
                </a:solidFill>
                <a:effectLst/>
                <a:latin typeface="Times New Roman" panose="02020603050405020304" pitchFamily="18" charset="0"/>
                <a:ea typeface="Calibri" panose="020F0502020204030204" pitchFamily="34" charset="0"/>
              </a:rPr>
              <a:t>Conceptual Design</a:t>
            </a:r>
            <a:endParaRPr lang="en-ID" sz="2800" dirty="0">
              <a:solidFill>
                <a:schemeClr val="bg1"/>
              </a:solidFill>
            </a:endParaRPr>
          </a:p>
        </p:txBody>
      </p:sp>
      <p:sp>
        <p:nvSpPr>
          <p:cNvPr id="48" name="object 8">
            <a:extLst>
              <a:ext uri="{FF2B5EF4-FFF2-40B4-BE49-F238E27FC236}">
                <a16:creationId xmlns:a16="http://schemas.microsoft.com/office/drawing/2014/main" id="{D46D3F4A-92FB-4B1F-55EA-676101268C19}"/>
              </a:ext>
            </a:extLst>
          </p:cNvPr>
          <p:cNvSpPr/>
          <p:nvPr/>
        </p:nvSpPr>
        <p:spPr>
          <a:xfrm>
            <a:off x="10225497" y="8287283"/>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8037"/>
          </a:solidFill>
        </p:spPr>
        <p:txBody>
          <a:bodyPr wrap="square" lIns="0" tIns="0" rIns="0" bIns="0" rtlCol="0"/>
          <a:lstStyle/>
          <a:p>
            <a:endParaRPr dirty="0"/>
          </a:p>
        </p:txBody>
      </p:sp>
      <p:sp>
        <p:nvSpPr>
          <p:cNvPr id="59" name="object 13">
            <a:extLst>
              <a:ext uri="{FF2B5EF4-FFF2-40B4-BE49-F238E27FC236}">
                <a16:creationId xmlns:a16="http://schemas.microsoft.com/office/drawing/2014/main" id="{259E756D-6CD5-B530-2DCF-29A247A44225}"/>
              </a:ext>
            </a:extLst>
          </p:cNvPr>
          <p:cNvSpPr txBox="1"/>
          <p:nvPr/>
        </p:nvSpPr>
        <p:spPr>
          <a:xfrm>
            <a:off x="10613331" y="8362973"/>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4</a:t>
            </a:r>
            <a:endParaRPr sz="6550" dirty="0">
              <a:latin typeface="Calibri"/>
              <a:cs typeface="Calibri"/>
            </a:endParaRPr>
          </a:p>
        </p:txBody>
      </p:sp>
      <p:sp>
        <p:nvSpPr>
          <p:cNvPr id="53" name="Google Shape;335;p37">
            <a:extLst>
              <a:ext uri="{FF2B5EF4-FFF2-40B4-BE49-F238E27FC236}">
                <a16:creationId xmlns:a16="http://schemas.microsoft.com/office/drawing/2014/main" id="{EA4209F5-7B9B-5E77-0CFA-55AC133AAFFE}"/>
              </a:ext>
            </a:extLst>
          </p:cNvPr>
          <p:cNvSpPr txBox="1">
            <a:spLocks/>
          </p:cNvSpPr>
          <p:nvPr/>
        </p:nvSpPr>
        <p:spPr>
          <a:xfrm>
            <a:off x="8816957" y="7047593"/>
            <a:ext cx="3926418" cy="112082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400"/>
              <a:buFont typeface="Libre Baskerville"/>
              <a:buNone/>
              <a:defRPr sz="1800" b="1" i="0" u="none" strike="noStrike" cap="none">
                <a:solidFill>
                  <a:schemeClr val="accent1"/>
                </a:solidFill>
                <a:latin typeface="Libre Baskerville"/>
                <a:ea typeface="Libre Baskerville"/>
                <a:cs typeface="Libre Baskerville"/>
                <a:sym typeface="Libre Baskerville"/>
              </a:defRPr>
            </a:lvl1pPr>
            <a:lvl2pPr marR="0" lvl="1"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2pPr>
            <a:lvl3pPr marR="0" lvl="2"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3pPr>
            <a:lvl4pPr marR="0" lvl="3"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4pPr>
            <a:lvl5pPr marR="0" lvl="4"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5pPr>
            <a:lvl6pPr marR="0" lvl="5"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6pPr>
            <a:lvl7pPr marR="0" lvl="6"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7pPr>
            <a:lvl8pPr marR="0" lvl="7"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8pPr>
            <a:lvl9pPr marR="0" lvl="8"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9pPr>
          </a:lstStyle>
          <a:p>
            <a:pPr algn="ctr"/>
            <a:r>
              <a:rPr lang="en-ID" sz="2400" dirty="0">
                <a:solidFill>
                  <a:schemeClr val="bg1"/>
                </a:solidFill>
                <a:effectLst/>
                <a:latin typeface="Times New Roman" panose="02020603050405020304" pitchFamily="18" charset="0"/>
                <a:ea typeface="Calibri" panose="020F0502020204030204" pitchFamily="34" charset="0"/>
              </a:rPr>
              <a:t>Conceptual dan </a:t>
            </a:r>
            <a:r>
              <a:rPr lang="en-ID" sz="2400" dirty="0" err="1">
                <a:solidFill>
                  <a:schemeClr val="bg1"/>
                </a:solidFill>
                <a:effectLst/>
                <a:latin typeface="Times New Roman" panose="02020603050405020304" pitchFamily="18" charset="0"/>
                <a:ea typeface="Calibri" panose="020F0502020204030204" pitchFamily="34" charset="0"/>
              </a:rPr>
              <a:t>desain</a:t>
            </a:r>
            <a:r>
              <a:rPr lang="en-ID" sz="2400" dirty="0">
                <a:solidFill>
                  <a:schemeClr val="bg1"/>
                </a:solidFill>
                <a:effectLst/>
                <a:latin typeface="Times New Roman" panose="02020603050405020304" pitchFamily="18" charset="0"/>
                <a:ea typeface="Calibri" panose="020F0502020204030204" pitchFamily="34" charset="0"/>
              </a:rPr>
              <a:t> pada Data Warehouse </a:t>
            </a:r>
            <a:r>
              <a:rPr lang="en-ID" sz="2400" dirty="0" err="1">
                <a:solidFill>
                  <a:schemeClr val="bg1"/>
                </a:solidFill>
                <a:effectLst/>
                <a:latin typeface="Times New Roman" panose="02020603050405020304" pitchFamily="18" charset="0"/>
                <a:ea typeface="Calibri" panose="020F0502020204030204" pitchFamily="34" charset="0"/>
              </a:rPr>
              <a:t>dalam</a:t>
            </a:r>
            <a:r>
              <a:rPr lang="en-ID" sz="2400" dirty="0">
                <a:solidFill>
                  <a:schemeClr val="bg1"/>
                </a:solidFill>
                <a:effectLst/>
                <a:latin typeface="Times New Roman" panose="02020603050405020304" pitchFamily="18" charset="0"/>
                <a:ea typeface="Calibri" panose="020F0502020204030204" pitchFamily="34" charset="0"/>
              </a:rPr>
              <a:t> </a:t>
            </a:r>
            <a:r>
              <a:rPr lang="en-ID" sz="2400" dirty="0" err="1">
                <a:solidFill>
                  <a:schemeClr val="bg1"/>
                </a:solidFill>
                <a:effectLst/>
                <a:latin typeface="Times New Roman" panose="02020603050405020304" pitchFamily="18" charset="0"/>
                <a:ea typeface="Calibri" panose="020F0502020204030204" pitchFamily="34" charset="0"/>
              </a:rPr>
              <a:t>bentuk</a:t>
            </a:r>
            <a:r>
              <a:rPr lang="en-ID" sz="2400" dirty="0">
                <a:solidFill>
                  <a:schemeClr val="bg1"/>
                </a:solidFill>
                <a:effectLst/>
                <a:latin typeface="Times New Roman" panose="02020603050405020304" pitchFamily="18" charset="0"/>
                <a:ea typeface="Calibri" panose="020F0502020204030204" pitchFamily="34" charset="0"/>
              </a:rPr>
              <a:t> </a:t>
            </a:r>
            <a:r>
              <a:rPr lang="en-ID" sz="2400" dirty="0" err="1">
                <a:solidFill>
                  <a:schemeClr val="bg1"/>
                </a:solidFill>
                <a:effectLst/>
                <a:latin typeface="Times New Roman" panose="02020603050405020304" pitchFamily="18" charset="0"/>
                <a:ea typeface="Calibri" panose="020F0502020204030204" pitchFamily="34" charset="0"/>
              </a:rPr>
              <a:t>logik</a:t>
            </a:r>
            <a:r>
              <a:rPr lang="en-ID" sz="2400" dirty="0">
                <a:solidFill>
                  <a:schemeClr val="bg1"/>
                </a:solidFill>
                <a:effectLst/>
                <a:latin typeface="Times New Roman" panose="02020603050405020304" pitchFamily="18" charset="0"/>
                <a:ea typeface="Calibri" panose="020F0502020204030204" pitchFamily="34" charset="0"/>
              </a:rPr>
              <a:t> dan </a:t>
            </a:r>
            <a:r>
              <a:rPr lang="en-ID" sz="2400" dirty="0" err="1">
                <a:solidFill>
                  <a:schemeClr val="bg1"/>
                </a:solidFill>
                <a:effectLst/>
                <a:latin typeface="Times New Roman" panose="02020603050405020304" pitchFamily="18" charset="0"/>
                <a:ea typeface="Calibri" panose="020F0502020204030204" pitchFamily="34" charset="0"/>
              </a:rPr>
              <a:t>fisik</a:t>
            </a:r>
            <a:endParaRPr lang="en-ID" sz="3600" dirty="0">
              <a:solidFill>
                <a:schemeClr val="bg1"/>
              </a:solidFill>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8255"/>
            <a:ext cx="5594985" cy="4389755"/>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3" name="object 3"/>
          <p:cNvSpPr/>
          <p:nvPr/>
        </p:nvSpPr>
        <p:spPr>
          <a:xfrm>
            <a:off x="0" y="6047845"/>
            <a:ext cx="8305800" cy="4239192"/>
          </a:xfrm>
          <a:custGeom>
            <a:avLst/>
            <a:gdLst/>
            <a:ahLst/>
            <a:cxnLst/>
            <a:rect l="l" t="t" r="r" b="b"/>
            <a:pathLst>
              <a:path w="5052695" h="2505709">
                <a:moveTo>
                  <a:pt x="0" y="2141906"/>
                </a:moveTo>
                <a:lnTo>
                  <a:pt x="2382918" y="2008594"/>
                </a:lnTo>
                <a:lnTo>
                  <a:pt x="2332330" y="2011060"/>
                </a:lnTo>
                <a:lnTo>
                  <a:pt x="2281703" y="2012600"/>
                </a:lnTo>
                <a:lnTo>
                  <a:pt x="2231050" y="2013217"/>
                </a:lnTo>
                <a:lnTo>
                  <a:pt x="2180383" y="2012913"/>
                </a:lnTo>
                <a:lnTo>
                  <a:pt x="2129715" y="2011691"/>
                </a:lnTo>
                <a:lnTo>
                  <a:pt x="2079058" y="2009553"/>
                </a:lnTo>
                <a:lnTo>
                  <a:pt x="2028426" y="2006501"/>
                </a:lnTo>
                <a:lnTo>
                  <a:pt x="1977831" y="2002539"/>
                </a:lnTo>
                <a:lnTo>
                  <a:pt x="1928307" y="1997043"/>
                </a:lnTo>
                <a:lnTo>
                  <a:pt x="1879053" y="1990491"/>
                </a:lnTo>
                <a:lnTo>
                  <a:pt x="1830054" y="1982928"/>
                </a:lnTo>
                <a:lnTo>
                  <a:pt x="1781300" y="1974401"/>
                </a:lnTo>
                <a:lnTo>
                  <a:pt x="1732777" y="1964956"/>
                </a:lnTo>
                <a:lnTo>
                  <a:pt x="1684472" y="1954640"/>
                </a:lnTo>
                <a:lnTo>
                  <a:pt x="1636373" y="1943499"/>
                </a:lnTo>
                <a:lnTo>
                  <a:pt x="1588467" y="1931581"/>
                </a:lnTo>
                <a:lnTo>
                  <a:pt x="1540742" y="1918931"/>
                </a:lnTo>
                <a:lnTo>
                  <a:pt x="1493184" y="1905596"/>
                </a:lnTo>
                <a:lnTo>
                  <a:pt x="1445782" y="1891622"/>
                </a:lnTo>
                <a:lnTo>
                  <a:pt x="1398522" y="1877057"/>
                </a:lnTo>
                <a:lnTo>
                  <a:pt x="1351391" y="1861945"/>
                </a:lnTo>
                <a:lnTo>
                  <a:pt x="1304378" y="1846335"/>
                </a:lnTo>
                <a:lnTo>
                  <a:pt x="1257470" y="1830273"/>
                </a:lnTo>
                <a:lnTo>
                  <a:pt x="1207850" y="1810725"/>
                </a:lnTo>
                <a:lnTo>
                  <a:pt x="1161384" y="1787690"/>
                </a:lnTo>
                <a:lnTo>
                  <a:pt x="1117953" y="1761342"/>
                </a:lnTo>
                <a:lnTo>
                  <a:pt x="1077439" y="1731854"/>
                </a:lnTo>
                <a:lnTo>
                  <a:pt x="1039722" y="1699402"/>
                </a:lnTo>
                <a:lnTo>
                  <a:pt x="1004684" y="1664159"/>
                </a:lnTo>
                <a:lnTo>
                  <a:pt x="972204" y="1626299"/>
                </a:lnTo>
                <a:lnTo>
                  <a:pt x="942165" y="1585996"/>
                </a:lnTo>
                <a:lnTo>
                  <a:pt x="914446" y="1543426"/>
                </a:lnTo>
                <a:lnTo>
                  <a:pt x="888929" y="1498761"/>
                </a:lnTo>
                <a:lnTo>
                  <a:pt x="865266" y="1453966"/>
                </a:lnTo>
                <a:lnTo>
                  <a:pt x="841885" y="1409078"/>
                </a:lnTo>
                <a:lnTo>
                  <a:pt x="818768" y="1364100"/>
                </a:lnTo>
                <a:lnTo>
                  <a:pt x="795899" y="1319032"/>
                </a:lnTo>
                <a:lnTo>
                  <a:pt x="773259" y="1273875"/>
                </a:lnTo>
                <a:lnTo>
                  <a:pt x="750831" y="1228629"/>
                </a:lnTo>
                <a:lnTo>
                  <a:pt x="728598" y="1183297"/>
                </a:lnTo>
                <a:lnTo>
                  <a:pt x="706541" y="1137878"/>
                </a:lnTo>
                <a:lnTo>
                  <a:pt x="684644" y="1092375"/>
                </a:lnTo>
                <a:lnTo>
                  <a:pt x="662889" y="1046787"/>
                </a:lnTo>
                <a:lnTo>
                  <a:pt x="641259" y="1001116"/>
                </a:lnTo>
                <a:lnTo>
                  <a:pt x="619735" y="955362"/>
                </a:lnTo>
                <a:lnTo>
                  <a:pt x="598300" y="909528"/>
                </a:lnTo>
                <a:lnTo>
                  <a:pt x="577312" y="864419"/>
                </a:lnTo>
                <a:lnTo>
                  <a:pt x="556819" y="819104"/>
                </a:lnTo>
                <a:lnTo>
                  <a:pt x="536618" y="773683"/>
                </a:lnTo>
                <a:lnTo>
                  <a:pt x="516506" y="728257"/>
                </a:lnTo>
                <a:lnTo>
                  <a:pt x="496281" y="682927"/>
                </a:lnTo>
                <a:lnTo>
                  <a:pt x="475738" y="637794"/>
                </a:lnTo>
                <a:lnTo>
                  <a:pt x="454675" y="592958"/>
                </a:lnTo>
                <a:lnTo>
                  <a:pt x="432889" y="548520"/>
                </a:lnTo>
                <a:lnTo>
                  <a:pt x="410177" y="504581"/>
                </a:lnTo>
                <a:lnTo>
                  <a:pt x="386335" y="461243"/>
                </a:lnTo>
                <a:lnTo>
                  <a:pt x="361160" y="418605"/>
                </a:lnTo>
                <a:lnTo>
                  <a:pt x="334450" y="376769"/>
                </a:lnTo>
                <a:lnTo>
                  <a:pt x="307292" y="335877"/>
                </a:lnTo>
                <a:lnTo>
                  <a:pt x="278958" y="295877"/>
                </a:lnTo>
                <a:lnTo>
                  <a:pt x="249475" y="256791"/>
                </a:lnTo>
                <a:lnTo>
                  <a:pt x="218867" y="218641"/>
                </a:lnTo>
                <a:lnTo>
                  <a:pt x="187158" y="181449"/>
                </a:lnTo>
                <a:lnTo>
                  <a:pt x="154375" y="145238"/>
                </a:lnTo>
                <a:lnTo>
                  <a:pt x="120540" y="110029"/>
                </a:lnTo>
                <a:lnTo>
                  <a:pt x="85680" y="75846"/>
                </a:lnTo>
                <a:lnTo>
                  <a:pt x="49820" y="42709"/>
                </a:lnTo>
                <a:lnTo>
                  <a:pt x="12983" y="10642"/>
                </a:lnTo>
                <a:lnTo>
                  <a:pt x="0" y="0"/>
                </a:lnTo>
                <a:lnTo>
                  <a:pt x="0" y="2141906"/>
                </a:lnTo>
                <a:close/>
              </a:path>
              <a:path w="5052695" h="2505709">
                <a:moveTo>
                  <a:pt x="5052335" y="2505672"/>
                </a:moveTo>
                <a:lnTo>
                  <a:pt x="5021439" y="2456135"/>
                </a:lnTo>
                <a:lnTo>
                  <a:pt x="4992200" y="2413220"/>
                </a:lnTo>
                <a:lnTo>
                  <a:pt x="4961452" y="2371449"/>
                </a:lnTo>
                <a:lnTo>
                  <a:pt x="4929233" y="2330875"/>
                </a:lnTo>
                <a:lnTo>
                  <a:pt x="4895581" y="2291546"/>
                </a:lnTo>
                <a:lnTo>
                  <a:pt x="4860536" y="2253516"/>
                </a:lnTo>
                <a:lnTo>
                  <a:pt x="4822751" y="2216778"/>
                </a:lnTo>
                <a:lnTo>
                  <a:pt x="4783498" y="2182845"/>
                </a:lnTo>
                <a:lnTo>
                  <a:pt x="4742842" y="2151569"/>
                </a:lnTo>
                <a:lnTo>
                  <a:pt x="4700851" y="2122806"/>
                </a:lnTo>
                <a:lnTo>
                  <a:pt x="4657591" y="2096410"/>
                </a:lnTo>
                <a:lnTo>
                  <a:pt x="4613128" y="2072236"/>
                </a:lnTo>
                <a:lnTo>
                  <a:pt x="4567529" y="2050138"/>
                </a:lnTo>
                <a:lnTo>
                  <a:pt x="4520860" y="2029972"/>
                </a:lnTo>
                <a:lnTo>
                  <a:pt x="4473187" y="2011591"/>
                </a:lnTo>
                <a:lnTo>
                  <a:pt x="4424577" y="1994851"/>
                </a:lnTo>
                <a:lnTo>
                  <a:pt x="4375096" y="1979606"/>
                </a:lnTo>
                <a:lnTo>
                  <a:pt x="4324811" y="1965710"/>
                </a:lnTo>
                <a:lnTo>
                  <a:pt x="4276660" y="1953867"/>
                </a:lnTo>
                <a:lnTo>
                  <a:pt x="4228391" y="1943280"/>
                </a:lnTo>
                <a:lnTo>
                  <a:pt x="4180010" y="1933881"/>
                </a:lnTo>
                <a:lnTo>
                  <a:pt x="4131523" y="1925606"/>
                </a:lnTo>
                <a:lnTo>
                  <a:pt x="4082935" y="1918388"/>
                </a:lnTo>
                <a:lnTo>
                  <a:pt x="4034253" y="1912162"/>
                </a:lnTo>
                <a:lnTo>
                  <a:pt x="3985482" y="1906860"/>
                </a:lnTo>
                <a:lnTo>
                  <a:pt x="3936627" y="1902418"/>
                </a:lnTo>
                <a:lnTo>
                  <a:pt x="3887694" y="1898769"/>
                </a:lnTo>
                <a:lnTo>
                  <a:pt x="3838690" y="1895847"/>
                </a:lnTo>
                <a:lnTo>
                  <a:pt x="3789619" y="1893586"/>
                </a:lnTo>
                <a:lnTo>
                  <a:pt x="3740488" y="1891920"/>
                </a:lnTo>
                <a:lnTo>
                  <a:pt x="3691301" y="1890783"/>
                </a:lnTo>
                <a:lnTo>
                  <a:pt x="3306950" y="1887386"/>
                </a:lnTo>
                <a:lnTo>
                  <a:pt x="3254285" y="1890139"/>
                </a:lnTo>
                <a:lnTo>
                  <a:pt x="3201683" y="1893790"/>
                </a:lnTo>
                <a:lnTo>
                  <a:pt x="3149157" y="1898339"/>
                </a:lnTo>
                <a:lnTo>
                  <a:pt x="3096720" y="1903785"/>
                </a:lnTo>
                <a:lnTo>
                  <a:pt x="3044384" y="1910127"/>
                </a:lnTo>
                <a:lnTo>
                  <a:pt x="2992163" y="1917364"/>
                </a:lnTo>
                <a:lnTo>
                  <a:pt x="2940070" y="1925496"/>
                </a:lnTo>
                <a:lnTo>
                  <a:pt x="2888116" y="1934522"/>
                </a:lnTo>
                <a:lnTo>
                  <a:pt x="2836316" y="1944441"/>
                </a:lnTo>
                <a:lnTo>
                  <a:pt x="2734865" y="1965211"/>
                </a:lnTo>
                <a:lnTo>
                  <a:pt x="2684908" y="1974224"/>
                </a:lnTo>
                <a:lnTo>
                  <a:pt x="2634823" y="1982295"/>
                </a:lnTo>
                <a:lnTo>
                  <a:pt x="2584622" y="1989426"/>
                </a:lnTo>
                <a:lnTo>
                  <a:pt x="2534318" y="1995618"/>
                </a:lnTo>
                <a:lnTo>
                  <a:pt x="2483925" y="2000876"/>
                </a:lnTo>
                <a:lnTo>
                  <a:pt x="2433454" y="2005200"/>
                </a:lnTo>
                <a:lnTo>
                  <a:pt x="2382918" y="2008594"/>
                </a:lnTo>
                <a:lnTo>
                  <a:pt x="0" y="2141906"/>
                </a:lnTo>
                <a:lnTo>
                  <a:pt x="0" y="2505672"/>
                </a:lnTo>
                <a:lnTo>
                  <a:pt x="5052335" y="2505672"/>
                </a:lnTo>
                <a:close/>
              </a:path>
            </a:pathLst>
          </a:custGeom>
          <a:solidFill>
            <a:srgbClr val="C8E265">
              <a:alpha val="49798"/>
            </a:srgbClr>
          </a:solidFill>
        </p:spPr>
        <p:txBody>
          <a:bodyPr wrap="square" lIns="0" tIns="0" rIns="0" bIns="0" rtlCol="0"/>
          <a:lstStyle/>
          <a:p>
            <a:endParaRPr/>
          </a:p>
        </p:txBody>
      </p:sp>
      <p:sp>
        <p:nvSpPr>
          <p:cNvPr id="17" name="object 17"/>
          <p:cNvSpPr txBox="1">
            <a:spLocks noGrp="1"/>
          </p:cNvSpPr>
          <p:nvPr>
            <p:ph type="title"/>
          </p:nvPr>
        </p:nvSpPr>
        <p:spPr>
          <a:xfrm>
            <a:off x="4152900" y="-266566"/>
            <a:ext cx="9643839" cy="1832553"/>
          </a:xfrm>
          <a:prstGeom prst="rect">
            <a:avLst/>
          </a:prstGeom>
        </p:spPr>
        <p:txBody>
          <a:bodyPr vert="horz" wrap="square" lIns="0" tIns="717550" rIns="0" bIns="0" rtlCol="0">
            <a:spAutoFit/>
          </a:bodyPr>
          <a:lstStyle/>
          <a:p>
            <a:pPr marL="12700" algn="ctr">
              <a:lnSpc>
                <a:spcPct val="100000"/>
              </a:lnSpc>
              <a:spcBef>
                <a:spcPts val="5650"/>
              </a:spcBef>
            </a:pPr>
            <a:r>
              <a:rPr lang="en-US" sz="3600" b="1">
                <a:solidFill>
                  <a:schemeClr val="accent3">
                    <a:lumMod val="50000"/>
                  </a:schemeClr>
                </a:solidFill>
                <a:latin typeface="Montserrat" panose="00000500000000000000" pitchFamily="2" charset="0"/>
                <a:cs typeface="Lucida Sans"/>
              </a:rPr>
              <a:t>Kategori Infrastruktur Data Werehouse (Fisik)</a:t>
            </a:r>
            <a:endParaRPr sz="3600" b="1" dirty="0">
              <a:solidFill>
                <a:schemeClr val="accent3">
                  <a:lumMod val="50000"/>
                </a:schemeClr>
              </a:solidFill>
              <a:latin typeface="Montserrat" panose="00000500000000000000" pitchFamily="2" charset="0"/>
              <a:cs typeface="Lucida Sans"/>
            </a:endParaRPr>
          </a:p>
        </p:txBody>
      </p:sp>
      <p:sp>
        <p:nvSpPr>
          <p:cNvPr id="27" name="object 3">
            <a:extLst>
              <a:ext uri="{FF2B5EF4-FFF2-40B4-BE49-F238E27FC236}">
                <a16:creationId xmlns:a16="http://schemas.microsoft.com/office/drawing/2014/main" id="{C93AA891-97E7-8F8B-E424-54641C01FBB0}"/>
              </a:ext>
            </a:extLst>
          </p:cNvPr>
          <p:cNvSpPr/>
          <p:nvPr/>
        </p:nvSpPr>
        <p:spPr>
          <a:xfrm>
            <a:off x="12662540" y="9069314"/>
            <a:ext cx="5625465" cy="1218252"/>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28" name="object 12">
            <a:extLst>
              <a:ext uri="{FF2B5EF4-FFF2-40B4-BE49-F238E27FC236}">
                <a16:creationId xmlns:a16="http://schemas.microsoft.com/office/drawing/2014/main" id="{DCB1773D-861A-E715-16A5-1B22ED6C60FF}"/>
              </a:ext>
            </a:extLst>
          </p:cNvPr>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40" name="Freeform: Shape 39">
            <a:extLst>
              <a:ext uri="{FF2B5EF4-FFF2-40B4-BE49-F238E27FC236}">
                <a16:creationId xmlns:a16="http://schemas.microsoft.com/office/drawing/2014/main" id="{5EDAC072-96E9-3BC8-20F6-F5F50928164C}"/>
              </a:ext>
            </a:extLst>
          </p:cNvPr>
          <p:cNvSpPr/>
          <p:nvPr/>
        </p:nvSpPr>
        <p:spPr>
          <a:xfrm>
            <a:off x="17813780" y="8517159"/>
            <a:ext cx="492728" cy="492918"/>
          </a:xfrm>
          <a:custGeom>
            <a:avLst/>
            <a:gdLst>
              <a:gd name="connsiteX0" fmla="*/ 140779 w 492728"/>
              <a:gd name="connsiteY0" fmla="*/ 71914 h 492918"/>
              <a:gd name="connsiteX1" fmla="*/ 190309 w 492728"/>
              <a:gd name="connsiteY1" fmla="*/ 50387 h 492918"/>
              <a:gd name="connsiteX2" fmla="*/ 200501 w 492728"/>
              <a:gd name="connsiteY2" fmla="*/ 1429 h 492918"/>
              <a:gd name="connsiteX3" fmla="*/ 283178 w 492728"/>
              <a:gd name="connsiteY3" fmla="*/ 0 h 492918"/>
              <a:gd name="connsiteX4" fmla="*/ 295084 w 492728"/>
              <a:gd name="connsiteY4" fmla="*/ 48578 h 492918"/>
              <a:gd name="connsiteX5" fmla="*/ 345281 w 492728"/>
              <a:gd name="connsiteY5" fmla="*/ 68294 h 492918"/>
              <a:gd name="connsiteX6" fmla="*/ 387096 w 492728"/>
              <a:gd name="connsiteY6" fmla="*/ 40957 h 492918"/>
              <a:gd name="connsiteX7" fmla="*/ 446722 w 492728"/>
              <a:gd name="connsiteY7" fmla="*/ 98107 h 492918"/>
              <a:gd name="connsiteX8" fmla="*/ 420719 w 492728"/>
              <a:gd name="connsiteY8" fmla="*/ 141065 h 492918"/>
              <a:gd name="connsiteX9" fmla="*/ 442246 w 492728"/>
              <a:gd name="connsiteY9" fmla="*/ 190500 h 492918"/>
              <a:gd name="connsiteX10" fmla="*/ 491204 w 492728"/>
              <a:gd name="connsiteY10" fmla="*/ 200692 h 492918"/>
              <a:gd name="connsiteX11" fmla="*/ 492728 w 492728"/>
              <a:gd name="connsiteY11" fmla="*/ 283464 h 492918"/>
              <a:gd name="connsiteX12" fmla="*/ 444055 w 492728"/>
              <a:gd name="connsiteY12" fmla="*/ 295370 h 492918"/>
              <a:gd name="connsiteX13" fmla="*/ 424339 w 492728"/>
              <a:gd name="connsiteY13" fmla="*/ 345567 h 492918"/>
              <a:gd name="connsiteX14" fmla="*/ 451771 w 492728"/>
              <a:gd name="connsiteY14" fmla="*/ 387382 h 492918"/>
              <a:gd name="connsiteX15" fmla="*/ 394621 w 492728"/>
              <a:gd name="connsiteY15" fmla="*/ 446913 h 492918"/>
              <a:gd name="connsiteX16" fmla="*/ 351949 w 492728"/>
              <a:gd name="connsiteY16" fmla="*/ 421005 h 492918"/>
              <a:gd name="connsiteX17" fmla="*/ 302419 w 492728"/>
              <a:gd name="connsiteY17" fmla="*/ 442532 h 492918"/>
              <a:gd name="connsiteX18" fmla="*/ 292227 w 492728"/>
              <a:gd name="connsiteY18" fmla="*/ 491490 h 492918"/>
              <a:gd name="connsiteX19" fmla="*/ 209455 w 492728"/>
              <a:gd name="connsiteY19" fmla="*/ 492919 h 492918"/>
              <a:gd name="connsiteX20" fmla="*/ 197548 w 492728"/>
              <a:gd name="connsiteY20" fmla="*/ 444341 h 492918"/>
              <a:gd name="connsiteX21" fmla="*/ 147351 w 492728"/>
              <a:gd name="connsiteY21" fmla="*/ 424624 h 492918"/>
              <a:gd name="connsiteX22" fmla="*/ 105537 w 492728"/>
              <a:gd name="connsiteY22" fmla="*/ 452056 h 492918"/>
              <a:gd name="connsiteX23" fmla="*/ 46005 w 492728"/>
              <a:gd name="connsiteY23" fmla="*/ 394906 h 492918"/>
              <a:gd name="connsiteX24" fmla="*/ 71914 w 492728"/>
              <a:gd name="connsiteY24" fmla="*/ 352139 h 492918"/>
              <a:gd name="connsiteX25" fmla="*/ 50482 w 492728"/>
              <a:gd name="connsiteY25" fmla="*/ 302705 h 492918"/>
              <a:gd name="connsiteX26" fmla="*/ 1428 w 492728"/>
              <a:gd name="connsiteY26" fmla="*/ 292513 h 492918"/>
              <a:gd name="connsiteX27" fmla="*/ 0 w 492728"/>
              <a:gd name="connsiteY27" fmla="*/ 209740 h 492918"/>
              <a:gd name="connsiteX28" fmla="*/ 48577 w 492728"/>
              <a:gd name="connsiteY28" fmla="*/ 197834 h 492918"/>
              <a:gd name="connsiteX29" fmla="*/ 68389 w 492728"/>
              <a:gd name="connsiteY29" fmla="*/ 147638 h 492918"/>
              <a:gd name="connsiteX30" fmla="*/ 40957 w 492728"/>
              <a:gd name="connsiteY30" fmla="*/ 105823 h 492918"/>
              <a:gd name="connsiteX31" fmla="*/ 98107 w 492728"/>
              <a:gd name="connsiteY31" fmla="*/ 46291 h 492918"/>
              <a:gd name="connsiteX32" fmla="*/ 140875 w 492728"/>
              <a:gd name="connsiteY32" fmla="*/ 72199 h 492918"/>
              <a:gd name="connsiteX33" fmla="*/ 184880 w 492728"/>
              <a:gd name="connsiteY33" fmla="*/ 182118 h 492918"/>
              <a:gd name="connsiteX34" fmla="*/ 187085 w 492728"/>
              <a:gd name="connsiteY34" fmla="*/ 307643 h 492918"/>
              <a:gd name="connsiteX35" fmla="*/ 312610 w 492728"/>
              <a:gd name="connsiteY35" fmla="*/ 305437 h 492918"/>
              <a:gd name="connsiteX36" fmla="*/ 310420 w 492728"/>
              <a:gd name="connsiteY36" fmla="*/ 179927 h 492918"/>
              <a:gd name="connsiteX37" fmla="*/ 184881 w 492728"/>
              <a:gd name="connsiteY37" fmla="*/ 182118 h 492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92728" h="492918">
                <a:moveTo>
                  <a:pt x="140779" y="71914"/>
                </a:moveTo>
                <a:cubicBezTo>
                  <a:pt x="156271" y="62591"/>
                  <a:pt x="172924" y="55353"/>
                  <a:pt x="190309" y="50387"/>
                </a:cubicBezTo>
                <a:lnTo>
                  <a:pt x="200501" y="1429"/>
                </a:lnTo>
                <a:lnTo>
                  <a:pt x="283178" y="0"/>
                </a:lnTo>
                <a:lnTo>
                  <a:pt x="295084" y="48578"/>
                </a:lnTo>
                <a:cubicBezTo>
                  <a:pt x="312616" y="52898"/>
                  <a:pt x="329496" y="59528"/>
                  <a:pt x="345281" y="68294"/>
                </a:cubicBezTo>
                <a:lnTo>
                  <a:pt x="387096" y="40957"/>
                </a:lnTo>
                <a:lnTo>
                  <a:pt x="446722" y="98107"/>
                </a:lnTo>
                <a:lnTo>
                  <a:pt x="420719" y="141065"/>
                </a:lnTo>
                <a:cubicBezTo>
                  <a:pt x="430102" y="156492"/>
                  <a:pt x="437344" y="173122"/>
                  <a:pt x="442246" y="190500"/>
                </a:cubicBezTo>
                <a:lnTo>
                  <a:pt x="491204" y="200692"/>
                </a:lnTo>
                <a:lnTo>
                  <a:pt x="492728" y="283464"/>
                </a:lnTo>
                <a:lnTo>
                  <a:pt x="444055" y="295370"/>
                </a:lnTo>
                <a:cubicBezTo>
                  <a:pt x="439820" y="312929"/>
                  <a:pt x="433186" y="329820"/>
                  <a:pt x="424339" y="345567"/>
                </a:cubicBezTo>
                <a:lnTo>
                  <a:pt x="451771" y="387382"/>
                </a:lnTo>
                <a:lnTo>
                  <a:pt x="394621" y="446913"/>
                </a:lnTo>
                <a:lnTo>
                  <a:pt x="351949" y="421005"/>
                </a:lnTo>
                <a:cubicBezTo>
                  <a:pt x="336460" y="430334"/>
                  <a:pt x="319806" y="437572"/>
                  <a:pt x="302419" y="442532"/>
                </a:cubicBezTo>
                <a:lnTo>
                  <a:pt x="292227" y="491490"/>
                </a:lnTo>
                <a:lnTo>
                  <a:pt x="209455" y="492919"/>
                </a:lnTo>
                <a:lnTo>
                  <a:pt x="197548" y="444341"/>
                </a:lnTo>
                <a:cubicBezTo>
                  <a:pt x="180022" y="440005"/>
                  <a:pt x="163144" y="433376"/>
                  <a:pt x="147351" y="424624"/>
                </a:cubicBezTo>
                <a:lnTo>
                  <a:pt x="105537" y="452056"/>
                </a:lnTo>
                <a:lnTo>
                  <a:pt x="46005" y="394906"/>
                </a:lnTo>
                <a:lnTo>
                  <a:pt x="71914" y="352139"/>
                </a:lnTo>
                <a:cubicBezTo>
                  <a:pt x="62600" y="336689"/>
                  <a:pt x="55392" y="320064"/>
                  <a:pt x="50482" y="302705"/>
                </a:cubicBezTo>
                <a:lnTo>
                  <a:pt x="1428" y="292513"/>
                </a:lnTo>
                <a:lnTo>
                  <a:pt x="0" y="209740"/>
                </a:lnTo>
                <a:lnTo>
                  <a:pt x="48577" y="197834"/>
                </a:lnTo>
                <a:cubicBezTo>
                  <a:pt x="52904" y="180290"/>
                  <a:pt x="59568" y="163407"/>
                  <a:pt x="68389" y="147638"/>
                </a:cubicBezTo>
                <a:lnTo>
                  <a:pt x="40957" y="105823"/>
                </a:lnTo>
                <a:lnTo>
                  <a:pt x="98107" y="46291"/>
                </a:lnTo>
                <a:lnTo>
                  <a:pt x="140875" y="72199"/>
                </a:lnTo>
                <a:close/>
                <a:moveTo>
                  <a:pt x="184880" y="182118"/>
                </a:moveTo>
                <a:cubicBezTo>
                  <a:pt x="150826" y="217390"/>
                  <a:pt x="151813" y="273589"/>
                  <a:pt x="187085" y="307643"/>
                </a:cubicBezTo>
                <a:cubicBezTo>
                  <a:pt x="222357" y="341696"/>
                  <a:pt x="278556" y="340709"/>
                  <a:pt x="312610" y="305437"/>
                </a:cubicBezTo>
                <a:cubicBezTo>
                  <a:pt x="346658" y="270172"/>
                  <a:pt x="345678" y="213983"/>
                  <a:pt x="310420" y="179927"/>
                </a:cubicBezTo>
                <a:cubicBezTo>
                  <a:pt x="275130" y="145912"/>
                  <a:pt x="218963" y="146892"/>
                  <a:pt x="184881" y="182118"/>
                </a:cubicBezTo>
                <a:close/>
              </a:path>
            </a:pathLst>
          </a:custGeom>
          <a:solidFill>
            <a:srgbClr val="EBEBEB"/>
          </a:solidFill>
          <a:ln w="9525" cap="flat">
            <a:noFill/>
            <a:prstDash val="solid"/>
            <a:miter/>
          </a:ln>
        </p:spPr>
        <p:txBody>
          <a:bodyPr rtlCol="0" anchor="ctr"/>
          <a:lstStyle/>
          <a:p>
            <a:endParaRPr lang="en-ID"/>
          </a:p>
        </p:txBody>
      </p:sp>
      <p:sp>
        <p:nvSpPr>
          <p:cNvPr id="228" name="Freeform: Shape 227">
            <a:extLst>
              <a:ext uri="{FF2B5EF4-FFF2-40B4-BE49-F238E27FC236}">
                <a16:creationId xmlns:a16="http://schemas.microsoft.com/office/drawing/2014/main" id="{76E294FE-2798-026E-05B0-B1D37CA3DC6B}"/>
              </a:ext>
            </a:extLst>
          </p:cNvPr>
          <p:cNvSpPr/>
          <p:nvPr/>
        </p:nvSpPr>
        <p:spPr>
          <a:xfrm>
            <a:off x="16555623" y="7571614"/>
            <a:ext cx="1625916" cy="2167981"/>
          </a:xfrm>
          <a:custGeom>
            <a:avLst/>
            <a:gdLst>
              <a:gd name="connsiteX0" fmla="*/ 1371410 w 1625916"/>
              <a:gd name="connsiteY0" fmla="*/ 2167699 h 2167981"/>
              <a:gd name="connsiteX1" fmla="*/ 52482 w 1625916"/>
              <a:gd name="connsiteY1" fmla="*/ 2036920 h 2167981"/>
              <a:gd name="connsiteX2" fmla="*/ 286 w 1625916"/>
              <a:gd name="connsiteY2" fmla="*/ 1973198 h 2167981"/>
              <a:gd name="connsiteX3" fmla="*/ 190786 w 1625916"/>
              <a:gd name="connsiteY3" fmla="*/ 52577 h 2167981"/>
              <a:gd name="connsiteX4" fmla="*/ 254508 w 1625916"/>
              <a:gd name="connsiteY4" fmla="*/ 285 h 2167981"/>
              <a:gd name="connsiteX5" fmla="*/ 1573434 w 1625916"/>
              <a:gd name="connsiteY5" fmla="*/ 131063 h 2167981"/>
              <a:gd name="connsiteX6" fmla="*/ 1625631 w 1625916"/>
              <a:gd name="connsiteY6" fmla="*/ 194785 h 2167981"/>
              <a:gd name="connsiteX7" fmla="*/ 1435131 w 1625916"/>
              <a:gd name="connsiteY7" fmla="*/ 2115311 h 2167981"/>
              <a:gd name="connsiteX8" fmla="*/ 1371485 w 1625916"/>
              <a:gd name="connsiteY8" fmla="*/ 2167706 h 2167981"/>
              <a:gd name="connsiteX9" fmla="*/ 1371409 w 1625916"/>
              <a:gd name="connsiteY9" fmla="*/ 2167699 h 2167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5916" h="2167981">
                <a:moveTo>
                  <a:pt x="1371410" y="2167699"/>
                </a:moveTo>
                <a:lnTo>
                  <a:pt x="52482" y="2036920"/>
                </a:lnTo>
                <a:cubicBezTo>
                  <a:pt x="20486" y="2033712"/>
                  <a:pt x="-2870" y="2005200"/>
                  <a:pt x="286" y="1973198"/>
                </a:cubicBezTo>
                <a:lnTo>
                  <a:pt x="190786" y="52577"/>
                </a:lnTo>
                <a:cubicBezTo>
                  <a:pt x="193945" y="20542"/>
                  <a:pt x="222472" y="-2869"/>
                  <a:pt x="254508" y="285"/>
                </a:cubicBezTo>
                <a:lnTo>
                  <a:pt x="1573434" y="131063"/>
                </a:lnTo>
                <a:cubicBezTo>
                  <a:pt x="1605431" y="134270"/>
                  <a:pt x="1628787" y="162783"/>
                  <a:pt x="1625631" y="194785"/>
                </a:cubicBezTo>
                <a:lnTo>
                  <a:pt x="1435131" y="2115311"/>
                </a:lnTo>
                <a:cubicBezTo>
                  <a:pt x="1432024" y="2147355"/>
                  <a:pt x="1403528" y="2170813"/>
                  <a:pt x="1371485" y="2167706"/>
                </a:cubicBezTo>
                <a:cubicBezTo>
                  <a:pt x="1371460" y="2167703"/>
                  <a:pt x="1371435" y="2167701"/>
                  <a:pt x="1371409" y="2167699"/>
                </a:cubicBezTo>
                <a:close/>
              </a:path>
            </a:pathLst>
          </a:custGeom>
          <a:solidFill>
            <a:srgbClr val="E0E0E0"/>
          </a:solidFill>
          <a:ln w="9525" cap="flat">
            <a:noFill/>
            <a:prstDash val="solid"/>
            <a:miter/>
          </a:ln>
        </p:spPr>
        <p:txBody>
          <a:bodyPr rtlCol="0" anchor="ctr"/>
          <a:lstStyle/>
          <a:p>
            <a:endParaRPr lang="en-ID"/>
          </a:p>
        </p:txBody>
      </p:sp>
      <p:sp>
        <p:nvSpPr>
          <p:cNvPr id="229" name="Freeform: Shape 228">
            <a:extLst>
              <a:ext uri="{FF2B5EF4-FFF2-40B4-BE49-F238E27FC236}">
                <a16:creationId xmlns:a16="http://schemas.microsoft.com/office/drawing/2014/main" id="{C02E5360-8A65-77D5-B35C-96439895BA91}"/>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1" name="Freeform: Shape 230">
            <a:extLst>
              <a:ext uri="{FF2B5EF4-FFF2-40B4-BE49-F238E27FC236}">
                <a16:creationId xmlns:a16="http://schemas.microsoft.com/office/drawing/2014/main" id="{EB45DD46-94C5-4002-411A-9807F267541C}"/>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3" name="Freeform: Shape 232">
            <a:extLst>
              <a:ext uri="{FF2B5EF4-FFF2-40B4-BE49-F238E27FC236}">
                <a16:creationId xmlns:a16="http://schemas.microsoft.com/office/drawing/2014/main" id="{30E68AF2-FB59-DB4D-2C7A-58F8E450F5A2}"/>
              </a:ext>
            </a:extLst>
          </p:cNvPr>
          <p:cNvSpPr/>
          <p:nvPr/>
        </p:nvSpPr>
        <p:spPr>
          <a:xfrm rot="16539600">
            <a:off x="16435317" y="8000458"/>
            <a:ext cx="1867471" cy="1295876"/>
          </a:xfrm>
          <a:custGeom>
            <a:avLst/>
            <a:gdLst>
              <a:gd name="connsiteX0" fmla="*/ 0 w 1867471"/>
              <a:gd name="connsiteY0" fmla="*/ 0 h 1295876"/>
              <a:gd name="connsiteX1" fmla="*/ 1867472 w 1867471"/>
              <a:gd name="connsiteY1" fmla="*/ 0 h 1295876"/>
              <a:gd name="connsiteX2" fmla="*/ 1867472 w 1867471"/>
              <a:gd name="connsiteY2" fmla="*/ 1295876 h 1295876"/>
              <a:gd name="connsiteX3" fmla="*/ 0 w 1867471"/>
              <a:gd name="connsiteY3" fmla="*/ 1295876 h 1295876"/>
            </a:gdLst>
            <a:ahLst/>
            <a:cxnLst>
              <a:cxn ang="0">
                <a:pos x="connsiteX0" y="connsiteY0"/>
              </a:cxn>
              <a:cxn ang="0">
                <a:pos x="connsiteX1" y="connsiteY1"/>
              </a:cxn>
              <a:cxn ang="0">
                <a:pos x="connsiteX2" y="connsiteY2"/>
              </a:cxn>
              <a:cxn ang="0">
                <a:pos x="connsiteX3" y="connsiteY3"/>
              </a:cxn>
            </a:cxnLst>
            <a:rect l="l" t="t" r="r" b="b"/>
            <a:pathLst>
              <a:path w="1867471" h="1295876">
                <a:moveTo>
                  <a:pt x="0" y="0"/>
                </a:moveTo>
                <a:lnTo>
                  <a:pt x="1867472" y="0"/>
                </a:lnTo>
                <a:lnTo>
                  <a:pt x="1867472" y="1295876"/>
                </a:lnTo>
                <a:lnTo>
                  <a:pt x="0" y="1295876"/>
                </a:lnTo>
                <a:close/>
              </a:path>
            </a:pathLst>
          </a:custGeom>
          <a:solidFill>
            <a:srgbClr val="FFFFFF"/>
          </a:solidFill>
          <a:ln w="9525" cap="flat">
            <a:noFill/>
            <a:prstDash val="solid"/>
            <a:miter/>
          </a:ln>
        </p:spPr>
        <p:txBody>
          <a:bodyPr rtlCol="0" anchor="ctr"/>
          <a:lstStyle/>
          <a:p>
            <a:endParaRPr lang="en-ID"/>
          </a:p>
        </p:txBody>
      </p:sp>
      <p:sp>
        <p:nvSpPr>
          <p:cNvPr id="234" name="Freeform: Shape 233">
            <a:extLst>
              <a:ext uri="{FF2B5EF4-FFF2-40B4-BE49-F238E27FC236}">
                <a16:creationId xmlns:a16="http://schemas.microsoft.com/office/drawing/2014/main" id="{62B8D09A-243F-9411-938C-CA0661BD5676}"/>
              </a:ext>
            </a:extLst>
          </p:cNvPr>
          <p:cNvSpPr/>
          <p:nvPr/>
        </p:nvSpPr>
        <p:spPr>
          <a:xfrm>
            <a:off x="16631251" y="7654099"/>
            <a:ext cx="1476184" cy="1987581"/>
          </a:xfrm>
          <a:custGeom>
            <a:avLst/>
            <a:gdLst>
              <a:gd name="connsiteX0" fmla="*/ 1290733 w 1476184"/>
              <a:gd name="connsiteY0" fmla="*/ 1987582 h 1987581"/>
              <a:gd name="connsiteX1" fmla="*/ 1473803 w 1476184"/>
              <a:gd name="connsiteY1" fmla="*/ 129064 h 1987581"/>
              <a:gd name="connsiteX2" fmla="*/ 1474851 w 1476184"/>
              <a:gd name="connsiteY2" fmla="*/ 130397 h 1987581"/>
              <a:gd name="connsiteX3" fmla="*/ 185833 w 1476184"/>
              <a:gd name="connsiteY3" fmla="*/ 2667 h 1987581"/>
              <a:gd name="connsiteX4" fmla="*/ 185833 w 1476184"/>
              <a:gd name="connsiteY4" fmla="*/ 2667 h 1987581"/>
              <a:gd name="connsiteX5" fmla="*/ 187262 w 1476184"/>
              <a:gd name="connsiteY5" fmla="*/ 1429 h 1987581"/>
              <a:gd name="connsiteX6" fmla="*/ 2763 w 1476184"/>
              <a:gd name="connsiteY6" fmla="*/ 1859756 h 1987581"/>
              <a:gd name="connsiteX7" fmla="*/ 1810 w 1476184"/>
              <a:gd name="connsiteY7" fmla="*/ 1858613 h 1987581"/>
              <a:gd name="connsiteX8" fmla="*/ 1290733 w 1476184"/>
              <a:gd name="connsiteY8" fmla="*/ 1987582 h 1987581"/>
              <a:gd name="connsiteX9" fmla="*/ 1048 w 1476184"/>
              <a:gd name="connsiteY9" fmla="*/ 1860709 h 1987581"/>
              <a:gd name="connsiteX10" fmla="*/ 0 w 1476184"/>
              <a:gd name="connsiteY10" fmla="*/ 1860709 h 1987581"/>
              <a:gd name="connsiteX11" fmla="*/ 0 w 1476184"/>
              <a:gd name="connsiteY11" fmla="*/ 1859661 h 1987581"/>
              <a:gd name="connsiteX12" fmla="*/ 184023 w 1476184"/>
              <a:gd name="connsiteY12" fmla="*/ 1333 h 1987581"/>
              <a:gd name="connsiteX13" fmla="*/ 184023 w 1476184"/>
              <a:gd name="connsiteY13" fmla="*/ 0 h 1987581"/>
              <a:gd name="connsiteX14" fmla="*/ 185833 w 1476184"/>
              <a:gd name="connsiteY14" fmla="*/ 0 h 1987581"/>
              <a:gd name="connsiteX15" fmla="*/ 1475041 w 1476184"/>
              <a:gd name="connsiteY15" fmla="*/ 127825 h 1987581"/>
              <a:gd name="connsiteX16" fmla="*/ 1476184 w 1476184"/>
              <a:gd name="connsiteY16" fmla="*/ 127825 h 1987581"/>
              <a:gd name="connsiteX17" fmla="*/ 1476184 w 1476184"/>
              <a:gd name="connsiteY17" fmla="*/ 129064 h 1987581"/>
              <a:gd name="connsiteX18" fmla="*/ 1290733 w 1476184"/>
              <a:gd name="connsiteY18" fmla="*/ 1987582 h 1987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76184" h="1987581">
                <a:moveTo>
                  <a:pt x="1290733" y="1987582"/>
                </a:moveTo>
                <a:cubicBezTo>
                  <a:pt x="1291781" y="1976818"/>
                  <a:pt x="1365790" y="1225582"/>
                  <a:pt x="1473803" y="129064"/>
                </a:cubicBezTo>
                <a:lnTo>
                  <a:pt x="1474851" y="130397"/>
                </a:lnTo>
                <a:lnTo>
                  <a:pt x="185833" y="2667"/>
                </a:lnTo>
                <a:lnTo>
                  <a:pt x="185833" y="2667"/>
                </a:lnTo>
                <a:lnTo>
                  <a:pt x="187262" y="1429"/>
                </a:lnTo>
                <a:cubicBezTo>
                  <a:pt x="118015" y="699326"/>
                  <a:pt x="53912" y="1344454"/>
                  <a:pt x="2763" y="1859756"/>
                </a:cubicBezTo>
                <a:lnTo>
                  <a:pt x="1810" y="1858613"/>
                </a:lnTo>
                <a:lnTo>
                  <a:pt x="1290733" y="1987582"/>
                </a:lnTo>
                <a:lnTo>
                  <a:pt x="1048" y="1860709"/>
                </a:lnTo>
                <a:lnTo>
                  <a:pt x="0" y="1860709"/>
                </a:lnTo>
                <a:lnTo>
                  <a:pt x="0" y="1859661"/>
                </a:lnTo>
                <a:cubicBezTo>
                  <a:pt x="51054" y="1343977"/>
                  <a:pt x="114871" y="699230"/>
                  <a:pt x="184023" y="1333"/>
                </a:cubicBezTo>
                <a:lnTo>
                  <a:pt x="184023" y="0"/>
                </a:lnTo>
                <a:lnTo>
                  <a:pt x="185833" y="0"/>
                </a:lnTo>
                <a:lnTo>
                  <a:pt x="1475041" y="127825"/>
                </a:lnTo>
                <a:lnTo>
                  <a:pt x="1476184" y="127825"/>
                </a:lnTo>
                <a:lnTo>
                  <a:pt x="1476184" y="129064"/>
                </a:lnTo>
                <a:cubicBezTo>
                  <a:pt x="1366933" y="1225963"/>
                  <a:pt x="1291685" y="1976818"/>
                  <a:pt x="1290733" y="1987582"/>
                </a:cubicBezTo>
                <a:close/>
              </a:path>
            </a:pathLst>
          </a:custGeom>
          <a:solidFill>
            <a:srgbClr val="263238"/>
          </a:solidFill>
          <a:ln w="9525" cap="flat">
            <a:noFill/>
            <a:prstDash val="solid"/>
            <a:miter/>
          </a:ln>
        </p:spPr>
        <p:txBody>
          <a:bodyPr rtlCol="0" anchor="ctr"/>
          <a:lstStyle/>
          <a:p>
            <a:endParaRPr lang="en-ID"/>
          </a:p>
        </p:txBody>
      </p:sp>
      <p:grpSp>
        <p:nvGrpSpPr>
          <p:cNvPr id="7" name="Group 6"/>
          <p:cNvGrpSpPr/>
          <p:nvPr/>
        </p:nvGrpSpPr>
        <p:grpSpPr>
          <a:xfrm>
            <a:off x="4842798" y="2186622"/>
            <a:ext cx="4322498" cy="5132247"/>
            <a:chOff x="5164599" y="3232332"/>
            <a:chExt cx="4322498" cy="5132247"/>
          </a:xfrm>
        </p:grpSpPr>
        <p:sp>
          <p:nvSpPr>
            <p:cNvPr id="22" name="Rounded Rectangle 21"/>
            <p:cNvSpPr/>
            <p:nvPr/>
          </p:nvSpPr>
          <p:spPr>
            <a:xfrm>
              <a:off x="5164599" y="3232332"/>
              <a:ext cx="4322498" cy="5132247"/>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C924B6B-6775-5EAE-200B-97FB3C853C94}"/>
                </a:ext>
              </a:extLst>
            </p:cNvPr>
            <p:cNvSpPr txBox="1"/>
            <p:nvPr/>
          </p:nvSpPr>
          <p:spPr>
            <a:xfrm>
              <a:off x="5239433" y="3407807"/>
              <a:ext cx="3657016" cy="4555093"/>
            </a:xfrm>
            <a:prstGeom prst="rect">
              <a:avLst/>
            </a:prstGeom>
            <a:noFill/>
          </p:spPr>
          <p:txBody>
            <a:bodyPr wrap="square">
              <a:spAutoFit/>
            </a:bodyPr>
            <a:lstStyle/>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NT</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Mendukung data werehouse ukuran menengah</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Kemampuan proses paralel yang terbatas</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Hemat biaya untuk ukuran werehouse kecil dan menengah</a:t>
              </a:r>
            </a:p>
          </p:txBody>
        </p:sp>
      </p:grpSp>
      <p:grpSp>
        <p:nvGrpSpPr>
          <p:cNvPr id="8" name="Group 7"/>
          <p:cNvGrpSpPr/>
          <p:nvPr/>
        </p:nvGrpSpPr>
        <p:grpSpPr>
          <a:xfrm>
            <a:off x="9359310" y="2665261"/>
            <a:ext cx="4322498" cy="5132247"/>
            <a:chOff x="9698696" y="3215339"/>
            <a:chExt cx="4322498" cy="5132247"/>
          </a:xfrm>
        </p:grpSpPr>
        <p:sp>
          <p:nvSpPr>
            <p:cNvPr id="26" name="Rounded Rectangle 25"/>
            <p:cNvSpPr/>
            <p:nvPr/>
          </p:nvSpPr>
          <p:spPr>
            <a:xfrm>
              <a:off x="9698696" y="3215339"/>
              <a:ext cx="4322498" cy="5132247"/>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FC924B6B-6775-5EAE-200B-97FB3C853C94}"/>
                </a:ext>
              </a:extLst>
            </p:cNvPr>
            <p:cNvSpPr txBox="1"/>
            <p:nvPr/>
          </p:nvSpPr>
          <p:spPr>
            <a:xfrm>
              <a:off x="9984874" y="3500228"/>
              <a:ext cx="3657016" cy="3529171"/>
            </a:xfrm>
            <a:prstGeom prst="rect">
              <a:avLst/>
            </a:prstGeom>
            <a:noFill/>
          </p:spPr>
          <p:txBody>
            <a:bodyPr wrap="square">
              <a:spAutoFit/>
            </a:bodyPr>
            <a:lstStyle/>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Open System</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Server UNIX, pilihan medium untuk kebanyakan data werehouse</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Sesuai untuk pengolahan paralel.</a:t>
              </a:r>
            </a:p>
          </p:txBody>
        </p:sp>
      </p:grpSp>
      <p:pic>
        <p:nvPicPr>
          <p:cNvPr id="5" name="Picture 4"/>
          <p:cNvPicPr>
            <a:picLocks noChangeAspect="1"/>
          </p:cNvPicPr>
          <p:nvPr/>
        </p:nvPicPr>
        <p:blipFill>
          <a:blip r:embed="rId2"/>
          <a:stretch>
            <a:fillRect/>
          </a:stretch>
        </p:blipFill>
        <p:spPr>
          <a:xfrm>
            <a:off x="13195912" y="6047845"/>
            <a:ext cx="5110596" cy="4240053"/>
          </a:xfrm>
          <a:prstGeom prst="rect">
            <a:avLst/>
          </a:prstGeom>
        </p:spPr>
      </p:pic>
      <p:grpSp>
        <p:nvGrpSpPr>
          <p:cNvPr id="6" name="Group 5"/>
          <p:cNvGrpSpPr/>
          <p:nvPr/>
        </p:nvGrpSpPr>
        <p:grpSpPr>
          <a:xfrm>
            <a:off x="326286" y="1791335"/>
            <a:ext cx="4322498" cy="5132247"/>
            <a:chOff x="630502" y="3211652"/>
            <a:chExt cx="4322498" cy="5132247"/>
          </a:xfrm>
        </p:grpSpPr>
        <p:sp>
          <p:nvSpPr>
            <p:cNvPr id="4" name="Rounded Rectangle 3"/>
            <p:cNvSpPr/>
            <p:nvPr/>
          </p:nvSpPr>
          <p:spPr>
            <a:xfrm>
              <a:off x="630502" y="3211652"/>
              <a:ext cx="4322498" cy="5132247"/>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FC924B6B-6775-5EAE-200B-97FB3C853C94}"/>
                </a:ext>
              </a:extLst>
            </p:cNvPr>
            <p:cNvSpPr txBox="1"/>
            <p:nvPr/>
          </p:nvSpPr>
          <p:spPr>
            <a:xfrm>
              <a:off x="762584" y="3441848"/>
              <a:ext cx="3657016" cy="4555093"/>
            </a:xfrm>
            <a:prstGeom prst="rect">
              <a:avLst/>
            </a:prstGeom>
            <a:noFill/>
          </p:spPr>
          <p:txBody>
            <a:bodyPr wrap="square">
              <a:spAutoFit/>
            </a:bodyPr>
            <a:lstStyle/>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Mainframe </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Hardware yang teruji kemampuannya</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Dirancang untuk OLTP dan bukan untuk aplikasi pendukung keputusan</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Tidak hemat biaya untuk data werehouse</a:t>
              </a:r>
            </a:p>
          </p:txBody>
        </p:sp>
      </p:grpSp>
    </p:spTree>
    <p:extLst>
      <p:ext uri="{BB962C8B-B14F-4D97-AF65-F5344CB8AC3E}">
        <p14:creationId xmlns:p14="http://schemas.microsoft.com/office/powerpoint/2010/main" val="220472782"/>
      </p:ext>
    </p:extLst>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8255"/>
            <a:ext cx="5594985" cy="4389755"/>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3" name="object 3"/>
          <p:cNvSpPr/>
          <p:nvPr/>
        </p:nvSpPr>
        <p:spPr>
          <a:xfrm>
            <a:off x="0" y="6047845"/>
            <a:ext cx="8305800" cy="4239192"/>
          </a:xfrm>
          <a:custGeom>
            <a:avLst/>
            <a:gdLst/>
            <a:ahLst/>
            <a:cxnLst/>
            <a:rect l="l" t="t" r="r" b="b"/>
            <a:pathLst>
              <a:path w="5052695" h="2505709">
                <a:moveTo>
                  <a:pt x="0" y="2141906"/>
                </a:moveTo>
                <a:lnTo>
                  <a:pt x="2382918" y="2008594"/>
                </a:lnTo>
                <a:lnTo>
                  <a:pt x="2332330" y="2011060"/>
                </a:lnTo>
                <a:lnTo>
                  <a:pt x="2281703" y="2012600"/>
                </a:lnTo>
                <a:lnTo>
                  <a:pt x="2231050" y="2013217"/>
                </a:lnTo>
                <a:lnTo>
                  <a:pt x="2180383" y="2012913"/>
                </a:lnTo>
                <a:lnTo>
                  <a:pt x="2129715" y="2011691"/>
                </a:lnTo>
                <a:lnTo>
                  <a:pt x="2079058" y="2009553"/>
                </a:lnTo>
                <a:lnTo>
                  <a:pt x="2028426" y="2006501"/>
                </a:lnTo>
                <a:lnTo>
                  <a:pt x="1977831" y="2002539"/>
                </a:lnTo>
                <a:lnTo>
                  <a:pt x="1928307" y="1997043"/>
                </a:lnTo>
                <a:lnTo>
                  <a:pt x="1879053" y="1990491"/>
                </a:lnTo>
                <a:lnTo>
                  <a:pt x="1830054" y="1982928"/>
                </a:lnTo>
                <a:lnTo>
                  <a:pt x="1781300" y="1974401"/>
                </a:lnTo>
                <a:lnTo>
                  <a:pt x="1732777" y="1964956"/>
                </a:lnTo>
                <a:lnTo>
                  <a:pt x="1684472" y="1954640"/>
                </a:lnTo>
                <a:lnTo>
                  <a:pt x="1636373" y="1943499"/>
                </a:lnTo>
                <a:lnTo>
                  <a:pt x="1588467" y="1931581"/>
                </a:lnTo>
                <a:lnTo>
                  <a:pt x="1540742" y="1918931"/>
                </a:lnTo>
                <a:lnTo>
                  <a:pt x="1493184" y="1905596"/>
                </a:lnTo>
                <a:lnTo>
                  <a:pt x="1445782" y="1891622"/>
                </a:lnTo>
                <a:lnTo>
                  <a:pt x="1398522" y="1877057"/>
                </a:lnTo>
                <a:lnTo>
                  <a:pt x="1351391" y="1861945"/>
                </a:lnTo>
                <a:lnTo>
                  <a:pt x="1304378" y="1846335"/>
                </a:lnTo>
                <a:lnTo>
                  <a:pt x="1257470" y="1830273"/>
                </a:lnTo>
                <a:lnTo>
                  <a:pt x="1207850" y="1810725"/>
                </a:lnTo>
                <a:lnTo>
                  <a:pt x="1161384" y="1787690"/>
                </a:lnTo>
                <a:lnTo>
                  <a:pt x="1117953" y="1761342"/>
                </a:lnTo>
                <a:lnTo>
                  <a:pt x="1077439" y="1731854"/>
                </a:lnTo>
                <a:lnTo>
                  <a:pt x="1039722" y="1699402"/>
                </a:lnTo>
                <a:lnTo>
                  <a:pt x="1004684" y="1664159"/>
                </a:lnTo>
                <a:lnTo>
                  <a:pt x="972204" y="1626299"/>
                </a:lnTo>
                <a:lnTo>
                  <a:pt x="942165" y="1585996"/>
                </a:lnTo>
                <a:lnTo>
                  <a:pt x="914446" y="1543426"/>
                </a:lnTo>
                <a:lnTo>
                  <a:pt x="888929" y="1498761"/>
                </a:lnTo>
                <a:lnTo>
                  <a:pt x="865266" y="1453966"/>
                </a:lnTo>
                <a:lnTo>
                  <a:pt x="841885" y="1409078"/>
                </a:lnTo>
                <a:lnTo>
                  <a:pt x="818768" y="1364100"/>
                </a:lnTo>
                <a:lnTo>
                  <a:pt x="795899" y="1319032"/>
                </a:lnTo>
                <a:lnTo>
                  <a:pt x="773259" y="1273875"/>
                </a:lnTo>
                <a:lnTo>
                  <a:pt x="750831" y="1228629"/>
                </a:lnTo>
                <a:lnTo>
                  <a:pt x="728598" y="1183297"/>
                </a:lnTo>
                <a:lnTo>
                  <a:pt x="706541" y="1137878"/>
                </a:lnTo>
                <a:lnTo>
                  <a:pt x="684644" y="1092375"/>
                </a:lnTo>
                <a:lnTo>
                  <a:pt x="662889" y="1046787"/>
                </a:lnTo>
                <a:lnTo>
                  <a:pt x="641259" y="1001116"/>
                </a:lnTo>
                <a:lnTo>
                  <a:pt x="619735" y="955362"/>
                </a:lnTo>
                <a:lnTo>
                  <a:pt x="598300" y="909528"/>
                </a:lnTo>
                <a:lnTo>
                  <a:pt x="577312" y="864419"/>
                </a:lnTo>
                <a:lnTo>
                  <a:pt x="556819" y="819104"/>
                </a:lnTo>
                <a:lnTo>
                  <a:pt x="536618" y="773683"/>
                </a:lnTo>
                <a:lnTo>
                  <a:pt x="516506" y="728257"/>
                </a:lnTo>
                <a:lnTo>
                  <a:pt x="496281" y="682927"/>
                </a:lnTo>
                <a:lnTo>
                  <a:pt x="475738" y="637794"/>
                </a:lnTo>
                <a:lnTo>
                  <a:pt x="454675" y="592958"/>
                </a:lnTo>
                <a:lnTo>
                  <a:pt x="432889" y="548520"/>
                </a:lnTo>
                <a:lnTo>
                  <a:pt x="410177" y="504581"/>
                </a:lnTo>
                <a:lnTo>
                  <a:pt x="386335" y="461243"/>
                </a:lnTo>
                <a:lnTo>
                  <a:pt x="361160" y="418605"/>
                </a:lnTo>
                <a:lnTo>
                  <a:pt x="334450" y="376769"/>
                </a:lnTo>
                <a:lnTo>
                  <a:pt x="307292" y="335877"/>
                </a:lnTo>
                <a:lnTo>
                  <a:pt x="278958" y="295877"/>
                </a:lnTo>
                <a:lnTo>
                  <a:pt x="249475" y="256791"/>
                </a:lnTo>
                <a:lnTo>
                  <a:pt x="218867" y="218641"/>
                </a:lnTo>
                <a:lnTo>
                  <a:pt x="187158" y="181449"/>
                </a:lnTo>
                <a:lnTo>
                  <a:pt x="154375" y="145238"/>
                </a:lnTo>
                <a:lnTo>
                  <a:pt x="120540" y="110029"/>
                </a:lnTo>
                <a:lnTo>
                  <a:pt x="85680" y="75846"/>
                </a:lnTo>
                <a:lnTo>
                  <a:pt x="49820" y="42709"/>
                </a:lnTo>
                <a:lnTo>
                  <a:pt x="12983" y="10642"/>
                </a:lnTo>
                <a:lnTo>
                  <a:pt x="0" y="0"/>
                </a:lnTo>
                <a:lnTo>
                  <a:pt x="0" y="2141906"/>
                </a:lnTo>
                <a:close/>
              </a:path>
              <a:path w="5052695" h="2505709">
                <a:moveTo>
                  <a:pt x="5052335" y="2505672"/>
                </a:moveTo>
                <a:lnTo>
                  <a:pt x="5021439" y="2456135"/>
                </a:lnTo>
                <a:lnTo>
                  <a:pt x="4992200" y="2413220"/>
                </a:lnTo>
                <a:lnTo>
                  <a:pt x="4961452" y="2371449"/>
                </a:lnTo>
                <a:lnTo>
                  <a:pt x="4929233" y="2330875"/>
                </a:lnTo>
                <a:lnTo>
                  <a:pt x="4895581" y="2291546"/>
                </a:lnTo>
                <a:lnTo>
                  <a:pt x="4860536" y="2253516"/>
                </a:lnTo>
                <a:lnTo>
                  <a:pt x="4822751" y="2216778"/>
                </a:lnTo>
                <a:lnTo>
                  <a:pt x="4783498" y="2182845"/>
                </a:lnTo>
                <a:lnTo>
                  <a:pt x="4742842" y="2151569"/>
                </a:lnTo>
                <a:lnTo>
                  <a:pt x="4700851" y="2122806"/>
                </a:lnTo>
                <a:lnTo>
                  <a:pt x="4657591" y="2096410"/>
                </a:lnTo>
                <a:lnTo>
                  <a:pt x="4613128" y="2072236"/>
                </a:lnTo>
                <a:lnTo>
                  <a:pt x="4567529" y="2050138"/>
                </a:lnTo>
                <a:lnTo>
                  <a:pt x="4520860" y="2029972"/>
                </a:lnTo>
                <a:lnTo>
                  <a:pt x="4473187" y="2011591"/>
                </a:lnTo>
                <a:lnTo>
                  <a:pt x="4424577" y="1994851"/>
                </a:lnTo>
                <a:lnTo>
                  <a:pt x="4375096" y="1979606"/>
                </a:lnTo>
                <a:lnTo>
                  <a:pt x="4324811" y="1965710"/>
                </a:lnTo>
                <a:lnTo>
                  <a:pt x="4276660" y="1953867"/>
                </a:lnTo>
                <a:lnTo>
                  <a:pt x="4228391" y="1943280"/>
                </a:lnTo>
                <a:lnTo>
                  <a:pt x="4180010" y="1933881"/>
                </a:lnTo>
                <a:lnTo>
                  <a:pt x="4131523" y="1925606"/>
                </a:lnTo>
                <a:lnTo>
                  <a:pt x="4082935" y="1918388"/>
                </a:lnTo>
                <a:lnTo>
                  <a:pt x="4034253" y="1912162"/>
                </a:lnTo>
                <a:lnTo>
                  <a:pt x="3985482" y="1906860"/>
                </a:lnTo>
                <a:lnTo>
                  <a:pt x="3936627" y="1902418"/>
                </a:lnTo>
                <a:lnTo>
                  <a:pt x="3887694" y="1898769"/>
                </a:lnTo>
                <a:lnTo>
                  <a:pt x="3838690" y="1895847"/>
                </a:lnTo>
                <a:lnTo>
                  <a:pt x="3789619" y="1893586"/>
                </a:lnTo>
                <a:lnTo>
                  <a:pt x="3740488" y="1891920"/>
                </a:lnTo>
                <a:lnTo>
                  <a:pt x="3691301" y="1890783"/>
                </a:lnTo>
                <a:lnTo>
                  <a:pt x="3306950" y="1887386"/>
                </a:lnTo>
                <a:lnTo>
                  <a:pt x="3254285" y="1890139"/>
                </a:lnTo>
                <a:lnTo>
                  <a:pt x="3201683" y="1893790"/>
                </a:lnTo>
                <a:lnTo>
                  <a:pt x="3149157" y="1898339"/>
                </a:lnTo>
                <a:lnTo>
                  <a:pt x="3096720" y="1903785"/>
                </a:lnTo>
                <a:lnTo>
                  <a:pt x="3044384" y="1910127"/>
                </a:lnTo>
                <a:lnTo>
                  <a:pt x="2992163" y="1917364"/>
                </a:lnTo>
                <a:lnTo>
                  <a:pt x="2940070" y="1925496"/>
                </a:lnTo>
                <a:lnTo>
                  <a:pt x="2888116" y="1934522"/>
                </a:lnTo>
                <a:lnTo>
                  <a:pt x="2836316" y="1944441"/>
                </a:lnTo>
                <a:lnTo>
                  <a:pt x="2734865" y="1965211"/>
                </a:lnTo>
                <a:lnTo>
                  <a:pt x="2684908" y="1974224"/>
                </a:lnTo>
                <a:lnTo>
                  <a:pt x="2634823" y="1982295"/>
                </a:lnTo>
                <a:lnTo>
                  <a:pt x="2584622" y="1989426"/>
                </a:lnTo>
                <a:lnTo>
                  <a:pt x="2534318" y="1995618"/>
                </a:lnTo>
                <a:lnTo>
                  <a:pt x="2483925" y="2000876"/>
                </a:lnTo>
                <a:lnTo>
                  <a:pt x="2433454" y="2005200"/>
                </a:lnTo>
                <a:lnTo>
                  <a:pt x="2382918" y="2008594"/>
                </a:lnTo>
                <a:lnTo>
                  <a:pt x="0" y="2141906"/>
                </a:lnTo>
                <a:lnTo>
                  <a:pt x="0" y="2505672"/>
                </a:lnTo>
                <a:lnTo>
                  <a:pt x="5052335" y="2505672"/>
                </a:lnTo>
                <a:close/>
              </a:path>
            </a:pathLst>
          </a:custGeom>
          <a:solidFill>
            <a:srgbClr val="C8E265">
              <a:alpha val="49798"/>
            </a:srgbClr>
          </a:solidFill>
        </p:spPr>
        <p:txBody>
          <a:bodyPr wrap="square" lIns="0" tIns="0" rIns="0" bIns="0" rtlCol="0"/>
          <a:lstStyle/>
          <a:p>
            <a:endParaRPr/>
          </a:p>
        </p:txBody>
      </p:sp>
      <p:sp>
        <p:nvSpPr>
          <p:cNvPr id="17" name="object 17"/>
          <p:cNvSpPr txBox="1">
            <a:spLocks noGrp="1"/>
          </p:cNvSpPr>
          <p:nvPr>
            <p:ph type="title"/>
          </p:nvPr>
        </p:nvSpPr>
        <p:spPr>
          <a:xfrm>
            <a:off x="4152900" y="-266566"/>
            <a:ext cx="9643839" cy="1832553"/>
          </a:xfrm>
          <a:prstGeom prst="rect">
            <a:avLst/>
          </a:prstGeom>
        </p:spPr>
        <p:txBody>
          <a:bodyPr vert="horz" wrap="square" lIns="0" tIns="717550" rIns="0" bIns="0" rtlCol="0">
            <a:spAutoFit/>
          </a:bodyPr>
          <a:lstStyle/>
          <a:p>
            <a:pPr marL="12700" algn="ctr">
              <a:lnSpc>
                <a:spcPct val="100000"/>
              </a:lnSpc>
              <a:spcBef>
                <a:spcPts val="5650"/>
              </a:spcBef>
            </a:pPr>
            <a:r>
              <a:rPr lang="en-US" sz="3600" b="1">
                <a:solidFill>
                  <a:schemeClr val="accent3">
                    <a:lumMod val="50000"/>
                  </a:schemeClr>
                </a:solidFill>
                <a:latin typeface="Montserrat" panose="00000500000000000000" pitchFamily="2" charset="0"/>
                <a:cs typeface="Lucida Sans"/>
              </a:rPr>
              <a:t>Kategori Infrastruktur Data Werehouse (Fisik)</a:t>
            </a:r>
            <a:endParaRPr sz="3600" b="1" dirty="0">
              <a:solidFill>
                <a:schemeClr val="accent3">
                  <a:lumMod val="50000"/>
                </a:schemeClr>
              </a:solidFill>
              <a:latin typeface="Montserrat" panose="00000500000000000000" pitchFamily="2" charset="0"/>
              <a:cs typeface="Lucida Sans"/>
            </a:endParaRPr>
          </a:p>
        </p:txBody>
      </p:sp>
      <p:sp>
        <p:nvSpPr>
          <p:cNvPr id="27" name="object 3">
            <a:extLst>
              <a:ext uri="{FF2B5EF4-FFF2-40B4-BE49-F238E27FC236}">
                <a16:creationId xmlns:a16="http://schemas.microsoft.com/office/drawing/2014/main" id="{C93AA891-97E7-8F8B-E424-54641C01FBB0}"/>
              </a:ext>
            </a:extLst>
          </p:cNvPr>
          <p:cNvSpPr/>
          <p:nvPr/>
        </p:nvSpPr>
        <p:spPr>
          <a:xfrm>
            <a:off x="12662540" y="9069314"/>
            <a:ext cx="5625465" cy="1218252"/>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28" name="object 12">
            <a:extLst>
              <a:ext uri="{FF2B5EF4-FFF2-40B4-BE49-F238E27FC236}">
                <a16:creationId xmlns:a16="http://schemas.microsoft.com/office/drawing/2014/main" id="{DCB1773D-861A-E715-16A5-1B22ED6C60FF}"/>
              </a:ext>
            </a:extLst>
          </p:cNvPr>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40" name="Freeform: Shape 39">
            <a:extLst>
              <a:ext uri="{FF2B5EF4-FFF2-40B4-BE49-F238E27FC236}">
                <a16:creationId xmlns:a16="http://schemas.microsoft.com/office/drawing/2014/main" id="{5EDAC072-96E9-3BC8-20F6-F5F50928164C}"/>
              </a:ext>
            </a:extLst>
          </p:cNvPr>
          <p:cNvSpPr/>
          <p:nvPr/>
        </p:nvSpPr>
        <p:spPr>
          <a:xfrm>
            <a:off x="17813780" y="8517159"/>
            <a:ext cx="492728" cy="492918"/>
          </a:xfrm>
          <a:custGeom>
            <a:avLst/>
            <a:gdLst>
              <a:gd name="connsiteX0" fmla="*/ 140779 w 492728"/>
              <a:gd name="connsiteY0" fmla="*/ 71914 h 492918"/>
              <a:gd name="connsiteX1" fmla="*/ 190309 w 492728"/>
              <a:gd name="connsiteY1" fmla="*/ 50387 h 492918"/>
              <a:gd name="connsiteX2" fmla="*/ 200501 w 492728"/>
              <a:gd name="connsiteY2" fmla="*/ 1429 h 492918"/>
              <a:gd name="connsiteX3" fmla="*/ 283178 w 492728"/>
              <a:gd name="connsiteY3" fmla="*/ 0 h 492918"/>
              <a:gd name="connsiteX4" fmla="*/ 295084 w 492728"/>
              <a:gd name="connsiteY4" fmla="*/ 48578 h 492918"/>
              <a:gd name="connsiteX5" fmla="*/ 345281 w 492728"/>
              <a:gd name="connsiteY5" fmla="*/ 68294 h 492918"/>
              <a:gd name="connsiteX6" fmla="*/ 387096 w 492728"/>
              <a:gd name="connsiteY6" fmla="*/ 40957 h 492918"/>
              <a:gd name="connsiteX7" fmla="*/ 446722 w 492728"/>
              <a:gd name="connsiteY7" fmla="*/ 98107 h 492918"/>
              <a:gd name="connsiteX8" fmla="*/ 420719 w 492728"/>
              <a:gd name="connsiteY8" fmla="*/ 141065 h 492918"/>
              <a:gd name="connsiteX9" fmla="*/ 442246 w 492728"/>
              <a:gd name="connsiteY9" fmla="*/ 190500 h 492918"/>
              <a:gd name="connsiteX10" fmla="*/ 491204 w 492728"/>
              <a:gd name="connsiteY10" fmla="*/ 200692 h 492918"/>
              <a:gd name="connsiteX11" fmla="*/ 492728 w 492728"/>
              <a:gd name="connsiteY11" fmla="*/ 283464 h 492918"/>
              <a:gd name="connsiteX12" fmla="*/ 444055 w 492728"/>
              <a:gd name="connsiteY12" fmla="*/ 295370 h 492918"/>
              <a:gd name="connsiteX13" fmla="*/ 424339 w 492728"/>
              <a:gd name="connsiteY13" fmla="*/ 345567 h 492918"/>
              <a:gd name="connsiteX14" fmla="*/ 451771 w 492728"/>
              <a:gd name="connsiteY14" fmla="*/ 387382 h 492918"/>
              <a:gd name="connsiteX15" fmla="*/ 394621 w 492728"/>
              <a:gd name="connsiteY15" fmla="*/ 446913 h 492918"/>
              <a:gd name="connsiteX16" fmla="*/ 351949 w 492728"/>
              <a:gd name="connsiteY16" fmla="*/ 421005 h 492918"/>
              <a:gd name="connsiteX17" fmla="*/ 302419 w 492728"/>
              <a:gd name="connsiteY17" fmla="*/ 442532 h 492918"/>
              <a:gd name="connsiteX18" fmla="*/ 292227 w 492728"/>
              <a:gd name="connsiteY18" fmla="*/ 491490 h 492918"/>
              <a:gd name="connsiteX19" fmla="*/ 209455 w 492728"/>
              <a:gd name="connsiteY19" fmla="*/ 492919 h 492918"/>
              <a:gd name="connsiteX20" fmla="*/ 197548 w 492728"/>
              <a:gd name="connsiteY20" fmla="*/ 444341 h 492918"/>
              <a:gd name="connsiteX21" fmla="*/ 147351 w 492728"/>
              <a:gd name="connsiteY21" fmla="*/ 424624 h 492918"/>
              <a:gd name="connsiteX22" fmla="*/ 105537 w 492728"/>
              <a:gd name="connsiteY22" fmla="*/ 452056 h 492918"/>
              <a:gd name="connsiteX23" fmla="*/ 46005 w 492728"/>
              <a:gd name="connsiteY23" fmla="*/ 394906 h 492918"/>
              <a:gd name="connsiteX24" fmla="*/ 71914 w 492728"/>
              <a:gd name="connsiteY24" fmla="*/ 352139 h 492918"/>
              <a:gd name="connsiteX25" fmla="*/ 50482 w 492728"/>
              <a:gd name="connsiteY25" fmla="*/ 302705 h 492918"/>
              <a:gd name="connsiteX26" fmla="*/ 1428 w 492728"/>
              <a:gd name="connsiteY26" fmla="*/ 292513 h 492918"/>
              <a:gd name="connsiteX27" fmla="*/ 0 w 492728"/>
              <a:gd name="connsiteY27" fmla="*/ 209740 h 492918"/>
              <a:gd name="connsiteX28" fmla="*/ 48577 w 492728"/>
              <a:gd name="connsiteY28" fmla="*/ 197834 h 492918"/>
              <a:gd name="connsiteX29" fmla="*/ 68389 w 492728"/>
              <a:gd name="connsiteY29" fmla="*/ 147638 h 492918"/>
              <a:gd name="connsiteX30" fmla="*/ 40957 w 492728"/>
              <a:gd name="connsiteY30" fmla="*/ 105823 h 492918"/>
              <a:gd name="connsiteX31" fmla="*/ 98107 w 492728"/>
              <a:gd name="connsiteY31" fmla="*/ 46291 h 492918"/>
              <a:gd name="connsiteX32" fmla="*/ 140875 w 492728"/>
              <a:gd name="connsiteY32" fmla="*/ 72199 h 492918"/>
              <a:gd name="connsiteX33" fmla="*/ 184880 w 492728"/>
              <a:gd name="connsiteY33" fmla="*/ 182118 h 492918"/>
              <a:gd name="connsiteX34" fmla="*/ 187085 w 492728"/>
              <a:gd name="connsiteY34" fmla="*/ 307643 h 492918"/>
              <a:gd name="connsiteX35" fmla="*/ 312610 w 492728"/>
              <a:gd name="connsiteY35" fmla="*/ 305437 h 492918"/>
              <a:gd name="connsiteX36" fmla="*/ 310420 w 492728"/>
              <a:gd name="connsiteY36" fmla="*/ 179927 h 492918"/>
              <a:gd name="connsiteX37" fmla="*/ 184881 w 492728"/>
              <a:gd name="connsiteY37" fmla="*/ 182118 h 492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92728" h="492918">
                <a:moveTo>
                  <a:pt x="140779" y="71914"/>
                </a:moveTo>
                <a:cubicBezTo>
                  <a:pt x="156271" y="62591"/>
                  <a:pt x="172924" y="55353"/>
                  <a:pt x="190309" y="50387"/>
                </a:cubicBezTo>
                <a:lnTo>
                  <a:pt x="200501" y="1429"/>
                </a:lnTo>
                <a:lnTo>
                  <a:pt x="283178" y="0"/>
                </a:lnTo>
                <a:lnTo>
                  <a:pt x="295084" y="48578"/>
                </a:lnTo>
                <a:cubicBezTo>
                  <a:pt x="312616" y="52898"/>
                  <a:pt x="329496" y="59528"/>
                  <a:pt x="345281" y="68294"/>
                </a:cubicBezTo>
                <a:lnTo>
                  <a:pt x="387096" y="40957"/>
                </a:lnTo>
                <a:lnTo>
                  <a:pt x="446722" y="98107"/>
                </a:lnTo>
                <a:lnTo>
                  <a:pt x="420719" y="141065"/>
                </a:lnTo>
                <a:cubicBezTo>
                  <a:pt x="430102" y="156492"/>
                  <a:pt x="437344" y="173122"/>
                  <a:pt x="442246" y="190500"/>
                </a:cubicBezTo>
                <a:lnTo>
                  <a:pt x="491204" y="200692"/>
                </a:lnTo>
                <a:lnTo>
                  <a:pt x="492728" y="283464"/>
                </a:lnTo>
                <a:lnTo>
                  <a:pt x="444055" y="295370"/>
                </a:lnTo>
                <a:cubicBezTo>
                  <a:pt x="439820" y="312929"/>
                  <a:pt x="433186" y="329820"/>
                  <a:pt x="424339" y="345567"/>
                </a:cubicBezTo>
                <a:lnTo>
                  <a:pt x="451771" y="387382"/>
                </a:lnTo>
                <a:lnTo>
                  <a:pt x="394621" y="446913"/>
                </a:lnTo>
                <a:lnTo>
                  <a:pt x="351949" y="421005"/>
                </a:lnTo>
                <a:cubicBezTo>
                  <a:pt x="336460" y="430334"/>
                  <a:pt x="319806" y="437572"/>
                  <a:pt x="302419" y="442532"/>
                </a:cubicBezTo>
                <a:lnTo>
                  <a:pt x="292227" y="491490"/>
                </a:lnTo>
                <a:lnTo>
                  <a:pt x="209455" y="492919"/>
                </a:lnTo>
                <a:lnTo>
                  <a:pt x="197548" y="444341"/>
                </a:lnTo>
                <a:cubicBezTo>
                  <a:pt x="180022" y="440005"/>
                  <a:pt x="163144" y="433376"/>
                  <a:pt x="147351" y="424624"/>
                </a:cubicBezTo>
                <a:lnTo>
                  <a:pt x="105537" y="452056"/>
                </a:lnTo>
                <a:lnTo>
                  <a:pt x="46005" y="394906"/>
                </a:lnTo>
                <a:lnTo>
                  <a:pt x="71914" y="352139"/>
                </a:lnTo>
                <a:cubicBezTo>
                  <a:pt x="62600" y="336689"/>
                  <a:pt x="55392" y="320064"/>
                  <a:pt x="50482" y="302705"/>
                </a:cubicBezTo>
                <a:lnTo>
                  <a:pt x="1428" y="292513"/>
                </a:lnTo>
                <a:lnTo>
                  <a:pt x="0" y="209740"/>
                </a:lnTo>
                <a:lnTo>
                  <a:pt x="48577" y="197834"/>
                </a:lnTo>
                <a:cubicBezTo>
                  <a:pt x="52904" y="180290"/>
                  <a:pt x="59568" y="163407"/>
                  <a:pt x="68389" y="147638"/>
                </a:cubicBezTo>
                <a:lnTo>
                  <a:pt x="40957" y="105823"/>
                </a:lnTo>
                <a:lnTo>
                  <a:pt x="98107" y="46291"/>
                </a:lnTo>
                <a:lnTo>
                  <a:pt x="140875" y="72199"/>
                </a:lnTo>
                <a:close/>
                <a:moveTo>
                  <a:pt x="184880" y="182118"/>
                </a:moveTo>
                <a:cubicBezTo>
                  <a:pt x="150826" y="217390"/>
                  <a:pt x="151813" y="273589"/>
                  <a:pt x="187085" y="307643"/>
                </a:cubicBezTo>
                <a:cubicBezTo>
                  <a:pt x="222357" y="341696"/>
                  <a:pt x="278556" y="340709"/>
                  <a:pt x="312610" y="305437"/>
                </a:cubicBezTo>
                <a:cubicBezTo>
                  <a:pt x="346658" y="270172"/>
                  <a:pt x="345678" y="213983"/>
                  <a:pt x="310420" y="179927"/>
                </a:cubicBezTo>
                <a:cubicBezTo>
                  <a:pt x="275130" y="145912"/>
                  <a:pt x="218963" y="146892"/>
                  <a:pt x="184881" y="182118"/>
                </a:cubicBezTo>
                <a:close/>
              </a:path>
            </a:pathLst>
          </a:custGeom>
          <a:solidFill>
            <a:srgbClr val="EBEBEB"/>
          </a:solidFill>
          <a:ln w="9525" cap="flat">
            <a:noFill/>
            <a:prstDash val="solid"/>
            <a:miter/>
          </a:ln>
        </p:spPr>
        <p:txBody>
          <a:bodyPr rtlCol="0" anchor="ctr"/>
          <a:lstStyle/>
          <a:p>
            <a:endParaRPr lang="en-ID"/>
          </a:p>
        </p:txBody>
      </p:sp>
      <p:sp>
        <p:nvSpPr>
          <p:cNvPr id="228" name="Freeform: Shape 227">
            <a:extLst>
              <a:ext uri="{FF2B5EF4-FFF2-40B4-BE49-F238E27FC236}">
                <a16:creationId xmlns:a16="http://schemas.microsoft.com/office/drawing/2014/main" id="{76E294FE-2798-026E-05B0-B1D37CA3DC6B}"/>
              </a:ext>
            </a:extLst>
          </p:cNvPr>
          <p:cNvSpPr/>
          <p:nvPr/>
        </p:nvSpPr>
        <p:spPr>
          <a:xfrm>
            <a:off x="16555623" y="7571614"/>
            <a:ext cx="1625916" cy="2167981"/>
          </a:xfrm>
          <a:custGeom>
            <a:avLst/>
            <a:gdLst>
              <a:gd name="connsiteX0" fmla="*/ 1371410 w 1625916"/>
              <a:gd name="connsiteY0" fmla="*/ 2167699 h 2167981"/>
              <a:gd name="connsiteX1" fmla="*/ 52482 w 1625916"/>
              <a:gd name="connsiteY1" fmla="*/ 2036920 h 2167981"/>
              <a:gd name="connsiteX2" fmla="*/ 286 w 1625916"/>
              <a:gd name="connsiteY2" fmla="*/ 1973198 h 2167981"/>
              <a:gd name="connsiteX3" fmla="*/ 190786 w 1625916"/>
              <a:gd name="connsiteY3" fmla="*/ 52577 h 2167981"/>
              <a:gd name="connsiteX4" fmla="*/ 254508 w 1625916"/>
              <a:gd name="connsiteY4" fmla="*/ 285 h 2167981"/>
              <a:gd name="connsiteX5" fmla="*/ 1573434 w 1625916"/>
              <a:gd name="connsiteY5" fmla="*/ 131063 h 2167981"/>
              <a:gd name="connsiteX6" fmla="*/ 1625631 w 1625916"/>
              <a:gd name="connsiteY6" fmla="*/ 194785 h 2167981"/>
              <a:gd name="connsiteX7" fmla="*/ 1435131 w 1625916"/>
              <a:gd name="connsiteY7" fmla="*/ 2115311 h 2167981"/>
              <a:gd name="connsiteX8" fmla="*/ 1371485 w 1625916"/>
              <a:gd name="connsiteY8" fmla="*/ 2167706 h 2167981"/>
              <a:gd name="connsiteX9" fmla="*/ 1371409 w 1625916"/>
              <a:gd name="connsiteY9" fmla="*/ 2167699 h 2167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5916" h="2167981">
                <a:moveTo>
                  <a:pt x="1371410" y="2167699"/>
                </a:moveTo>
                <a:lnTo>
                  <a:pt x="52482" y="2036920"/>
                </a:lnTo>
                <a:cubicBezTo>
                  <a:pt x="20486" y="2033712"/>
                  <a:pt x="-2870" y="2005200"/>
                  <a:pt x="286" y="1973198"/>
                </a:cubicBezTo>
                <a:lnTo>
                  <a:pt x="190786" y="52577"/>
                </a:lnTo>
                <a:cubicBezTo>
                  <a:pt x="193945" y="20542"/>
                  <a:pt x="222472" y="-2869"/>
                  <a:pt x="254508" y="285"/>
                </a:cubicBezTo>
                <a:lnTo>
                  <a:pt x="1573434" y="131063"/>
                </a:lnTo>
                <a:cubicBezTo>
                  <a:pt x="1605431" y="134270"/>
                  <a:pt x="1628787" y="162783"/>
                  <a:pt x="1625631" y="194785"/>
                </a:cubicBezTo>
                <a:lnTo>
                  <a:pt x="1435131" y="2115311"/>
                </a:lnTo>
                <a:cubicBezTo>
                  <a:pt x="1432024" y="2147355"/>
                  <a:pt x="1403528" y="2170813"/>
                  <a:pt x="1371485" y="2167706"/>
                </a:cubicBezTo>
                <a:cubicBezTo>
                  <a:pt x="1371460" y="2167703"/>
                  <a:pt x="1371435" y="2167701"/>
                  <a:pt x="1371409" y="2167699"/>
                </a:cubicBezTo>
                <a:close/>
              </a:path>
            </a:pathLst>
          </a:custGeom>
          <a:solidFill>
            <a:srgbClr val="E0E0E0"/>
          </a:solidFill>
          <a:ln w="9525" cap="flat">
            <a:noFill/>
            <a:prstDash val="solid"/>
            <a:miter/>
          </a:ln>
        </p:spPr>
        <p:txBody>
          <a:bodyPr rtlCol="0" anchor="ctr"/>
          <a:lstStyle/>
          <a:p>
            <a:endParaRPr lang="en-ID"/>
          </a:p>
        </p:txBody>
      </p:sp>
      <p:sp>
        <p:nvSpPr>
          <p:cNvPr id="229" name="Freeform: Shape 228">
            <a:extLst>
              <a:ext uri="{FF2B5EF4-FFF2-40B4-BE49-F238E27FC236}">
                <a16:creationId xmlns:a16="http://schemas.microsoft.com/office/drawing/2014/main" id="{C02E5360-8A65-77D5-B35C-96439895BA91}"/>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1" name="Freeform: Shape 230">
            <a:extLst>
              <a:ext uri="{FF2B5EF4-FFF2-40B4-BE49-F238E27FC236}">
                <a16:creationId xmlns:a16="http://schemas.microsoft.com/office/drawing/2014/main" id="{EB45DD46-94C5-4002-411A-9807F267541C}"/>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3" name="Freeform: Shape 232">
            <a:extLst>
              <a:ext uri="{FF2B5EF4-FFF2-40B4-BE49-F238E27FC236}">
                <a16:creationId xmlns:a16="http://schemas.microsoft.com/office/drawing/2014/main" id="{30E68AF2-FB59-DB4D-2C7A-58F8E450F5A2}"/>
              </a:ext>
            </a:extLst>
          </p:cNvPr>
          <p:cNvSpPr/>
          <p:nvPr/>
        </p:nvSpPr>
        <p:spPr>
          <a:xfrm rot="16539600">
            <a:off x="16435317" y="8000458"/>
            <a:ext cx="1867471" cy="1295876"/>
          </a:xfrm>
          <a:custGeom>
            <a:avLst/>
            <a:gdLst>
              <a:gd name="connsiteX0" fmla="*/ 0 w 1867471"/>
              <a:gd name="connsiteY0" fmla="*/ 0 h 1295876"/>
              <a:gd name="connsiteX1" fmla="*/ 1867472 w 1867471"/>
              <a:gd name="connsiteY1" fmla="*/ 0 h 1295876"/>
              <a:gd name="connsiteX2" fmla="*/ 1867472 w 1867471"/>
              <a:gd name="connsiteY2" fmla="*/ 1295876 h 1295876"/>
              <a:gd name="connsiteX3" fmla="*/ 0 w 1867471"/>
              <a:gd name="connsiteY3" fmla="*/ 1295876 h 1295876"/>
            </a:gdLst>
            <a:ahLst/>
            <a:cxnLst>
              <a:cxn ang="0">
                <a:pos x="connsiteX0" y="connsiteY0"/>
              </a:cxn>
              <a:cxn ang="0">
                <a:pos x="connsiteX1" y="connsiteY1"/>
              </a:cxn>
              <a:cxn ang="0">
                <a:pos x="connsiteX2" y="connsiteY2"/>
              </a:cxn>
              <a:cxn ang="0">
                <a:pos x="connsiteX3" y="connsiteY3"/>
              </a:cxn>
            </a:cxnLst>
            <a:rect l="l" t="t" r="r" b="b"/>
            <a:pathLst>
              <a:path w="1867471" h="1295876">
                <a:moveTo>
                  <a:pt x="0" y="0"/>
                </a:moveTo>
                <a:lnTo>
                  <a:pt x="1867472" y="0"/>
                </a:lnTo>
                <a:lnTo>
                  <a:pt x="1867472" y="1295876"/>
                </a:lnTo>
                <a:lnTo>
                  <a:pt x="0" y="1295876"/>
                </a:lnTo>
                <a:close/>
              </a:path>
            </a:pathLst>
          </a:custGeom>
          <a:solidFill>
            <a:srgbClr val="FFFFFF"/>
          </a:solidFill>
          <a:ln w="9525" cap="flat">
            <a:noFill/>
            <a:prstDash val="solid"/>
            <a:miter/>
          </a:ln>
        </p:spPr>
        <p:txBody>
          <a:bodyPr rtlCol="0" anchor="ctr"/>
          <a:lstStyle/>
          <a:p>
            <a:endParaRPr lang="en-ID"/>
          </a:p>
        </p:txBody>
      </p:sp>
      <p:sp>
        <p:nvSpPr>
          <p:cNvPr id="234" name="Freeform: Shape 233">
            <a:extLst>
              <a:ext uri="{FF2B5EF4-FFF2-40B4-BE49-F238E27FC236}">
                <a16:creationId xmlns:a16="http://schemas.microsoft.com/office/drawing/2014/main" id="{62B8D09A-243F-9411-938C-CA0661BD5676}"/>
              </a:ext>
            </a:extLst>
          </p:cNvPr>
          <p:cNvSpPr/>
          <p:nvPr/>
        </p:nvSpPr>
        <p:spPr>
          <a:xfrm>
            <a:off x="16631251" y="7654099"/>
            <a:ext cx="1476184" cy="1987581"/>
          </a:xfrm>
          <a:custGeom>
            <a:avLst/>
            <a:gdLst>
              <a:gd name="connsiteX0" fmla="*/ 1290733 w 1476184"/>
              <a:gd name="connsiteY0" fmla="*/ 1987582 h 1987581"/>
              <a:gd name="connsiteX1" fmla="*/ 1473803 w 1476184"/>
              <a:gd name="connsiteY1" fmla="*/ 129064 h 1987581"/>
              <a:gd name="connsiteX2" fmla="*/ 1474851 w 1476184"/>
              <a:gd name="connsiteY2" fmla="*/ 130397 h 1987581"/>
              <a:gd name="connsiteX3" fmla="*/ 185833 w 1476184"/>
              <a:gd name="connsiteY3" fmla="*/ 2667 h 1987581"/>
              <a:gd name="connsiteX4" fmla="*/ 185833 w 1476184"/>
              <a:gd name="connsiteY4" fmla="*/ 2667 h 1987581"/>
              <a:gd name="connsiteX5" fmla="*/ 187262 w 1476184"/>
              <a:gd name="connsiteY5" fmla="*/ 1429 h 1987581"/>
              <a:gd name="connsiteX6" fmla="*/ 2763 w 1476184"/>
              <a:gd name="connsiteY6" fmla="*/ 1859756 h 1987581"/>
              <a:gd name="connsiteX7" fmla="*/ 1810 w 1476184"/>
              <a:gd name="connsiteY7" fmla="*/ 1858613 h 1987581"/>
              <a:gd name="connsiteX8" fmla="*/ 1290733 w 1476184"/>
              <a:gd name="connsiteY8" fmla="*/ 1987582 h 1987581"/>
              <a:gd name="connsiteX9" fmla="*/ 1048 w 1476184"/>
              <a:gd name="connsiteY9" fmla="*/ 1860709 h 1987581"/>
              <a:gd name="connsiteX10" fmla="*/ 0 w 1476184"/>
              <a:gd name="connsiteY10" fmla="*/ 1860709 h 1987581"/>
              <a:gd name="connsiteX11" fmla="*/ 0 w 1476184"/>
              <a:gd name="connsiteY11" fmla="*/ 1859661 h 1987581"/>
              <a:gd name="connsiteX12" fmla="*/ 184023 w 1476184"/>
              <a:gd name="connsiteY12" fmla="*/ 1333 h 1987581"/>
              <a:gd name="connsiteX13" fmla="*/ 184023 w 1476184"/>
              <a:gd name="connsiteY13" fmla="*/ 0 h 1987581"/>
              <a:gd name="connsiteX14" fmla="*/ 185833 w 1476184"/>
              <a:gd name="connsiteY14" fmla="*/ 0 h 1987581"/>
              <a:gd name="connsiteX15" fmla="*/ 1475041 w 1476184"/>
              <a:gd name="connsiteY15" fmla="*/ 127825 h 1987581"/>
              <a:gd name="connsiteX16" fmla="*/ 1476184 w 1476184"/>
              <a:gd name="connsiteY16" fmla="*/ 127825 h 1987581"/>
              <a:gd name="connsiteX17" fmla="*/ 1476184 w 1476184"/>
              <a:gd name="connsiteY17" fmla="*/ 129064 h 1987581"/>
              <a:gd name="connsiteX18" fmla="*/ 1290733 w 1476184"/>
              <a:gd name="connsiteY18" fmla="*/ 1987582 h 1987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76184" h="1987581">
                <a:moveTo>
                  <a:pt x="1290733" y="1987582"/>
                </a:moveTo>
                <a:cubicBezTo>
                  <a:pt x="1291781" y="1976818"/>
                  <a:pt x="1365790" y="1225582"/>
                  <a:pt x="1473803" y="129064"/>
                </a:cubicBezTo>
                <a:lnTo>
                  <a:pt x="1474851" y="130397"/>
                </a:lnTo>
                <a:lnTo>
                  <a:pt x="185833" y="2667"/>
                </a:lnTo>
                <a:lnTo>
                  <a:pt x="185833" y="2667"/>
                </a:lnTo>
                <a:lnTo>
                  <a:pt x="187262" y="1429"/>
                </a:lnTo>
                <a:cubicBezTo>
                  <a:pt x="118015" y="699326"/>
                  <a:pt x="53912" y="1344454"/>
                  <a:pt x="2763" y="1859756"/>
                </a:cubicBezTo>
                <a:lnTo>
                  <a:pt x="1810" y="1858613"/>
                </a:lnTo>
                <a:lnTo>
                  <a:pt x="1290733" y="1987582"/>
                </a:lnTo>
                <a:lnTo>
                  <a:pt x="1048" y="1860709"/>
                </a:lnTo>
                <a:lnTo>
                  <a:pt x="0" y="1860709"/>
                </a:lnTo>
                <a:lnTo>
                  <a:pt x="0" y="1859661"/>
                </a:lnTo>
                <a:cubicBezTo>
                  <a:pt x="51054" y="1343977"/>
                  <a:pt x="114871" y="699230"/>
                  <a:pt x="184023" y="1333"/>
                </a:cubicBezTo>
                <a:lnTo>
                  <a:pt x="184023" y="0"/>
                </a:lnTo>
                <a:lnTo>
                  <a:pt x="185833" y="0"/>
                </a:lnTo>
                <a:lnTo>
                  <a:pt x="1475041" y="127825"/>
                </a:lnTo>
                <a:lnTo>
                  <a:pt x="1476184" y="127825"/>
                </a:lnTo>
                <a:lnTo>
                  <a:pt x="1476184" y="129064"/>
                </a:lnTo>
                <a:cubicBezTo>
                  <a:pt x="1366933" y="1225963"/>
                  <a:pt x="1291685" y="1976818"/>
                  <a:pt x="1290733" y="1987582"/>
                </a:cubicBezTo>
                <a:close/>
              </a:path>
            </a:pathLst>
          </a:custGeom>
          <a:solidFill>
            <a:srgbClr val="263238"/>
          </a:solidFill>
          <a:ln w="9525" cap="flat">
            <a:noFill/>
            <a:prstDash val="solid"/>
            <a:miter/>
          </a:ln>
        </p:spPr>
        <p:txBody>
          <a:bodyPr rtlCol="0" anchor="ctr"/>
          <a:lstStyle/>
          <a:p>
            <a:endParaRPr lang="en-ID"/>
          </a:p>
        </p:txBody>
      </p:sp>
      <p:sp>
        <p:nvSpPr>
          <p:cNvPr id="23" name="object 17"/>
          <p:cNvSpPr txBox="1">
            <a:spLocks/>
          </p:cNvSpPr>
          <p:nvPr/>
        </p:nvSpPr>
        <p:spPr>
          <a:xfrm>
            <a:off x="-35772" y="1418883"/>
            <a:ext cx="7619999"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12700" algn="ctr">
              <a:spcBef>
                <a:spcPts val="5650"/>
              </a:spcBef>
            </a:pPr>
            <a:r>
              <a:rPr lang="en-US" sz="2800" b="1">
                <a:solidFill>
                  <a:schemeClr val="accent3">
                    <a:lumMod val="50000"/>
                  </a:schemeClr>
                </a:solidFill>
                <a:latin typeface="Montserrat" panose="00000500000000000000" pitchFamily="2" charset="0"/>
                <a:cs typeface="Lucida Sans"/>
              </a:rPr>
              <a:t>2. Perangkat Lunak (Software) </a:t>
            </a:r>
          </a:p>
        </p:txBody>
      </p:sp>
      <p:sp>
        <p:nvSpPr>
          <p:cNvPr id="24" name="TextBox 23">
            <a:extLst>
              <a:ext uri="{FF2B5EF4-FFF2-40B4-BE49-F238E27FC236}">
                <a16:creationId xmlns:a16="http://schemas.microsoft.com/office/drawing/2014/main" id="{FC924B6B-6775-5EAE-200B-97FB3C853C94}"/>
              </a:ext>
            </a:extLst>
          </p:cNvPr>
          <p:cNvSpPr txBox="1"/>
          <p:nvPr/>
        </p:nvSpPr>
        <p:spPr>
          <a:xfrm>
            <a:off x="849017" y="2553171"/>
            <a:ext cx="7609183" cy="3785652"/>
          </a:xfrm>
          <a:prstGeom prst="rect">
            <a:avLst/>
          </a:prstGeom>
          <a:noFill/>
        </p:spPr>
        <p:txBody>
          <a:bodyPr wrap="square">
            <a:spAutoFit/>
          </a:bodyPr>
          <a:lstStyle/>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Perangkat lunak computer (software) pada infrastruktur fisik umumnya meliputi, system operasi, database, dan </a:t>
            </a:r>
            <a:r>
              <a:rPr lang="en-ID" sz="2000" b="1" i="1" kern="100">
                <a:latin typeface="Montserrat" panose="00000500000000000000" pitchFamily="2" charset="0"/>
                <a:ea typeface="Calibri" panose="020F0502020204030204" pitchFamily="34" charset="0"/>
                <a:cs typeface="Arial" panose="020B0604020202020204" pitchFamily="34" charset="0"/>
              </a:rPr>
              <a:t>Database Management System </a:t>
            </a:r>
            <a:r>
              <a:rPr lang="en-ID" sz="2000" b="1" kern="100">
                <a:latin typeface="Montserrat" panose="00000500000000000000" pitchFamily="2" charset="0"/>
                <a:ea typeface="Calibri" panose="020F0502020204030204" pitchFamily="34" charset="0"/>
                <a:cs typeface="Arial" panose="020B0604020202020204" pitchFamily="34" charset="0"/>
              </a:rPr>
              <a:t>(DBMS). Softtware dalam bentuk system operasi membantu jalannya fungsi dari hardware pada system data werehouse, dari sisi proses komputasi, pemrosesan paralel, pemrosesan data, analisis data, hingga keterhubungan di dalam jaringn komputer.  </a:t>
            </a:r>
          </a:p>
        </p:txBody>
      </p:sp>
      <p:sp>
        <p:nvSpPr>
          <p:cNvPr id="20" name="TextBox 19">
            <a:extLst>
              <a:ext uri="{FF2B5EF4-FFF2-40B4-BE49-F238E27FC236}">
                <a16:creationId xmlns:a16="http://schemas.microsoft.com/office/drawing/2014/main" id="{FC924B6B-6775-5EAE-200B-97FB3C853C94}"/>
              </a:ext>
            </a:extLst>
          </p:cNvPr>
          <p:cNvSpPr txBox="1"/>
          <p:nvPr/>
        </p:nvSpPr>
        <p:spPr>
          <a:xfrm>
            <a:off x="7810853" y="7702491"/>
            <a:ext cx="8229600" cy="1938992"/>
          </a:xfrm>
          <a:prstGeom prst="rect">
            <a:avLst/>
          </a:prstGeom>
          <a:noFill/>
        </p:spPr>
        <p:txBody>
          <a:bodyPr wrap="square">
            <a:spAutoFit/>
          </a:bodyPr>
          <a:lstStyle/>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Pemilihan software untuk infrastruktur fisik data werehouse (sistem operasi, database, DBMS) bersifat independen, yaitu tidak terikat vendor, platform, ataupun teknologi dan bahasa pemrograman yang dipilih. </a:t>
            </a:r>
          </a:p>
        </p:txBody>
      </p:sp>
      <p:sp>
        <p:nvSpPr>
          <p:cNvPr id="4" name="Rectangle 3"/>
          <p:cNvSpPr/>
          <p:nvPr/>
        </p:nvSpPr>
        <p:spPr>
          <a:xfrm>
            <a:off x="7924800" y="6776058"/>
            <a:ext cx="2286000" cy="878041"/>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FC924B6B-6775-5EAE-200B-97FB3C853C94}"/>
              </a:ext>
            </a:extLst>
          </p:cNvPr>
          <p:cNvSpPr txBox="1"/>
          <p:nvPr/>
        </p:nvSpPr>
        <p:spPr>
          <a:xfrm>
            <a:off x="8467814" y="6896100"/>
            <a:ext cx="1409347" cy="646331"/>
          </a:xfrm>
          <a:prstGeom prst="rect">
            <a:avLst/>
          </a:prstGeom>
          <a:noFill/>
        </p:spPr>
        <p:txBody>
          <a:bodyPr wrap="square">
            <a:spAutoFit/>
          </a:bodyPr>
          <a:lstStyle/>
          <a:p>
            <a:pPr algn="just">
              <a:lnSpc>
                <a:spcPct val="150000"/>
              </a:lnSpc>
              <a:spcAft>
                <a:spcPts val="800"/>
              </a:spcAft>
            </a:pPr>
            <a:r>
              <a:rPr lang="en-ID" sz="2400" b="1" kern="100">
                <a:solidFill>
                  <a:srgbClr val="C00000"/>
                </a:solidFill>
                <a:latin typeface="Montserrat" panose="00000500000000000000" pitchFamily="2" charset="0"/>
                <a:ea typeface="Calibri" panose="020F0502020204030204" pitchFamily="34" charset="0"/>
                <a:cs typeface="Arial" panose="020B0604020202020204" pitchFamily="34" charset="0"/>
              </a:rPr>
              <a:t>Note !</a:t>
            </a:r>
          </a:p>
        </p:txBody>
      </p:sp>
    </p:spTree>
    <p:extLst>
      <p:ext uri="{BB962C8B-B14F-4D97-AF65-F5344CB8AC3E}">
        <p14:creationId xmlns:p14="http://schemas.microsoft.com/office/powerpoint/2010/main" val="1320033108"/>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8255"/>
            <a:ext cx="5594985" cy="4389755"/>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3" name="object 3"/>
          <p:cNvSpPr/>
          <p:nvPr/>
        </p:nvSpPr>
        <p:spPr>
          <a:xfrm>
            <a:off x="0" y="6047845"/>
            <a:ext cx="8305800" cy="4239192"/>
          </a:xfrm>
          <a:custGeom>
            <a:avLst/>
            <a:gdLst/>
            <a:ahLst/>
            <a:cxnLst/>
            <a:rect l="l" t="t" r="r" b="b"/>
            <a:pathLst>
              <a:path w="5052695" h="2505709">
                <a:moveTo>
                  <a:pt x="0" y="2141906"/>
                </a:moveTo>
                <a:lnTo>
                  <a:pt x="2382918" y="2008594"/>
                </a:lnTo>
                <a:lnTo>
                  <a:pt x="2332330" y="2011060"/>
                </a:lnTo>
                <a:lnTo>
                  <a:pt x="2281703" y="2012600"/>
                </a:lnTo>
                <a:lnTo>
                  <a:pt x="2231050" y="2013217"/>
                </a:lnTo>
                <a:lnTo>
                  <a:pt x="2180383" y="2012913"/>
                </a:lnTo>
                <a:lnTo>
                  <a:pt x="2129715" y="2011691"/>
                </a:lnTo>
                <a:lnTo>
                  <a:pt x="2079058" y="2009553"/>
                </a:lnTo>
                <a:lnTo>
                  <a:pt x="2028426" y="2006501"/>
                </a:lnTo>
                <a:lnTo>
                  <a:pt x="1977831" y="2002539"/>
                </a:lnTo>
                <a:lnTo>
                  <a:pt x="1928307" y="1997043"/>
                </a:lnTo>
                <a:lnTo>
                  <a:pt x="1879053" y="1990491"/>
                </a:lnTo>
                <a:lnTo>
                  <a:pt x="1830054" y="1982928"/>
                </a:lnTo>
                <a:lnTo>
                  <a:pt x="1781300" y="1974401"/>
                </a:lnTo>
                <a:lnTo>
                  <a:pt x="1732777" y="1964956"/>
                </a:lnTo>
                <a:lnTo>
                  <a:pt x="1684472" y="1954640"/>
                </a:lnTo>
                <a:lnTo>
                  <a:pt x="1636373" y="1943499"/>
                </a:lnTo>
                <a:lnTo>
                  <a:pt x="1588467" y="1931581"/>
                </a:lnTo>
                <a:lnTo>
                  <a:pt x="1540742" y="1918931"/>
                </a:lnTo>
                <a:lnTo>
                  <a:pt x="1493184" y="1905596"/>
                </a:lnTo>
                <a:lnTo>
                  <a:pt x="1445782" y="1891622"/>
                </a:lnTo>
                <a:lnTo>
                  <a:pt x="1398522" y="1877057"/>
                </a:lnTo>
                <a:lnTo>
                  <a:pt x="1351391" y="1861945"/>
                </a:lnTo>
                <a:lnTo>
                  <a:pt x="1304378" y="1846335"/>
                </a:lnTo>
                <a:lnTo>
                  <a:pt x="1257470" y="1830273"/>
                </a:lnTo>
                <a:lnTo>
                  <a:pt x="1207850" y="1810725"/>
                </a:lnTo>
                <a:lnTo>
                  <a:pt x="1161384" y="1787690"/>
                </a:lnTo>
                <a:lnTo>
                  <a:pt x="1117953" y="1761342"/>
                </a:lnTo>
                <a:lnTo>
                  <a:pt x="1077439" y="1731854"/>
                </a:lnTo>
                <a:lnTo>
                  <a:pt x="1039722" y="1699402"/>
                </a:lnTo>
                <a:lnTo>
                  <a:pt x="1004684" y="1664159"/>
                </a:lnTo>
                <a:lnTo>
                  <a:pt x="972204" y="1626299"/>
                </a:lnTo>
                <a:lnTo>
                  <a:pt x="942165" y="1585996"/>
                </a:lnTo>
                <a:lnTo>
                  <a:pt x="914446" y="1543426"/>
                </a:lnTo>
                <a:lnTo>
                  <a:pt x="888929" y="1498761"/>
                </a:lnTo>
                <a:lnTo>
                  <a:pt x="865266" y="1453966"/>
                </a:lnTo>
                <a:lnTo>
                  <a:pt x="841885" y="1409078"/>
                </a:lnTo>
                <a:lnTo>
                  <a:pt x="818768" y="1364100"/>
                </a:lnTo>
                <a:lnTo>
                  <a:pt x="795899" y="1319032"/>
                </a:lnTo>
                <a:lnTo>
                  <a:pt x="773259" y="1273875"/>
                </a:lnTo>
                <a:lnTo>
                  <a:pt x="750831" y="1228629"/>
                </a:lnTo>
                <a:lnTo>
                  <a:pt x="728598" y="1183297"/>
                </a:lnTo>
                <a:lnTo>
                  <a:pt x="706541" y="1137878"/>
                </a:lnTo>
                <a:lnTo>
                  <a:pt x="684644" y="1092375"/>
                </a:lnTo>
                <a:lnTo>
                  <a:pt x="662889" y="1046787"/>
                </a:lnTo>
                <a:lnTo>
                  <a:pt x="641259" y="1001116"/>
                </a:lnTo>
                <a:lnTo>
                  <a:pt x="619735" y="955362"/>
                </a:lnTo>
                <a:lnTo>
                  <a:pt x="598300" y="909528"/>
                </a:lnTo>
                <a:lnTo>
                  <a:pt x="577312" y="864419"/>
                </a:lnTo>
                <a:lnTo>
                  <a:pt x="556819" y="819104"/>
                </a:lnTo>
                <a:lnTo>
                  <a:pt x="536618" y="773683"/>
                </a:lnTo>
                <a:lnTo>
                  <a:pt x="516506" y="728257"/>
                </a:lnTo>
                <a:lnTo>
                  <a:pt x="496281" y="682927"/>
                </a:lnTo>
                <a:lnTo>
                  <a:pt x="475738" y="637794"/>
                </a:lnTo>
                <a:lnTo>
                  <a:pt x="454675" y="592958"/>
                </a:lnTo>
                <a:lnTo>
                  <a:pt x="432889" y="548520"/>
                </a:lnTo>
                <a:lnTo>
                  <a:pt x="410177" y="504581"/>
                </a:lnTo>
                <a:lnTo>
                  <a:pt x="386335" y="461243"/>
                </a:lnTo>
                <a:lnTo>
                  <a:pt x="361160" y="418605"/>
                </a:lnTo>
                <a:lnTo>
                  <a:pt x="334450" y="376769"/>
                </a:lnTo>
                <a:lnTo>
                  <a:pt x="307292" y="335877"/>
                </a:lnTo>
                <a:lnTo>
                  <a:pt x="278958" y="295877"/>
                </a:lnTo>
                <a:lnTo>
                  <a:pt x="249475" y="256791"/>
                </a:lnTo>
                <a:lnTo>
                  <a:pt x="218867" y="218641"/>
                </a:lnTo>
                <a:lnTo>
                  <a:pt x="187158" y="181449"/>
                </a:lnTo>
                <a:lnTo>
                  <a:pt x="154375" y="145238"/>
                </a:lnTo>
                <a:lnTo>
                  <a:pt x="120540" y="110029"/>
                </a:lnTo>
                <a:lnTo>
                  <a:pt x="85680" y="75846"/>
                </a:lnTo>
                <a:lnTo>
                  <a:pt x="49820" y="42709"/>
                </a:lnTo>
                <a:lnTo>
                  <a:pt x="12983" y="10642"/>
                </a:lnTo>
                <a:lnTo>
                  <a:pt x="0" y="0"/>
                </a:lnTo>
                <a:lnTo>
                  <a:pt x="0" y="2141906"/>
                </a:lnTo>
                <a:close/>
              </a:path>
              <a:path w="5052695" h="2505709">
                <a:moveTo>
                  <a:pt x="5052335" y="2505672"/>
                </a:moveTo>
                <a:lnTo>
                  <a:pt x="5021439" y="2456135"/>
                </a:lnTo>
                <a:lnTo>
                  <a:pt x="4992200" y="2413220"/>
                </a:lnTo>
                <a:lnTo>
                  <a:pt x="4961452" y="2371449"/>
                </a:lnTo>
                <a:lnTo>
                  <a:pt x="4929233" y="2330875"/>
                </a:lnTo>
                <a:lnTo>
                  <a:pt x="4895581" y="2291546"/>
                </a:lnTo>
                <a:lnTo>
                  <a:pt x="4860536" y="2253516"/>
                </a:lnTo>
                <a:lnTo>
                  <a:pt x="4822751" y="2216778"/>
                </a:lnTo>
                <a:lnTo>
                  <a:pt x="4783498" y="2182845"/>
                </a:lnTo>
                <a:lnTo>
                  <a:pt x="4742842" y="2151569"/>
                </a:lnTo>
                <a:lnTo>
                  <a:pt x="4700851" y="2122806"/>
                </a:lnTo>
                <a:lnTo>
                  <a:pt x="4657591" y="2096410"/>
                </a:lnTo>
                <a:lnTo>
                  <a:pt x="4613128" y="2072236"/>
                </a:lnTo>
                <a:lnTo>
                  <a:pt x="4567529" y="2050138"/>
                </a:lnTo>
                <a:lnTo>
                  <a:pt x="4520860" y="2029972"/>
                </a:lnTo>
                <a:lnTo>
                  <a:pt x="4473187" y="2011591"/>
                </a:lnTo>
                <a:lnTo>
                  <a:pt x="4424577" y="1994851"/>
                </a:lnTo>
                <a:lnTo>
                  <a:pt x="4375096" y="1979606"/>
                </a:lnTo>
                <a:lnTo>
                  <a:pt x="4324811" y="1965710"/>
                </a:lnTo>
                <a:lnTo>
                  <a:pt x="4276660" y="1953867"/>
                </a:lnTo>
                <a:lnTo>
                  <a:pt x="4228391" y="1943280"/>
                </a:lnTo>
                <a:lnTo>
                  <a:pt x="4180010" y="1933881"/>
                </a:lnTo>
                <a:lnTo>
                  <a:pt x="4131523" y="1925606"/>
                </a:lnTo>
                <a:lnTo>
                  <a:pt x="4082935" y="1918388"/>
                </a:lnTo>
                <a:lnTo>
                  <a:pt x="4034253" y="1912162"/>
                </a:lnTo>
                <a:lnTo>
                  <a:pt x="3985482" y="1906860"/>
                </a:lnTo>
                <a:lnTo>
                  <a:pt x="3936627" y="1902418"/>
                </a:lnTo>
                <a:lnTo>
                  <a:pt x="3887694" y="1898769"/>
                </a:lnTo>
                <a:lnTo>
                  <a:pt x="3838690" y="1895847"/>
                </a:lnTo>
                <a:lnTo>
                  <a:pt x="3789619" y="1893586"/>
                </a:lnTo>
                <a:lnTo>
                  <a:pt x="3740488" y="1891920"/>
                </a:lnTo>
                <a:lnTo>
                  <a:pt x="3691301" y="1890783"/>
                </a:lnTo>
                <a:lnTo>
                  <a:pt x="3306950" y="1887386"/>
                </a:lnTo>
                <a:lnTo>
                  <a:pt x="3254285" y="1890139"/>
                </a:lnTo>
                <a:lnTo>
                  <a:pt x="3201683" y="1893790"/>
                </a:lnTo>
                <a:lnTo>
                  <a:pt x="3149157" y="1898339"/>
                </a:lnTo>
                <a:lnTo>
                  <a:pt x="3096720" y="1903785"/>
                </a:lnTo>
                <a:lnTo>
                  <a:pt x="3044384" y="1910127"/>
                </a:lnTo>
                <a:lnTo>
                  <a:pt x="2992163" y="1917364"/>
                </a:lnTo>
                <a:lnTo>
                  <a:pt x="2940070" y="1925496"/>
                </a:lnTo>
                <a:lnTo>
                  <a:pt x="2888116" y="1934522"/>
                </a:lnTo>
                <a:lnTo>
                  <a:pt x="2836316" y="1944441"/>
                </a:lnTo>
                <a:lnTo>
                  <a:pt x="2734865" y="1965211"/>
                </a:lnTo>
                <a:lnTo>
                  <a:pt x="2684908" y="1974224"/>
                </a:lnTo>
                <a:lnTo>
                  <a:pt x="2634823" y="1982295"/>
                </a:lnTo>
                <a:lnTo>
                  <a:pt x="2584622" y="1989426"/>
                </a:lnTo>
                <a:lnTo>
                  <a:pt x="2534318" y="1995618"/>
                </a:lnTo>
                <a:lnTo>
                  <a:pt x="2483925" y="2000876"/>
                </a:lnTo>
                <a:lnTo>
                  <a:pt x="2433454" y="2005200"/>
                </a:lnTo>
                <a:lnTo>
                  <a:pt x="2382918" y="2008594"/>
                </a:lnTo>
                <a:lnTo>
                  <a:pt x="0" y="2141906"/>
                </a:lnTo>
                <a:lnTo>
                  <a:pt x="0" y="2505672"/>
                </a:lnTo>
                <a:lnTo>
                  <a:pt x="5052335" y="2505672"/>
                </a:lnTo>
                <a:close/>
              </a:path>
            </a:pathLst>
          </a:custGeom>
          <a:solidFill>
            <a:srgbClr val="C8E265">
              <a:alpha val="49798"/>
            </a:srgbClr>
          </a:solidFill>
        </p:spPr>
        <p:txBody>
          <a:bodyPr wrap="square" lIns="0" tIns="0" rIns="0" bIns="0" rtlCol="0"/>
          <a:lstStyle/>
          <a:p>
            <a:endParaRPr/>
          </a:p>
        </p:txBody>
      </p:sp>
      <p:sp>
        <p:nvSpPr>
          <p:cNvPr id="17" name="object 17"/>
          <p:cNvSpPr txBox="1">
            <a:spLocks noGrp="1"/>
          </p:cNvSpPr>
          <p:nvPr>
            <p:ph type="title"/>
          </p:nvPr>
        </p:nvSpPr>
        <p:spPr>
          <a:xfrm>
            <a:off x="4152900" y="-266566"/>
            <a:ext cx="9643839" cy="1832553"/>
          </a:xfrm>
          <a:prstGeom prst="rect">
            <a:avLst/>
          </a:prstGeom>
        </p:spPr>
        <p:txBody>
          <a:bodyPr vert="horz" wrap="square" lIns="0" tIns="717550" rIns="0" bIns="0" rtlCol="0">
            <a:spAutoFit/>
          </a:bodyPr>
          <a:lstStyle/>
          <a:p>
            <a:pPr marL="12700" algn="ctr">
              <a:lnSpc>
                <a:spcPct val="100000"/>
              </a:lnSpc>
              <a:spcBef>
                <a:spcPts val="5650"/>
              </a:spcBef>
            </a:pPr>
            <a:r>
              <a:rPr lang="en-US" sz="3600" b="1">
                <a:solidFill>
                  <a:schemeClr val="accent3">
                    <a:lumMod val="50000"/>
                  </a:schemeClr>
                </a:solidFill>
                <a:latin typeface="Montserrat" panose="00000500000000000000" pitchFamily="2" charset="0"/>
                <a:cs typeface="Lucida Sans"/>
              </a:rPr>
              <a:t>Kategori Infrastruktur Data Werehouse (Fisik)</a:t>
            </a:r>
            <a:endParaRPr sz="3600" b="1" dirty="0">
              <a:solidFill>
                <a:schemeClr val="accent3">
                  <a:lumMod val="50000"/>
                </a:schemeClr>
              </a:solidFill>
              <a:latin typeface="Montserrat" panose="00000500000000000000" pitchFamily="2" charset="0"/>
              <a:cs typeface="Lucida Sans"/>
            </a:endParaRPr>
          </a:p>
        </p:txBody>
      </p:sp>
      <p:sp>
        <p:nvSpPr>
          <p:cNvPr id="27" name="object 3">
            <a:extLst>
              <a:ext uri="{FF2B5EF4-FFF2-40B4-BE49-F238E27FC236}">
                <a16:creationId xmlns:a16="http://schemas.microsoft.com/office/drawing/2014/main" id="{C93AA891-97E7-8F8B-E424-54641C01FBB0}"/>
              </a:ext>
            </a:extLst>
          </p:cNvPr>
          <p:cNvSpPr/>
          <p:nvPr/>
        </p:nvSpPr>
        <p:spPr>
          <a:xfrm>
            <a:off x="12662540" y="9069314"/>
            <a:ext cx="5625465" cy="1218252"/>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28" name="object 12">
            <a:extLst>
              <a:ext uri="{FF2B5EF4-FFF2-40B4-BE49-F238E27FC236}">
                <a16:creationId xmlns:a16="http://schemas.microsoft.com/office/drawing/2014/main" id="{DCB1773D-861A-E715-16A5-1B22ED6C60FF}"/>
              </a:ext>
            </a:extLst>
          </p:cNvPr>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40" name="Freeform: Shape 39">
            <a:extLst>
              <a:ext uri="{FF2B5EF4-FFF2-40B4-BE49-F238E27FC236}">
                <a16:creationId xmlns:a16="http://schemas.microsoft.com/office/drawing/2014/main" id="{5EDAC072-96E9-3BC8-20F6-F5F50928164C}"/>
              </a:ext>
            </a:extLst>
          </p:cNvPr>
          <p:cNvSpPr/>
          <p:nvPr/>
        </p:nvSpPr>
        <p:spPr>
          <a:xfrm>
            <a:off x="17813780" y="8517159"/>
            <a:ext cx="492728" cy="492918"/>
          </a:xfrm>
          <a:custGeom>
            <a:avLst/>
            <a:gdLst>
              <a:gd name="connsiteX0" fmla="*/ 140779 w 492728"/>
              <a:gd name="connsiteY0" fmla="*/ 71914 h 492918"/>
              <a:gd name="connsiteX1" fmla="*/ 190309 w 492728"/>
              <a:gd name="connsiteY1" fmla="*/ 50387 h 492918"/>
              <a:gd name="connsiteX2" fmla="*/ 200501 w 492728"/>
              <a:gd name="connsiteY2" fmla="*/ 1429 h 492918"/>
              <a:gd name="connsiteX3" fmla="*/ 283178 w 492728"/>
              <a:gd name="connsiteY3" fmla="*/ 0 h 492918"/>
              <a:gd name="connsiteX4" fmla="*/ 295084 w 492728"/>
              <a:gd name="connsiteY4" fmla="*/ 48578 h 492918"/>
              <a:gd name="connsiteX5" fmla="*/ 345281 w 492728"/>
              <a:gd name="connsiteY5" fmla="*/ 68294 h 492918"/>
              <a:gd name="connsiteX6" fmla="*/ 387096 w 492728"/>
              <a:gd name="connsiteY6" fmla="*/ 40957 h 492918"/>
              <a:gd name="connsiteX7" fmla="*/ 446722 w 492728"/>
              <a:gd name="connsiteY7" fmla="*/ 98107 h 492918"/>
              <a:gd name="connsiteX8" fmla="*/ 420719 w 492728"/>
              <a:gd name="connsiteY8" fmla="*/ 141065 h 492918"/>
              <a:gd name="connsiteX9" fmla="*/ 442246 w 492728"/>
              <a:gd name="connsiteY9" fmla="*/ 190500 h 492918"/>
              <a:gd name="connsiteX10" fmla="*/ 491204 w 492728"/>
              <a:gd name="connsiteY10" fmla="*/ 200692 h 492918"/>
              <a:gd name="connsiteX11" fmla="*/ 492728 w 492728"/>
              <a:gd name="connsiteY11" fmla="*/ 283464 h 492918"/>
              <a:gd name="connsiteX12" fmla="*/ 444055 w 492728"/>
              <a:gd name="connsiteY12" fmla="*/ 295370 h 492918"/>
              <a:gd name="connsiteX13" fmla="*/ 424339 w 492728"/>
              <a:gd name="connsiteY13" fmla="*/ 345567 h 492918"/>
              <a:gd name="connsiteX14" fmla="*/ 451771 w 492728"/>
              <a:gd name="connsiteY14" fmla="*/ 387382 h 492918"/>
              <a:gd name="connsiteX15" fmla="*/ 394621 w 492728"/>
              <a:gd name="connsiteY15" fmla="*/ 446913 h 492918"/>
              <a:gd name="connsiteX16" fmla="*/ 351949 w 492728"/>
              <a:gd name="connsiteY16" fmla="*/ 421005 h 492918"/>
              <a:gd name="connsiteX17" fmla="*/ 302419 w 492728"/>
              <a:gd name="connsiteY17" fmla="*/ 442532 h 492918"/>
              <a:gd name="connsiteX18" fmla="*/ 292227 w 492728"/>
              <a:gd name="connsiteY18" fmla="*/ 491490 h 492918"/>
              <a:gd name="connsiteX19" fmla="*/ 209455 w 492728"/>
              <a:gd name="connsiteY19" fmla="*/ 492919 h 492918"/>
              <a:gd name="connsiteX20" fmla="*/ 197548 w 492728"/>
              <a:gd name="connsiteY20" fmla="*/ 444341 h 492918"/>
              <a:gd name="connsiteX21" fmla="*/ 147351 w 492728"/>
              <a:gd name="connsiteY21" fmla="*/ 424624 h 492918"/>
              <a:gd name="connsiteX22" fmla="*/ 105537 w 492728"/>
              <a:gd name="connsiteY22" fmla="*/ 452056 h 492918"/>
              <a:gd name="connsiteX23" fmla="*/ 46005 w 492728"/>
              <a:gd name="connsiteY23" fmla="*/ 394906 h 492918"/>
              <a:gd name="connsiteX24" fmla="*/ 71914 w 492728"/>
              <a:gd name="connsiteY24" fmla="*/ 352139 h 492918"/>
              <a:gd name="connsiteX25" fmla="*/ 50482 w 492728"/>
              <a:gd name="connsiteY25" fmla="*/ 302705 h 492918"/>
              <a:gd name="connsiteX26" fmla="*/ 1428 w 492728"/>
              <a:gd name="connsiteY26" fmla="*/ 292513 h 492918"/>
              <a:gd name="connsiteX27" fmla="*/ 0 w 492728"/>
              <a:gd name="connsiteY27" fmla="*/ 209740 h 492918"/>
              <a:gd name="connsiteX28" fmla="*/ 48577 w 492728"/>
              <a:gd name="connsiteY28" fmla="*/ 197834 h 492918"/>
              <a:gd name="connsiteX29" fmla="*/ 68389 w 492728"/>
              <a:gd name="connsiteY29" fmla="*/ 147638 h 492918"/>
              <a:gd name="connsiteX30" fmla="*/ 40957 w 492728"/>
              <a:gd name="connsiteY30" fmla="*/ 105823 h 492918"/>
              <a:gd name="connsiteX31" fmla="*/ 98107 w 492728"/>
              <a:gd name="connsiteY31" fmla="*/ 46291 h 492918"/>
              <a:gd name="connsiteX32" fmla="*/ 140875 w 492728"/>
              <a:gd name="connsiteY32" fmla="*/ 72199 h 492918"/>
              <a:gd name="connsiteX33" fmla="*/ 184880 w 492728"/>
              <a:gd name="connsiteY33" fmla="*/ 182118 h 492918"/>
              <a:gd name="connsiteX34" fmla="*/ 187085 w 492728"/>
              <a:gd name="connsiteY34" fmla="*/ 307643 h 492918"/>
              <a:gd name="connsiteX35" fmla="*/ 312610 w 492728"/>
              <a:gd name="connsiteY35" fmla="*/ 305437 h 492918"/>
              <a:gd name="connsiteX36" fmla="*/ 310420 w 492728"/>
              <a:gd name="connsiteY36" fmla="*/ 179927 h 492918"/>
              <a:gd name="connsiteX37" fmla="*/ 184881 w 492728"/>
              <a:gd name="connsiteY37" fmla="*/ 182118 h 492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92728" h="492918">
                <a:moveTo>
                  <a:pt x="140779" y="71914"/>
                </a:moveTo>
                <a:cubicBezTo>
                  <a:pt x="156271" y="62591"/>
                  <a:pt x="172924" y="55353"/>
                  <a:pt x="190309" y="50387"/>
                </a:cubicBezTo>
                <a:lnTo>
                  <a:pt x="200501" y="1429"/>
                </a:lnTo>
                <a:lnTo>
                  <a:pt x="283178" y="0"/>
                </a:lnTo>
                <a:lnTo>
                  <a:pt x="295084" y="48578"/>
                </a:lnTo>
                <a:cubicBezTo>
                  <a:pt x="312616" y="52898"/>
                  <a:pt x="329496" y="59528"/>
                  <a:pt x="345281" y="68294"/>
                </a:cubicBezTo>
                <a:lnTo>
                  <a:pt x="387096" y="40957"/>
                </a:lnTo>
                <a:lnTo>
                  <a:pt x="446722" y="98107"/>
                </a:lnTo>
                <a:lnTo>
                  <a:pt x="420719" y="141065"/>
                </a:lnTo>
                <a:cubicBezTo>
                  <a:pt x="430102" y="156492"/>
                  <a:pt x="437344" y="173122"/>
                  <a:pt x="442246" y="190500"/>
                </a:cubicBezTo>
                <a:lnTo>
                  <a:pt x="491204" y="200692"/>
                </a:lnTo>
                <a:lnTo>
                  <a:pt x="492728" y="283464"/>
                </a:lnTo>
                <a:lnTo>
                  <a:pt x="444055" y="295370"/>
                </a:lnTo>
                <a:cubicBezTo>
                  <a:pt x="439820" y="312929"/>
                  <a:pt x="433186" y="329820"/>
                  <a:pt x="424339" y="345567"/>
                </a:cubicBezTo>
                <a:lnTo>
                  <a:pt x="451771" y="387382"/>
                </a:lnTo>
                <a:lnTo>
                  <a:pt x="394621" y="446913"/>
                </a:lnTo>
                <a:lnTo>
                  <a:pt x="351949" y="421005"/>
                </a:lnTo>
                <a:cubicBezTo>
                  <a:pt x="336460" y="430334"/>
                  <a:pt x="319806" y="437572"/>
                  <a:pt x="302419" y="442532"/>
                </a:cubicBezTo>
                <a:lnTo>
                  <a:pt x="292227" y="491490"/>
                </a:lnTo>
                <a:lnTo>
                  <a:pt x="209455" y="492919"/>
                </a:lnTo>
                <a:lnTo>
                  <a:pt x="197548" y="444341"/>
                </a:lnTo>
                <a:cubicBezTo>
                  <a:pt x="180022" y="440005"/>
                  <a:pt x="163144" y="433376"/>
                  <a:pt x="147351" y="424624"/>
                </a:cubicBezTo>
                <a:lnTo>
                  <a:pt x="105537" y="452056"/>
                </a:lnTo>
                <a:lnTo>
                  <a:pt x="46005" y="394906"/>
                </a:lnTo>
                <a:lnTo>
                  <a:pt x="71914" y="352139"/>
                </a:lnTo>
                <a:cubicBezTo>
                  <a:pt x="62600" y="336689"/>
                  <a:pt x="55392" y="320064"/>
                  <a:pt x="50482" y="302705"/>
                </a:cubicBezTo>
                <a:lnTo>
                  <a:pt x="1428" y="292513"/>
                </a:lnTo>
                <a:lnTo>
                  <a:pt x="0" y="209740"/>
                </a:lnTo>
                <a:lnTo>
                  <a:pt x="48577" y="197834"/>
                </a:lnTo>
                <a:cubicBezTo>
                  <a:pt x="52904" y="180290"/>
                  <a:pt x="59568" y="163407"/>
                  <a:pt x="68389" y="147638"/>
                </a:cubicBezTo>
                <a:lnTo>
                  <a:pt x="40957" y="105823"/>
                </a:lnTo>
                <a:lnTo>
                  <a:pt x="98107" y="46291"/>
                </a:lnTo>
                <a:lnTo>
                  <a:pt x="140875" y="72199"/>
                </a:lnTo>
                <a:close/>
                <a:moveTo>
                  <a:pt x="184880" y="182118"/>
                </a:moveTo>
                <a:cubicBezTo>
                  <a:pt x="150826" y="217390"/>
                  <a:pt x="151813" y="273589"/>
                  <a:pt x="187085" y="307643"/>
                </a:cubicBezTo>
                <a:cubicBezTo>
                  <a:pt x="222357" y="341696"/>
                  <a:pt x="278556" y="340709"/>
                  <a:pt x="312610" y="305437"/>
                </a:cubicBezTo>
                <a:cubicBezTo>
                  <a:pt x="346658" y="270172"/>
                  <a:pt x="345678" y="213983"/>
                  <a:pt x="310420" y="179927"/>
                </a:cubicBezTo>
                <a:cubicBezTo>
                  <a:pt x="275130" y="145912"/>
                  <a:pt x="218963" y="146892"/>
                  <a:pt x="184881" y="182118"/>
                </a:cubicBezTo>
                <a:close/>
              </a:path>
            </a:pathLst>
          </a:custGeom>
          <a:solidFill>
            <a:srgbClr val="EBEBEB"/>
          </a:solidFill>
          <a:ln w="9525" cap="flat">
            <a:noFill/>
            <a:prstDash val="solid"/>
            <a:miter/>
          </a:ln>
        </p:spPr>
        <p:txBody>
          <a:bodyPr rtlCol="0" anchor="ctr"/>
          <a:lstStyle/>
          <a:p>
            <a:endParaRPr lang="en-ID"/>
          </a:p>
        </p:txBody>
      </p:sp>
      <p:sp>
        <p:nvSpPr>
          <p:cNvPr id="228" name="Freeform: Shape 227">
            <a:extLst>
              <a:ext uri="{FF2B5EF4-FFF2-40B4-BE49-F238E27FC236}">
                <a16:creationId xmlns:a16="http://schemas.microsoft.com/office/drawing/2014/main" id="{76E294FE-2798-026E-05B0-B1D37CA3DC6B}"/>
              </a:ext>
            </a:extLst>
          </p:cNvPr>
          <p:cNvSpPr/>
          <p:nvPr/>
        </p:nvSpPr>
        <p:spPr>
          <a:xfrm>
            <a:off x="16555623" y="7571614"/>
            <a:ext cx="1625916" cy="2167981"/>
          </a:xfrm>
          <a:custGeom>
            <a:avLst/>
            <a:gdLst>
              <a:gd name="connsiteX0" fmla="*/ 1371410 w 1625916"/>
              <a:gd name="connsiteY0" fmla="*/ 2167699 h 2167981"/>
              <a:gd name="connsiteX1" fmla="*/ 52482 w 1625916"/>
              <a:gd name="connsiteY1" fmla="*/ 2036920 h 2167981"/>
              <a:gd name="connsiteX2" fmla="*/ 286 w 1625916"/>
              <a:gd name="connsiteY2" fmla="*/ 1973198 h 2167981"/>
              <a:gd name="connsiteX3" fmla="*/ 190786 w 1625916"/>
              <a:gd name="connsiteY3" fmla="*/ 52577 h 2167981"/>
              <a:gd name="connsiteX4" fmla="*/ 254508 w 1625916"/>
              <a:gd name="connsiteY4" fmla="*/ 285 h 2167981"/>
              <a:gd name="connsiteX5" fmla="*/ 1573434 w 1625916"/>
              <a:gd name="connsiteY5" fmla="*/ 131063 h 2167981"/>
              <a:gd name="connsiteX6" fmla="*/ 1625631 w 1625916"/>
              <a:gd name="connsiteY6" fmla="*/ 194785 h 2167981"/>
              <a:gd name="connsiteX7" fmla="*/ 1435131 w 1625916"/>
              <a:gd name="connsiteY7" fmla="*/ 2115311 h 2167981"/>
              <a:gd name="connsiteX8" fmla="*/ 1371485 w 1625916"/>
              <a:gd name="connsiteY8" fmla="*/ 2167706 h 2167981"/>
              <a:gd name="connsiteX9" fmla="*/ 1371409 w 1625916"/>
              <a:gd name="connsiteY9" fmla="*/ 2167699 h 2167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5916" h="2167981">
                <a:moveTo>
                  <a:pt x="1371410" y="2167699"/>
                </a:moveTo>
                <a:lnTo>
                  <a:pt x="52482" y="2036920"/>
                </a:lnTo>
                <a:cubicBezTo>
                  <a:pt x="20486" y="2033712"/>
                  <a:pt x="-2870" y="2005200"/>
                  <a:pt x="286" y="1973198"/>
                </a:cubicBezTo>
                <a:lnTo>
                  <a:pt x="190786" y="52577"/>
                </a:lnTo>
                <a:cubicBezTo>
                  <a:pt x="193945" y="20542"/>
                  <a:pt x="222472" y="-2869"/>
                  <a:pt x="254508" y="285"/>
                </a:cubicBezTo>
                <a:lnTo>
                  <a:pt x="1573434" y="131063"/>
                </a:lnTo>
                <a:cubicBezTo>
                  <a:pt x="1605431" y="134270"/>
                  <a:pt x="1628787" y="162783"/>
                  <a:pt x="1625631" y="194785"/>
                </a:cubicBezTo>
                <a:lnTo>
                  <a:pt x="1435131" y="2115311"/>
                </a:lnTo>
                <a:cubicBezTo>
                  <a:pt x="1432024" y="2147355"/>
                  <a:pt x="1403528" y="2170813"/>
                  <a:pt x="1371485" y="2167706"/>
                </a:cubicBezTo>
                <a:cubicBezTo>
                  <a:pt x="1371460" y="2167703"/>
                  <a:pt x="1371435" y="2167701"/>
                  <a:pt x="1371409" y="2167699"/>
                </a:cubicBezTo>
                <a:close/>
              </a:path>
            </a:pathLst>
          </a:custGeom>
          <a:solidFill>
            <a:srgbClr val="E0E0E0"/>
          </a:solidFill>
          <a:ln w="9525" cap="flat">
            <a:noFill/>
            <a:prstDash val="solid"/>
            <a:miter/>
          </a:ln>
        </p:spPr>
        <p:txBody>
          <a:bodyPr rtlCol="0" anchor="ctr"/>
          <a:lstStyle/>
          <a:p>
            <a:endParaRPr lang="en-ID"/>
          </a:p>
        </p:txBody>
      </p:sp>
      <p:sp>
        <p:nvSpPr>
          <p:cNvPr id="229" name="Freeform: Shape 228">
            <a:extLst>
              <a:ext uri="{FF2B5EF4-FFF2-40B4-BE49-F238E27FC236}">
                <a16:creationId xmlns:a16="http://schemas.microsoft.com/office/drawing/2014/main" id="{C02E5360-8A65-77D5-B35C-96439895BA91}"/>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1" name="Freeform: Shape 230">
            <a:extLst>
              <a:ext uri="{FF2B5EF4-FFF2-40B4-BE49-F238E27FC236}">
                <a16:creationId xmlns:a16="http://schemas.microsoft.com/office/drawing/2014/main" id="{EB45DD46-94C5-4002-411A-9807F267541C}"/>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3" name="Freeform: Shape 232">
            <a:extLst>
              <a:ext uri="{FF2B5EF4-FFF2-40B4-BE49-F238E27FC236}">
                <a16:creationId xmlns:a16="http://schemas.microsoft.com/office/drawing/2014/main" id="{30E68AF2-FB59-DB4D-2C7A-58F8E450F5A2}"/>
              </a:ext>
            </a:extLst>
          </p:cNvPr>
          <p:cNvSpPr/>
          <p:nvPr/>
        </p:nvSpPr>
        <p:spPr>
          <a:xfrm rot="16539600">
            <a:off x="16435317" y="8000458"/>
            <a:ext cx="1867471" cy="1295876"/>
          </a:xfrm>
          <a:custGeom>
            <a:avLst/>
            <a:gdLst>
              <a:gd name="connsiteX0" fmla="*/ 0 w 1867471"/>
              <a:gd name="connsiteY0" fmla="*/ 0 h 1295876"/>
              <a:gd name="connsiteX1" fmla="*/ 1867472 w 1867471"/>
              <a:gd name="connsiteY1" fmla="*/ 0 h 1295876"/>
              <a:gd name="connsiteX2" fmla="*/ 1867472 w 1867471"/>
              <a:gd name="connsiteY2" fmla="*/ 1295876 h 1295876"/>
              <a:gd name="connsiteX3" fmla="*/ 0 w 1867471"/>
              <a:gd name="connsiteY3" fmla="*/ 1295876 h 1295876"/>
            </a:gdLst>
            <a:ahLst/>
            <a:cxnLst>
              <a:cxn ang="0">
                <a:pos x="connsiteX0" y="connsiteY0"/>
              </a:cxn>
              <a:cxn ang="0">
                <a:pos x="connsiteX1" y="connsiteY1"/>
              </a:cxn>
              <a:cxn ang="0">
                <a:pos x="connsiteX2" y="connsiteY2"/>
              </a:cxn>
              <a:cxn ang="0">
                <a:pos x="connsiteX3" y="connsiteY3"/>
              </a:cxn>
            </a:cxnLst>
            <a:rect l="l" t="t" r="r" b="b"/>
            <a:pathLst>
              <a:path w="1867471" h="1295876">
                <a:moveTo>
                  <a:pt x="0" y="0"/>
                </a:moveTo>
                <a:lnTo>
                  <a:pt x="1867472" y="0"/>
                </a:lnTo>
                <a:lnTo>
                  <a:pt x="1867472" y="1295876"/>
                </a:lnTo>
                <a:lnTo>
                  <a:pt x="0" y="1295876"/>
                </a:lnTo>
                <a:close/>
              </a:path>
            </a:pathLst>
          </a:custGeom>
          <a:solidFill>
            <a:srgbClr val="FFFFFF"/>
          </a:solidFill>
          <a:ln w="9525" cap="flat">
            <a:noFill/>
            <a:prstDash val="solid"/>
            <a:miter/>
          </a:ln>
        </p:spPr>
        <p:txBody>
          <a:bodyPr rtlCol="0" anchor="ctr"/>
          <a:lstStyle/>
          <a:p>
            <a:endParaRPr lang="en-ID"/>
          </a:p>
        </p:txBody>
      </p:sp>
      <p:sp>
        <p:nvSpPr>
          <p:cNvPr id="234" name="Freeform: Shape 233">
            <a:extLst>
              <a:ext uri="{FF2B5EF4-FFF2-40B4-BE49-F238E27FC236}">
                <a16:creationId xmlns:a16="http://schemas.microsoft.com/office/drawing/2014/main" id="{62B8D09A-243F-9411-938C-CA0661BD5676}"/>
              </a:ext>
            </a:extLst>
          </p:cNvPr>
          <p:cNvSpPr/>
          <p:nvPr/>
        </p:nvSpPr>
        <p:spPr>
          <a:xfrm>
            <a:off x="16631251" y="7654099"/>
            <a:ext cx="1476184" cy="1987581"/>
          </a:xfrm>
          <a:custGeom>
            <a:avLst/>
            <a:gdLst>
              <a:gd name="connsiteX0" fmla="*/ 1290733 w 1476184"/>
              <a:gd name="connsiteY0" fmla="*/ 1987582 h 1987581"/>
              <a:gd name="connsiteX1" fmla="*/ 1473803 w 1476184"/>
              <a:gd name="connsiteY1" fmla="*/ 129064 h 1987581"/>
              <a:gd name="connsiteX2" fmla="*/ 1474851 w 1476184"/>
              <a:gd name="connsiteY2" fmla="*/ 130397 h 1987581"/>
              <a:gd name="connsiteX3" fmla="*/ 185833 w 1476184"/>
              <a:gd name="connsiteY3" fmla="*/ 2667 h 1987581"/>
              <a:gd name="connsiteX4" fmla="*/ 185833 w 1476184"/>
              <a:gd name="connsiteY4" fmla="*/ 2667 h 1987581"/>
              <a:gd name="connsiteX5" fmla="*/ 187262 w 1476184"/>
              <a:gd name="connsiteY5" fmla="*/ 1429 h 1987581"/>
              <a:gd name="connsiteX6" fmla="*/ 2763 w 1476184"/>
              <a:gd name="connsiteY6" fmla="*/ 1859756 h 1987581"/>
              <a:gd name="connsiteX7" fmla="*/ 1810 w 1476184"/>
              <a:gd name="connsiteY7" fmla="*/ 1858613 h 1987581"/>
              <a:gd name="connsiteX8" fmla="*/ 1290733 w 1476184"/>
              <a:gd name="connsiteY8" fmla="*/ 1987582 h 1987581"/>
              <a:gd name="connsiteX9" fmla="*/ 1048 w 1476184"/>
              <a:gd name="connsiteY9" fmla="*/ 1860709 h 1987581"/>
              <a:gd name="connsiteX10" fmla="*/ 0 w 1476184"/>
              <a:gd name="connsiteY10" fmla="*/ 1860709 h 1987581"/>
              <a:gd name="connsiteX11" fmla="*/ 0 w 1476184"/>
              <a:gd name="connsiteY11" fmla="*/ 1859661 h 1987581"/>
              <a:gd name="connsiteX12" fmla="*/ 184023 w 1476184"/>
              <a:gd name="connsiteY12" fmla="*/ 1333 h 1987581"/>
              <a:gd name="connsiteX13" fmla="*/ 184023 w 1476184"/>
              <a:gd name="connsiteY13" fmla="*/ 0 h 1987581"/>
              <a:gd name="connsiteX14" fmla="*/ 185833 w 1476184"/>
              <a:gd name="connsiteY14" fmla="*/ 0 h 1987581"/>
              <a:gd name="connsiteX15" fmla="*/ 1475041 w 1476184"/>
              <a:gd name="connsiteY15" fmla="*/ 127825 h 1987581"/>
              <a:gd name="connsiteX16" fmla="*/ 1476184 w 1476184"/>
              <a:gd name="connsiteY16" fmla="*/ 127825 h 1987581"/>
              <a:gd name="connsiteX17" fmla="*/ 1476184 w 1476184"/>
              <a:gd name="connsiteY17" fmla="*/ 129064 h 1987581"/>
              <a:gd name="connsiteX18" fmla="*/ 1290733 w 1476184"/>
              <a:gd name="connsiteY18" fmla="*/ 1987582 h 1987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76184" h="1987581">
                <a:moveTo>
                  <a:pt x="1290733" y="1987582"/>
                </a:moveTo>
                <a:cubicBezTo>
                  <a:pt x="1291781" y="1976818"/>
                  <a:pt x="1365790" y="1225582"/>
                  <a:pt x="1473803" y="129064"/>
                </a:cubicBezTo>
                <a:lnTo>
                  <a:pt x="1474851" y="130397"/>
                </a:lnTo>
                <a:lnTo>
                  <a:pt x="185833" y="2667"/>
                </a:lnTo>
                <a:lnTo>
                  <a:pt x="185833" y="2667"/>
                </a:lnTo>
                <a:lnTo>
                  <a:pt x="187262" y="1429"/>
                </a:lnTo>
                <a:cubicBezTo>
                  <a:pt x="118015" y="699326"/>
                  <a:pt x="53912" y="1344454"/>
                  <a:pt x="2763" y="1859756"/>
                </a:cubicBezTo>
                <a:lnTo>
                  <a:pt x="1810" y="1858613"/>
                </a:lnTo>
                <a:lnTo>
                  <a:pt x="1290733" y="1987582"/>
                </a:lnTo>
                <a:lnTo>
                  <a:pt x="1048" y="1860709"/>
                </a:lnTo>
                <a:lnTo>
                  <a:pt x="0" y="1860709"/>
                </a:lnTo>
                <a:lnTo>
                  <a:pt x="0" y="1859661"/>
                </a:lnTo>
                <a:cubicBezTo>
                  <a:pt x="51054" y="1343977"/>
                  <a:pt x="114871" y="699230"/>
                  <a:pt x="184023" y="1333"/>
                </a:cubicBezTo>
                <a:lnTo>
                  <a:pt x="184023" y="0"/>
                </a:lnTo>
                <a:lnTo>
                  <a:pt x="185833" y="0"/>
                </a:lnTo>
                <a:lnTo>
                  <a:pt x="1475041" y="127825"/>
                </a:lnTo>
                <a:lnTo>
                  <a:pt x="1476184" y="127825"/>
                </a:lnTo>
                <a:lnTo>
                  <a:pt x="1476184" y="129064"/>
                </a:lnTo>
                <a:cubicBezTo>
                  <a:pt x="1366933" y="1225963"/>
                  <a:pt x="1291685" y="1976818"/>
                  <a:pt x="1290733" y="1987582"/>
                </a:cubicBezTo>
                <a:close/>
              </a:path>
            </a:pathLst>
          </a:custGeom>
          <a:solidFill>
            <a:srgbClr val="263238"/>
          </a:solidFill>
          <a:ln w="9525" cap="flat">
            <a:noFill/>
            <a:prstDash val="solid"/>
            <a:miter/>
          </a:ln>
        </p:spPr>
        <p:txBody>
          <a:bodyPr rtlCol="0" anchor="ctr"/>
          <a:lstStyle/>
          <a:p>
            <a:endParaRPr lang="en-ID"/>
          </a:p>
        </p:txBody>
      </p:sp>
      <p:sp>
        <p:nvSpPr>
          <p:cNvPr id="23" name="object 17"/>
          <p:cNvSpPr txBox="1">
            <a:spLocks/>
          </p:cNvSpPr>
          <p:nvPr/>
        </p:nvSpPr>
        <p:spPr>
          <a:xfrm>
            <a:off x="-1295400" y="1481857"/>
            <a:ext cx="7619999"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12700" algn="ctr">
              <a:spcBef>
                <a:spcPts val="5650"/>
              </a:spcBef>
            </a:pPr>
            <a:r>
              <a:rPr lang="en-US" sz="2800" b="1">
                <a:solidFill>
                  <a:schemeClr val="accent3">
                    <a:lumMod val="50000"/>
                  </a:schemeClr>
                </a:solidFill>
                <a:latin typeface="Montserrat" panose="00000500000000000000" pitchFamily="2" charset="0"/>
                <a:cs typeface="Lucida Sans"/>
              </a:rPr>
              <a:t>3. Sistem Operasi </a:t>
            </a:r>
          </a:p>
        </p:txBody>
      </p:sp>
      <p:sp>
        <p:nvSpPr>
          <p:cNvPr id="24" name="TextBox 23">
            <a:extLst>
              <a:ext uri="{FF2B5EF4-FFF2-40B4-BE49-F238E27FC236}">
                <a16:creationId xmlns:a16="http://schemas.microsoft.com/office/drawing/2014/main" id="{FC924B6B-6775-5EAE-200B-97FB3C853C94}"/>
              </a:ext>
            </a:extLst>
          </p:cNvPr>
          <p:cNvSpPr txBox="1"/>
          <p:nvPr/>
        </p:nvSpPr>
        <p:spPr>
          <a:xfrm>
            <a:off x="849017" y="2553171"/>
            <a:ext cx="9590383" cy="4708981"/>
          </a:xfrm>
          <a:prstGeom prst="rect">
            <a:avLst/>
          </a:prstGeom>
          <a:noFill/>
        </p:spPr>
        <p:txBody>
          <a:bodyPr wrap="square">
            <a:spAutoFit/>
          </a:bodyPr>
          <a:lstStyle/>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Sistem operasi yang khususkan untuk komputasi dan penyediaan layanan (service) umumnya adalah sistem operasi Linux dan UNIX lainnya (misalkan Free BSD). Sistem operasi juga mencakup pengertian system yang menangani proses transaksi data per satuan waktu. Maka tanpa harus terikat kepada produk dari system operasi yang digunakan (misalnya Linux, Free BSD, Microsoft), kemampuan yang dimilikinya haruslah mendukung </a:t>
            </a:r>
            <a:r>
              <a:rPr lang="en-ID" sz="2000" b="1" i="1" kern="100">
                <a:latin typeface="Montserrat" panose="00000500000000000000" pitchFamily="2" charset="0"/>
                <a:ea typeface="Calibri" panose="020F0502020204030204" pitchFamily="34" charset="0"/>
                <a:cs typeface="Arial" panose="020B0604020202020204" pitchFamily="34" charset="0"/>
              </a:rPr>
              <a:t>On Line Analytical Processing </a:t>
            </a:r>
            <a:r>
              <a:rPr lang="en-ID" sz="2000" b="1" kern="100">
                <a:latin typeface="Montserrat" panose="00000500000000000000" pitchFamily="2" charset="0"/>
                <a:ea typeface="Calibri" panose="020F0502020204030204" pitchFamily="34" charset="0"/>
                <a:cs typeface="Arial" panose="020B0604020202020204" pitchFamily="34" charset="0"/>
              </a:rPr>
              <a:t>(OLTP) untuk data-data transaksi yang menjadi sumber data bagi data werehouse, sebelum kemudian diolah dan dianalisis melalui OLAP.</a:t>
            </a:r>
          </a:p>
        </p:txBody>
      </p:sp>
      <p:pic>
        <p:nvPicPr>
          <p:cNvPr id="1026" name="Picture 2" descr="Yuk Intip, Macam-Macam Sistem Operasi Yang Ada Di Smartphone Kita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55888" y="2736217"/>
            <a:ext cx="6757892" cy="3881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9535231"/>
      </p:ext>
    </p:extLst>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8255"/>
            <a:ext cx="5594985" cy="4389755"/>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3" name="object 3"/>
          <p:cNvSpPr/>
          <p:nvPr/>
        </p:nvSpPr>
        <p:spPr>
          <a:xfrm>
            <a:off x="0" y="6047845"/>
            <a:ext cx="8305800" cy="4239192"/>
          </a:xfrm>
          <a:custGeom>
            <a:avLst/>
            <a:gdLst/>
            <a:ahLst/>
            <a:cxnLst/>
            <a:rect l="l" t="t" r="r" b="b"/>
            <a:pathLst>
              <a:path w="5052695" h="2505709">
                <a:moveTo>
                  <a:pt x="0" y="2141906"/>
                </a:moveTo>
                <a:lnTo>
                  <a:pt x="2382918" y="2008594"/>
                </a:lnTo>
                <a:lnTo>
                  <a:pt x="2332330" y="2011060"/>
                </a:lnTo>
                <a:lnTo>
                  <a:pt x="2281703" y="2012600"/>
                </a:lnTo>
                <a:lnTo>
                  <a:pt x="2231050" y="2013217"/>
                </a:lnTo>
                <a:lnTo>
                  <a:pt x="2180383" y="2012913"/>
                </a:lnTo>
                <a:lnTo>
                  <a:pt x="2129715" y="2011691"/>
                </a:lnTo>
                <a:lnTo>
                  <a:pt x="2079058" y="2009553"/>
                </a:lnTo>
                <a:lnTo>
                  <a:pt x="2028426" y="2006501"/>
                </a:lnTo>
                <a:lnTo>
                  <a:pt x="1977831" y="2002539"/>
                </a:lnTo>
                <a:lnTo>
                  <a:pt x="1928307" y="1997043"/>
                </a:lnTo>
                <a:lnTo>
                  <a:pt x="1879053" y="1990491"/>
                </a:lnTo>
                <a:lnTo>
                  <a:pt x="1830054" y="1982928"/>
                </a:lnTo>
                <a:lnTo>
                  <a:pt x="1781300" y="1974401"/>
                </a:lnTo>
                <a:lnTo>
                  <a:pt x="1732777" y="1964956"/>
                </a:lnTo>
                <a:lnTo>
                  <a:pt x="1684472" y="1954640"/>
                </a:lnTo>
                <a:lnTo>
                  <a:pt x="1636373" y="1943499"/>
                </a:lnTo>
                <a:lnTo>
                  <a:pt x="1588467" y="1931581"/>
                </a:lnTo>
                <a:lnTo>
                  <a:pt x="1540742" y="1918931"/>
                </a:lnTo>
                <a:lnTo>
                  <a:pt x="1493184" y="1905596"/>
                </a:lnTo>
                <a:lnTo>
                  <a:pt x="1445782" y="1891622"/>
                </a:lnTo>
                <a:lnTo>
                  <a:pt x="1398522" y="1877057"/>
                </a:lnTo>
                <a:lnTo>
                  <a:pt x="1351391" y="1861945"/>
                </a:lnTo>
                <a:lnTo>
                  <a:pt x="1304378" y="1846335"/>
                </a:lnTo>
                <a:lnTo>
                  <a:pt x="1257470" y="1830273"/>
                </a:lnTo>
                <a:lnTo>
                  <a:pt x="1207850" y="1810725"/>
                </a:lnTo>
                <a:lnTo>
                  <a:pt x="1161384" y="1787690"/>
                </a:lnTo>
                <a:lnTo>
                  <a:pt x="1117953" y="1761342"/>
                </a:lnTo>
                <a:lnTo>
                  <a:pt x="1077439" y="1731854"/>
                </a:lnTo>
                <a:lnTo>
                  <a:pt x="1039722" y="1699402"/>
                </a:lnTo>
                <a:lnTo>
                  <a:pt x="1004684" y="1664159"/>
                </a:lnTo>
                <a:lnTo>
                  <a:pt x="972204" y="1626299"/>
                </a:lnTo>
                <a:lnTo>
                  <a:pt x="942165" y="1585996"/>
                </a:lnTo>
                <a:lnTo>
                  <a:pt x="914446" y="1543426"/>
                </a:lnTo>
                <a:lnTo>
                  <a:pt x="888929" y="1498761"/>
                </a:lnTo>
                <a:lnTo>
                  <a:pt x="865266" y="1453966"/>
                </a:lnTo>
                <a:lnTo>
                  <a:pt x="841885" y="1409078"/>
                </a:lnTo>
                <a:lnTo>
                  <a:pt x="818768" y="1364100"/>
                </a:lnTo>
                <a:lnTo>
                  <a:pt x="795899" y="1319032"/>
                </a:lnTo>
                <a:lnTo>
                  <a:pt x="773259" y="1273875"/>
                </a:lnTo>
                <a:lnTo>
                  <a:pt x="750831" y="1228629"/>
                </a:lnTo>
                <a:lnTo>
                  <a:pt x="728598" y="1183297"/>
                </a:lnTo>
                <a:lnTo>
                  <a:pt x="706541" y="1137878"/>
                </a:lnTo>
                <a:lnTo>
                  <a:pt x="684644" y="1092375"/>
                </a:lnTo>
                <a:lnTo>
                  <a:pt x="662889" y="1046787"/>
                </a:lnTo>
                <a:lnTo>
                  <a:pt x="641259" y="1001116"/>
                </a:lnTo>
                <a:lnTo>
                  <a:pt x="619735" y="955362"/>
                </a:lnTo>
                <a:lnTo>
                  <a:pt x="598300" y="909528"/>
                </a:lnTo>
                <a:lnTo>
                  <a:pt x="577312" y="864419"/>
                </a:lnTo>
                <a:lnTo>
                  <a:pt x="556819" y="819104"/>
                </a:lnTo>
                <a:lnTo>
                  <a:pt x="536618" y="773683"/>
                </a:lnTo>
                <a:lnTo>
                  <a:pt x="516506" y="728257"/>
                </a:lnTo>
                <a:lnTo>
                  <a:pt x="496281" y="682927"/>
                </a:lnTo>
                <a:lnTo>
                  <a:pt x="475738" y="637794"/>
                </a:lnTo>
                <a:lnTo>
                  <a:pt x="454675" y="592958"/>
                </a:lnTo>
                <a:lnTo>
                  <a:pt x="432889" y="548520"/>
                </a:lnTo>
                <a:lnTo>
                  <a:pt x="410177" y="504581"/>
                </a:lnTo>
                <a:lnTo>
                  <a:pt x="386335" y="461243"/>
                </a:lnTo>
                <a:lnTo>
                  <a:pt x="361160" y="418605"/>
                </a:lnTo>
                <a:lnTo>
                  <a:pt x="334450" y="376769"/>
                </a:lnTo>
                <a:lnTo>
                  <a:pt x="307292" y="335877"/>
                </a:lnTo>
                <a:lnTo>
                  <a:pt x="278958" y="295877"/>
                </a:lnTo>
                <a:lnTo>
                  <a:pt x="249475" y="256791"/>
                </a:lnTo>
                <a:lnTo>
                  <a:pt x="218867" y="218641"/>
                </a:lnTo>
                <a:lnTo>
                  <a:pt x="187158" y="181449"/>
                </a:lnTo>
                <a:lnTo>
                  <a:pt x="154375" y="145238"/>
                </a:lnTo>
                <a:lnTo>
                  <a:pt x="120540" y="110029"/>
                </a:lnTo>
                <a:lnTo>
                  <a:pt x="85680" y="75846"/>
                </a:lnTo>
                <a:lnTo>
                  <a:pt x="49820" y="42709"/>
                </a:lnTo>
                <a:lnTo>
                  <a:pt x="12983" y="10642"/>
                </a:lnTo>
                <a:lnTo>
                  <a:pt x="0" y="0"/>
                </a:lnTo>
                <a:lnTo>
                  <a:pt x="0" y="2141906"/>
                </a:lnTo>
                <a:close/>
              </a:path>
              <a:path w="5052695" h="2505709">
                <a:moveTo>
                  <a:pt x="5052335" y="2505672"/>
                </a:moveTo>
                <a:lnTo>
                  <a:pt x="5021439" y="2456135"/>
                </a:lnTo>
                <a:lnTo>
                  <a:pt x="4992200" y="2413220"/>
                </a:lnTo>
                <a:lnTo>
                  <a:pt x="4961452" y="2371449"/>
                </a:lnTo>
                <a:lnTo>
                  <a:pt x="4929233" y="2330875"/>
                </a:lnTo>
                <a:lnTo>
                  <a:pt x="4895581" y="2291546"/>
                </a:lnTo>
                <a:lnTo>
                  <a:pt x="4860536" y="2253516"/>
                </a:lnTo>
                <a:lnTo>
                  <a:pt x="4822751" y="2216778"/>
                </a:lnTo>
                <a:lnTo>
                  <a:pt x="4783498" y="2182845"/>
                </a:lnTo>
                <a:lnTo>
                  <a:pt x="4742842" y="2151569"/>
                </a:lnTo>
                <a:lnTo>
                  <a:pt x="4700851" y="2122806"/>
                </a:lnTo>
                <a:lnTo>
                  <a:pt x="4657591" y="2096410"/>
                </a:lnTo>
                <a:lnTo>
                  <a:pt x="4613128" y="2072236"/>
                </a:lnTo>
                <a:lnTo>
                  <a:pt x="4567529" y="2050138"/>
                </a:lnTo>
                <a:lnTo>
                  <a:pt x="4520860" y="2029972"/>
                </a:lnTo>
                <a:lnTo>
                  <a:pt x="4473187" y="2011591"/>
                </a:lnTo>
                <a:lnTo>
                  <a:pt x="4424577" y="1994851"/>
                </a:lnTo>
                <a:lnTo>
                  <a:pt x="4375096" y="1979606"/>
                </a:lnTo>
                <a:lnTo>
                  <a:pt x="4324811" y="1965710"/>
                </a:lnTo>
                <a:lnTo>
                  <a:pt x="4276660" y="1953867"/>
                </a:lnTo>
                <a:lnTo>
                  <a:pt x="4228391" y="1943280"/>
                </a:lnTo>
                <a:lnTo>
                  <a:pt x="4180010" y="1933881"/>
                </a:lnTo>
                <a:lnTo>
                  <a:pt x="4131523" y="1925606"/>
                </a:lnTo>
                <a:lnTo>
                  <a:pt x="4082935" y="1918388"/>
                </a:lnTo>
                <a:lnTo>
                  <a:pt x="4034253" y="1912162"/>
                </a:lnTo>
                <a:lnTo>
                  <a:pt x="3985482" y="1906860"/>
                </a:lnTo>
                <a:lnTo>
                  <a:pt x="3936627" y="1902418"/>
                </a:lnTo>
                <a:lnTo>
                  <a:pt x="3887694" y="1898769"/>
                </a:lnTo>
                <a:lnTo>
                  <a:pt x="3838690" y="1895847"/>
                </a:lnTo>
                <a:lnTo>
                  <a:pt x="3789619" y="1893586"/>
                </a:lnTo>
                <a:lnTo>
                  <a:pt x="3740488" y="1891920"/>
                </a:lnTo>
                <a:lnTo>
                  <a:pt x="3691301" y="1890783"/>
                </a:lnTo>
                <a:lnTo>
                  <a:pt x="3306950" y="1887386"/>
                </a:lnTo>
                <a:lnTo>
                  <a:pt x="3254285" y="1890139"/>
                </a:lnTo>
                <a:lnTo>
                  <a:pt x="3201683" y="1893790"/>
                </a:lnTo>
                <a:lnTo>
                  <a:pt x="3149157" y="1898339"/>
                </a:lnTo>
                <a:lnTo>
                  <a:pt x="3096720" y="1903785"/>
                </a:lnTo>
                <a:lnTo>
                  <a:pt x="3044384" y="1910127"/>
                </a:lnTo>
                <a:lnTo>
                  <a:pt x="2992163" y="1917364"/>
                </a:lnTo>
                <a:lnTo>
                  <a:pt x="2940070" y="1925496"/>
                </a:lnTo>
                <a:lnTo>
                  <a:pt x="2888116" y="1934522"/>
                </a:lnTo>
                <a:lnTo>
                  <a:pt x="2836316" y="1944441"/>
                </a:lnTo>
                <a:lnTo>
                  <a:pt x="2734865" y="1965211"/>
                </a:lnTo>
                <a:lnTo>
                  <a:pt x="2684908" y="1974224"/>
                </a:lnTo>
                <a:lnTo>
                  <a:pt x="2634823" y="1982295"/>
                </a:lnTo>
                <a:lnTo>
                  <a:pt x="2584622" y="1989426"/>
                </a:lnTo>
                <a:lnTo>
                  <a:pt x="2534318" y="1995618"/>
                </a:lnTo>
                <a:lnTo>
                  <a:pt x="2483925" y="2000876"/>
                </a:lnTo>
                <a:lnTo>
                  <a:pt x="2433454" y="2005200"/>
                </a:lnTo>
                <a:lnTo>
                  <a:pt x="2382918" y="2008594"/>
                </a:lnTo>
                <a:lnTo>
                  <a:pt x="0" y="2141906"/>
                </a:lnTo>
                <a:lnTo>
                  <a:pt x="0" y="2505672"/>
                </a:lnTo>
                <a:lnTo>
                  <a:pt x="5052335" y="2505672"/>
                </a:lnTo>
                <a:close/>
              </a:path>
            </a:pathLst>
          </a:custGeom>
          <a:solidFill>
            <a:srgbClr val="C8E265">
              <a:alpha val="49798"/>
            </a:srgbClr>
          </a:solidFill>
        </p:spPr>
        <p:txBody>
          <a:bodyPr wrap="square" lIns="0" tIns="0" rIns="0" bIns="0" rtlCol="0"/>
          <a:lstStyle/>
          <a:p>
            <a:endParaRPr/>
          </a:p>
        </p:txBody>
      </p:sp>
      <p:sp>
        <p:nvSpPr>
          <p:cNvPr id="17" name="object 17"/>
          <p:cNvSpPr txBox="1">
            <a:spLocks noGrp="1"/>
          </p:cNvSpPr>
          <p:nvPr>
            <p:ph type="title"/>
          </p:nvPr>
        </p:nvSpPr>
        <p:spPr>
          <a:xfrm>
            <a:off x="4152900" y="-266566"/>
            <a:ext cx="9643839" cy="1832553"/>
          </a:xfrm>
          <a:prstGeom prst="rect">
            <a:avLst/>
          </a:prstGeom>
        </p:spPr>
        <p:txBody>
          <a:bodyPr vert="horz" wrap="square" lIns="0" tIns="717550" rIns="0" bIns="0" rtlCol="0">
            <a:spAutoFit/>
          </a:bodyPr>
          <a:lstStyle/>
          <a:p>
            <a:pPr marL="12700" algn="ctr">
              <a:lnSpc>
                <a:spcPct val="100000"/>
              </a:lnSpc>
              <a:spcBef>
                <a:spcPts val="5650"/>
              </a:spcBef>
            </a:pPr>
            <a:r>
              <a:rPr lang="en-US" sz="3600" b="1">
                <a:solidFill>
                  <a:schemeClr val="accent3">
                    <a:lumMod val="50000"/>
                  </a:schemeClr>
                </a:solidFill>
                <a:latin typeface="Montserrat" panose="00000500000000000000" pitchFamily="2" charset="0"/>
                <a:cs typeface="Lucida Sans"/>
              </a:rPr>
              <a:t>Kategori Infrastruktur Data Werehouse (Fisik)</a:t>
            </a:r>
            <a:endParaRPr sz="3600" b="1" dirty="0">
              <a:solidFill>
                <a:schemeClr val="accent3">
                  <a:lumMod val="50000"/>
                </a:schemeClr>
              </a:solidFill>
              <a:latin typeface="Montserrat" panose="00000500000000000000" pitchFamily="2" charset="0"/>
              <a:cs typeface="Lucida Sans"/>
            </a:endParaRPr>
          </a:p>
        </p:txBody>
      </p:sp>
      <p:sp>
        <p:nvSpPr>
          <p:cNvPr id="27" name="object 3">
            <a:extLst>
              <a:ext uri="{FF2B5EF4-FFF2-40B4-BE49-F238E27FC236}">
                <a16:creationId xmlns:a16="http://schemas.microsoft.com/office/drawing/2014/main" id="{C93AA891-97E7-8F8B-E424-54641C01FBB0}"/>
              </a:ext>
            </a:extLst>
          </p:cNvPr>
          <p:cNvSpPr/>
          <p:nvPr/>
        </p:nvSpPr>
        <p:spPr>
          <a:xfrm>
            <a:off x="12662540" y="9069314"/>
            <a:ext cx="5625465" cy="1218252"/>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28" name="object 12">
            <a:extLst>
              <a:ext uri="{FF2B5EF4-FFF2-40B4-BE49-F238E27FC236}">
                <a16:creationId xmlns:a16="http://schemas.microsoft.com/office/drawing/2014/main" id="{DCB1773D-861A-E715-16A5-1B22ED6C60FF}"/>
              </a:ext>
            </a:extLst>
          </p:cNvPr>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40" name="Freeform: Shape 39">
            <a:extLst>
              <a:ext uri="{FF2B5EF4-FFF2-40B4-BE49-F238E27FC236}">
                <a16:creationId xmlns:a16="http://schemas.microsoft.com/office/drawing/2014/main" id="{5EDAC072-96E9-3BC8-20F6-F5F50928164C}"/>
              </a:ext>
            </a:extLst>
          </p:cNvPr>
          <p:cNvSpPr/>
          <p:nvPr/>
        </p:nvSpPr>
        <p:spPr>
          <a:xfrm>
            <a:off x="17813780" y="8517159"/>
            <a:ext cx="492728" cy="492918"/>
          </a:xfrm>
          <a:custGeom>
            <a:avLst/>
            <a:gdLst>
              <a:gd name="connsiteX0" fmla="*/ 140779 w 492728"/>
              <a:gd name="connsiteY0" fmla="*/ 71914 h 492918"/>
              <a:gd name="connsiteX1" fmla="*/ 190309 w 492728"/>
              <a:gd name="connsiteY1" fmla="*/ 50387 h 492918"/>
              <a:gd name="connsiteX2" fmla="*/ 200501 w 492728"/>
              <a:gd name="connsiteY2" fmla="*/ 1429 h 492918"/>
              <a:gd name="connsiteX3" fmla="*/ 283178 w 492728"/>
              <a:gd name="connsiteY3" fmla="*/ 0 h 492918"/>
              <a:gd name="connsiteX4" fmla="*/ 295084 w 492728"/>
              <a:gd name="connsiteY4" fmla="*/ 48578 h 492918"/>
              <a:gd name="connsiteX5" fmla="*/ 345281 w 492728"/>
              <a:gd name="connsiteY5" fmla="*/ 68294 h 492918"/>
              <a:gd name="connsiteX6" fmla="*/ 387096 w 492728"/>
              <a:gd name="connsiteY6" fmla="*/ 40957 h 492918"/>
              <a:gd name="connsiteX7" fmla="*/ 446722 w 492728"/>
              <a:gd name="connsiteY7" fmla="*/ 98107 h 492918"/>
              <a:gd name="connsiteX8" fmla="*/ 420719 w 492728"/>
              <a:gd name="connsiteY8" fmla="*/ 141065 h 492918"/>
              <a:gd name="connsiteX9" fmla="*/ 442246 w 492728"/>
              <a:gd name="connsiteY9" fmla="*/ 190500 h 492918"/>
              <a:gd name="connsiteX10" fmla="*/ 491204 w 492728"/>
              <a:gd name="connsiteY10" fmla="*/ 200692 h 492918"/>
              <a:gd name="connsiteX11" fmla="*/ 492728 w 492728"/>
              <a:gd name="connsiteY11" fmla="*/ 283464 h 492918"/>
              <a:gd name="connsiteX12" fmla="*/ 444055 w 492728"/>
              <a:gd name="connsiteY12" fmla="*/ 295370 h 492918"/>
              <a:gd name="connsiteX13" fmla="*/ 424339 w 492728"/>
              <a:gd name="connsiteY13" fmla="*/ 345567 h 492918"/>
              <a:gd name="connsiteX14" fmla="*/ 451771 w 492728"/>
              <a:gd name="connsiteY14" fmla="*/ 387382 h 492918"/>
              <a:gd name="connsiteX15" fmla="*/ 394621 w 492728"/>
              <a:gd name="connsiteY15" fmla="*/ 446913 h 492918"/>
              <a:gd name="connsiteX16" fmla="*/ 351949 w 492728"/>
              <a:gd name="connsiteY16" fmla="*/ 421005 h 492918"/>
              <a:gd name="connsiteX17" fmla="*/ 302419 w 492728"/>
              <a:gd name="connsiteY17" fmla="*/ 442532 h 492918"/>
              <a:gd name="connsiteX18" fmla="*/ 292227 w 492728"/>
              <a:gd name="connsiteY18" fmla="*/ 491490 h 492918"/>
              <a:gd name="connsiteX19" fmla="*/ 209455 w 492728"/>
              <a:gd name="connsiteY19" fmla="*/ 492919 h 492918"/>
              <a:gd name="connsiteX20" fmla="*/ 197548 w 492728"/>
              <a:gd name="connsiteY20" fmla="*/ 444341 h 492918"/>
              <a:gd name="connsiteX21" fmla="*/ 147351 w 492728"/>
              <a:gd name="connsiteY21" fmla="*/ 424624 h 492918"/>
              <a:gd name="connsiteX22" fmla="*/ 105537 w 492728"/>
              <a:gd name="connsiteY22" fmla="*/ 452056 h 492918"/>
              <a:gd name="connsiteX23" fmla="*/ 46005 w 492728"/>
              <a:gd name="connsiteY23" fmla="*/ 394906 h 492918"/>
              <a:gd name="connsiteX24" fmla="*/ 71914 w 492728"/>
              <a:gd name="connsiteY24" fmla="*/ 352139 h 492918"/>
              <a:gd name="connsiteX25" fmla="*/ 50482 w 492728"/>
              <a:gd name="connsiteY25" fmla="*/ 302705 h 492918"/>
              <a:gd name="connsiteX26" fmla="*/ 1428 w 492728"/>
              <a:gd name="connsiteY26" fmla="*/ 292513 h 492918"/>
              <a:gd name="connsiteX27" fmla="*/ 0 w 492728"/>
              <a:gd name="connsiteY27" fmla="*/ 209740 h 492918"/>
              <a:gd name="connsiteX28" fmla="*/ 48577 w 492728"/>
              <a:gd name="connsiteY28" fmla="*/ 197834 h 492918"/>
              <a:gd name="connsiteX29" fmla="*/ 68389 w 492728"/>
              <a:gd name="connsiteY29" fmla="*/ 147638 h 492918"/>
              <a:gd name="connsiteX30" fmla="*/ 40957 w 492728"/>
              <a:gd name="connsiteY30" fmla="*/ 105823 h 492918"/>
              <a:gd name="connsiteX31" fmla="*/ 98107 w 492728"/>
              <a:gd name="connsiteY31" fmla="*/ 46291 h 492918"/>
              <a:gd name="connsiteX32" fmla="*/ 140875 w 492728"/>
              <a:gd name="connsiteY32" fmla="*/ 72199 h 492918"/>
              <a:gd name="connsiteX33" fmla="*/ 184880 w 492728"/>
              <a:gd name="connsiteY33" fmla="*/ 182118 h 492918"/>
              <a:gd name="connsiteX34" fmla="*/ 187085 w 492728"/>
              <a:gd name="connsiteY34" fmla="*/ 307643 h 492918"/>
              <a:gd name="connsiteX35" fmla="*/ 312610 w 492728"/>
              <a:gd name="connsiteY35" fmla="*/ 305437 h 492918"/>
              <a:gd name="connsiteX36" fmla="*/ 310420 w 492728"/>
              <a:gd name="connsiteY36" fmla="*/ 179927 h 492918"/>
              <a:gd name="connsiteX37" fmla="*/ 184881 w 492728"/>
              <a:gd name="connsiteY37" fmla="*/ 182118 h 492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92728" h="492918">
                <a:moveTo>
                  <a:pt x="140779" y="71914"/>
                </a:moveTo>
                <a:cubicBezTo>
                  <a:pt x="156271" y="62591"/>
                  <a:pt x="172924" y="55353"/>
                  <a:pt x="190309" y="50387"/>
                </a:cubicBezTo>
                <a:lnTo>
                  <a:pt x="200501" y="1429"/>
                </a:lnTo>
                <a:lnTo>
                  <a:pt x="283178" y="0"/>
                </a:lnTo>
                <a:lnTo>
                  <a:pt x="295084" y="48578"/>
                </a:lnTo>
                <a:cubicBezTo>
                  <a:pt x="312616" y="52898"/>
                  <a:pt x="329496" y="59528"/>
                  <a:pt x="345281" y="68294"/>
                </a:cubicBezTo>
                <a:lnTo>
                  <a:pt x="387096" y="40957"/>
                </a:lnTo>
                <a:lnTo>
                  <a:pt x="446722" y="98107"/>
                </a:lnTo>
                <a:lnTo>
                  <a:pt x="420719" y="141065"/>
                </a:lnTo>
                <a:cubicBezTo>
                  <a:pt x="430102" y="156492"/>
                  <a:pt x="437344" y="173122"/>
                  <a:pt x="442246" y="190500"/>
                </a:cubicBezTo>
                <a:lnTo>
                  <a:pt x="491204" y="200692"/>
                </a:lnTo>
                <a:lnTo>
                  <a:pt x="492728" y="283464"/>
                </a:lnTo>
                <a:lnTo>
                  <a:pt x="444055" y="295370"/>
                </a:lnTo>
                <a:cubicBezTo>
                  <a:pt x="439820" y="312929"/>
                  <a:pt x="433186" y="329820"/>
                  <a:pt x="424339" y="345567"/>
                </a:cubicBezTo>
                <a:lnTo>
                  <a:pt x="451771" y="387382"/>
                </a:lnTo>
                <a:lnTo>
                  <a:pt x="394621" y="446913"/>
                </a:lnTo>
                <a:lnTo>
                  <a:pt x="351949" y="421005"/>
                </a:lnTo>
                <a:cubicBezTo>
                  <a:pt x="336460" y="430334"/>
                  <a:pt x="319806" y="437572"/>
                  <a:pt x="302419" y="442532"/>
                </a:cubicBezTo>
                <a:lnTo>
                  <a:pt x="292227" y="491490"/>
                </a:lnTo>
                <a:lnTo>
                  <a:pt x="209455" y="492919"/>
                </a:lnTo>
                <a:lnTo>
                  <a:pt x="197548" y="444341"/>
                </a:lnTo>
                <a:cubicBezTo>
                  <a:pt x="180022" y="440005"/>
                  <a:pt x="163144" y="433376"/>
                  <a:pt x="147351" y="424624"/>
                </a:cubicBezTo>
                <a:lnTo>
                  <a:pt x="105537" y="452056"/>
                </a:lnTo>
                <a:lnTo>
                  <a:pt x="46005" y="394906"/>
                </a:lnTo>
                <a:lnTo>
                  <a:pt x="71914" y="352139"/>
                </a:lnTo>
                <a:cubicBezTo>
                  <a:pt x="62600" y="336689"/>
                  <a:pt x="55392" y="320064"/>
                  <a:pt x="50482" y="302705"/>
                </a:cubicBezTo>
                <a:lnTo>
                  <a:pt x="1428" y="292513"/>
                </a:lnTo>
                <a:lnTo>
                  <a:pt x="0" y="209740"/>
                </a:lnTo>
                <a:lnTo>
                  <a:pt x="48577" y="197834"/>
                </a:lnTo>
                <a:cubicBezTo>
                  <a:pt x="52904" y="180290"/>
                  <a:pt x="59568" y="163407"/>
                  <a:pt x="68389" y="147638"/>
                </a:cubicBezTo>
                <a:lnTo>
                  <a:pt x="40957" y="105823"/>
                </a:lnTo>
                <a:lnTo>
                  <a:pt x="98107" y="46291"/>
                </a:lnTo>
                <a:lnTo>
                  <a:pt x="140875" y="72199"/>
                </a:lnTo>
                <a:close/>
                <a:moveTo>
                  <a:pt x="184880" y="182118"/>
                </a:moveTo>
                <a:cubicBezTo>
                  <a:pt x="150826" y="217390"/>
                  <a:pt x="151813" y="273589"/>
                  <a:pt x="187085" y="307643"/>
                </a:cubicBezTo>
                <a:cubicBezTo>
                  <a:pt x="222357" y="341696"/>
                  <a:pt x="278556" y="340709"/>
                  <a:pt x="312610" y="305437"/>
                </a:cubicBezTo>
                <a:cubicBezTo>
                  <a:pt x="346658" y="270172"/>
                  <a:pt x="345678" y="213983"/>
                  <a:pt x="310420" y="179927"/>
                </a:cubicBezTo>
                <a:cubicBezTo>
                  <a:pt x="275130" y="145912"/>
                  <a:pt x="218963" y="146892"/>
                  <a:pt x="184881" y="182118"/>
                </a:cubicBezTo>
                <a:close/>
              </a:path>
            </a:pathLst>
          </a:custGeom>
          <a:solidFill>
            <a:srgbClr val="EBEBEB"/>
          </a:solidFill>
          <a:ln w="9525" cap="flat">
            <a:noFill/>
            <a:prstDash val="solid"/>
            <a:miter/>
          </a:ln>
        </p:spPr>
        <p:txBody>
          <a:bodyPr rtlCol="0" anchor="ctr"/>
          <a:lstStyle/>
          <a:p>
            <a:endParaRPr lang="en-ID"/>
          </a:p>
        </p:txBody>
      </p:sp>
      <p:sp>
        <p:nvSpPr>
          <p:cNvPr id="228" name="Freeform: Shape 227">
            <a:extLst>
              <a:ext uri="{FF2B5EF4-FFF2-40B4-BE49-F238E27FC236}">
                <a16:creationId xmlns:a16="http://schemas.microsoft.com/office/drawing/2014/main" id="{76E294FE-2798-026E-05B0-B1D37CA3DC6B}"/>
              </a:ext>
            </a:extLst>
          </p:cNvPr>
          <p:cNvSpPr/>
          <p:nvPr/>
        </p:nvSpPr>
        <p:spPr>
          <a:xfrm>
            <a:off x="16555623" y="7571614"/>
            <a:ext cx="1625916" cy="2167981"/>
          </a:xfrm>
          <a:custGeom>
            <a:avLst/>
            <a:gdLst>
              <a:gd name="connsiteX0" fmla="*/ 1371410 w 1625916"/>
              <a:gd name="connsiteY0" fmla="*/ 2167699 h 2167981"/>
              <a:gd name="connsiteX1" fmla="*/ 52482 w 1625916"/>
              <a:gd name="connsiteY1" fmla="*/ 2036920 h 2167981"/>
              <a:gd name="connsiteX2" fmla="*/ 286 w 1625916"/>
              <a:gd name="connsiteY2" fmla="*/ 1973198 h 2167981"/>
              <a:gd name="connsiteX3" fmla="*/ 190786 w 1625916"/>
              <a:gd name="connsiteY3" fmla="*/ 52577 h 2167981"/>
              <a:gd name="connsiteX4" fmla="*/ 254508 w 1625916"/>
              <a:gd name="connsiteY4" fmla="*/ 285 h 2167981"/>
              <a:gd name="connsiteX5" fmla="*/ 1573434 w 1625916"/>
              <a:gd name="connsiteY5" fmla="*/ 131063 h 2167981"/>
              <a:gd name="connsiteX6" fmla="*/ 1625631 w 1625916"/>
              <a:gd name="connsiteY6" fmla="*/ 194785 h 2167981"/>
              <a:gd name="connsiteX7" fmla="*/ 1435131 w 1625916"/>
              <a:gd name="connsiteY7" fmla="*/ 2115311 h 2167981"/>
              <a:gd name="connsiteX8" fmla="*/ 1371485 w 1625916"/>
              <a:gd name="connsiteY8" fmla="*/ 2167706 h 2167981"/>
              <a:gd name="connsiteX9" fmla="*/ 1371409 w 1625916"/>
              <a:gd name="connsiteY9" fmla="*/ 2167699 h 2167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5916" h="2167981">
                <a:moveTo>
                  <a:pt x="1371410" y="2167699"/>
                </a:moveTo>
                <a:lnTo>
                  <a:pt x="52482" y="2036920"/>
                </a:lnTo>
                <a:cubicBezTo>
                  <a:pt x="20486" y="2033712"/>
                  <a:pt x="-2870" y="2005200"/>
                  <a:pt x="286" y="1973198"/>
                </a:cubicBezTo>
                <a:lnTo>
                  <a:pt x="190786" y="52577"/>
                </a:lnTo>
                <a:cubicBezTo>
                  <a:pt x="193945" y="20542"/>
                  <a:pt x="222472" y="-2869"/>
                  <a:pt x="254508" y="285"/>
                </a:cubicBezTo>
                <a:lnTo>
                  <a:pt x="1573434" y="131063"/>
                </a:lnTo>
                <a:cubicBezTo>
                  <a:pt x="1605431" y="134270"/>
                  <a:pt x="1628787" y="162783"/>
                  <a:pt x="1625631" y="194785"/>
                </a:cubicBezTo>
                <a:lnTo>
                  <a:pt x="1435131" y="2115311"/>
                </a:lnTo>
                <a:cubicBezTo>
                  <a:pt x="1432024" y="2147355"/>
                  <a:pt x="1403528" y="2170813"/>
                  <a:pt x="1371485" y="2167706"/>
                </a:cubicBezTo>
                <a:cubicBezTo>
                  <a:pt x="1371460" y="2167703"/>
                  <a:pt x="1371435" y="2167701"/>
                  <a:pt x="1371409" y="2167699"/>
                </a:cubicBezTo>
                <a:close/>
              </a:path>
            </a:pathLst>
          </a:custGeom>
          <a:solidFill>
            <a:srgbClr val="E0E0E0"/>
          </a:solidFill>
          <a:ln w="9525" cap="flat">
            <a:noFill/>
            <a:prstDash val="solid"/>
            <a:miter/>
          </a:ln>
        </p:spPr>
        <p:txBody>
          <a:bodyPr rtlCol="0" anchor="ctr"/>
          <a:lstStyle/>
          <a:p>
            <a:endParaRPr lang="en-ID"/>
          </a:p>
        </p:txBody>
      </p:sp>
      <p:sp>
        <p:nvSpPr>
          <p:cNvPr id="229" name="Freeform: Shape 228">
            <a:extLst>
              <a:ext uri="{FF2B5EF4-FFF2-40B4-BE49-F238E27FC236}">
                <a16:creationId xmlns:a16="http://schemas.microsoft.com/office/drawing/2014/main" id="{C02E5360-8A65-77D5-B35C-96439895BA91}"/>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1" name="Freeform: Shape 230">
            <a:extLst>
              <a:ext uri="{FF2B5EF4-FFF2-40B4-BE49-F238E27FC236}">
                <a16:creationId xmlns:a16="http://schemas.microsoft.com/office/drawing/2014/main" id="{EB45DD46-94C5-4002-411A-9807F267541C}"/>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3" name="Freeform: Shape 232">
            <a:extLst>
              <a:ext uri="{FF2B5EF4-FFF2-40B4-BE49-F238E27FC236}">
                <a16:creationId xmlns:a16="http://schemas.microsoft.com/office/drawing/2014/main" id="{30E68AF2-FB59-DB4D-2C7A-58F8E450F5A2}"/>
              </a:ext>
            </a:extLst>
          </p:cNvPr>
          <p:cNvSpPr/>
          <p:nvPr/>
        </p:nvSpPr>
        <p:spPr>
          <a:xfrm rot="16539600">
            <a:off x="16435317" y="8000458"/>
            <a:ext cx="1867471" cy="1295876"/>
          </a:xfrm>
          <a:custGeom>
            <a:avLst/>
            <a:gdLst>
              <a:gd name="connsiteX0" fmla="*/ 0 w 1867471"/>
              <a:gd name="connsiteY0" fmla="*/ 0 h 1295876"/>
              <a:gd name="connsiteX1" fmla="*/ 1867472 w 1867471"/>
              <a:gd name="connsiteY1" fmla="*/ 0 h 1295876"/>
              <a:gd name="connsiteX2" fmla="*/ 1867472 w 1867471"/>
              <a:gd name="connsiteY2" fmla="*/ 1295876 h 1295876"/>
              <a:gd name="connsiteX3" fmla="*/ 0 w 1867471"/>
              <a:gd name="connsiteY3" fmla="*/ 1295876 h 1295876"/>
            </a:gdLst>
            <a:ahLst/>
            <a:cxnLst>
              <a:cxn ang="0">
                <a:pos x="connsiteX0" y="connsiteY0"/>
              </a:cxn>
              <a:cxn ang="0">
                <a:pos x="connsiteX1" y="connsiteY1"/>
              </a:cxn>
              <a:cxn ang="0">
                <a:pos x="connsiteX2" y="connsiteY2"/>
              </a:cxn>
              <a:cxn ang="0">
                <a:pos x="connsiteX3" y="connsiteY3"/>
              </a:cxn>
            </a:cxnLst>
            <a:rect l="l" t="t" r="r" b="b"/>
            <a:pathLst>
              <a:path w="1867471" h="1295876">
                <a:moveTo>
                  <a:pt x="0" y="0"/>
                </a:moveTo>
                <a:lnTo>
                  <a:pt x="1867472" y="0"/>
                </a:lnTo>
                <a:lnTo>
                  <a:pt x="1867472" y="1295876"/>
                </a:lnTo>
                <a:lnTo>
                  <a:pt x="0" y="1295876"/>
                </a:lnTo>
                <a:close/>
              </a:path>
            </a:pathLst>
          </a:custGeom>
          <a:solidFill>
            <a:srgbClr val="FFFFFF"/>
          </a:solidFill>
          <a:ln w="9525" cap="flat">
            <a:noFill/>
            <a:prstDash val="solid"/>
            <a:miter/>
          </a:ln>
        </p:spPr>
        <p:txBody>
          <a:bodyPr rtlCol="0" anchor="ctr"/>
          <a:lstStyle/>
          <a:p>
            <a:endParaRPr lang="en-ID"/>
          </a:p>
        </p:txBody>
      </p:sp>
      <p:sp>
        <p:nvSpPr>
          <p:cNvPr id="234" name="Freeform: Shape 233">
            <a:extLst>
              <a:ext uri="{FF2B5EF4-FFF2-40B4-BE49-F238E27FC236}">
                <a16:creationId xmlns:a16="http://schemas.microsoft.com/office/drawing/2014/main" id="{62B8D09A-243F-9411-938C-CA0661BD5676}"/>
              </a:ext>
            </a:extLst>
          </p:cNvPr>
          <p:cNvSpPr/>
          <p:nvPr/>
        </p:nvSpPr>
        <p:spPr>
          <a:xfrm>
            <a:off x="16631251" y="7654099"/>
            <a:ext cx="1476184" cy="1987581"/>
          </a:xfrm>
          <a:custGeom>
            <a:avLst/>
            <a:gdLst>
              <a:gd name="connsiteX0" fmla="*/ 1290733 w 1476184"/>
              <a:gd name="connsiteY0" fmla="*/ 1987582 h 1987581"/>
              <a:gd name="connsiteX1" fmla="*/ 1473803 w 1476184"/>
              <a:gd name="connsiteY1" fmla="*/ 129064 h 1987581"/>
              <a:gd name="connsiteX2" fmla="*/ 1474851 w 1476184"/>
              <a:gd name="connsiteY2" fmla="*/ 130397 h 1987581"/>
              <a:gd name="connsiteX3" fmla="*/ 185833 w 1476184"/>
              <a:gd name="connsiteY3" fmla="*/ 2667 h 1987581"/>
              <a:gd name="connsiteX4" fmla="*/ 185833 w 1476184"/>
              <a:gd name="connsiteY4" fmla="*/ 2667 h 1987581"/>
              <a:gd name="connsiteX5" fmla="*/ 187262 w 1476184"/>
              <a:gd name="connsiteY5" fmla="*/ 1429 h 1987581"/>
              <a:gd name="connsiteX6" fmla="*/ 2763 w 1476184"/>
              <a:gd name="connsiteY6" fmla="*/ 1859756 h 1987581"/>
              <a:gd name="connsiteX7" fmla="*/ 1810 w 1476184"/>
              <a:gd name="connsiteY7" fmla="*/ 1858613 h 1987581"/>
              <a:gd name="connsiteX8" fmla="*/ 1290733 w 1476184"/>
              <a:gd name="connsiteY8" fmla="*/ 1987582 h 1987581"/>
              <a:gd name="connsiteX9" fmla="*/ 1048 w 1476184"/>
              <a:gd name="connsiteY9" fmla="*/ 1860709 h 1987581"/>
              <a:gd name="connsiteX10" fmla="*/ 0 w 1476184"/>
              <a:gd name="connsiteY10" fmla="*/ 1860709 h 1987581"/>
              <a:gd name="connsiteX11" fmla="*/ 0 w 1476184"/>
              <a:gd name="connsiteY11" fmla="*/ 1859661 h 1987581"/>
              <a:gd name="connsiteX12" fmla="*/ 184023 w 1476184"/>
              <a:gd name="connsiteY12" fmla="*/ 1333 h 1987581"/>
              <a:gd name="connsiteX13" fmla="*/ 184023 w 1476184"/>
              <a:gd name="connsiteY13" fmla="*/ 0 h 1987581"/>
              <a:gd name="connsiteX14" fmla="*/ 185833 w 1476184"/>
              <a:gd name="connsiteY14" fmla="*/ 0 h 1987581"/>
              <a:gd name="connsiteX15" fmla="*/ 1475041 w 1476184"/>
              <a:gd name="connsiteY15" fmla="*/ 127825 h 1987581"/>
              <a:gd name="connsiteX16" fmla="*/ 1476184 w 1476184"/>
              <a:gd name="connsiteY16" fmla="*/ 127825 h 1987581"/>
              <a:gd name="connsiteX17" fmla="*/ 1476184 w 1476184"/>
              <a:gd name="connsiteY17" fmla="*/ 129064 h 1987581"/>
              <a:gd name="connsiteX18" fmla="*/ 1290733 w 1476184"/>
              <a:gd name="connsiteY18" fmla="*/ 1987582 h 1987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76184" h="1987581">
                <a:moveTo>
                  <a:pt x="1290733" y="1987582"/>
                </a:moveTo>
                <a:cubicBezTo>
                  <a:pt x="1291781" y="1976818"/>
                  <a:pt x="1365790" y="1225582"/>
                  <a:pt x="1473803" y="129064"/>
                </a:cubicBezTo>
                <a:lnTo>
                  <a:pt x="1474851" y="130397"/>
                </a:lnTo>
                <a:lnTo>
                  <a:pt x="185833" y="2667"/>
                </a:lnTo>
                <a:lnTo>
                  <a:pt x="185833" y="2667"/>
                </a:lnTo>
                <a:lnTo>
                  <a:pt x="187262" y="1429"/>
                </a:lnTo>
                <a:cubicBezTo>
                  <a:pt x="118015" y="699326"/>
                  <a:pt x="53912" y="1344454"/>
                  <a:pt x="2763" y="1859756"/>
                </a:cubicBezTo>
                <a:lnTo>
                  <a:pt x="1810" y="1858613"/>
                </a:lnTo>
                <a:lnTo>
                  <a:pt x="1290733" y="1987582"/>
                </a:lnTo>
                <a:lnTo>
                  <a:pt x="1048" y="1860709"/>
                </a:lnTo>
                <a:lnTo>
                  <a:pt x="0" y="1860709"/>
                </a:lnTo>
                <a:lnTo>
                  <a:pt x="0" y="1859661"/>
                </a:lnTo>
                <a:cubicBezTo>
                  <a:pt x="51054" y="1343977"/>
                  <a:pt x="114871" y="699230"/>
                  <a:pt x="184023" y="1333"/>
                </a:cubicBezTo>
                <a:lnTo>
                  <a:pt x="184023" y="0"/>
                </a:lnTo>
                <a:lnTo>
                  <a:pt x="185833" y="0"/>
                </a:lnTo>
                <a:lnTo>
                  <a:pt x="1475041" y="127825"/>
                </a:lnTo>
                <a:lnTo>
                  <a:pt x="1476184" y="127825"/>
                </a:lnTo>
                <a:lnTo>
                  <a:pt x="1476184" y="129064"/>
                </a:lnTo>
                <a:cubicBezTo>
                  <a:pt x="1366933" y="1225963"/>
                  <a:pt x="1291685" y="1976818"/>
                  <a:pt x="1290733" y="1987582"/>
                </a:cubicBezTo>
                <a:close/>
              </a:path>
            </a:pathLst>
          </a:custGeom>
          <a:solidFill>
            <a:srgbClr val="263238"/>
          </a:solidFill>
          <a:ln w="9525" cap="flat">
            <a:noFill/>
            <a:prstDash val="solid"/>
            <a:miter/>
          </a:ln>
        </p:spPr>
        <p:txBody>
          <a:bodyPr rtlCol="0" anchor="ctr"/>
          <a:lstStyle/>
          <a:p>
            <a:endParaRPr lang="en-ID"/>
          </a:p>
        </p:txBody>
      </p:sp>
      <p:sp>
        <p:nvSpPr>
          <p:cNvPr id="23" name="object 17"/>
          <p:cNvSpPr txBox="1">
            <a:spLocks/>
          </p:cNvSpPr>
          <p:nvPr/>
        </p:nvSpPr>
        <p:spPr>
          <a:xfrm>
            <a:off x="-844527" y="1435826"/>
            <a:ext cx="7619999"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12700" algn="ctr">
              <a:spcBef>
                <a:spcPts val="5650"/>
              </a:spcBef>
            </a:pPr>
            <a:r>
              <a:rPr lang="en-US" sz="2800" b="1">
                <a:solidFill>
                  <a:schemeClr val="accent3">
                    <a:lumMod val="50000"/>
                  </a:schemeClr>
                </a:solidFill>
                <a:latin typeface="Montserrat" panose="00000500000000000000" pitchFamily="2" charset="0"/>
                <a:cs typeface="Lucida Sans"/>
              </a:rPr>
              <a:t>4. Database dan DBMS</a:t>
            </a:r>
          </a:p>
        </p:txBody>
      </p:sp>
      <p:sp>
        <p:nvSpPr>
          <p:cNvPr id="24" name="TextBox 23">
            <a:extLst>
              <a:ext uri="{FF2B5EF4-FFF2-40B4-BE49-F238E27FC236}">
                <a16:creationId xmlns:a16="http://schemas.microsoft.com/office/drawing/2014/main" id="{FC924B6B-6775-5EAE-200B-97FB3C853C94}"/>
              </a:ext>
            </a:extLst>
          </p:cNvPr>
          <p:cNvSpPr txBox="1"/>
          <p:nvPr/>
        </p:nvSpPr>
        <p:spPr>
          <a:xfrm>
            <a:off x="849017" y="2553171"/>
            <a:ext cx="9590383" cy="3888244"/>
          </a:xfrm>
          <a:prstGeom prst="rect">
            <a:avLst/>
          </a:prstGeom>
          <a:noFill/>
        </p:spPr>
        <p:txBody>
          <a:bodyPr wrap="square">
            <a:spAutoFit/>
          </a:bodyPr>
          <a:lstStyle/>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Database dapat berasal dari milik internal organisasi bersangkutan, maupun dari luar sesuai perjanjian (misalkan digunakan secara bersama atau sharing). </a:t>
            </a:r>
          </a:p>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Database Management System (DBMS) disebutkan setidaknya enam buah pilihan DBMS bagi organisasi yang ingin mengimplementasi data werehouse, yaitu Oracle Database, Teradata Data Werehouse, SAP SyBase IQ Data Management, IBM Netezza Performance Server, IBM DB2 Werehouse atau IBM InfoSphere.</a:t>
            </a:r>
          </a:p>
        </p:txBody>
      </p:sp>
      <p:pic>
        <p:nvPicPr>
          <p:cNvPr id="2050" name="Picture 2" descr="Database Management System (DBM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84392" y="2422283"/>
            <a:ext cx="6929388" cy="58614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3739046"/>
      </p:ext>
    </p:extLst>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8255"/>
            <a:ext cx="5594985" cy="4389755"/>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3" name="object 3"/>
          <p:cNvSpPr/>
          <p:nvPr/>
        </p:nvSpPr>
        <p:spPr>
          <a:xfrm>
            <a:off x="0" y="6047845"/>
            <a:ext cx="8305800" cy="4239192"/>
          </a:xfrm>
          <a:custGeom>
            <a:avLst/>
            <a:gdLst/>
            <a:ahLst/>
            <a:cxnLst/>
            <a:rect l="l" t="t" r="r" b="b"/>
            <a:pathLst>
              <a:path w="5052695" h="2505709">
                <a:moveTo>
                  <a:pt x="0" y="2141906"/>
                </a:moveTo>
                <a:lnTo>
                  <a:pt x="2382918" y="2008594"/>
                </a:lnTo>
                <a:lnTo>
                  <a:pt x="2332330" y="2011060"/>
                </a:lnTo>
                <a:lnTo>
                  <a:pt x="2281703" y="2012600"/>
                </a:lnTo>
                <a:lnTo>
                  <a:pt x="2231050" y="2013217"/>
                </a:lnTo>
                <a:lnTo>
                  <a:pt x="2180383" y="2012913"/>
                </a:lnTo>
                <a:lnTo>
                  <a:pt x="2129715" y="2011691"/>
                </a:lnTo>
                <a:lnTo>
                  <a:pt x="2079058" y="2009553"/>
                </a:lnTo>
                <a:lnTo>
                  <a:pt x="2028426" y="2006501"/>
                </a:lnTo>
                <a:lnTo>
                  <a:pt x="1977831" y="2002539"/>
                </a:lnTo>
                <a:lnTo>
                  <a:pt x="1928307" y="1997043"/>
                </a:lnTo>
                <a:lnTo>
                  <a:pt x="1879053" y="1990491"/>
                </a:lnTo>
                <a:lnTo>
                  <a:pt x="1830054" y="1982928"/>
                </a:lnTo>
                <a:lnTo>
                  <a:pt x="1781300" y="1974401"/>
                </a:lnTo>
                <a:lnTo>
                  <a:pt x="1732777" y="1964956"/>
                </a:lnTo>
                <a:lnTo>
                  <a:pt x="1684472" y="1954640"/>
                </a:lnTo>
                <a:lnTo>
                  <a:pt x="1636373" y="1943499"/>
                </a:lnTo>
                <a:lnTo>
                  <a:pt x="1588467" y="1931581"/>
                </a:lnTo>
                <a:lnTo>
                  <a:pt x="1540742" y="1918931"/>
                </a:lnTo>
                <a:lnTo>
                  <a:pt x="1493184" y="1905596"/>
                </a:lnTo>
                <a:lnTo>
                  <a:pt x="1445782" y="1891622"/>
                </a:lnTo>
                <a:lnTo>
                  <a:pt x="1398522" y="1877057"/>
                </a:lnTo>
                <a:lnTo>
                  <a:pt x="1351391" y="1861945"/>
                </a:lnTo>
                <a:lnTo>
                  <a:pt x="1304378" y="1846335"/>
                </a:lnTo>
                <a:lnTo>
                  <a:pt x="1257470" y="1830273"/>
                </a:lnTo>
                <a:lnTo>
                  <a:pt x="1207850" y="1810725"/>
                </a:lnTo>
                <a:lnTo>
                  <a:pt x="1161384" y="1787690"/>
                </a:lnTo>
                <a:lnTo>
                  <a:pt x="1117953" y="1761342"/>
                </a:lnTo>
                <a:lnTo>
                  <a:pt x="1077439" y="1731854"/>
                </a:lnTo>
                <a:lnTo>
                  <a:pt x="1039722" y="1699402"/>
                </a:lnTo>
                <a:lnTo>
                  <a:pt x="1004684" y="1664159"/>
                </a:lnTo>
                <a:lnTo>
                  <a:pt x="972204" y="1626299"/>
                </a:lnTo>
                <a:lnTo>
                  <a:pt x="942165" y="1585996"/>
                </a:lnTo>
                <a:lnTo>
                  <a:pt x="914446" y="1543426"/>
                </a:lnTo>
                <a:lnTo>
                  <a:pt x="888929" y="1498761"/>
                </a:lnTo>
                <a:lnTo>
                  <a:pt x="865266" y="1453966"/>
                </a:lnTo>
                <a:lnTo>
                  <a:pt x="841885" y="1409078"/>
                </a:lnTo>
                <a:lnTo>
                  <a:pt x="818768" y="1364100"/>
                </a:lnTo>
                <a:lnTo>
                  <a:pt x="795899" y="1319032"/>
                </a:lnTo>
                <a:lnTo>
                  <a:pt x="773259" y="1273875"/>
                </a:lnTo>
                <a:lnTo>
                  <a:pt x="750831" y="1228629"/>
                </a:lnTo>
                <a:lnTo>
                  <a:pt x="728598" y="1183297"/>
                </a:lnTo>
                <a:lnTo>
                  <a:pt x="706541" y="1137878"/>
                </a:lnTo>
                <a:lnTo>
                  <a:pt x="684644" y="1092375"/>
                </a:lnTo>
                <a:lnTo>
                  <a:pt x="662889" y="1046787"/>
                </a:lnTo>
                <a:lnTo>
                  <a:pt x="641259" y="1001116"/>
                </a:lnTo>
                <a:lnTo>
                  <a:pt x="619735" y="955362"/>
                </a:lnTo>
                <a:lnTo>
                  <a:pt x="598300" y="909528"/>
                </a:lnTo>
                <a:lnTo>
                  <a:pt x="577312" y="864419"/>
                </a:lnTo>
                <a:lnTo>
                  <a:pt x="556819" y="819104"/>
                </a:lnTo>
                <a:lnTo>
                  <a:pt x="536618" y="773683"/>
                </a:lnTo>
                <a:lnTo>
                  <a:pt x="516506" y="728257"/>
                </a:lnTo>
                <a:lnTo>
                  <a:pt x="496281" y="682927"/>
                </a:lnTo>
                <a:lnTo>
                  <a:pt x="475738" y="637794"/>
                </a:lnTo>
                <a:lnTo>
                  <a:pt x="454675" y="592958"/>
                </a:lnTo>
                <a:lnTo>
                  <a:pt x="432889" y="548520"/>
                </a:lnTo>
                <a:lnTo>
                  <a:pt x="410177" y="504581"/>
                </a:lnTo>
                <a:lnTo>
                  <a:pt x="386335" y="461243"/>
                </a:lnTo>
                <a:lnTo>
                  <a:pt x="361160" y="418605"/>
                </a:lnTo>
                <a:lnTo>
                  <a:pt x="334450" y="376769"/>
                </a:lnTo>
                <a:lnTo>
                  <a:pt x="307292" y="335877"/>
                </a:lnTo>
                <a:lnTo>
                  <a:pt x="278958" y="295877"/>
                </a:lnTo>
                <a:lnTo>
                  <a:pt x="249475" y="256791"/>
                </a:lnTo>
                <a:lnTo>
                  <a:pt x="218867" y="218641"/>
                </a:lnTo>
                <a:lnTo>
                  <a:pt x="187158" y="181449"/>
                </a:lnTo>
                <a:lnTo>
                  <a:pt x="154375" y="145238"/>
                </a:lnTo>
                <a:lnTo>
                  <a:pt x="120540" y="110029"/>
                </a:lnTo>
                <a:lnTo>
                  <a:pt x="85680" y="75846"/>
                </a:lnTo>
                <a:lnTo>
                  <a:pt x="49820" y="42709"/>
                </a:lnTo>
                <a:lnTo>
                  <a:pt x="12983" y="10642"/>
                </a:lnTo>
                <a:lnTo>
                  <a:pt x="0" y="0"/>
                </a:lnTo>
                <a:lnTo>
                  <a:pt x="0" y="2141906"/>
                </a:lnTo>
                <a:close/>
              </a:path>
              <a:path w="5052695" h="2505709">
                <a:moveTo>
                  <a:pt x="5052335" y="2505672"/>
                </a:moveTo>
                <a:lnTo>
                  <a:pt x="5021439" y="2456135"/>
                </a:lnTo>
                <a:lnTo>
                  <a:pt x="4992200" y="2413220"/>
                </a:lnTo>
                <a:lnTo>
                  <a:pt x="4961452" y="2371449"/>
                </a:lnTo>
                <a:lnTo>
                  <a:pt x="4929233" y="2330875"/>
                </a:lnTo>
                <a:lnTo>
                  <a:pt x="4895581" y="2291546"/>
                </a:lnTo>
                <a:lnTo>
                  <a:pt x="4860536" y="2253516"/>
                </a:lnTo>
                <a:lnTo>
                  <a:pt x="4822751" y="2216778"/>
                </a:lnTo>
                <a:lnTo>
                  <a:pt x="4783498" y="2182845"/>
                </a:lnTo>
                <a:lnTo>
                  <a:pt x="4742842" y="2151569"/>
                </a:lnTo>
                <a:lnTo>
                  <a:pt x="4700851" y="2122806"/>
                </a:lnTo>
                <a:lnTo>
                  <a:pt x="4657591" y="2096410"/>
                </a:lnTo>
                <a:lnTo>
                  <a:pt x="4613128" y="2072236"/>
                </a:lnTo>
                <a:lnTo>
                  <a:pt x="4567529" y="2050138"/>
                </a:lnTo>
                <a:lnTo>
                  <a:pt x="4520860" y="2029972"/>
                </a:lnTo>
                <a:lnTo>
                  <a:pt x="4473187" y="2011591"/>
                </a:lnTo>
                <a:lnTo>
                  <a:pt x="4424577" y="1994851"/>
                </a:lnTo>
                <a:lnTo>
                  <a:pt x="4375096" y="1979606"/>
                </a:lnTo>
                <a:lnTo>
                  <a:pt x="4324811" y="1965710"/>
                </a:lnTo>
                <a:lnTo>
                  <a:pt x="4276660" y="1953867"/>
                </a:lnTo>
                <a:lnTo>
                  <a:pt x="4228391" y="1943280"/>
                </a:lnTo>
                <a:lnTo>
                  <a:pt x="4180010" y="1933881"/>
                </a:lnTo>
                <a:lnTo>
                  <a:pt x="4131523" y="1925606"/>
                </a:lnTo>
                <a:lnTo>
                  <a:pt x="4082935" y="1918388"/>
                </a:lnTo>
                <a:lnTo>
                  <a:pt x="4034253" y="1912162"/>
                </a:lnTo>
                <a:lnTo>
                  <a:pt x="3985482" y="1906860"/>
                </a:lnTo>
                <a:lnTo>
                  <a:pt x="3936627" y="1902418"/>
                </a:lnTo>
                <a:lnTo>
                  <a:pt x="3887694" y="1898769"/>
                </a:lnTo>
                <a:lnTo>
                  <a:pt x="3838690" y="1895847"/>
                </a:lnTo>
                <a:lnTo>
                  <a:pt x="3789619" y="1893586"/>
                </a:lnTo>
                <a:lnTo>
                  <a:pt x="3740488" y="1891920"/>
                </a:lnTo>
                <a:lnTo>
                  <a:pt x="3691301" y="1890783"/>
                </a:lnTo>
                <a:lnTo>
                  <a:pt x="3306950" y="1887386"/>
                </a:lnTo>
                <a:lnTo>
                  <a:pt x="3254285" y="1890139"/>
                </a:lnTo>
                <a:lnTo>
                  <a:pt x="3201683" y="1893790"/>
                </a:lnTo>
                <a:lnTo>
                  <a:pt x="3149157" y="1898339"/>
                </a:lnTo>
                <a:lnTo>
                  <a:pt x="3096720" y="1903785"/>
                </a:lnTo>
                <a:lnTo>
                  <a:pt x="3044384" y="1910127"/>
                </a:lnTo>
                <a:lnTo>
                  <a:pt x="2992163" y="1917364"/>
                </a:lnTo>
                <a:lnTo>
                  <a:pt x="2940070" y="1925496"/>
                </a:lnTo>
                <a:lnTo>
                  <a:pt x="2888116" y="1934522"/>
                </a:lnTo>
                <a:lnTo>
                  <a:pt x="2836316" y="1944441"/>
                </a:lnTo>
                <a:lnTo>
                  <a:pt x="2734865" y="1965211"/>
                </a:lnTo>
                <a:lnTo>
                  <a:pt x="2684908" y="1974224"/>
                </a:lnTo>
                <a:lnTo>
                  <a:pt x="2634823" y="1982295"/>
                </a:lnTo>
                <a:lnTo>
                  <a:pt x="2584622" y="1989426"/>
                </a:lnTo>
                <a:lnTo>
                  <a:pt x="2534318" y="1995618"/>
                </a:lnTo>
                <a:lnTo>
                  <a:pt x="2483925" y="2000876"/>
                </a:lnTo>
                <a:lnTo>
                  <a:pt x="2433454" y="2005200"/>
                </a:lnTo>
                <a:lnTo>
                  <a:pt x="2382918" y="2008594"/>
                </a:lnTo>
                <a:lnTo>
                  <a:pt x="0" y="2141906"/>
                </a:lnTo>
                <a:lnTo>
                  <a:pt x="0" y="2505672"/>
                </a:lnTo>
                <a:lnTo>
                  <a:pt x="5052335" y="2505672"/>
                </a:lnTo>
                <a:close/>
              </a:path>
            </a:pathLst>
          </a:custGeom>
          <a:solidFill>
            <a:srgbClr val="C8E265">
              <a:alpha val="49798"/>
            </a:srgbClr>
          </a:solidFill>
        </p:spPr>
        <p:txBody>
          <a:bodyPr wrap="square" lIns="0" tIns="0" rIns="0" bIns="0" rtlCol="0"/>
          <a:lstStyle/>
          <a:p>
            <a:endParaRPr/>
          </a:p>
        </p:txBody>
      </p:sp>
      <p:sp>
        <p:nvSpPr>
          <p:cNvPr id="17" name="object 17"/>
          <p:cNvSpPr txBox="1">
            <a:spLocks noGrp="1"/>
          </p:cNvSpPr>
          <p:nvPr>
            <p:ph type="title"/>
          </p:nvPr>
        </p:nvSpPr>
        <p:spPr>
          <a:xfrm>
            <a:off x="4152900" y="463387"/>
            <a:ext cx="9643839" cy="1278555"/>
          </a:xfrm>
          <a:prstGeom prst="rect">
            <a:avLst/>
          </a:prstGeom>
        </p:spPr>
        <p:txBody>
          <a:bodyPr vert="horz" wrap="square" lIns="0" tIns="717550" rIns="0" bIns="0" rtlCol="0">
            <a:spAutoFit/>
          </a:bodyPr>
          <a:lstStyle/>
          <a:p>
            <a:pPr marL="12700" algn="ctr">
              <a:lnSpc>
                <a:spcPct val="100000"/>
              </a:lnSpc>
              <a:spcBef>
                <a:spcPts val="5650"/>
              </a:spcBef>
            </a:pPr>
            <a:r>
              <a:rPr lang="en-US" sz="3600" b="1">
                <a:solidFill>
                  <a:schemeClr val="accent3">
                    <a:lumMod val="50000"/>
                  </a:schemeClr>
                </a:solidFill>
                <a:latin typeface="Montserrat" panose="00000500000000000000" pitchFamily="2" charset="0"/>
                <a:cs typeface="Lucida Sans"/>
              </a:rPr>
              <a:t>KESIMPULAN</a:t>
            </a:r>
            <a:endParaRPr sz="3600" b="1" dirty="0">
              <a:solidFill>
                <a:schemeClr val="accent3">
                  <a:lumMod val="50000"/>
                </a:schemeClr>
              </a:solidFill>
              <a:latin typeface="Montserrat" panose="00000500000000000000" pitchFamily="2" charset="0"/>
              <a:cs typeface="Lucida Sans"/>
            </a:endParaRPr>
          </a:p>
        </p:txBody>
      </p:sp>
      <p:sp>
        <p:nvSpPr>
          <p:cNvPr id="27" name="object 3">
            <a:extLst>
              <a:ext uri="{FF2B5EF4-FFF2-40B4-BE49-F238E27FC236}">
                <a16:creationId xmlns:a16="http://schemas.microsoft.com/office/drawing/2014/main" id="{C93AA891-97E7-8F8B-E424-54641C01FBB0}"/>
              </a:ext>
            </a:extLst>
          </p:cNvPr>
          <p:cNvSpPr/>
          <p:nvPr/>
        </p:nvSpPr>
        <p:spPr>
          <a:xfrm>
            <a:off x="12662540" y="9069314"/>
            <a:ext cx="5625465" cy="1218252"/>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28" name="object 12">
            <a:extLst>
              <a:ext uri="{FF2B5EF4-FFF2-40B4-BE49-F238E27FC236}">
                <a16:creationId xmlns:a16="http://schemas.microsoft.com/office/drawing/2014/main" id="{DCB1773D-861A-E715-16A5-1B22ED6C60FF}"/>
              </a:ext>
            </a:extLst>
          </p:cNvPr>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40" name="Freeform: Shape 39">
            <a:extLst>
              <a:ext uri="{FF2B5EF4-FFF2-40B4-BE49-F238E27FC236}">
                <a16:creationId xmlns:a16="http://schemas.microsoft.com/office/drawing/2014/main" id="{5EDAC072-96E9-3BC8-20F6-F5F50928164C}"/>
              </a:ext>
            </a:extLst>
          </p:cNvPr>
          <p:cNvSpPr/>
          <p:nvPr/>
        </p:nvSpPr>
        <p:spPr>
          <a:xfrm>
            <a:off x="17813780" y="8517159"/>
            <a:ext cx="492728" cy="492918"/>
          </a:xfrm>
          <a:custGeom>
            <a:avLst/>
            <a:gdLst>
              <a:gd name="connsiteX0" fmla="*/ 140779 w 492728"/>
              <a:gd name="connsiteY0" fmla="*/ 71914 h 492918"/>
              <a:gd name="connsiteX1" fmla="*/ 190309 w 492728"/>
              <a:gd name="connsiteY1" fmla="*/ 50387 h 492918"/>
              <a:gd name="connsiteX2" fmla="*/ 200501 w 492728"/>
              <a:gd name="connsiteY2" fmla="*/ 1429 h 492918"/>
              <a:gd name="connsiteX3" fmla="*/ 283178 w 492728"/>
              <a:gd name="connsiteY3" fmla="*/ 0 h 492918"/>
              <a:gd name="connsiteX4" fmla="*/ 295084 w 492728"/>
              <a:gd name="connsiteY4" fmla="*/ 48578 h 492918"/>
              <a:gd name="connsiteX5" fmla="*/ 345281 w 492728"/>
              <a:gd name="connsiteY5" fmla="*/ 68294 h 492918"/>
              <a:gd name="connsiteX6" fmla="*/ 387096 w 492728"/>
              <a:gd name="connsiteY6" fmla="*/ 40957 h 492918"/>
              <a:gd name="connsiteX7" fmla="*/ 446722 w 492728"/>
              <a:gd name="connsiteY7" fmla="*/ 98107 h 492918"/>
              <a:gd name="connsiteX8" fmla="*/ 420719 w 492728"/>
              <a:gd name="connsiteY8" fmla="*/ 141065 h 492918"/>
              <a:gd name="connsiteX9" fmla="*/ 442246 w 492728"/>
              <a:gd name="connsiteY9" fmla="*/ 190500 h 492918"/>
              <a:gd name="connsiteX10" fmla="*/ 491204 w 492728"/>
              <a:gd name="connsiteY10" fmla="*/ 200692 h 492918"/>
              <a:gd name="connsiteX11" fmla="*/ 492728 w 492728"/>
              <a:gd name="connsiteY11" fmla="*/ 283464 h 492918"/>
              <a:gd name="connsiteX12" fmla="*/ 444055 w 492728"/>
              <a:gd name="connsiteY12" fmla="*/ 295370 h 492918"/>
              <a:gd name="connsiteX13" fmla="*/ 424339 w 492728"/>
              <a:gd name="connsiteY13" fmla="*/ 345567 h 492918"/>
              <a:gd name="connsiteX14" fmla="*/ 451771 w 492728"/>
              <a:gd name="connsiteY14" fmla="*/ 387382 h 492918"/>
              <a:gd name="connsiteX15" fmla="*/ 394621 w 492728"/>
              <a:gd name="connsiteY15" fmla="*/ 446913 h 492918"/>
              <a:gd name="connsiteX16" fmla="*/ 351949 w 492728"/>
              <a:gd name="connsiteY16" fmla="*/ 421005 h 492918"/>
              <a:gd name="connsiteX17" fmla="*/ 302419 w 492728"/>
              <a:gd name="connsiteY17" fmla="*/ 442532 h 492918"/>
              <a:gd name="connsiteX18" fmla="*/ 292227 w 492728"/>
              <a:gd name="connsiteY18" fmla="*/ 491490 h 492918"/>
              <a:gd name="connsiteX19" fmla="*/ 209455 w 492728"/>
              <a:gd name="connsiteY19" fmla="*/ 492919 h 492918"/>
              <a:gd name="connsiteX20" fmla="*/ 197548 w 492728"/>
              <a:gd name="connsiteY20" fmla="*/ 444341 h 492918"/>
              <a:gd name="connsiteX21" fmla="*/ 147351 w 492728"/>
              <a:gd name="connsiteY21" fmla="*/ 424624 h 492918"/>
              <a:gd name="connsiteX22" fmla="*/ 105537 w 492728"/>
              <a:gd name="connsiteY22" fmla="*/ 452056 h 492918"/>
              <a:gd name="connsiteX23" fmla="*/ 46005 w 492728"/>
              <a:gd name="connsiteY23" fmla="*/ 394906 h 492918"/>
              <a:gd name="connsiteX24" fmla="*/ 71914 w 492728"/>
              <a:gd name="connsiteY24" fmla="*/ 352139 h 492918"/>
              <a:gd name="connsiteX25" fmla="*/ 50482 w 492728"/>
              <a:gd name="connsiteY25" fmla="*/ 302705 h 492918"/>
              <a:gd name="connsiteX26" fmla="*/ 1428 w 492728"/>
              <a:gd name="connsiteY26" fmla="*/ 292513 h 492918"/>
              <a:gd name="connsiteX27" fmla="*/ 0 w 492728"/>
              <a:gd name="connsiteY27" fmla="*/ 209740 h 492918"/>
              <a:gd name="connsiteX28" fmla="*/ 48577 w 492728"/>
              <a:gd name="connsiteY28" fmla="*/ 197834 h 492918"/>
              <a:gd name="connsiteX29" fmla="*/ 68389 w 492728"/>
              <a:gd name="connsiteY29" fmla="*/ 147638 h 492918"/>
              <a:gd name="connsiteX30" fmla="*/ 40957 w 492728"/>
              <a:gd name="connsiteY30" fmla="*/ 105823 h 492918"/>
              <a:gd name="connsiteX31" fmla="*/ 98107 w 492728"/>
              <a:gd name="connsiteY31" fmla="*/ 46291 h 492918"/>
              <a:gd name="connsiteX32" fmla="*/ 140875 w 492728"/>
              <a:gd name="connsiteY32" fmla="*/ 72199 h 492918"/>
              <a:gd name="connsiteX33" fmla="*/ 184880 w 492728"/>
              <a:gd name="connsiteY33" fmla="*/ 182118 h 492918"/>
              <a:gd name="connsiteX34" fmla="*/ 187085 w 492728"/>
              <a:gd name="connsiteY34" fmla="*/ 307643 h 492918"/>
              <a:gd name="connsiteX35" fmla="*/ 312610 w 492728"/>
              <a:gd name="connsiteY35" fmla="*/ 305437 h 492918"/>
              <a:gd name="connsiteX36" fmla="*/ 310420 w 492728"/>
              <a:gd name="connsiteY36" fmla="*/ 179927 h 492918"/>
              <a:gd name="connsiteX37" fmla="*/ 184881 w 492728"/>
              <a:gd name="connsiteY37" fmla="*/ 182118 h 492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92728" h="492918">
                <a:moveTo>
                  <a:pt x="140779" y="71914"/>
                </a:moveTo>
                <a:cubicBezTo>
                  <a:pt x="156271" y="62591"/>
                  <a:pt x="172924" y="55353"/>
                  <a:pt x="190309" y="50387"/>
                </a:cubicBezTo>
                <a:lnTo>
                  <a:pt x="200501" y="1429"/>
                </a:lnTo>
                <a:lnTo>
                  <a:pt x="283178" y="0"/>
                </a:lnTo>
                <a:lnTo>
                  <a:pt x="295084" y="48578"/>
                </a:lnTo>
                <a:cubicBezTo>
                  <a:pt x="312616" y="52898"/>
                  <a:pt x="329496" y="59528"/>
                  <a:pt x="345281" y="68294"/>
                </a:cubicBezTo>
                <a:lnTo>
                  <a:pt x="387096" y="40957"/>
                </a:lnTo>
                <a:lnTo>
                  <a:pt x="446722" y="98107"/>
                </a:lnTo>
                <a:lnTo>
                  <a:pt x="420719" y="141065"/>
                </a:lnTo>
                <a:cubicBezTo>
                  <a:pt x="430102" y="156492"/>
                  <a:pt x="437344" y="173122"/>
                  <a:pt x="442246" y="190500"/>
                </a:cubicBezTo>
                <a:lnTo>
                  <a:pt x="491204" y="200692"/>
                </a:lnTo>
                <a:lnTo>
                  <a:pt x="492728" y="283464"/>
                </a:lnTo>
                <a:lnTo>
                  <a:pt x="444055" y="295370"/>
                </a:lnTo>
                <a:cubicBezTo>
                  <a:pt x="439820" y="312929"/>
                  <a:pt x="433186" y="329820"/>
                  <a:pt x="424339" y="345567"/>
                </a:cubicBezTo>
                <a:lnTo>
                  <a:pt x="451771" y="387382"/>
                </a:lnTo>
                <a:lnTo>
                  <a:pt x="394621" y="446913"/>
                </a:lnTo>
                <a:lnTo>
                  <a:pt x="351949" y="421005"/>
                </a:lnTo>
                <a:cubicBezTo>
                  <a:pt x="336460" y="430334"/>
                  <a:pt x="319806" y="437572"/>
                  <a:pt x="302419" y="442532"/>
                </a:cubicBezTo>
                <a:lnTo>
                  <a:pt x="292227" y="491490"/>
                </a:lnTo>
                <a:lnTo>
                  <a:pt x="209455" y="492919"/>
                </a:lnTo>
                <a:lnTo>
                  <a:pt x="197548" y="444341"/>
                </a:lnTo>
                <a:cubicBezTo>
                  <a:pt x="180022" y="440005"/>
                  <a:pt x="163144" y="433376"/>
                  <a:pt x="147351" y="424624"/>
                </a:cubicBezTo>
                <a:lnTo>
                  <a:pt x="105537" y="452056"/>
                </a:lnTo>
                <a:lnTo>
                  <a:pt x="46005" y="394906"/>
                </a:lnTo>
                <a:lnTo>
                  <a:pt x="71914" y="352139"/>
                </a:lnTo>
                <a:cubicBezTo>
                  <a:pt x="62600" y="336689"/>
                  <a:pt x="55392" y="320064"/>
                  <a:pt x="50482" y="302705"/>
                </a:cubicBezTo>
                <a:lnTo>
                  <a:pt x="1428" y="292513"/>
                </a:lnTo>
                <a:lnTo>
                  <a:pt x="0" y="209740"/>
                </a:lnTo>
                <a:lnTo>
                  <a:pt x="48577" y="197834"/>
                </a:lnTo>
                <a:cubicBezTo>
                  <a:pt x="52904" y="180290"/>
                  <a:pt x="59568" y="163407"/>
                  <a:pt x="68389" y="147638"/>
                </a:cubicBezTo>
                <a:lnTo>
                  <a:pt x="40957" y="105823"/>
                </a:lnTo>
                <a:lnTo>
                  <a:pt x="98107" y="46291"/>
                </a:lnTo>
                <a:lnTo>
                  <a:pt x="140875" y="72199"/>
                </a:lnTo>
                <a:close/>
                <a:moveTo>
                  <a:pt x="184880" y="182118"/>
                </a:moveTo>
                <a:cubicBezTo>
                  <a:pt x="150826" y="217390"/>
                  <a:pt x="151813" y="273589"/>
                  <a:pt x="187085" y="307643"/>
                </a:cubicBezTo>
                <a:cubicBezTo>
                  <a:pt x="222357" y="341696"/>
                  <a:pt x="278556" y="340709"/>
                  <a:pt x="312610" y="305437"/>
                </a:cubicBezTo>
                <a:cubicBezTo>
                  <a:pt x="346658" y="270172"/>
                  <a:pt x="345678" y="213983"/>
                  <a:pt x="310420" y="179927"/>
                </a:cubicBezTo>
                <a:cubicBezTo>
                  <a:pt x="275130" y="145912"/>
                  <a:pt x="218963" y="146892"/>
                  <a:pt x="184881" y="182118"/>
                </a:cubicBezTo>
                <a:close/>
              </a:path>
            </a:pathLst>
          </a:custGeom>
          <a:solidFill>
            <a:srgbClr val="EBEBEB"/>
          </a:solidFill>
          <a:ln w="9525" cap="flat">
            <a:noFill/>
            <a:prstDash val="solid"/>
            <a:miter/>
          </a:ln>
        </p:spPr>
        <p:txBody>
          <a:bodyPr rtlCol="0" anchor="ctr"/>
          <a:lstStyle/>
          <a:p>
            <a:endParaRPr lang="en-ID"/>
          </a:p>
        </p:txBody>
      </p:sp>
      <p:sp>
        <p:nvSpPr>
          <p:cNvPr id="228" name="Freeform: Shape 227">
            <a:extLst>
              <a:ext uri="{FF2B5EF4-FFF2-40B4-BE49-F238E27FC236}">
                <a16:creationId xmlns:a16="http://schemas.microsoft.com/office/drawing/2014/main" id="{76E294FE-2798-026E-05B0-B1D37CA3DC6B}"/>
              </a:ext>
            </a:extLst>
          </p:cNvPr>
          <p:cNvSpPr/>
          <p:nvPr/>
        </p:nvSpPr>
        <p:spPr>
          <a:xfrm>
            <a:off x="16555623" y="7571614"/>
            <a:ext cx="1625916" cy="2167981"/>
          </a:xfrm>
          <a:custGeom>
            <a:avLst/>
            <a:gdLst>
              <a:gd name="connsiteX0" fmla="*/ 1371410 w 1625916"/>
              <a:gd name="connsiteY0" fmla="*/ 2167699 h 2167981"/>
              <a:gd name="connsiteX1" fmla="*/ 52482 w 1625916"/>
              <a:gd name="connsiteY1" fmla="*/ 2036920 h 2167981"/>
              <a:gd name="connsiteX2" fmla="*/ 286 w 1625916"/>
              <a:gd name="connsiteY2" fmla="*/ 1973198 h 2167981"/>
              <a:gd name="connsiteX3" fmla="*/ 190786 w 1625916"/>
              <a:gd name="connsiteY3" fmla="*/ 52577 h 2167981"/>
              <a:gd name="connsiteX4" fmla="*/ 254508 w 1625916"/>
              <a:gd name="connsiteY4" fmla="*/ 285 h 2167981"/>
              <a:gd name="connsiteX5" fmla="*/ 1573434 w 1625916"/>
              <a:gd name="connsiteY5" fmla="*/ 131063 h 2167981"/>
              <a:gd name="connsiteX6" fmla="*/ 1625631 w 1625916"/>
              <a:gd name="connsiteY6" fmla="*/ 194785 h 2167981"/>
              <a:gd name="connsiteX7" fmla="*/ 1435131 w 1625916"/>
              <a:gd name="connsiteY7" fmla="*/ 2115311 h 2167981"/>
              <a:gd name="connsiteX8" fmla="*/ 1371485 w 1625916"/>
              <a:gd name="connsiteY8" fmla="*/ 2167706 h 2167981"/>
              <a:gd name="connsiteX9" fmla="*/ 1371409 w 1625916"/>
              <a:gd name="connsiteY9" fmla="*/ 2167699 h 2167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5916" h="2167981">
                <a:moveTo>
                  <a:pt x="1371410" y="2167699"/>
                </a:moveTo>
                <a:lnTo>
                  <a:pt x="52482" y="2036920"/>
                </a:lnTo>
                <a:cubicBezTo>
                  <a:pt x="20486" y="2033712"/>
                  <a:pt x="-2870" y="2005200"/>
                  <a:pt x="286" y="1973198"/>
                </a:cubicBezTo>
                <a:lnTo>
                  <a:pt x="190786" y="52577"/>
                </a:lnTo>
                <a:cubicBezTo>
                  <a:pt x="193945" y="20542"/>
                  <a:pt x="222472" y="-2869"/>
                  <a:pt x="254508" y="285"/>
                </a:cubicBezTo>
                <a:lnTo>
                  <a:pt x="1573434" y="131063"/>
                </a:lnTo>
                <a:cubicBezTo>
                  <a:pt x="1605431" y="134270"/>
                  <a:pt x="1628787" y="162783"/>
                  <a:pt x="1625631" y="194785"/>
                </a:cubicBezTo>
                <a:lnTo>
                  <a:pt x="1435131" y="2115311"/>
                </a:lnTo>
                <a:cubicBezTo>
                  <a:pt x="1432024" y="2147355"/>
                  <a:pt x="1403528" y="2170813"/>
                  <a:pt x="1371485" y="2167706"/>
                </a:cubicBezTo>
                <a:cubicBezTo>
                  <a:pt x="1371460" y="2167703"/>
                  <a:pt x="1371435" y="2167701"/>
                  <a:pt x="1371409" y="2167699"/>
                </a:cubicBezTo>
                <a:close/>
              </a:path>
            </a:pathLst>
          </a:custGeom>
          <a:solidFill>
            <a:srgbClr val="E0E0E0"/>
          </a:solidFill>
          <a:ln w="9525" cap="flat">
            <a:noFill/>
            <a:prstDash val="solid"/>
            <a:miter/>
          </a:ln>
        </p:spPr>
        <p:txBody>
          <a:bodyPr rtlCol="0" anchor="ctr"/>
          <a:lstStyle/>
          <a:p>
            <a:endParaRPr lang="en-ID"/>
          </a:p>
        </p:txBody>
      </p:sp>
      <p:sp>
        <p:nvSpPr>
          <p:cNvPr id="229" name="Freeform: Shape 228">
            <a:extLst>
              <a:ext uri="{FF2B5EF4-FFF2-40B4-BE49-F238E27FC236}">
                <a16:creationId xmlns:a16="http://schemas.microsoft.com/office/drawing/2014/main" id="{C02E5360-8A65-77D5-B35C-96439895BA91}"/>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1" name="Freeform: Shape 230">
            <a:extLst>
              <a:ext uri="{FF2B5EF4-FFF2-40B4-BE49-F238E27FC236}">
                <a16:creationId xmlns:a16="http://schemas.microsoft.com/office/drawing/2014/main" id="{EB45DD46-94C5-4002-411A-9807F267541C}"/>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3" name="Freeform: Shape 232">
            <a:extLst>
              <a:ext uri="{FF2B5EF4-FFF2-40B4-BE49-F238E27FC236}">
                <a16:creationId xmlns:a16="http://schemas.microsoft.com/office/drawing/2014/main" id="{30E68AF2-FB59-DB4D-2C7A-58F8E450F5A2}"/>
              </a:ext>
            </a:extLst>
          </p:cNvPr>
          <p:cNvSpPr/>
          <p:nvPr/>
        </p:nvSpPr>
        <p:spPr>
          <a:xfrm rot="16539600">
            <a:off x="16435317" y="8000458"/>
            <a:ext cx="1867471" cy="1295876"/>
          </a:xfrm>
          <a:custGeom>
            <a:avLst/>
            <a:gdLst>
              <a:gd name="connsiteX0" fmla="*/ 0 w 1867471"/>
              <a:gd name="connsiteY0" fmla="*/ 0 h 1295876"/>
              <a:gd name="connsiteX1" fmla="*/ 1867472 w 1867471"/>
              <a:gd name="connsiteY1" fmla="*/ 0 h 1295876"/>
              <a:gd name="connsiteX2" fmla="*/ 1867472 w 1867471"/>
              <a:gd name="connsiteY2" fmla="*/ 1295876 h 1295876"/>
              <a:gd name="connsiteX3" fmla="*/ 0 w 1867471"/>
              <a:gd name="connsiteY3" fmla="*/ 1295876 h 1295876"/>
            </a:gdLst>
            <a:ahLst/>
            <a:cxnLst>
              <a:cxn ang="0">
                <a:pos x="connsiteX0" y="connsiteY0"/>
              </a:cxn>
              <a:cxn ang="0">
                <a:pos x="connsiteX1" y="connsiteY1"/>
              </a:cxn>
              <a:cxn ang="0">
                <a:pos x="connsiteX2" y="connsiteY2"/>
              </a:cxn>
              <a:cxn ang="0">
                <a:pos x="connsiteX3" y="connsiteY3"/>
              </a:cxn>
            </a:cxnLst>
            <a:rect l="l" t="t" r="r" b="b"/>
            <a:pathLst>
              <a:path w="1867471" h="1295876">
                <a:moveTo>
                  <a:pt x="0" y="0"/>
                </a:moveTo>
                <a:lnTo>
                  <a:pt x="1867472" y="0"/>
                </a:lnTo>
                <a:lnTo>
                  <a:pt x="1867472" y="1295876"/>
                </a:lnTo>
                <a:lnTo>
                  <a:pt x="0" y="1295876"/>
                </a:lnTo>
                <a:close/>
              </a:path>
            </a:pathLst>
          </a:custGeom>
          <a:solidFill>
            <a:srgbClr val="FFFFFF"/>
          </a:solidFill>
          <a:ln w="9525" cap="flat">
            <a:noFill/>
            <a:prstDash val="solid"/>
            <a:miter/>
          </a:ln>
        </p:spPr>
        <p:txBody>
          <a:bodyPr rtlCol="0" anchor="ctr"/>
          <a:lstStyle/>
          <a:p>
            <a:endParaRPr lang="en-ID"/>
          </a:p>
        </p:txBody>
      </p:sp>
      <p:sp>
        <p:nvSpPr>
          <p:cNvPr id="234" name="Freeform: Shape 233">
            <a:extLst>
              <a:ext uri="{FF2B5EF4-FFF2-40B4-BE49-F238E27FC236}">
                <a16:creationId xmlns:a16="http://schemas.microsoft.com/office/drawing/2014/main" id="{62B8D09A-243F-9411-938C-CA0661BD5676}"/>
              </a:ext>
            </a:extLst>
          </p:cNvPr>
          <p:cNvSpPr/>
          <p:nvPr/>
        </p:nvSpPr>
        <p:spPr>
          <a:xfrm>
            <a:off x="16631251" y="7654099"/>
            <a:ext cx="1476184" cy="1987581"/>
          </a:xfrm>
          <a:custGeom>
            <a:avLst/>
            <a:gdLst>
              <a:gd name="connsiteX0" fmla="*/ 1290733 w 1476184"/>
              <a:gd name="connsiteY0" fmla="*/ 1987582 h 1987581"/>
              <a:gd name="connsiteX1" fmla="*/ 1473803 w 1476184"/>
              <a:gd name="connsiteY1" fmla="*/ 129064 h 1987581"/>
              <a:gd name="connsiteX2" fmla="*/ 1474851 w 1476184"/>
              <a:gd name="connsiteY2" fmla="*/ 130397 h 1987581"/>
              <a:gd name="connsiteX3" fmla="*/ 185833 w 1476184"/>
              <a:gd name="connsiteY3" fmla="*/ 2667 h 1987581"/>
              <a:gd name="connsiteX4" fmla="*/ 185833 w 1476184"/>
              <a:gd name="connsiteY4" fmla="*/ 2667 h 1987581"/>
              <a:gd name="connsiteX5" fmla="*/ 187262 w 1476184"/>
              <a:gd name="connsiteY5" fmla="*/ 1429 h 1987581"/>
              <a:gd name="connsiteX6" fmla="*/ 2763 w 1476184"/>
              <a:gd name="connsiteY6" fmla="*/ 1859756 h 1987581"/>
              <a:gd name="connsiteX7" fmla="*/ 1810 w 1476184"/>
              <a:gd name="connsiteY7" fmla="*/ 1858613 h 1987581"/>
              <a:gd name="connsiteX8" fmla="*/ 1290733 w 1476184"/>
              <a:gd name="connsiteY8" fmla="*/ 1987582 h 1987581"/>
              <a:gd name="connsiteX9" fmla="*/ 1048 w 1476184"/>
              <a:gd name="connsiteY9" fmla="*/ 1860709 h 1987581"/>
              <a:gd name="connsiteX10" fmla="*/ 0 w 1476184"/>
              <a:gd name="connsiteY10" fmla="*/ 1860709 h 1987581"/>
              <a:gd name="connsiteX11" fmla="*/ 0 w 1476184"/>
              <a:gd name="connsiteY11" fmla="*/ 1859661 h 1987581"/>
              <a:gd name="connsiteX12" fmla="*/ 184023 w 1476184"/>
              <a:gd name="connsiteY12" fmla="*/ 1333 h 1987581"/>
              <a:gd name="connsiteX13" fmla="*/ 184023 w 1476184"/>
              <a:gd name="connsiteY13" fmla="*/ 0 h 1987581"/>
              <a:gd name="connsiteX14" fmla="*/ 185833 w 1476184"/>
              <a:gd name="connsiteY14" fmla="*/ 0 h 1987581"/>
              <a:gd name="connsiteX15" fmla="*/ 1475041 w 1476184"/>
              <a:gd name="connsiteY15" fmla="*/ 127825 h 1987581"/>
              <a:gd name="connsiteX16" fmla="*/ 1476184 w 1476184"/>
              <a:gd name="connsiteY16" fmla="*/ 127825 h 1987581"/>
              <a:gd name="connsiteX17" fmla="*/ 1476184 w 1476184"/>
              <a:gd name="connsiteY17" fmla="*/ 129064 h 1987581"/>
              <a:gd name="connsiteX18" fmla="*/ 1290733 w 1476184"/>
              <a:gd name="connsiteY18" fmla="*/ 1987582 h 1987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76184" h="1987581">
                <a:moveTo>
                  <a:pt x="1290733" y="1987582"/>
                </a:moveTo>
                <a:cubicBezTo>
                  <a:pt x="1291781" y="1976818"/>
                  <a:pt x="1365790" y="1225582"/>
                  <a:pt x="1473803" y="129064"/>
                </a:cubicBezTo>
                <a:lnTo>
                  <a:pt x="1474851" y="130397"/>
                </a:lnTo>
                <a:lnTo>
                  <a:pt x="185833" y="2667"/>
                </a:lnTo>
                <a:lnTo>
                  <a:pt x="185833" y="2667"/>
                </a:lnTo>
                <a:lnTo>
                  <a:pt x="187262" y="1429"/>
                </a:lnTo>
                <a:cubicBezTo>
                  <a:pt x="118015" y="699326"/>
                  <a:pt x="53912" y="1344454"/>
                  <a:pt x="2763" y="1859756"/>
                </a:cubicBezTo>
                <a:lnTo>
                  <a:pt x="1810" y="1858613"/>
                </a:lnTo>
                <a:lnTo>
                  <a:pt x="1290733" y="1987582"/>
                </a:lnTo>
                <a:lnTo>
                  <a:pt x="1048" y="1860709"/>
                </a:lnTo>
                <a:lnTo>
                  <a:pt x="0" y="1860709"/>
                </a:lnTo>
                <a:lnTo>
                  <a:pt x="0" y="1859661"/>
                </a:lnTo>
                <a:cubicBezTo>
                  <a:pt x="51054" y="1343977"/>
                  <a:pt x="114871" y="699230"/>
                  <a:pt x="184023" y="1333"/>
                </a:cubicBezTo>
                <a:lnTo>
                  <a:pt x="184023" y="0"/>
                </a:lnTo>
                <a:lnTo>
                  <a:pt x="185833" y="0"/>
                </a:lnTo>
                <a:lnTo>
                  <a:pt x="1475041" y="127825"/>
                </a:lnTo>
                <a:lnTo>
                  <a:pt x="1476184" y="127825"/>
                </a:lnTo>
                <a:lnTo>
                  <a:pt x="1476184" y="129064"/>
                </a:lnTo>
                <a:cubicBezTo>
                  <a:pt x="1366933" y="1225963"/>
                  <a:pt x="1291685" y="1976818"/>
                  <a:pt x="1290733" y="1987582"/>
                </a:cubicBezTo>
                <a:close/>
              </a:path>
            </a:pathLst>
          </a:custGeom>
          <a:solidFill>
            <a:srgbClr val="263238"/>
          </a:solidFill>
          <a:ln w="9525" cap="flat">
            <a:noFill/>
            <a:prstDash val="solid"/>
            <a:miter/>
          </a:ln>
        </p:spPr>
        <p:txBody>
          <a:bodyPr rtlCol="0" anchor="ctr"/>
          <a:lstStyle/>
          <a:p>
            <a:endParaRPr lang="en-ID"/>
          </a:p>
        </p:txBody>
      </p:sp>
      <p:sp>
        <p:nvSpPr>
          <p:cNvPr id="4" name="Rounded Rectangle 3"/>
          <p:cNvSpPr/>
          <p:nvPr/>
        </p:nvSpPr>
        <p:spPr>
          <a:xfrm>
            <a:off x="4042511" y="2186622"/>
            <a:ext cx="10172503" cy="6232175"/>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FC924B6B-6775-5EAE-200B-97FB3C853C94}"/>
              </a:ext>
            </a:extLst>
          </p:cNvPr>
          <p:cNvSpPr txBox="1"/>
          <p:nvPr/>
        </p:nvSpPr>
        <p:spPr>
          <a:xfrm>
            <a:off x="4751088" y="2956711"/>
            <a:ext cx="8447462" cy="4247317"/>
          </a:xfrm>
          <a:prstGeom prst="rect">
            <a:avLst/>
          </a:prstGeom>
          <a:noFill/>
        </p:spPr>
        <p:txBody>
          <a:bodyPr wrap="square">
            <a:spAutoFit/>
          </a:bodyPr>
          <a:lstStyle/>
          <a:p>
            <a:pPr algn="ctr">
              <a:lnSpc>
                <a:spcPct val="150000"/>
              </a:lnSpc>
              <a:spcAft>
                <a:spcPts val="800"/>
              </a:spcAft>
            </a:pPr>
            <a:r>
              <a:rPr lang="en-US" sz="2000" b="1">
                <a:latin typeface="Montserrat" panose="00000500000000000000" pitchFamily="2" charset="0"/>
              </a:rPr>
              <a:t>Desain dan pembangunan data warehouse serta infrastruktur yang solid dan efisien sangat penting untuk pengelolaan data yang efektif. Dengan desain yang baik, data warehouse dapat menyediakan akses cepat dan akurat ke informasi yang diperlukan untuk analisis dan pengambilan keputusan. Infrastruktur data warehouse yang kokoh memastikan integrasi yang lancar, keamanan data, serta skalabilitas untuk memenuhi kebutuhan bisnis yang terus berkembang.</a:t>
            </a:r>
            <a:endParaRPr lang="en-ID" sz="2000" b="1" kern="100">
              <a:latin typeface="Montserrat" panose="00000500000000000000" pitchFamily="2"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37352416"/>
      </p:ext>
    </p:extLst>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2"/>
            <a:ext cx="4663440" cy="2315210"/>
          </a:xfrm>
          <a:custGeom>
            <a:avLst/>
            <a:gdLst/>
            <a:ahLst/>
            <a:cxnLst/>
            <a:rect l="l" t="t" r="r" b="b"/>
            <a:pathLst>
              <a:path w="4663440" h="2315210">
                <a:moveTo>
                  <a:pt x="0" y="2314738"/>
                </a:moveTo>
                <a:lnTo>
                  <a:pt x="122567" y="2298270"/>
                </a:lnTo>
                <a:lnTo>
                  <a:pt x="290191" y="2273020"/>
                </a:lnTo>
                <a:lnTo>
                  <a:pt x="332027" y="2267231"/>
                </a:lnTo>
                <a:lnTo>
                  <a:pt x="374249" y="2261897"/>
                </a:lnTo>
                <a:lnTo>
                  <a:pt x="416845" y="2256999"/>
                </a:lnTo>
                <a:lnTo>
                  <a:pt x="503116" y="2248427"/>
                </a:lnTo>
                <a:lnTo>
                  <a:pt x="590749" y="2241352"/>
                </a:lnTo>
                <a:lnTo>
                  <a:pt x="679650" y="2235612"/>
                </a:lnTo>
                <a:lnTo>
                  <a:pt x="815183" y="2229151"/>
                </a:lnTo>
                <a:lnTo>
                  <a:pt x="999481" y="2223691"/>
                </a:lnTo>
                <a:lnTo>
                  <a:pt x="1715160" y="2214112"/>
                </a:lnTo>
                <a:lnTo>
                  <a:pt x="1957758" y="2206617"/>
                </a:lnTo>
                <a:lnTo>
                  <a:pt x="2103232" y="2199218"/>
                </a:lnTo>
                <a:lnTo>
                  <a:pt x="2199988" y="2192739"/>
                </a:lnTo>
                <a:lnTo>
                  <a:pt x="2296457" y="2184831"/>
                </a:lnTo>
                <a:lnTo>
                  <a:pt x="2392547" y="2175334"/>
                </a:lnTo>
                <a:lnTo>
                  <a:pt x="2488166" y="2164084"/>
                </a:lnTo>
                <a:lnTo>
                  <a:pt x="2535770" y="2157752"/>
                </a:lnTo>
                <a:lnTo>
                  <a:pt x="2583222" y="2150920"/>
                </a:lnTo>
                <a:lnTo>
                  <a:pt x="2630511" y="2143568"/>
                </a:lnTo>
                <a:lnTo>
                  <a:pt x="2677624" y="2135677"/>
                </a:lnTo>
                <a:lnTo>
                  <a:pt x="2724552" y="2127226"/>
                </a:lnTo>
                <a:lnTo>
                  <a:pt x="2771281" y="2118195"/>
                </a:lnTo>
                <a:lnTo>
                  <a:pt x="2817801" y="2108563"/>
                </a:lnTo>
                <a:lnTo>
                  <a:pt x="2864100" y="2098310"/>
                </a:lnTo>
                <a:lnTo>
                  <a:pt x="2910167" y="2087416"/>
                </a:lnTo>
                <a:lnTo>
                  <a:pt x="2955991" y="2075860"/>
                </a:lnTo>
                <a:lnTo>
                  <a:pt x="3001559" y="2063623"/>
                </a:lnTo>
                <a:lnTo>
                  <a:pt x="3046861" y="2050683"/>
                </a:lnTo>
                <a:lnTo>
                  <a:pt x="3091885" y="2037021"/>
                </a:lnTo>
                <a:lnTo>
                  <a:pt x="3136619" y="2022616"/>
                </a:lnTo>
                <a:lnTo>
                  <a:pt x="3181052" y="2007447"/>
                </a:lnTo>
                <a:lnTo>
                  <a:pt x="3225173" y="1991496"/>
                </a:lnTo>
                <a:lnTo>
                  <a:pt x="3268971" y="1974740"/>
                </a:lnTo>
                <a:lnTo>
                  <a:pt x="3312433" y="1957161"/>
                </a:lnTo>
                <a:lnTo>
                  <a:pt x="3355548" y="1938737"/>
                </a:lnTo>
                <a:lnTo>
                  <a:pt x="3398305" y="1919448"/>
                </a:lnTo>
                <a:lnTo>
                  <a:pt x="3440692" y="1899275"/>
                </a:lnTo>
                <a:lnTo>
                  <a:pt x="3482699" y="1878196"/>
                </a:lnTo>
                <a:lnTo>
                  <a:pt x="3524313" y="1856191"/>
                </a:lnTo>
                <a:lnTo>
                  <a:pt x="3565522" y="1833240"/>
                </a:lnTo>
                <a:lnTo>
                  <a:pt x="3606317" y="1809324"/>
                </a:lnTo>
                <a:lnTo>
                  <a:pt x="3646685" y="1784420"/>
                </a:lnTo>
                <a:lnTo>
                  <a:pt x="3686614" y="1758510"/>
                </a:lnTo>
                <a:lnTo>
                  <a:pt x="3726093" y="1731573"/>
                </a:lnTo>
                <a:lnTo>
                  <a:pt x="3765112" y="1703588"/>
                </a:lnTo>
                <a:lnTo>
                  <a:pt x="3803657" y="1674535"/>
                </a:lnTo>
                <a:lnTo>
                  <a:pt x="3841719" y="1644394"/>
                </a:lnTo>
                <a:lnTo>
                  <a:pt x="3879285" y="1613145"/>
                </a:lnTo>
                <a:lnTo>
                  <a:pt x="3916344" y="1580766"/>
                </a:lnTo>
                <a:lnTo>
                  <a:pt x="3952885" y="1547239"/>
                </a:lnTo>
                <a:lnTo>
                  <a:pt x="3988895" y="1512543"/>
                </a:lnTo>
                <a:lnTo>
                  <a:pt x="4024365" y="1476656"/>
                </a:lnTo>
                <a:lnTo>
                  <a:pt x="4059863" y="1439037"/>
                </a:lnTo>
                <a:lnTo>
                  <a:pt x="4094256" y="1400942"/>
                </a:lnTo>
                <a:lnTo>
                  <a:pt x="4127554" y="1362386"/>
                </a:lnTo>
                <a:lnTo>
                  <a:pt x="4159765" y="1323381"/>
                </a:lnTo>
                <a:lnTo>
                  <a:pt x="4190897" y="1283940"/>
                </a:lnTo>
                <a:lnTo>
                  <a:pt x="4220958" y="1244077"/>
                </a:lnTo>
                <a:lnTo>
                  <a:pt x="4249958" y="1203804"/>
                </a:lnTo>
                <a:lnTo>
                  <a:pt x="4277905" y="1163135"/>
                </a:lnTo>
                <a:lnTo>
                  <a:pt x="4304807" y="1122083"/>
                </a:lnTo>
                <a:lnTo>
                  <a:pt x="4330673" y="1080660"/>
                </a:lnTo>
                <a:lnTo>
                  <a:pt x="4355511" y="1038880"/>
                </a:lnTo>
                <a:lnTo>
                  <a:pt x="4379331" y="996757"/>
                </a:lnTo>
                <a:lnTo>
                  <a:pt x="4402140" y="954302"/>
                </a:lnTo>
                <a:lnTo>
                  <a:pt x="4423948" y="911530"/>
                </a:lnTo>
                <a:lnTo>
                  <a:pt x="4444762" y="868452"/>
                </a:lnTo>
                <a:lnTo>
                  <a:pt x="4464591" y="825083"/>
                </a:lnTo>
                <a:lnTo>
                  <a:pt x="4483444" y="781436"/>
                </a:lnTo>
                <a:lnTo>
                  <a:pt x="4501330" y="737523"/>
                </a:lnTo>
                <a:lnTo>
                  <a:pt x="4518256" y="693357"/>
                </a:lnTo>
                <a:lnTo>
                  <a:pt x="4534232" y="648953"/>
                </a:lnTo>
                <a:lnTo>
                  <a:pt x="4549265" y="604322"/>
                </a:lnTo>
                <a:lnTo>
                  <a:pt x="4563366" y="559477"/>
                </a:lnTo>
                <a:lnTo>
                  <a:pt x="4576541" y="514433"/>
                </a:lnTo>
                <a:lnTo>
                  <a:pt x="4588800" y="469202"/>
                </a:lnTo>
                <a:lnTo>
                  <a:pt x="4600151" y="423796"/>
                </a:lnTo>
                <a:lnTo>
                  <a:pt x="4610603" y="378230"/>
                </a:lnTo>
                <a:lnTo>
                  <a:pt x="4620164" y="332517"/>
                </a:lnTo>
                <a:lnTo>
                  <a:pt x="4628843" y="286668"/>
                </a:lnTo>
                <a:lnTo>
                  <a:pt x="4636648" y="240698"/>
                </a:lnTo>
                <a:lnTo>
                  <a:pt x="4643588" y="194619"/>
                </a:lnTo>
                <a:lnTo>
                  <a:pt x="4649672" y="148445"/>
                </a:lnTo>
                <a:lnTo>
                  <a:pt x="4654907" y="102189"/>
                </a:lnTo>
                <a:lnTo>
                  <a:pt x="4659303" y="55864"/>
                </a:lnTo>
                <a:lnTo>
                  <a:pt x="4662868" y="9482"/>
                </a:lnTo>
                <a:lnTo>
                  <a:pt x="4663429" y="0"/>
                </a:lnTo>
                <a:lnTo>
                  <a:pt x="0" y="0"/>
                </a:lnTo>
                <a:lnTo>
                  <a:pt x="0" y="2314738"/>
                </a:lnTo>
                <a:close/>
              </a:path>
            </a:pathLst>
          </a:custGeom>
          <a:solidFill>
            <a:srgbClr val="008037">
              <a:alpha val="29798"/>
            </a:srgbClr>
          </a:solidFill>
        </p:spPr>
        <p:txBody>
          <a:bodyPr wrap="square" lIns="0" tIns="0" rIns="0" bIns="0" rtlCol="0"/>
          <a:lstStyle/>
          <a:p>
            <a:endParaRPr/>
          </a:p>
        </p:txBody>
      </p:sp>
      <p:sp>
        <p:nvSpPr>
          <p:cNvPr id="3" name="object 3"/>
          <p:cNvSpPr/>
          <p:nvPr/>
        </p:nvSpPr>
        <p:spPr>
          <a:xfrm>
            <a:off x="0" y="7654574"/>
            <a:ext cx="5637530" cy="2632710"/>
          </a:xfrm>
          <a:custGeom>
            <a:avLst/>
            <a:gdLst/>
            <a:ahLst/>
            <a:cxnLst/>
            <a:rect l="l" t="t" r="r" b="b"/>
            <a:pathLst>
              <a:path w="5637530" h="2632709">
                <a:moveTo>
                  <a:pt x="0" y="2437318"/>
                </a:moveTo>
                <a:lnTo>
                  <a:pt x="3268674" y="2155610"/>
                </a:lnTo>
                <a:lnTo>
                  <a:pt x="3219169" y="2159453"/>
                </a:lnTo>
                <a:lnTo>
                  <a:pt x="3169591" y="2162260"/>
                </a:lnTo>
                <a:lnTo>
                  <a:pt x="3119956" y="2164035"/>
                </a:lnTo>
                <a:lnTo>
                  <a:pt x="3070281" y="2164779"/>
                </a:lnTo>
                <a:lnTo>
                  <a:pt x="3020582" y="2164495"/>
                </a:lnTo>
                <a:lnTo>
                  <a:pt x="2970875" y="2163186"/>
                </a:lnTo>
                <a:lnTo>
                  <a:pt x="2921177" y="2160855"/>
                </a:lnTo>
                <a:lnTo>
                  <a:pt x="2872034" y="2156805"/>
                </a:lnTo>
                <a:lnTo>
                  <a:pt x="2823160" y="2151546"/>
                </a:lnTo>
                <a:lnTo>
                  <a:pt x="2774540" y="2145141"/>
                </a:lnTo>
                <a:lnTo>
                  <a:pt x="2726160" y="2137651"/>
                </a:lnTo>
                <a:lnTo>
                  <a:pt x="2678004" y="2129138"/>
                </a:lnTo>
                <a:lnTo>
                  <a:pt x="2630057" y="2119663"/>
                </a:lnTo>
                <a:lnTo>
                  <a:pt x="2582305" y="2109289"/>
                </a:lnTo>
                <a:lnTo>
                  <a:pt x="2534733" y="2098077"/>
                </a:lnTo>
                <a:lnTo>
                  <a:pt x="2487326" y="2086090"/>
                </a:lnTo>
                <a:lnTo>
                  <a:pt x="2440069" y="2073388"/>
                </a:lnTo>
                <a:lnTo>
                  <a:pt x="2392947" y="2060034"/>
                </a:lnTo>
                <a:lnTo>
                  <a:pt x="2345946" y="2046089"/>
                </a:lnTo>
                <a:lnTo>
                  <a:pt x="2299051" y="2031616"/>
                </a:lnTo>
                <a:lnTo>
                  <a:pt x="2251378" y="2014209"/>
                </a:lnTo>
                <a:lnTo>
                  <a:pt x="2206920" y="1993029"/>
                </a:lnTo>
                <a:lnTo>
                  <a:pt x="2165543" y="1968284"/>
                </a:lnTo>
                <a:lnTo>
                  <a:pt x="2127112" y="1940184"/>
                </a:lnTo>
                <a:lnTo>
                  <a:pt x="2091495" y="1908937"/>
                </a:lnTo>
                <a:lnTo>
                  <a:pt x="2058556" y="1874755"/>
                </a:lnTo>
                <a:lnTo>
                  <a:pt x="2028163" y="1837844"/>
                </a:lnTo>
                <a:lnTo>
                  <a:pt x="2000181" y="1798415"/>
                </a:lnTo>
                <a:lnTo>
                  <a:pt x="1974476" y="1756677"/>
                </a:lnTo>
                <a:lnTo>
                  <a:pt x="1949154" y="1711966"/>
                </a:lnTo>
                <a:lnTo>
                  <a:pt x="1924164" y="1667135"/>
                </a:lnTo>
                <a:lnTo>
                  <a:pt x="1899479" y="1622186"/>
                </a:lnTo>
                <a:lnTo>
                  <a:pt x="1875075" y="1577121"/>
                </a:lnTo>
                <a:lnTo>
                  <a:pt x="1850928" y="1531943"/>
                </a:lnTo>
                <a:lnTo>
                  <a:pt x="1827013" y="1486653"/>
                </a:lnTo>
                <a:lnTo>
                  <a:pt x="1803304" y="1441253"/>
                </a:lnTo>
                <a:lnTo>
                  <a:pt x="1779778" y="1395747"/>
                </a:lnTo>
                <a:lnTo>
                  <a:pt x="1756409" y="1350135"/>
                </a:lnTo>
                <a:lnTo>
                  <a:pt x="1733172" y="1304420"/>
                </a:lnTo>
                <a:lnTo>
                  <a:pt x="1710044" y="1258604"/>
                </a:lnTo>
                <a:lnTo>
                  <a:pt x="1687104" y="1212784"/>
                </a:lnTo>
                <a:lnTo>
                  <a:pt x="1664719" y="1166716"/>
                </a:lnTo>
                <a:lnTo>
                  <a:pt x="1642593" y="1120560"/>
                </a:lnTo>
                <a:lnTo>
                  <a:pt x="1620428" y="1074473"/>
                </a:lnTo>
                <a:lnTo>
                  <a:pt x="1597928" y="1028615"/>
                </a:lnTo>
                <a:lnTo>
                  <a:pt x="1574797" y="983143"/>
                </a:lnTo>
                <a:lnTo>
                  <a:pt x="1550739" y="938217"/>
                </a:lnTo>
                <a:lnTo>
                  <a:pt x="1525456" y="893995"/>
                </a:lnTo>
                <a:lnTo>
                  <a:pt x="1498653" y="850636"/>
                </a:lnTo>
                <a:lnTo>
                  <a:pt x="1470033" y="808297"/>
                </a:lnTo>
                <a:lnTo>
                  <a:pt x="1440343" y="766646"/>
                </a:lnTo>
                <a:lnTo>
                  <a:pt x="1409209" y="726174"/>
                </a:lnTo>
                <a:lnTo>
                  <a:pt x="1376670" y="686913"/>
                </a:lnTo>
                <a:lnTo>
                  <a:pt x="1342765" y="648897"/>
                </a:lnTo>
                <a:lnTo>
                  <a:pt x="1307534" y="612158"/>
                </a:lnTo>
                <a:lnTo>
                  <a:pt x="1271014" y="576730"/>
                </a:lnTo>
                <a:lnTo>
                  <a:pt x="1233246" y="542646"/>
                </a:lnTo>
                <a:lnTo>
                  <a:pt x="1194269" y="509937"/>
                </a:lnTo>
                <a:lnTo>
                  <a:pt x="1154122" y="478638"/>
                </a:lnTo>
                <a:lnTo>
                  <a:pt x="1112843" y="448782"/>
                </a:lnTo>
                <a:lnTo>
                  <a:pt x="1070473" y="420400"/>
                </a:lnTo>
                <a:lnTo>
                  <a:pt x="1027051" y="393527"/>
                </a:lnTo>
                <a:lnTo>
                  <a:pt x="982615" y="368196"/>
                </a:lnTo>
                <a:lnTo>
                  <a:pt x="937204" y="344438"/>
                </a:lnTo>
                <a:lnTo>
                  <a:pt x="889901" y="321258"/>
                </a:lnTo>
                <a:lnTo>
                  <a:pt x="466428" y="107957"/>
                </a:lnTo>
                <a:lnTo>
                  <a:pt x="417057" y="85471"/>
                </a:lnTo>
                <a:lnTo>
                  <a:pt x="366589" y="66374"/>
                </a:lnTo>
                <a:lnTo>
                  <a:pt x="315190" y="50331"/>
                </a:lnTo>
                <a:lnTo>
                  <a:pt x="263024" y="37003"/>
                </a:lnTo>
                <a:lnTo>
                  <a:pt x="210255" y="26053"/>
                </a:lnTo>
                <a:lnTo>
                  <a:pt x="157049" y="17143"/>
                </a:lnTo>
                <a:lnTo>
                  <a:pt x="103570" y="9938"/>
                </a:lnTo>
                <a:lnTo>
                  <a:pt x="52676" y="4443"/>
                </a:lnTo>
                <a:lnTo>
                  <a:pt x="1945" y="120"/>
                </a:lnTo>
                <a:lnTo>
                  <a:pt x="0" y="0"/>
                </a:lnTo>
                <a:lnTo>
                  <a:pt x="0" y="2437318"/>
                </a:lnTo>
                <a:close/>
              </a:path>
              <a:path w="5637530" h="2632709">
                <a:moveTo>
                  <a:pt x="5637504" y="2632425"/>
                </a:moveTo>
                <a:lnTo>
                  <a:pt x="5610559" y="2580593"/>
                </a:lnTo>
                <a:lnTo>
                  <a:pt x="5585311" y="2537044"/>
                </a:lnTo>
                <a:lnTo>
                  <a:pt x="5558345" y="2494639"/>
                </a:lnTo>
                <a:lnTo>
                  <a:pt x="5529709" y="2453438"/>
                </a:lnTo>
                <a:lnTo>
                  <a:pt x="5499451" y="2413503"/>
                </a:lnTo>
                <a:lnTo>
                  <a:pt x="5467621" y="2374894"/>
                </a:lnTo>
                <a:lnTo>
                  <a:pt x="5434266" y="2337671"/>
                </a:lnTo>
                <a:lnTo>
                  <a:pt x="5399435" y="2301896"/>
                </a:lnTo>
                <a:lnTo>
                  <a:pt x="5362995" y="2268696"/>
                </a:lnTo>
                <a:lnTo>
                  <a:pt x="5325149" y="2238389"/>
                </a:lnTo>
                <a:lnTo>
                  <a:pt x="5285966" y="2210812"/>
                </a:lnTo>
                <a:lnTo>
                  <a:pt x="5245514" y="2185801"/>
                </a:lnTo>
                <a:lnTo>
                  <a:pt x="5203863" y="2163190"/>
                </a:lnTo>
                <a:lnTo>
                  <a:pt x="5161081" y="2142818"/>
                </a:lnTo>
                <a:lnTo>
                  <a:pt x="5117239" y="2124518"/>
                </a:lnTo>
                <a:lnTo>
                  <a:pt x="5072404" y="2108127"/>
                </a:lnTo>
                <a:lnTo>
                  <a:pt x="5026647" y="2093481"/>
                </a:lnTo>
                <a:lnTo>
                  <a:pt x="4980035" y="2080415"/>
                </a:lnTo>
                <a:lnTo>
                  <a:pt x="4932638" y="2068767"/>
                </a:lnTo>
                <a:lnTo>
                  <a:pt x="4884106" y="2058466"/>
                </a:lnTo>
                <a:lnTo>
                  <a:pt x="4835481" y="2049623"/>
                </a:lnTo>
                <a:lnTo>
                  <a:pt x="4786769" y="2042147"/>
                </a:lnTo>
                <a:lnTo>
                  <a:pt x="4737975" y="2035947"/>
                </a:lnTo>
                <a:lnTo>
                  <a:pt x="4689103" y="2030935"/>
                </a:lnTo>
                <a:lnTo>
                  <a:pt x="4640159" y="2027019"/>
                </a:lnTo>
                <a:lnTo>
                  <a:pt x="4591149" y="2024109"/>
                </a:lnTo>
                <a:lnTo>
                  <a:pt x="4542076" y="2022115"/>
                </a:lnTo>
                <a:lnTo>
                  <a:pt x="4492946" y="2020947"/>
                </a:lnTo>
                <a:lnTo>
                  <a:pt x="4443764" y="2020515"/>
                </a:lnTo>
                <a:lnTo>
                  <a:pt x="4394535" y="2020728"/>
                </a:lnTo>
                <a:lnTo>
                  <a:pt x="4057850" y="2027797"/>
                </a:lnTo>
                <a:lnTo>
                  <a:pt x="4007758" y="2031978"/>
                </a:lnTo>
                <a:lnTo>
                  <a:pt x="3957764" y="2037107"/>
                </a:lnTo>
                <a:lnTo>
                  <a:pt x="3907882" y="2043185"/>
                </a:lnTo>
                <a:lnTo>
                  <a:pt x="3858127" y="2050209"/>
                </a:lnTo>
                <a:lnTo>
                  <a:pt x="3808514" y="2058179"/>
                </a:lnTo>
                <a:lnTo>
                  <a:pt x="3759058" y="2067093"/>
                </a:lnTo>
                <a:lnTo>
                  <a:pt x="3709775" y="2076950"/>
                </a:lnTo>
                <a:lnTo>
                  <a:pt x="3660680" y="2087749"/>
                </a:lnTo>
                <a:lnTo>
                  <a:pt x="3563252" y="2110654"/>
                </a:lnTo>
                <a:lnTo>
                  <a:pt x="3514529" y="2120767"/>
                </a:lnTo>
                <a:lnTo>
                  <a:pt x="3465635" y="2129828"/>
                </a:lnTo>
                <a:lnTo>
                  <a:pt x="3416587" y="2137840"/>
                </a:lnTo>
                <a:lnTo>
                  <a:pt x="3367399" y="2144806"/>
                </a:lnTo>
                <a:lnTo>
                  <a:pt x="3318090" y="2150728"/>
                </a:lnTo>
                <a:lnTo>
                  <a:pt x="3268674" y="2155610"/>
                </a:lnTo>
                <a:lnTo>
                  <a:pt x="0" y="2437318"/>
                </a:lnTo>
                <a:lnTo>
                  <a:pt x="0" y="2632425"/>
                </a:lnTo>
                <a:lnTo>
                  <a:pt x="5637504" y="2632425"/>
                </a:lnTo>
                <a:close/>
              </a:path>
            </a:pathLst>
          </a:custGeom>
          <a:solidFill>
            <a:srgbClr val="37BE72">
              <a:alpha val="49798"/>
            </a:srgbClr>
          </a:solidFill>
        </p:spPr>
        <p:txBody>
          <a:bodyPr wrap="square" lIns="0" tIns="0" rIns="0" bIns="0" rtlCol="0"/>
          <a:lstStyle/>
          <a:p>
            <a:endParaRPr/>
          </a:p>
        </p:txBody>
      </p:sp>
      <p:sp>
        <p:nvSpPr>
          <p:cNvPr id="4" name="object 4"/>
          <p:cNvSpPr/>
          <p:nvPr/>
        </p:nvSpPr>
        <p:spPr>
          <a:xfrm>
            <a:off x="13104624" y="7824803"/>
            <a:ext cx="5183505" cy="2462530"/>
          </a:xfrm>
          <a:custGeom>
            <a:avLst/>
            <a:gdLst/>
            <a:ahLst/>
            <a:cxnLst/>
            <a:rect l="l" t="t" r="r" b="b"/>
            <a:pathLst>
              <a:path w="5183505" h="2462529">
                <a:moveTo>
                  <a:pt x="0" y="2462196"/>
                </a:moveTo>
                <a:lnTo>
                  <a:pt x="5183375" y="2462196"/>
                </a:lnTo>
                <a:lnTo>
                  <a:pt x="5183375" y="4089"/>
                </a:lnTo>
                <a:lnTo>
                  <a:pt x="5166927" y="3059"/>
                </a:lnTo>
                <a:lnTo>
                  <a:pt x="5131360" y="1441"/>
                </a:lnTo>
                <a:lnTo>
                  <a:pt x="5095691" y="422"/>
                </a:lnTo>
                <a:lnTo>
                  <a:pt x="5059915" y="0"/>
                </a:lnTo>
                <a:lnTo>
                  <a:pt x="5024027" y="168"/>
                </a:lnTo>
                <a:lnTo>
                  <a:pt x="4951898" y="2264"/>
                </a:lnTo>
                <a:lnTo>
                  <a:pt x="4879268" y="6678"/>
                </a:lnTo>
                <a:lnTo>
                  <a:pt x="4806101" y="13378"/>
                </a:lnTo>
                <a:lnTo>
                  <a:pt x="4732359" y="22332"/>
                </a:lnTo>
                <a:lnTo>
                  <a:pt x="4658007" y="33509"/>
                </a:lnTo>
                <a:lnTo>
                  <a:pt x="4583007" y="46875"/>
                </a:lnTo>
                <a:lnTo>
                  <a:pt x="4545253" y="54370"/>
                </a:lnTo>
                <a:lnTo>
                  <a:pt x="4507324" y="62400"/>
                </a:lnTo>
                <a:lnTo>
                  <a:pt x="4469214" y="70961"/>
                </a:lnTo>
                <a:lnTo>
                  <a:pt x="4430921" y="80050"/>
                </a:lnTo>
                <a:lnTo>
                  <a:pt x="4392437" y="89663"/>
                </a:lnTo>
                <a:lnTo>
                  <a:pt x="4353761" y="99795"/>
                </a:lnTo>
                <a:lnTo>
                  <a:pt x="4314886" y="110443"/>
                </a:lnTo>
                <a:lnTo>
                  <a:pt x="4275808" y="121602"/>
                </a:lnTo>
                <a:lnTo>
                  <a:pt x="4236522" y="133269"/>
                </a:lnTo>
                <a:lnTo>
                  <a:pt x="4197025" y="145439"/>
                </a:lnTo>
                <a:lnTo>
                  <a:pt x="4157311" y="158109"/>
                </a:lnTo>
                <a:lnTo>
                  <a:pt x="4117377" y="171274"/>
                </a:lnTo>
                <a:lnTo>
                  <a:pt x="4077216" y="184931"/>
                </a:lnTo>
                <a:lnTo>
                  <a:pt x="3996200" y="213703"/>
                </a:lnTo>
                <a:lnTo>
                  <a:pt x="3914227" y="244394"/>
                </a:lnTo>
                <a:lnTo>
                  <a:pt x="3831260" y="276970"/>
                </a:lnTo>
                <a:lnTo>
                  <a:pt x="3747262" y="311401"/>
                </a:lnTo>
                <a:lnTo>
                  <a:pt x="3662198" y="347654"/>
                </a:lnTo>
                <a:lnTo>
                  <a:pt x="3576031" y="385697"/>
                </a:lnTo>
                <a:lnTo>
                  <a:pt x="3488724" y="425498"/>
                </a:lnTo>
                <a:lnTo>
                  <a:pt x="3355547" y="488427"/>
                </a:lnTo>
                <a:lnTo>
                  <a:pt x="3219600" y="555131"/>
                </a:lnTo>
                <a:lnTo>
                  <a:pt x="3033817" y="649757"/>
                </a:lnTo>
                <a:lnTo>
                  <a:pt x="2793911" y="776820"/>
                </a:lnTo>
                <a:lnTo>
                  <a:pt x="2442693" y="970201"/>
                </a:lnTo>
                <a:lnTo>
                  <a:pt x="1359445" y="1591594"/>
                </a:lnTo>
                <a:lnTo>
                  <a:pt x="983872" y="1813593"/>
                </a:lnTo>
                <a:lnTo>
                  <a:pt x="784132" y="1935008"/>
                </a:lnTo>
                <a:lnTo>
                  <a:pt x="641361" y="2023912"/>
                </a:lnTo>
                <a:lnTo>
                  <a:pt x="504576" y="2111236"/>
                </a:lnTo>
                <a:lnTo>
                  <a:pt x="416696" y="2168694"/>
                </a:lnTo>
                <a:lnTo>
                  <a:pt x="331449" y="2225630"/>
                </a:lnTo>
                <a:lnTo>
                  <a:pt x="248825" y="2282114"/>
                </a:lnTo>
                <a:lnTo>
                  <a:pt x="168815" y="2338220"/>
                </a:lnTo>
                <a:lnTo>
                  <a:pt x="129786" y="2366153"/>
                </a:lnTo>
                <a:lnTo>
                  <a:pt x="91406" y="2394018"/>
                </a:lnTo>
                <a:lnTo>
                  <a:pt x="53674" y="2421824"/>
                </a:lnTo>
                <a:lnTo>
                  <a:pt x="16588" y="2449580"/>
                </a:lnTo>
                <a:lnTo>
                  <a:pt x="0" y="2462196"/>
                </a:lnTo>
                <a:close/>
              </a:path>
            </a:pathLst>
          </a:custGeom>
          <a:solidFill>
            <a:srgbClr val="C8E265">
              <a:alpha val="29798"/>
            </a:srgbClr>
          </a:solidFill>
        </p:spPr>
        <p:txBody>
          <a:bodyPr wrap="square" lIns="0" tIns="0" rIns="0" bIns="0" rtlCol="0"/>
          <a:lstStyle/>
          <a:p>
            <a:endParaRPr/>
          </a:p>
        </p:txBody>
      </p:sp>
      <p:sp>
        <p:nvSpPr>
          <p:cNvPr id="5" name="object 5"/>
          <p:cNvSpPr/>
          <p:nvPr/>
        </p:nvSpPr>
        <p:spPr>
          <a:xfrm>
            <a:off x="15115170" y="1"/>
            <a:ext cx="3173095" cy="3953510"/>
          </a:xfrm>
          <a:custGeom>
            <a:avLst/>
            <a:gdLst/>
            <a:ahLst/>
            <a:cxnLst/>
            <a:rect l="l" t="t" r="r" b="b"/>
            <a:pathLst>
              <a:path w="3173094" h="3953510">
                <a:moveTo>
                  <a:pt x="0" y="0"/>
                </a:moveTo>
                <a:lnTo>
                  <a:pt x="3172827" y="0"/>
                </a:lnTo>
                <a:lnTo>
                  <a:pt x="3172827" y="3952935"/>
                </a:lnTo>
                <a:lnTo>
                  <a:pt x="3154467" y="3941450"/>
                </a:lnTo>
                <a:lnTo>
                  <a:pt x="3114384" y="3914712"/>
                </a:lnTo>
                <a:lnTo>
                  <a:pt x="3075180" y="3886834"/>
                </a:lnTo>
                <a:lnTo>
                  <a:pt x="3036872" y="3857801"/>
                </a:lnTo>
                <a:lnTo>
                  <a:pt x="2999476" y="3827597"/>
                </a:lnTo>
                <a:lnTo>
                  <a:pt x="2963009" y="3796210"/>
                </a:lnTo>
                <a:lnTo>
                  <a:pt x="2927488" y="3763623"/>
                </a:lnTo>
                <a:lnTo>
                  <a:pt x="2892929" y="3729822"/>
                </a:lnTo>
                <a:lnTo>
                  <a:pt x="2859348" y="3694793"/>
                </a:lnTo>
                <a:lnTo>
                  <a:pt x="2826763" y="3658520"/>
                </a:lnTo>
                <a:lnTo>
                  <a:pt x="2795191" y="3620990"/>
                </a:lnTo>
                <a:lnTo>
                  <a:pt x="2764647" y="3582186"/>
                </a:lnTo>
                <a:lnTo>
                  <a:pt x="2735148" y="3542096"/>
                </a:lnTo>
                <a:lnTo>
                  <a:pt x="2706711" y="3500703"/>
                </a:lnTo>
                <a:lnTo>
                  <a:pt x="2679354" y="3457994"/>
                </a:lnTo>
                <a:lnTo>
                  <a:pt x="2653091" y="3413953"/>
                </a:lnTo>
                <a:lnTo>
                  <a:pt x="2627941" y="3368566"/>
                </a:lnTo>
                <a:lnTo>
                  <a:pt x="2604436" y="3323925"/>
                </a:lnTo>
                <a:lnTo>
                  <a:pt x="2582169" y="3278479"/>
                </a:lnTo>
                <a:lnTo>
                  <a:pt x="2561040" y="3232321"/>
                </a:lnTo>
                <a:lnTo>
                  <a:pt x="2540950" y="3185543"/>
                </a:lnTo>
                <a:lnTo>
                  <a:pt x="2521801" y="3138237"/>
                </a:lnTo>
                <a:lnTo>
                  <a:pt x="2503494" y="3090496"/>
                </a:lnTo>
                <a:lnTo>
                  <a:pt x="2485930" y="3042411"/>
                </a:lnTo>
                <a:lnTo>
                  <a:pt x="2469011" y="2994075"/>
                </a:lnTo>
                <a:lnTo>
                  <a:pt x="2436711" y="2897017"/>
                </a:lnTo>
                <a:lnTo>
                  <a:pt x="2404995" y="2799527"/>
                </a:lnTo>
                <a:lnTo>
                  <a:pt x="2388216" y="2750828"/>
                </a:lnTo>
                <a:lnTo>
                  <a:pt x="2370800" y="2702389"/>
                </a:lnTo>
                <a:lnTo>
                  <a:pt x="2352748" y="2654215"/>
                </a:lnTo>
                <a:lnTo>
                  <a:pt x="2334064" y="2606311"/>
                </a:lnTo>
                <a:lnTo>
                  <a:pt x="2314749" y="2558683"/>
                </a:lnTo>
                <a:lnTo>
                  <a:pt x="2294806" y="2511336"/>
                </a:lnTo>
                <a:lnTo>
                  <a:pt x="2274237" y="2464275"/>
                </a:lnTo>
                <a:lnTo>
                  <a:pt x="2253044" y="2417506"/>
                </a:lnTo>
                <a:lnTo>
                  <a:pt x="2231230" y="2371035"/>
                </a:lnTo>
                <a:lnTo>
                  <a:pt x="2208796" y="2324865"/>
                </a:lnTo>
                <a:lnTo>
                  <a:pt x="2185746" y="2279004"/>
                </a:lnTo>
                <a:lnTo>
                  <a:pt x="2162081" y="2233455"/>
                </a:lnTo>
                <a:lnTo>
                  <a:pt x="2137804" y="2188225"/>
                </a:lnTo>
                <a:lnTo>
                  <a:pt x="2112917" y="2143319"/>
                </a:lnTo>
                <a:lnTo>
                  <a:pt x="2087422" y="2098742"/>
                </a:lnTo>
                <a:lnTo>
                  <a:pt x="2061322" y="2054500"/>
                </a:lnTo>
                <a:lnTo>
                  <a:pt x="2034619" y="2010597"/>
                </a:lnTo>
                <a:lnTo>
                  <a:pt x="2007314" y="1967039"/>
                </a:lnTo>
                <a:lnTo>
                  <a:pt x="1979412" y="1923832"/>
                </a:lnTo>
                <a:lnTo>
                  <a:pt x="1950913" y="1880981"/>
                </a:lnTo>
                <a:lnTo>
                  <a:pt x="1921820" y="1838492"/>
                </a:lnTo>
                <a:lnTo>
                  <a:pt x="1892136" y="1796368"/>
                </a:lnTo>
                <a:lnTo>
                  <a:pt x="1861862" y="1754617"/>
                </a:lnTo>
                <a:lnTo>
                  <a:pt x="1830944" y="1713055"/>
                </a:lnTo>
                <a:lnTo>
                  <a:pt x="1799168" y="1672303"/>
                </a:lnTo>
                <a:lnTo>
                  <a:pt x="1766576" y="1632318"/>
                </a:lnTo>
                <a:lnTo>
                  <a:pt x="1733211" y="1593059"/>
                </a:lnTo>
                <a:lnTo>
                  <a:pt x="1699114" y="1554483"/>
                </a:lnTo>
                <a:lnTo>
                  <a:pt x="1664329" y="1516549"/>
                </a:lnTo>
                <a:lnTo>
                  <a:pt x="1628898" y="1479214"/>
                </a:lnTo>
                <a:lnTo>
                  <a:pt x="1592863" y="1442437"/>
                </a:lnTo>
                <a:lnTo>
                  <a:pt x="1556268" y="1406176"/>
                </a:lnTo>
                <a:lnTo>
                  <a:pt x="1519154" y="1370388"/>
                </a:lnTo>
                <a:lnTo>
                  <a:pt x="1481564" y="1335031"/>
                </a:lnTo>
                <a:lnTo>
                  <a:pt x="1443541" y="1300064"/>
                </a:lnTo>
                <a:lnTo>
                  <a:pt x="1405127" y="1265445"/>
                </a:lnTo>
                <a:lnTo>
                  <a:pt x="1366364" y="1231131"/>
                </a:lnTo>
                <a:lnTo>
                  <a:pt x="1327295" y="1197080"/>
                </a:lnTo>
                <a:lnTo>
                  <a:pt x="1287963" y="1163251"/>
                </a:lnTo>
                <a:lnTo>
                  <a:pt x="1208678" y="1096090"/>
                </a:lnTo>
                <a:lnTo>
                  <a:pt x="815324" y="771876"/>
                </a:lnTo>
                <a:lnTo>
                  <a:pt x="737224" y="706557"/>
                </a:lnTo>
                <a:lnTo>
                  <a:pt x="659618" y="640687"/>
                </a:lnTo>
                <a:lnTo>
                  <a:pt x="621041" y="607494"/>
                </a:lnTo>
                <a:lnTo>
                  <a:pt x="582637" y="574101"/>
                </a:lnTo>
                <a:lnTo>
                  <a:pt x="544421" y="540487"/>
                </a:lnTo>
                <a:lnTo>
                  <a:pt x="506410" y="506630"/>
                </a:lnTo>
                <a:lnTo>
                  <a:pt x="468621" y="472511"/>
                </a:lnTo>
                <a:lnTo>
                  <a:pt x="431069" y="438108"/>
                </a:lnTo>
                <a:lnTo>
                  <a:pt x="394053" y="403622"/>
                </a:lnTo>
                <a:lnTo>
                  <a:pt x="357290" y="368894"/>
                </a:lnTo>
                <a:lnTo>
                  <a:pt x="320792" y="333915"/>
                </a:lnTo>
                <a:lnTo>
                  <a:pt x="284569" y="298681"/>
                </a:lnTo>
                <a:lnTo>
                  <a:pt x="248632" y="263185"/>
                </a:lnTo>
                <a:lnTo>
                  <a:pt x="212993" y="227420"/>
                </a:lnTo>
                <a:lnTo>
                  <a:pt x="177661" y="191379"/>
                </a:lnTo>
                <a:lnTo>
                  <a:pt x="142648" y="155058"/>
                </a:lnTo>
                <a:lnTo>
                  <a:pt x="107965" y="118448"/>
                </a:lnTo>
                <a:lnTo>
                  <a:pt x="73623" y="81544"/>
                </a:lnTo>
                <a:lnTo>
                  <a:pt x="39632" y="44340"/>
                </a:lnTo>
                <a:lnTo>
                  <a:pt x="6004" y="6829"/>
                </a:lnTo>
                <a:lnTo>
                  <a:pt x="0" y="0"/>
                </a:lnTo>
                <a:close/>
              </a:path>
            </a:pathLst>
          </a:custGeom>
          <a:solidFill>
            <a:srgbClr val="C8E265">
              <a:alpha val="49798"/>
            </a:srgbClr>
          </a:solidFill>
        </p:spPr>
        <p:txBody>
          <a:bodyPr wrap="square" lIns="0" tIns="0" rIns="0" bIns="0" rtlCol="0"/>
          <a:lstStyle/>
          <a:p>
            <a:endParaRPr/>
          </a:p>
        </p:txBody>
      </p:sp>
      <p:pic>
        <p:nvPicPr>
          <p:cNvPr id="6" name="object 6"/>
          <p:cNvPicPr/>
          <p:nvPr/>
        </p:nvPicPr>
        <p:blipFill>
          <a:blip r:embed="rId2" cstate="print"/>
          <a:stretch>
            <a:fillRect/>
          </a:stretch>
        </p:blipFill>
        <p:spPr>
          <a:xfrm>
            <a:off x="2563076" y="2622750"/>
            <a:ext cx="5484957" cy="4483137"/>
          </a:xfrm>
          <a:prstGeom prst="rect">
            <a:avLst/>
          </a:prstGeom>
        </p:spPr>
      </p:pic>
      <p:sp>
        <p:nvSpPr>
          <p:cNvPr id="7" name="object 7"/>
          <p:cNvSpPr/>
          <p:nvPr/>
        </p:nvSpPr>
        <p:spPr>
          <a:xfrm>
            <a:off x="3447888" y="7453679"/>
            <a:ext cx="3187700" cy="945515"/>
          </a:xfrm>
          <a:custGeom>
            <a:avLst/>
            <a:gdLst/>
            <a:ahLst/>
            <a:cxnLst/>
            <a:rect l="l" t="t" r="r" b="b"/>
            <a:pathLst>
              <a:path w="3187700" h="945515">
                <a:moveTo>
                  <a:pt x="1909668" y="626382"/>
                </a:moveTo>
                <a:lnTo>
                  <a:pt x="1904183" y="572661"/>
                </a:lnTo>
                <a:lnTo>
                  <a:pt x="1902835" y="520939"/>
                </a:lnTo>
                <a:lnTo>
                  <a:pt x="1905541" y="471178"/>
                </a:lnTo>
                <a:lnTo>
                  <a:pt x="1912217" y="423335"/>
                </a:lnTo>
                <a:lnTo>
                  <a:pt x="1922783" y="377373"/>
                </a:lnTo>
                <a:lnTo>
                  <a:pt x="1937155" y="333251"/>
                </a:lnTo>
                <a:lnTo>
                  <a:pt x="1955251" y="290929"/>
                </a:lnTo>
                <a:lnTo>
                  <a:pt x="1976988" y="250367"/>
                </a:lnTo>
                <a:lnTo>
                  <a:pt x="2002285" y="211526"/>
                </a:lnTo>
                <a:lnTo>
                  <a:pt x="2031057" y="174365"/>
                </a:lnTo>
                <a:lnTo>
                  <a:pt x="2063224" y="138845"/>
                </a:lnTo>
                <a:lnTo>
                  <a:pt x="2098702" y="104926"/>
                </a:lnTo>
                <a:lnTo>
                  <a:pt x="2137409" y="72568"/>
                </a:lnTo>
                <a:lnTo>
                  <a:pt x="2179263" y="41730"/>
                </a:lnTo>
                <a:lnTo>
                  <a:pt x="2227658" y="15571"/>
                </a:lnTo>
                <a:lnTo>
                  <a:pt x="2275908" y="2283"/>
                </a:lnTo>
                <a:lnTo>
                  <a:pt x="2323322" y="0"/>
                </a:lnTo>
                <a:lnTo>
                  <a:pt x="2369208" y="6850"/>
                </a:lnTo>
                <a:lnTo>
                  <a:pt x="2412874" y="20964"/>
                </a:lnTo>
                <a:lnTo>
                  <a:pt x="2453627" y="40475"/>
                </a:lnTo>
                <a:lnTo>
                  <a:pt x="2490777" y="63511"/>
                </a:lnTo>
                <a:lnTo>
                  <a:pt x="2530331" y="111333"/>
                </a:lnTo>
                <a:lnTo>
                  <a:pt x="2544372" y="173424"/>
                </a:lnTo>
                <a:lnTo>
                  <a:pt x="2544140" y="193885"/>
                </a:lnTo>
                <a:lnTo>
                  <a:pt x="2374416" y="111839"/>
                </a:lnTo>
                <a:lnTo>
                  <a:pt x="2324712" y="98974"/>
                </a:lnTo>
                <a:lnTo>
                  <a:pt x="2273889" y="101902"/>
                </a:lnTo>
                <a:lnTo>
                  <a:pt x="2222278" y="124750"/>
                </a:lnTo>
                <a:lnTo>
                  <a:pt x="2178572" y="156720"/>
                </a:lnTo>
                <a:lnTo>
                  <a:pt x="2139848" y="191503"/>
                </a:lnTo>
                <a:lnTo>
                  <a:pt x="2106074" y="229073"/>
                </a:lnTo>
                <a:lnTo>
                  <a:pt x="2077217" y="269404"/>
                </a:lnTo>
                <a:lnTo>
                  <a:pt x="2053242" y="312469"/>
                </a:lnTo>
                <a:lnTo>
                  <a:pt x="2034118" y="358242"/>
                </a:lnTo>
                <a:lnTo>
                  <a:pt x="2019810" y="406698"/>
                </a:lnTo>
                <a:lnTo>
                  <a:pt x="2010286" y="457809"/>
                </a:lnTo>
                <a:lnTo>
                  <a:pt x="2005513" y="511549"/>
                </a:lnTo>
                <a:lnTo>
                  <a:pt x="2006565" y="529909"/>
                </a:lnTo>
                <a:lnTo>
                  <a:pt x="2010533" y="548978"/>
                </a:lnTo>
                <a:lnTo>
                  <a:pt x="2015924" y="569435"/>
                </a:lnTo>
                <a:lnTo>
                  <a:pt x="2021246" y="591959"/>
                </a:lnTo>
                <a:lnTo>
                  <a:pt x="2184734" y="670990"/>
                </a:lnTo>
                <a:lnTo>
                  <a:pt x="2167581" y="680744"/>
                </a:lnTo>
                <a:lnTo>
                  <a:pt x="2157951" y="686084"/>
                </a:lnTo>
                <a:lnTo>
                  <a:pt x="2136366" y="698206"/>
                </a:lnTo>
                <a:lnTo>
                  <a:pt x="2123384" y="705425"/>
                </a:lnTo>
                <a:lnTo>
                  <a:pt x="2169311" y="734855"/>
                </a:lnTo>
                <a:lnTo>
                  <a:pt x="2215716" y="760095"/>
                </a:lnTo>
                <a:lnTo>
                  <a:pt x="2590861" y="941444"/>
                </a:lnTo>
                <a:lnTo>
                  <a:pt x="2589061" y="941738"/>
                </a:lnTo>
                <a:lnTo>
                  <a:pt x="2569048" y="943265"/>
                </a:lnTo>
                <a:lnTo>
                  <a:pt x="1911406" y="625355"/>
                </a:lnTo>
                <a:lnTo>
                  <a:pt x="1909668" y="626382"/>
                </a:lnTo>
                <a:close/>
              </a:path>
              <a:path w="3187700" h="945515">
                <a:moveTo>
                  <a:pt x="2590861" y="941444"/>
                </a:moveTo>
                <a:lnTo>
                  <a:pt x="2215716" y="760095"/>
                </a:lnTo>
                <a:lnTo>
                  <a:pt x="2262595" y="781951"/>
                </a:lnTo>
                <a:lnTo>
                  <a:pt x="2309946" y="801227"/>
                </a:lnTo>
                <a:lnTo>
                  <a:pt x="2357768" y="818729"/>
                </a:lnTo>
                <a:lnTo>
                  <a:pt x="2406743" y="833423"/>
                </a:lnTo>
                <a:lnTo>
                  <a:pt x="2454819" y="842800"/>
                </a:lnTo>
                <a:lnTo>
                  <a:pt x="2502049" y="847152"/>
                </a:lnTo>
                <a:lnTo>
                  <a:pt x="2548483" y="846775"/>
                </a:lnTo>
                <a:lnTo>
                  <a:pt x="2594171" y="841962"/>
                </a:lnTo>
                <a:lnTo>
                  <a:pt x="2639165" y="833007"/>
                </a:lnTo>
                <a:lnTo>
                  <a:pt x="2683516" y="820204"/>
                </a:lnTo>
                <a:lnTo>
                  <a:pt x="2727275" y="803846"/>
                </a:lnTo>
                <a:lnTo>
                  <a:pt x="2770493" y="784228"/>
                </a:lnTo>
                <a:lnTo>
                  <a:pt x="2813220" y="761644"/>
                </a:lnTo>
                <a:lnTo>
                  <a:pt x="2855507" y="736387"/>
                </a:lnTo>
                <a:lnTo>
                  <a:pt x="2896811" y="710311"/>
                </a:lnTo>
                <a:lnTo>
                  <a:pt x="2937674" y="683702"/>
                </a:lnTo>
                <a:lnTo>
                  <a:pt x="2977729" y="656118"/>
                </a:lnTo>
                <a:lnTo>
                  <a:pt x="3016606" y="627119"/>
                </a:lnTo>
                <a:lnTo>
                  <a:pt x="3053938" y="596265"/>
                </a:lnTo>
                <a:lnTo>
                  <a:pt x="3089354" y="563114"/>
                </a:lnTo>
                <a:lnTo>
                  <a:pt x="3122487" y="527225"/>
                </a:lnTo>
                <a:lnTo>
                  <a:pt x="3152968" y="488159"/>
                </a:lnTo>
                <a:lnTo>
                  <a:pt x="3156900" y="482592"/>
                </a:lnTo>
                <a:lnTo>
                  <a:pt x="3170327" y="476638"/>
                </a:lnTo>
                <a:lnTo>
                  <a:pt x="3187642" y="502432"/>
                </a:lnTo>
                <a:lnTo>
                  <a:pt x="3187217" y="513378"/>
                </a:lnTo>
                <a:lnTo>
                  <a:pt x="3185693" y="524435"/>
                </a:lnTo>
                <a:lnTo>
                  <a:pt x="3183653" y="535593"/>
                </a:lnTo>
                <a:lnTo>
                  <a:pt x="3181686" y="546843"/>
                </a:lnTo>
                <a:lnTo>
                  <a:pt x="3171932" y="567020"/>
                </a:lnTo>
                <a:lnTo>
                  <a:pt x="3136467" y="606851"/>
                </a:lnTo>
                <a:lnTo>
                  <a:pt x="3101287" y="647054"/>
                </a:lnTo>
                <a:lnTo>
                  <a:pt x="3064964" y="685770"/>
                </a:lnTo>
                <a:lnTo>
                  <a:pt x="3026069" y="721144"/>
                </a:lnTo>
                <a:lnTo>
                  <a:pt x="2986405" y="751810"/>
                </a:lnTo>
                <a:lnTo>
                  <a:pt x="2945219" y="780755"/>
                </a:lnTo>
                <a:lnTo>
                  <a:pt x="2902938" y="808394"/>
                </a:lnTo>
                <a:lnTo>
                  <a:pt x="2859985" y="835142"/>
                </a:lnTo>
                <a:lnTo>
                  <a:pt x="2816787" y="861412"/>
                </a:lnTo>
                <a:lnTo>
                  <a:pt x="2771825" y="886289"/>
                </a:lnTo>
                <a:lnTo>
                  <a:pt x="2726543" y="906623"/>
                </a:lnTo>
                <a:lnTo>
                  <a:pt x="2680970" y="922552"/>
                </a:lnTo>
                <a:lnTo>
                  <a:pt x="2635133" y="934211"/>
                </a:lnTo>
                <a:lnTo>
                  <a:pt x="2590861" y="941444"/>
                </a:lnTo>
                <a:close/>
              </a:path>
              <a:path w="3187700" h="945515">
                <a:moveTo>
                  <a:pt x="2184734" y="670990"/>
                </a:moveTo>
                <a:lnTo>
                  <a:pt x="2021246" y="591959"/>
                </a:lnTo>
                <a:lnTo>
                  <a:pt x="2070214" y="570280"/>
                </a:lnTo>
                <a:lnTo>
                  <a:pt x="2117531" y="547379"/>
                </a:lnTo>
                <a:lnTo>
                  <a:pt x="2163040" y="522937"/>
                </a:lnTo>
                <a:lnTo>
                  <a:pt x="2206581" y="496638"/>
                </a:lnTo>
                <a:lnTo>
                  <a:pt x="2247996" y="468165"/>
                </a:lnTo>
                <a:lnTo>
                  <a:pt x="2287128" y="437199"/>
                </a:lnTo>
                <a:lnTo>
                  <a:pt x="2323819" y="403425"/>
                </a:lnTo>
                <a:lnTo>
                  <a:pt x="2357909" y="366524"/>
                </a:lnTo>
                <a:lnTo>
                  <a:pt x="2389242" y="326180"/>
                </a:lnTo>
                <a:lnTo>
                  <a:pt x="2422399" y="261404"/>
                </a:lnTo>
                <a:lnTo>
                  <a:pt x="2445092" y="191391"/>
                </a:lnTo>
                <a:lnTo>
                  <a:pt x="2445427" y="177562"/>
                </a:lnTo>
                <a:lnTo>
                  <a:pt x="2440882" y="161432"/>
                </a:lnTo>
                <a:lnTo>
                  <a:pt x="2432836" y="146526"/>
                </a:lnTo>
                <a:lnTo>
                  <a:pt x="2422669" y="136371"/>
                </a:lnTo>
                <a:lnTo>
                  <a:pt x="2374416" y="111839"/>
                </a:lnTo>
                <a:lnTo>
                  <a:pt x="2544140" y="193885"/>
                </a:lnTo>
                <a:lnTo>
                  <a:pt x="2536606" y="271227"/>
                </a:lnTo>
                <a:lnTo>
                  <a:pt x="2523498" y="316534"/>
                </a:lnTo>
                <a:lnTo>
                  <a:pt x="2505201" y="359823"/>
                </a:lnTo>
                <a:lnTo>
                  <a:pt x="2482434" y="401376"/>
                </a:lnTo>
                <a:lnTo>
                  <a:pt x="2455920" y="441476"/>
                </a:lnTo>
                <a:lnTo>
                  <a:pt x="2426378" y="480407"/>
                </a:lnTo>
                <a:lnTo>
                  <a:pt x="2395014" y="516221"/>
                </a:lnTo>
                <a:lnTo>
                  <a:pt x="2361278" y="548995"/>
                </a:lnTo>
                <a:lnTo>
                  <a:pt x="2325471" y="579114"/>
                </a:lnTo>
                <a:lnTo>
                  <a:pt x="2287896" y="606962"/>
                </a:lnTo>
                <a:lnTo>
                  <a:pt x="2248854" y="632926"/>
                </a:lnTo>
                <a:lnTo>
                  <a:pt x="2208649" y="657392"/>
                </a:lnTo>
                <a:lnTo>
                  <a:pt x="2184734" y="670990"/>
                </a:lnTo>
                <a:close/>
              </a:path>
              <a:path w="3187700" h="945515">
                <a:moveTo>
                  <a:pt x="13504" y="570968"/>
                </a:moveTo>
                <a:lnTo>
                  <a:pt x="0" y="550128"/>
                </a:lnTo>
                <a:lnTo>
                  <a:pt x="7776" y="532798"/>
                </a:lnTo>
                <a:lnTo>
                  <a:pt x="15292" y="515284"/>
                </a:lnTo>
                <a:lnTo>
                  <a:pt x="65540" y="443954"/>
                </a:lnTo>
                <a:lnTo>
                  <a:pt x="100883" y="411944"/>
                </a:lnTo>
                <a:lnTo>
                  <a:pt x="139283" y="386049"/>
                </a:lnTo>
                <a:lnTo>
                  <a:pt x="180576" y="366070"/>
                </a:lnTo>
                <a:lnTo>
                  <a:pt x="224598" y="351807"/>
                </a:lnTo>
                <a:lnTo>
                  <a:pt x="271185" y="343062"/>
                </a:lnTo>
                <a:lnTo>
                  <a:pt x="320172" y="339635"/>
                </a:lnTo>
                <a:lnTo>
                  <a:pt x="373607" y="341028"/>
                </a:lnTo>
                <a:lnTo>
                  <a:pt x="426211" y="346634"/>
                </a:lnTo>
                <a:lnTo>
                  <a:pt x="478073" y="355930"/>
                </a:lnTo>
                <a:lnTo>
                  <a:pt x="529283" y="368394"/>
                </a:lnTo>
                <a:lnTo>
                  <a:pt x="579930" y="383504"/>
                </a:lnTo>
                <a:lnTo>
                  <a:pt x="630105" y="400736"/>
                </a:lnTo>
                <a:lnTo>
                  <a:pt x="679897" y="419568"/>
                </a:lnTo>
                <a:lnTo>
                  <a:pt x="728502" y="438886"/>
                </a:lnTo>
                <a:lnTo>
                  <a:pt x="922231" y="518513"/>
                </a:lnTo>
                <a:lnTo>
                  <a:pt x="1019406" y="557267"/>
                </a:lnTo>
                <a:lnTo>
                  <a:pt x="1068253" y="575762"/>
                </a:lnTo>
                <a:lnTo>
                  <a:pt x="1117342" y="593432"/>
                </a:lnTo>
                <a:lnTo>
                  <a:pt x="1166725" y="610102"/>
                </a:lnTo>
                <a:lnTo>
                  <a:pt x="1215394" y="624727"/>
                </a:lnTo>
                <a:lnTo>
                  <a:pt x="1264264" y="637394"/>
                </a:lnTo>
                <a:lnTo>
                  <a:pt x="1313320" y="648114"/>
                </a:lnTo>
                <a:lnTo>
                  <a:pt x="1362548" y="656903"/>
                </a:lnTo>
                <a:lnTo>
                  <a:pt x="1411935" y="663774"/>
                </a:lnTo>
                <a:lnTo>
                  <a:pt x="1461468" y="668742"/>
                </a:lnTo>
                <a:lnTo>
                  <a:pt x="1511133" y="671819"/>
                </a:lnTo>
                <a:lnTo>
                  <a:pt x="1560917" y="673020"/>
                </a:lnTo>
                <a:lnTo>
                  <a:pt x="1610806" y="672359"/>
                </a:lnTo>
                <a:lnTo>
                  <a:pt x="1660786" y="669850"/>
                </a:lnTo>
                <a:lnTo>
                  <a:pt x="1710845" y="665506"/>
                </a:lnTo>
                <a:lnTo>
                  <a:pt x="1760968" y="659342"/>
                </a:lnTo>
                <a:lnTo>
                  <a:pt x="1811143" y="651371"/>
                </a:lnTo>
                <a:lnTo>
                  <a:pt x="1861355" y="641607"/>
                </a:lnTo>
                <a:lnTo>
                  <a:pt x="1905203" y="629201"/>
                </a:lnTo>
                <a:lnTo>
                  <a:pt x="1908693" y="628400"/>
                </a:lnTo>
                <a:lnTo>
                  <a:pt x="1911406" y="625355"/>
                </a:lnTo>
                <a:lnTo>
                  <a:pt x="2569048" y="943265"/>
                </a:lnTo>
                <a:lnTo>
                  <a:pt x="2542784" y="945269"/>
                </a:lnTo>
                <a:lnTo>
                  <a:pt x="2496329" y="944943"/>
                </a:lnTo>
                <a:lnTo>
                  <a:pt x="2449725" y="940895"/>
                </a:lnTo>
                <a:lnTo>
                  <a:pt x="2403001" y="933263"/>
                </a:lnTo>
                <a:lnTo>
                  <a:pt x="2356186" y="922184"/>
                </a:lnTo>
                <a:lnTo>
                  <a:pt x="2319109" y="910803"/>
                </a:lnTo>
                <a:lnTo>
                  <a:pt x="2018620" y="765544"/>
                </a:lnTo>
                <a:lnTo>
                  <a:pt x="2008500" y="761790"/>
                </a:lnTo>
                <a:lnTo>
                  <a:pt x="1997958" y="759990"/>
                </a:lnTo>
                <a:lnTo>
                  <a:pt x="1987300" y="760117"/>
                </a:lnTo>
                <a:lnTo>
                  <a:pt x="1976829" y="762143"/>
                </a:lnTo>
                <a:lnTo>
                  <a:pt x="1927345" y="778134"/>
                </a:lnTo>
                <a:lnTo>
                  <a:pt x="1877871" y="792042"/>
                </a:lnTo>
                <a:lnTo>
                  <a:pt x="1828412" y="803909"/>
                </a:lnTo>
                <a:lnTo>
                  <a:pt x="1778971" y="813778"/>
                </a:lnTo>
                <a:lnTo>
                  <a:pt x="1729552" y="821692"/>
                </a:lnTo>
                <a:lnTo>
                  <a:pt x="1680157" y="827695"/>
                </a:lnTo>
                <a:lnTo>
                  <a:pt x="1630792" y="831829"/>
                </a:lnTo>
                <a:lnTo>
                  <a:pt x="1581459" y="834139"/>
                </a:lnTo>
                <a:lnTo>
                  <a:pt x="1532161" y="834666"/>
                </a:lnTo>
                <a:lnTo>
                  <a:pt x="1482904" y="833454"/>
                </a:lnTo>
                <a:lnTo>
                  <a:pt x="1433689" y="830546"/>
                </a:lnTo>
                <a:lnTo>
                  <a:pt x="1384521" y="825985"/>
                </a:lnTo>
                <a:lnTo>
                  <a:pt x="1335403" y="819814"/>
                </a:lnTo>
                <a:lnTo>
                  <a:pt x="1286340" y="812077"/>
                </a:lnTo>
                <a:lnTo>
                  <a:pt x="1237333" y="802816"/>
                </a:lnTo>
                <a:lnTo>
                  <a:pt x="1188388" y="792075"/>
                </a:lnTo>
                <a:lnTo>
                  <a:pt x="1139507" y="779896"/>
                </a:lnTo>
                <a:lnTo>
                  <a:pt x="1090695" y="766323"/>
                </a:lnTo>
                <a:lnTo>
                  <a:pt x="1041954" y="751399"/>
                </a:lnTo>
                <a:lnTo>
                  <a:pt x="992847" y="734931"/>
                </a:lnTo>
                <a:lnTo>
                  <a:pt x="944108" y="717316"/>
                </a:lnTo>
                <a:lnTo>
                  <a:pt x="895658" y="698795"/>
                </a:lnTo>
                <a:lnTo>
                  <a:pt x="654958" y="601060"/>
                </a:lnTo>
                <a:lnTo>
                  <a:pt x="606571" y="582177"/>
                </a:lnTo>
                <a:lnTo>
                  <a:pt x="557916" y="564080"/>
                </a:lnTo>
                <a:lnTo>
                  <a:pt x="508701" y="547612"/>
                </a:lnTo>
                <a:lnTo>
                  <a:pt x="459003" y="532882"/>
                </a:lnTo>
                <a:lnTo>
                  <a:pt x="408859" y="519937"/>
                </a:lnTo>
                <a:lnTo>
                  <a:pt x="358306" y="508825"/>
                </a:lnTo>
                <a:lnTo>
                  <a:pt x="307379" y="499594"/>
                </a:lnTo>
                <a:lnTo>
                  <a:pt x="253807" y="495322"/>
                </a:lnTo>
                <a:lnTo>
                  <a:pt x="201002" y="499753"/>
                </a:lnTo>
                <a:lnTo>
                  <a:pt x="148939" y="510906"/>
                </a:lnTo>
                <a:lnTo>
                  <a:pt x="97593" y="526796"/>
                </a:lnTo>
                <a:lnTo>
                  <a:pt x="46942" y="545440"/>
                </a:lnTo>
                <a:lnTo>
                  <a:pt x="21680" y="563943"/>
                </a:lnTo>
                <a:lnTo>
                  <a:pt x="13504" y="570968"/>
                </a:lnTo>
                <a:close/>
              </a:path>
              <a:path w="3187700" h="945515">
                <a:moveTo>
                  <a:pt x="2212688" y="868000"/>
                </a:moveTo>
                <a:lnTo>
                  <a:pt x="2163948" y="843279"/>
                </a:lnTo>
                <a:lnTo>
                  <a:pt x="2067404" y="790914"/>
                </a:lnTo>
                <a:lnTo>
                  <a:pt x="2018620" y="765544"/>
                </a:lnTo>
                <a:lnTo>
                  <a:pt x="2319109" y="910803"/>
                </a:lnTo>
                <a:lnTo>
                  <a:pt x="2309307" y="907794"/>
                </a:lnTo>
                <a:lnTo>
                  <a:pt x="2262394" y="890231"/>
                </a:lnTo>
                <a:lnTo>
                  <a:pt x="2212688" y="868000"/>
                </a:lnTo>
                <a:close/>
              </a:path>
            </a:pathLst>
          </a:custGeom>
          <a:solidFill>
            <a:srgbClr val="241725"/>
          </a:solidFill>
        </p:spPr>
        <p:txBody>
          <a:bodyPr wrap="square" lIns="0" tIns="0" rIns="0" bIns="0" rtlCol="0"/>
          <a:lstStyle/>
          <a:p>
            <a:endParaRPr/>
          </a:p>
        </p:txBody>
      </p:sp>
      <p:sp>
        <p:nvSpPr>
          <p:cNvPr id="8" name="object 8"/>
          <p:cNvSpPr txBox="1"/>
          <p:nvPr/>
        </p:nvSpPr>
        <p:spPr>
          <a:xfrm>
            <a:off x="8229600" y="4343024"/>
            <a:ext cx="8668870" cy="800476"/>
          </a:xfrm>
          <a:prstGeom prst="rect">
            <a:avLst/>
          </a:prstGeom>
        </p:spPr>
        <p:txBody>
          <a:bodyPr vert="horz" wrap="square" lIns="0" tIns="12065" rIns="0" bIns="0" rtlCol="0">
            <a:spAutoFit/>
          </a:bodyPr>
          <a:lstStyle/>
          <a:p>
            <a:pPr marL="2203450" marR="5080" indent="-2191385" algn="ctr" rtl="0">
              <a:lnSpc>
                <a:spcPct val="116700"/>
              </a:lnSpc>
              <a:spcBef>
                <a:spcPts val="95"/>
              </a:spcBef>
            </a:pPr>
            <a:r>
              <a:rPr kumimoji="0" lang="en-US" sz="4800" b="1" i="0" u="none" strike="noStrike" kern="0" cap="none" spc="0" normalizeH="0" noProof="0" dirty="0">
                <a:ln>
                  <a:noFill/>
                </a:ln>
                <a:solidFill>
                  <a:schemeClr val="accent4"/>
                </a:solidFill>
                <a:effectLst/>
                <a:uLnTx/>
                <a:uFillTx/>
                <a:latin typeface="Cabin"/>
                <a:sym typeface="Cabin"/>
              </a:rPr>
              <a:t>Do you have any questions?</a:t>
            </a:r>
          </a:p>
        </p:txBody>
      </p:sp>
      <p:sp>
        <p:nvSpPr>
          <p:cNvPr id="9" name="object 9"/>
          <p:cNvSpPr txBox="1"/>
          <p:nvPr/>
        </p:nvSpPr>
        <p:spPr>
          <a:xfrm>
            <a:off x="9112155" y="2958029"/>
            <a:ext cx="6310630" cy="1384995"/>
          </a:xfrm>
          <a:prstGeom prst="rect">
            <a:avLst/>
          </a:prstGeom>
        </p:spPr>
        <p:txBody>
          <a:bodyPr vert="horz" wrap="square" lIns="0" tIns="38100" rIns="0" bIns="0" rtlCol="0">
            <a:spAutoFit/>
          </a:bodyPr>
          <a:lstStyle/>
          <a:p>
            <a:pPr marL="1765935" marR="5080" indent="-1753870">
              <a:lnSpc>
                <a:spcPts val="10500"/>
              </a:lnSpc>
              <a:spcBef>
                <a:spcPts val="300"/>
              </a:spcBef>
            </a:pPr>
            <a:r>
              <a:rPr lang="en-US" sz="9600" b="1" dirty="0">
                <a:solidFill>
                  <a:srgbClr val="241725"/>
                </a:solidFill>
                <a:latin typeface="Calibri"/>
                <a:cs typeface="Calibri"/>
              </a:rPr>
              <a:t>Thank  You</a:t>
            </a:r>
            <a:endParaRPr sz="9600" b="1" dirty="0">
              <a:latin typeface="Calibri"/>
              <a:cs typeface="Calibri"/>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object 15">
            <a:extLst>
              <a:ext uri="{FF2B5EF4-FFF2-40B4-BE49-F238E27FC236}">
                <a16:creationId xmlns:a16="http://schemas.microsoft.com/office/drawing/2014/main" id="{0A145068-AD85-10A1-D434-FB347D9E871B}"/>
              </a:ext>
            </a:extLst>
          </p:cNvPr>
          <p:cNvSpPr txBox="1"/>
          <p:nvPr/>
        </p:nvSpPr>
        <p:spPr>
          <a:xfrm>
            <a:off x="4102643" y="528217"/>
            <a:ext cx="9394508" cy="1120820"/>
          </a:xfrm>
          <a:prstGeom prst="rect">
            <a:avLst/>
          </a:prstGeom>
        </p:spPr>
        <p:txBody>
          <a:bodyPr vert="horz" wrap="square" lIns="0" tIns="12700" rIns="0" bIns="0" rtlCol="0">
            <a:spAutoFit/>
          </a:bodyPr>
          <a:lstStyle/>
          <a:p>
            <a:pPr marL="12700" algn="ctr">
              <a:lnSpc>
                <a:spcPct val="100000"/>
              </a:lnSpc>
              <a:spcBef>
                <a:spcPts val="100"/>
              </a:spcBef>
            </a:pPr>
            <a:r>
              <a:rPr lang="en-ID" sz="3600" b="1" dirty="0">
                <a:effectLst/>
                <a:latin typeface="Arial" panose="020B0604020202020204" pitchFamily="34" charset="0"/>
                <a:ea typeface="Calibri" panose="020F0502020204030204" pitchFamily="34" charset="0"/>
                <a:cs typeface="Arial" panose="020B0604020202020204" pitchFamily="34" charset="0"/>
              </a:rPr>
              <a:t>DESAIN DAN PETUNJUK MEMBANGUN DATA WAREHOUSE</a:t>
            </a:r>
            <a:endParaRPr sz="8800" dirty="0">
              <a:latin typeface="Arial" panose="020B0604020202020204" pitchFamily="34" charset="0"/>
              <a:cs typeface="Arial" panose="020B0604020202020204" pitchFamily="34" charset="0"/>
            </a:endParaRPr>
          </a:p>
        </p:txBody>
      </p:sp>
      <p:sp>
        <p:nvSpPr>
          <p:cNvPr id="42" name="object 2">
            <a:extLst>
              <a:ext uri="{FF2B5EF4-FFF2-40B4-BE49-F238E27FC236}">
                <a16:creationId xmlns:a16="http://schemas.microsoft.com/office/drawing/2014/main" id="{1CC82A65-4BB0-89CE-30B8-91F7289A2AE5}"/>
              </a:ext>
            </a:extLst>
          </p:cNvPr>
          <p:cNvSpPr/>
          <p:nvPr/>
        </p:nvSpPr>
        <p:spPr>
          <a:xfrm flipH="1">
            <a:off x="13911256" y="0"/>
            <a:ext cx="4376744" cy="528217"/>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43" name="object 12">
            <a:extLst>
              <a:ext uri="{FF2B5EF4-FFF2-40B4-BE49-F238E27FC236}">
                <a16:creationId xmlns:a16="http://schemas.microsoft.com/office/drawing/2014/main" id="{DBF204FE-99FC-4090-21E7-359FB3B5F748}"/>
              </a:ext>
            </a:extLst>
          </p:cNvPr>
          <p:cNvSpPr/>
          <p:nvPr/>
        </p:nvSpPr>
        <p:spPr>
          <a:xfrm flipH="1">
            <a:off x="-6824" y="0"/>
            <a:ext cx="5712033" cy="528217"/>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60" name="object 13">
            <a:extLst>
              <a:ext uri="{FF2B5EF4-FFF2-40B4-BE49-F238E27FC236}">
                <a16:creationId xmlns:a16="http://schemas.microsoft.com/office/drawing/2014/main" id="{6401AF21-064D-104A-487C-D84634FAAE0F}"/>
              </a:ext>
            </a:extLst>
          </p:cNvPr>
          <p:cNvSpPr txBox="1"/>
          <p:nvPr/>
        </p:nvSpPr>
        <p:spPr>
          <a:xfrm>
            <a:off x="13678603" y="4501613"/>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5</a:t>
            </a:r>
            <a:endParaRPr sz="6550" dirty="0">
              <a:latin typeface="Calibri"/>
              <a:cs typeface="Calibri"/>
            </a:endParaRPr>
          </a:p>
        </p:txBody>
      </p:sp>
      <p:grpSp>
        <p:nvGrpSpPr>
          <p:cNvPr id="13" name="Google Shape;10134;p83">
            <a:extLst>
              <a:ext uri="{FF2B5EF4-FFF2-40B4-BE49-F238E27FC236}">
                <a16:creationId xmlns:a16="http://schemas.microsoft.com/office/drawing/2014/main" id="{685C830F-ABCC-0159-8A19-708B6BE76A5B}"/>
              </a:ext>
            </a:extLst>
          </p:cNvPr>
          <p:cNvGrpSpPr/>
          <p:nvPr/>
        </p:nvGrpSpPr>
        <p:grpSpPr>
          <a:xfrm flipV="1">
            <a:off x="457200" y="1278801"/>
            <a:ext cx="3922538" cy="3596671"/>
            <a:chOff x="5830645" y="1550500"/>
            <a:chExt cx="259692" cy="269909"/>
          </a:xfrm>
          <a:solidFill>
            <a:srgbClr val="4FC23C"/>
          </a:solidFill>
        </p:grpSpPr>
        <p:sp>
          <p:nvSpPr>
            <p:cNvPr id="17" name="Google Shape;10135;p83">
              <a:extLst>
                <a:ext uri="{FF2B5EF4-FFF2-40B4-BE49-F238E27FC236}">
                  <a16:creationId xmlns:a16="http://schemas.microsoft.com/office/drawing/2014/main" id="{2D18BA08-83CD-1DC0-D6CA-D72EC042C806}"/>
                </a:ext>
              </a:extLst>
            </p:cNvPr>
            <p:cNvSpPr/>
            <p:nvPr/>
          </p:nvSpPr>
          <p:spPr>
            <a:xfrm>
              <a:off x="5830645" y="1550500"/>
              <a:ext cx="259692" cy="232406"/>
            </a:xfrm>
            <a:custGeom>
              <a:avLst/>
              <a:gdLst/>
              <a:ahLst/>
              <a:cxnLst/>
              <a:rect l="l" t="t" r="r" b="b"/>
              <a:pathLst>
                <a:path w="10193" h="9122" extrusionOk="0">
                  <a:moveTo>
                    <a:pt x="2727" y="1"/>
                  </a:moveTo>
                  <a:cubicBezTo>
                    <a:pt x="1220" y="1"/>
                    <a:pt x="0" y="1223"/>
                    <a:pt x="0" y="2728"/>
                  </a:cubicBezTo>
                  <a:lnTo>
                    <a:pt x="0" y="9122"/>
                  </a:lnTo>
                  <a:lnTo>
                    <a:pt x="3150" y="9122"/>
                  </a:lnTo>
                  <a:cubicBezTo>
                    <a:pt x="3150" y="8046"/>
                    <a:pt x="4021" y="7175"/>
                    <a:pt x="5097" y="7175"/>
                  </a:cubicBezTo>
                  <a:cubicBezTo>
                    <a:pt x="6172" y="7175"/>
                    <a:pt x="7044" y="8046"/>
                    <a:pt x="7044" y="9122"/>
                  </a:cubicBezTo>
                  <a:lnTo>
                    <a:pt x="7467" y="9122"/>
                  </a:lnTo>
                  <a:cubicBezTo>
                    <a:pt x="8972" y="9122"/>
                    <a:pt x="10192" y="7900"/>
                    <a:pt x="10192" y="6395"/>
                  </a:cubicBezTo>
                  <a:lnTo>
                    <a:pt x="10192" y="4135"/>
                  </a:lnTo>
                  <a:cubicBezTo>
                    <a:pt x="7951" y="4028"/>
                    <a:pt x="6148" y="2239"/>
                    <a:pt x="601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0136;p83">
              <a:extLst>
                <a:ext uri="{FF2B5EF4-FFF2-40B4-BE49-F238E27FC236}">
                  <a16:creationId xmlns:a16="http://schemas.microsoft.com/office/drawing/2014/main" id="{5FB585FE-9C05-6608-1180-9DA2752C5CA4}"/>
                </a:ext>
              </a:extLst>
            </p:cNvPr>
            <p:cNvSpPr/>
            <p:nvPr/>
          </p:nvSpPr>
          <p:spPr>
            <a:xfrm>
              <a:off x="5922950" y="1745352"/>
              <a:ext cx="75057" cy="75057"/>
            </a:xfrm>
            <a:custGeom>
              <a:avLst/>
              <a:gdLst/>
              <a:ahLst/>
              <a:cxnLst/>
              <a:rect l="l" t="t" r="r" b="b"/>
              <a:pathLst>
                <a:path w="2946" h="2946" extrusionOk="0">
                  <a:moveTo>
                    <a:pt x="1474" y="1"/>
                  </a:moveTo>
                  <a:cubicBezTo>
                    <a:pt x="661" y="1"/>
                    <a:pt x="1" y="660"/>
                    <a:pt x="1" y="1474"/>
                  </a:cubicBezTo>
                  <a:cubicBezTo>
                    <a:pt x="1" y="2287"/>
                    <a:pt x="661" y="2946"/>
                    <a:pt x="1474" y="2946"/>
                  </a:cubicBezTo>
                  <a:cubicBezTo>
                    <a:pt x="2288" y="2946"/>
                    <a:pt x="2946" y="2287"/>
                    <a:pt x="2946" y="1474"/>
                  </a:cubicBezTo>
                  <a:cubicBezTo>
                    <a:pt x="2946" y="660"/>
                    <a:pt x="2288" y="1"/>
                    <a:pt x="1474"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 name="Group 2">
            <a:extLst>
              <a:ext uri="{FF2B5EF4-FFF2-40B4-BE49-F238E27FC236}">
                <a16:creationId xmlns:a16="http://schemas.microsoft.com/office/drawing/2014/main" id="{650A695C-0EBB-9FB0-F913-0D96610E93E1}"/>
              </a:ext>
            </a:extLst>
          </p:cNvPr>
          <p:cNvGrpSpPr/>
          <p:nvPr/>
        </p:nvGrpSpPr>
        <p:grpSpPr>
          <a:xfrm>
            <a:off x="1851428" y="1182916"/>
            <a:ext cx="1123315" cy="1176020"/>
            <a:chOff x="2485651" y="4389755"/>
            <a:chExt cx="1123315" cy="1176020"/>
          </a:xfrm>
        </p:grpSpPr>
        <p:sp>
          <p:nvSpPr>
            <p:cNvPr id="47" name="object 8">
              <a:extLst>
                <a:ext uri="{FF2B5EF4-FFF2-40B4-BE49-F238E27FC236}">
                  <a16:creationId xmlns:a16="http://schemas.microsoft.com/office/drawing/2014/main" id="{E788EB78-0BE2-24F1-4FDC-F11A31103805}"/>
                </a:ext>
              </a:extLst>
            </p:cNvPr>
            <p:cNvSpPr/>
            <p:nvPr/>
          </p:nvSpPr>
          <p:spPr>
            <a:xfrm>
              <a:off x="2485651" y="4389755"/>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8037"/>
            </a:solidFill>
          </p:spPr>
          <p:txBody>
            <a:bodyPr wrap="square" lIns="0" tIns="0" rIns="0" bIns="0" rtlCol="0"/>
            <a:lstStyle/>
            <a:p>
              <a:endParaRPr/>
            </a:p>
          </p:txBody>
        </p:sp>
        <p:sp>
          <p:nvSpPr>
            <p:cNvPr id="56" name="object 13">
              <a:extLst>
                <a:ext uri="{FF2B5EF4-FFF2-40B4-BE49-F238E27FC236}">
                  <a16:creationId xmlns:a16="http://schemas.microsoft.com/office/drawing/2014/main" id="{E95932C8-6F6A-B606-EA4F-A2BC0A578C87}"/>
                </a:ext>
              </a:extLst>
            </p:cNvPr>
            <p:cNvSpPr txBox="1"/>
            <p:nvPr/>
          </p:nvSpPr>
          <p:spPr>
            <a:xfrm>
              <a:off x="2797492" y="4439313"/>
              <a:ext cx="347646" cy="1024639"/>
            </a:xfrm>
            <a:prstGeom prst="rect">
              <a:avLst/>
            </a:prstGeom>
          </p:spPr>
          <p:txBody>
            <a:bodyPr vert="horz" wrap="square" lIns="0" tIns="16510" rIns="0" bIns="0" rtlCol="0">
              <a:spAutoFit/>
            </a:bodyPr>
            <a:lstStyle/>
            <a:p>
              <a:pPr marL="12700">
                <a:lnSpc>
                  <a:spcPct val="100000"/>
                </a:lnSpc>
                <a:spcBef>
                  <a:spcPts val="130"/>
                </a:spcBef>
              </a:pPr>
              <a:r>
                <a:rPr sz="6550" spc="-1515" dirty="0">
                  <a:solidFill>
                    <a:srgbClr val="FDFBF5"/>
                  </a:solidFill>
                  <a:latin typeface="Calibri"/>
                  <a:cs typeface="Calibri"/>
                </a:rPr>
                <a:t>1</a:t>
              </a:r>
              <a:endParaRPr sz="6550" dirty="0">
                <a:latin typeface="Calibri"/>
                <a:cs typeface="Calibri"/>
              </a:endParaRPr>
            </a:p>
          </p:txBody>
        </p:sp>
      </p:grpSp>
      <p:sp>
        <p:nvSpPr>
          <p:cNvPr id="6" name="Google Shape;335;p37">
            <a:extLst>
              <a:ext uri="{FF2B5EF4-FFF2-40B4-BE49-F238E27FC236}">
                <a16:creationId xmlns:a16="http://schemas.microsoft.com/office/drawing/2014/main" id="{590C98A7-9B96-B7CF-8FD2-4EDDCA1E1C5B}"/>
              </a:ext>
            </a:extLst>
          </p:cNvPr>
          <p:cNvSpPr txBox="1">
            <a:spLocks/>
          </p:cNvSpPr>
          <p:nvPr/>
        </p:nvSpPr>
        <p:spPr>
          <a:xfrm>
            <a:off x="611802" y="2445945"/>
            <a:ext cx="3667991" cy="127824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400"/>
              <a:buFont typeface="Libre Baskerville"/>
              <a:buNone/>
              <a:defRPr sz="1800" b="1" i="0" u="none" strike="noStrike" cap="none">
                <a:solidFill>
                  <a:schemeClr val="accent1"/>
                </a:solidFill>
                <a:latin typeface="Libre Baskerville"/>
                <a:ea typeface="Libre Baskerville"/>
                <a:cs typeface="Libre Baskerville"/>
                <a:sym typeface="Libre Baskerville"/>
              </a:defRPr>
            </a:lvl1pPr>
            <a:lvl2pPr marR="0" lvl="1"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2pPr>
            <a:lvl3pPr marR="0" lvl="2"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3pPr>
            <a:lvl4pPr marR="0" lvl="3"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4pPr>
            <a:lvl5pPr marR="0" lvl="4"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5pPr>
            <a:lvl6pPr marR="0" lvl="5"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6pPr>
            <a:lvl7pPr marR="0" lvl="6"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7pPr>
            <a:lvl8pPr marR="0" lvl="7"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8pPr>
            <a:lvl9pPr marR="0" lvl="8"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9pPr>
          </a:lstStyle>
          <a:p>
            <a:pPr algn="ctr"/>
            <a:r>
              <a:rPr lang="en-ID" sz="2800" dirty="0">
                <a:solidFill>
                  <a:schemeClr val="bg1"/>
                </a:solidFill>
                <a:effectLst/>
                <a:latin typeface="Times New Roman" panose="02020603050405020304" pitchFamily="18" charset="0"/>
                <a:ea typeface="Calibri" panose="020F0502020204030204" pitchFamily="34" charset="0"/>
              </a:rPr>
              <a:t>Conceptual Modelling</a:t>
            </a:r>
            <a:endParaRPr lang="en-ID" sz="4000" dirty="0">
              <a:solidFill>
                <a:schemeClr val="bg1"/>
              </a:solidFill>
            </a:endParaRPr>
          </a:p>
        </p:txBody>
      </p:sp>
      <p:sp>
        <p:nvSpPr>
          <p:cNvPr id="24" name="object 9">
            <a:extLst>
              <a:ext uri="{FF2B5EF4-FFF2-40B4-BE49-F238E27FC236}">
                <a16:creationId xmlns:a16="http://schemas.microsoft.com/office/drawing/2014/main" id="{554CDA0D-0A3B-27E1-AAF8-C32419B9FF08}"/>
              </a:ext>
            </a:extLst>
          </p:cNvPr>
          <p:cNvSpPr/>
          <p:nvPr/>
        </p:nvSpPr>
        <p:spPr>
          <a:xfrm>
            <a:off x="-6824" y="7982751"/>
            <a:ext cx="4607744" cy="2324152"/>
          </a:xfrm>
          <a:custGeom>
            <a:avLst/>
            <a:gdLst/>
            <a:ahLst/>
            <a:cxnLst/>
            <a:rect l="l" t="t" r="r" b="b"/>
            <a:pathLst>
              <a:path w="7353934" h="3372484">
                <a:moveTo>
                  <a:pt x="4151924" y="3372431"/>
                </a:moveTo>
                <a:lnTo>
                  <a:pt x="1515051" y="1170069"/>
                </a:lnTo>
                <a:lnTo>
                  <a:pt x="1553021" y="1201323"/>
                </a:lnTo>
                <a:lnTo>
                  <a:pt x="1591558" y="1231878"/>
                </a:lnTo>
                <a:lnTo>
                  <a:pt x="1630651" y="1261729"/>
                </a:lnTo>
                <a:lnTo>
                  <a:pt x="1670289" y="1290872"/>
                </a:lnTo>
                <a:lnTo>
                  <a:pt x="1710460" y="1319300"/>
                </a:lnTo>
                <a:lnTo>
                  <a:pt x="1751177" y="1347024"/>
                </a:lnTo>
                <a:lnTo>
                  <a:pt x="1792356" y="1373991"/>
                </a:lnTo>
                <a:lnTo>
                  <a:pt x="1834058" y="1400242"/>
                </a:lnTo>
                <a:lnTo>
                  <a:pt x="1878813" y="1426387"/>
                </a:lnTo>
                <a:lnTo>
                  <a:pt x="1924030" y="1451411"/>
                </a:lnTo>
                <a:lnTo>
                  <a:pt x="1969687" y="1475368"/>
                </a:lnTo>
                <a:lnTo>
                  <a:pt x="2015764" y="1498311"/>
                </a:lnTo>
                <a:lnTo>
                  <a:pt x="2062239" y="1520295"/>
                </a:lnTo>
                <a:lnTo>
                  <a:pt x="2109091" y="1541372"/>
                </a:lnTo>
                <a:lnTo>
                  <a:pt x="2156300" y="1561597"/>
                </a:lnTo>
                <a:lnTo>
                  <a:pt x="2203844" y="1581023"/>
                </a:lnTo>
                <a:lnTo>
                  <a:pt x="2251702" y="1599703"/>
                </a:lnTo>
                <a:lnTo>
                  <a:pt x="2299853" y="1617691"/>
                </a:lnTo>
                <a:lnTo>
                  <a:pt x="2348277" y="1635041"/>
                </a:lnTo>
                <a:lnTo>
                  <a:pt x="2396952" y="1651807"/>
                </a:lnTo>
                <a:lnTo>
                  <a:pt x="2445857" y="1668041"/>
                </a:lnTo>
                <a:lnTo>
                  <a:pt x="2494971" y="1683797"/>
                </a:lnTo>
                <a:lnTo>
                  <a:pt x="2544949" y="1697348"/>
                </a:lnTo>
                <a:lnTo>
                  <a:pt x="2594493" y="1706353"/>
                </a:lnTo>
                <a:lnTo>
                  <a:pt x="2643593" y="1711019"/>
                </a:lnTo>
                <a:lnTo>
                  <a:pt x="2692241" y="1711548"/>
                </a:lnTo>
                <a:lnTo>
                  <a:pt x="2740430" y="1708147"/>
                </a:lnTo>
                <a:lnTo>
                  <a:pt x="2788151" y="1701020"/>
                </a:lnTo>
                <a:lnTo>
                  <a:pt x="2835395" y="1690372"/>
                </a:lnTo>
                <a:lnTo>
                  <a:pt x="2882155" y="1676406"/>
                </a:lnTo>
                <a:lnTo>
                  <a:pt x="2928423" y="1659329"/>
                </a:lnTo>
                <a:lnTo>
                  <a:pt x="2974190" y="1639344"/>
                </a:lnTo>
                <a:lnTo>
                  <a:pt x="3018589" y="1618183"/>
                </a:lnTo>
                <a:lnTo>
                  <a:pt x="3062821" y="1596786"/>
                </a:lnTo>
                <a:lnTo>
                  <a:pt x="3106900" y="1575166"/>
                </a:lnTo>
                <a:lnTo>
                  <a:pt x="3150838" y="1553331"/>
                </a:lnTo>
                <a:lnTo>
                  <a:pt x="3194650" y="1531295"/>
                </a:lnTo>
                <a:lnTo>
                  <a:pt x="3238347" y="1509067"/>
                </a:lnTo>
                <a:lnTo>
                  <a:pt x="3281944" y="1486658"/>
                </a:lnTo>
                <a:lnTo>
                  <a:pt x="3325452" y="1464079"/>
                </a:lnTo>
                <a:lnTo>
                  <a:pt x="3368886" y="1441342"/>
                </a:lnTo>
                <a:lnTo>
                  <a:pt x="3412258" y="1418457"/>
                </a:lnTo>
                <a:lnTo>
                  <a:pt x="3455582" y="1395435"/>
                </a:lnTo>
                <a:lnTo>
                  <a:pt x="3498870" y="1372287"/>
                </a:lnTo>
                <a:lnTo>
                  <a:pt x="3542135" y="1349025"/>
                </a:lnTo>
                <a:lnTo>
                  <a:pt x="3588481" y="1323956"/>
                </a:lnTo>
                <a:lnTo>
                  <a:pt x="3634521" y="1298376"/>
                </a:lnTo>
                <a:lnTo>
                  <a:pt x="3726201" y="1246698"/>
                </a:lnTo>
                <a:lnTo>
                  <a:pt x="3772101" y="1221110"/>
                </a:lnTo>
                <a:lnTo>
                  <a:pt x="3818212" y="1196030"/>
                </a:lnTo>
                <a:lnTo>
                  <a:pt x="3864665" y="1171711"/>
                </a:lnTo>
                <a:lnTo>
                  <a:pt x="3911590" y="1148410"/>
                </a:lnTo>
                <a:lnTo>
                  <a:pt x="3959115" y="1126380"/>
                </a:lnTo>
                <a:lnTo>
                  <a:pt x="4007370" y="1105877"/>
                </a:lnTo>
                <a:lnTo>
                  <a:pt x="4056484" y="1087155"/>
                </a:lnTo>
                <a:lnTo>
                  <a:pt x="4104159" y="1070100"/>
                </a:lnTo>
                <a:lnTo>
                  <a:pt x="4152282" y="1054597"/>
                </a:lnTo>
                <a:lnTo>
                  <a:pt x="4200813" y="1040652"/>
                </a:lnTo>
                <a:lnTo>
                  <a:pt x="4249713" y="1028266"/>
                </a:lnTo>
                <a:lnTo>
                  <a:pt x="4298944" y="1017444"/>
                </a:lnTo>
                <a:lnTo>
                  <a:pt x="4348468" y="1008189"/>
                </a:lnTo>
                <a:lnTo>
                  <a:pt x="4398246" y="1000504"/>
                </a:lnTo>
                <a:lnTo>
                  <a:pt x="4448238" y="994393"/>
                </a:lnTo>
                <a:lnTo>
                  <a:pt x="4498408" y="989859"/>
                </a:lnTo>
                <a:lnTo>
                  <a:pt x="4548714" y="986906"/>
                </a:lnTo>
                <a:lnTo>
                  <a:pt x="4599120" y="985537"/>
                </a:lnTo>
                <a:lnTo>
                  <a:pt x="4649587" y="985756"/>
                </a:lnTo>
                <a:lnTo>
                  <a:pt x="4700075" y="987566"/>
                </a:lnTo>
                <a:lnTo>
                  <a:pt x="4750547" y="990971"/>
                </a:lnTo>
                <a:lnTo>
                  <a:pt x="4800963" y="995974"/>
                </a:lnTo>
                <a:lnTo>
                  <a:pt x="4851285" y="1002579"/>
                </a:lnTo>
                <a:lnTo>
                  <a:pt x="4949443" y="1017713"/>
                </a:lnTo>
                <a:lnTo>
                  <a:pt x="5441238" y="1088575"/>
                </a:lnTo>
                <a:lnTo>
                  <a:pt x="5494129" y="1098124"/>
                </a:lnTo>
                <a:lnTo>
                  <a:pt x="5546111" y="1110664"/>
                </a:lnTo>
                <a:lnTo>
                  <a:pt x="5597228" y="1125913"/>
                </a:lnTo>
                <a:lnTo>
                  <a:pt x="5647524" y="1143591"/>
                </a:lnTo>
                <a:lnTo>
                  <a:pt x="5697044" y="1163417"/>
                </a:lnTo>
                <a:lnTo>
                  <a:pt x="5745831" y="1185109"/>
                </a:lnTo>
                <a:lnTo>
                  <a:pt x="5793929" y="1208387"/>
                </a:lnTo>
                <a:lnTo>
                  <a:pt x="5841383" y="1232970"/>
                </a:lnTo>
                <a:lnTo>
                  <a:pt x="5887125" y="1258040"/>
                </a:lnTo>
                <a:lnTo>
                  <a:pt x="5932129" y="1283902"/>
                </a:lnTo>
                <a:lnTo>
                  <a:pt x="5976389" y="1310574"/>
                </a:lnTo>
                <a:lnTo>
                  <a:pt x="6019895" y="1338073"/>
                </a:lnTo>
                <a:lnTo>
                  <a:pt x="6062639" y="1366415"/>
                </a:lnTo>
                <a:lnTo>
                  <a:pt x="6104613" y="1395619"/>
                </a:lnTo>
                <a:lnTo>
                  <a:pt x="6145808" y="1425702"/>
                </a:lnTo>
                <a:lnTo>
                  <a:pt x="6186216" y="1456682"/>
                </a:lnTo>
                <a:lnTo>
                  <a:pt x="6225828" y="1488574"/>
                </a:lnTo>
                <a:lnTo>
                  <a:pt x="6264636" y="1521398"/>
                </a:lnTo>
                <a:lnTo>
                  <a:pt x="6302631" y="1555171"/>
                </a:lnTo>
                <a:lnTo>
                  <a:pt x="6339806" y="1589909"/>
                </a:lnTo>
                <a:lnTo>
                  <a:pt x="6376151" y="1625630"/>
                </a:lnTo>
                <a:lnTo>
                  <a:pt x="6411659" y="1662352"/>
                </a:lnTo>
                <a:lnTo>
                  <a:pt x="6446320" y="1700091"/>
                </a:lnTo>
                <a:lnTo>
                  <a:pt x="6480128" y="1738866"/>
                </a:lnTo>
                <a:lnTo>
                  <a:pt x="6513072" y="1778694"/>
                </a:lnTo>
                <a:lnTo>
                  <a:pt x="6545144" y="1819592"/>
                </a:lnTo>
                <a:lnTo>
                  <a:pt x="6576337" y="1861577"/>
                </a:lnTo>
                <a:lnTo>
                  <a:pt x="6606642" y="1904667"/>
                </a:lnTo>
                <a:lnTo>
                  <a:pt x="6662409" y="1987220"/>
                </a:lnTo>
                <a:lnTo>
                  <a:pt x="6717045" y="2070494"/>
                </a:lnTo>
                <a:lnTo>
                  <a:pt x="6770545" y="2154486"/>
                </a:lnTo>
                <a:lnTo>
                  <a:pt x="6822903" y="2239190"/>
                </a:lnTo>
                <a:lnTo>
                  <a:pt x="6874115" y="2324603"/>
                </a:lnTo>
                <a:lnTo>
                  <a:pt x="6924177" y="2410721"/>
                </a:lnTo>
                <a:lnTo>
                  <a:pt x="6973082" y="2497539"/>
                </a:lnTo>
                <a:lnTo>
                  <a:pt x="7020827" y="2585054"/>
                </a:lnTo>
                <a:lnTo>
                  <a:pt x="7067405" y="2673261"/>
                </a:lnTo>
                <a:lnTo>
                  <a:pt x="7112814" y="2762157"/>
                </a:lnTo>
                <a:lnTo>
                  <a:pt x="7157047" y="2851736"/>
                </a:lnTo>
                <a:lnTo>
                  <a:pt x="7200099" y="2941996"/>
                </a:lnTo>
                <a:lnTo>
                  <a:pt x="7221181" y="2987380"/>
                </a:lnTo>
                <a:lnTo>
                  <a:pt x="7241959" y="3034402"/>
                </a:lnTo>
                <a:lnTo>
                  <a:pt x="7261423" y="3081777"/>
                </a:lnTo>
                <a:lnTo>
                  <a:pt x="7279622" y="3129491"/>
                </a:lnTo>
                <a:lnTo>
                  <a:pt x="7296606" y="3177528"/>
                </a:lnTo>
                <a:lnTo>
                  <a:pt x="7312422" y="3225874"/>
                </a:lnTo>
                <a:lnTo>
                  <a:pt x="7327119" y="3274513"/>
                </a:lnTo>
                <a:lnTo>
                  <a:pt x="7340748" y="3323430"/>
                </a:lnTo>
                <a:lnTo>
                  <a:pt x="7353309" y="3372431"/>
                </a:lnTo>
                <a:lnTo>
                  <a:pt x="4151924" y="3372431"/>
                </a:lnTo>
                <a:close/>
              </a:path>
              <a:path w="7353934" h="3372484">
                <a:moveTo>
                  <a:pt x="0" y="3372431"/>
                </a:moveTo>
                <a:lnTo>
                  <a:pt x="0" y="0"/>
                </a:lnTo>
                <a:lnTo>
                  <a:pt x="27488" y="10674"/>
                </a:lnTo>
                <a:lnTo>
                  <a:pt x="75242" y="30855"/>
                </a:lnTo>
                <a:lnTo>
                  <a:pt x="122261" y="52243"/>
                </a:lnTo>
                <a:lnTo>
                  <a:pt x="168588" y="74771"/>
                </a:lnTo>
                <a:lnTo>
                  <a:pt x="214265" y="98370"/>
                </a:lnTo>
                <a:lnTo>
                  <a:pt x="259333" y="122973"/>
                </a:lnTo>
                <a:lnTo>
                  <a:pt x="303938" y="148571"/>
                </a:lnTo>
                <a:lnTo>
                  <a:pt x="347815" y="174912"/>
                </a:lnTo>
                <a:lnTo>
                  <a:pt x="391313" y="202113"/>
                </a:lnTo>
                <a:lnTo>
                  <a:pt x="434372" y="230043"/>
                </a:lnTo>
                <a:lnTo>
                  <a:pt x="477035" y="258634"/>
                </a:lnTo>
                <a:lnTo>
                  <a:pt x="519343" y="287818"/>
                </a:lnTo>
                <a:lnTo>
                  <a:pt x="561339" y="317526"/>
                </a:lnTo>
                <a:lnTo>
                  <a:pt x="865646" y="539887"/>
                </a:lnTo>
                <a:lnTo>
                  <a:pt x="905067" y="572568"/>
                </a:lnTo>
                <a:lnTo>
                  <a:pt x="943919" y="605912"/>
                </a:lnTo>
                <a:lnTo>
                  <a:pt x="982191" y="639912"/>
                </a:lnTo>
                <a:lnTo>
                  <a:pt x="1019874" y="674558"/>
                </a:lnTo>
                <a:lnTo>
                  <a:pt x="1056958" y="709843"/>
                </a:lnTo>
                <a:lnTo>
                  <a:pt x="1093434" y="745759"/>
                </a:lnTo>
                <a:lnTo>
                  <a:pt x="1129293" y="782297"/>
                </a:lnTo>
                <a:lnTo>
                  <a:pt x="1164524" y="819451"/>
                </a:lnTo>
                <a:lnTo>
                  <a:pt x="1199117" y="857211"/>
                </a:lnTo>
                <a:lnTo>
                  <a:pt x="1266090" y="932211"/>
                </a:lnTo>
                <a:lnTo>
                  <a:pt x="1299773" y="968197"/>
                </a:lnTo>
                <a:lnTo>
                  <a:pt x="1334103" y="1003524"/>
                </a:lnTo>
                <a:lnTo>
                  <a:pt x="1369068" y="1038185"/>
                </a:lnTo>
                <a:lnTo>
                  <a:pt x="1404656" y="1072176"/>
                </a:lnTo>
                <a:lnTo>
                  <a:pt x="1440857" y="1105491"/>
                </a:lnTo>
                <a:lnTo>
                  <a:pt x="1477659" y="1138124"/>
                </a:lnTo>
                <a:lnTo>
                  <a:pt x="1515051" y="1170069"/>
                </a:lnTo>
                <a:lnTo>
                  <a:pt x="4151924" y="3372431"/>
                </a:lnTo>
                <a:lnTo>
                  <a:pt x="0" y="3372431"/>
                </a:lnTo>
                <a:close/>
              </a:path>
            </a:pathLst>
          </a:custGeom>
          <a:solidFill>
            <a:srgbClr val="37BE72">
              <a:alpha val="29798"/>
            </a:srgbClr>
          </a:solidFill>
        </p:spPr>
        <p:txBody>
          <a:bodyPr wrap="square" lIns="0" tIns="0" rIns="0" bIns="0" rtlCol="0"/>
          <a:lstStyle/>
          <a:p>
            <a:endParaRPr/>
          </a:p>
        </p:txBody>
      </p:sp>
      <p:sp>
        <p:nvSpPr>
          <p:cNvPr id="25" name="object 12">
            <a:extLst>
              <a:ext uri="{FF2B5EF4-FFF2-40B4-BE49-F238E27FC236}">
                <a16:creationId xmlns:a16="http://schemas.microsoft.com/office/drawing/2014/main" id="{1895E7FF-AD2B-2A9D-3AB7-C88B446FC0C2}"/>
              </a:ext>
            </a:extLst>
          </p:cNvPr>
          <p:cNvSpPr/>
          <p:nvPr/>
        </p:nvSpPr>
        <p:spPr>
          <a:xfrm flipV="1">
            <a:off x="10591800" y="7258209"/>
            <a:ext cx="7696200" cy="3018902"/>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26" name="TextBox 25">
            <a:extLst>
              <a:ext uri="{FF2B5EF4-FFF2-40B4-BE49-F238E27FC236}">
                <a16:creationId xmlns:a16="http://schemas.microsoft.com/office/drawing/2014/main" id="{A3680BBD-21E0-87C2-E1BF-08CA0DC97967}"/>
              </a:ext>
            </a:extLst>
          </p:cNvPr>
          <p:cNvSpPr txBox="1"/>
          <p:nvPr/>
        </p:nvSpPr>
        <p:spPr>
          <a:xfrm>
            <a:off x="4607744" y="1738777"/>
            <a:ext cx="12573000" cy="4308872"/>
          </a:xfrm>
          <a:prstGeom prst="rect">
            <a:avLst/>
          </a:prstGeom>
          <a:noFill/>
        </p:spPr>
        <p:txBody>
          <a:bodyPr wrap="square" rtlCol="0">
            <a:spAutoFit/>
          </a:bodyPr>
          <a:lstStyle/>
          <a:p>
            <a:pPr algn="just"/>
            <a:r>
              <a:rPr lang="en-ID" sz="3200" kern="100" dirty="0" err="1">
                <a:effectLst/>
                <a:latin typeface="Arial" panose="020B0604020202020204" pitchFamily="34" charset="0"/>
                <a:ea typeface="Calibri" panose="020F0502020204030204" pitchFamily="34" charset="0"/>
                <a:cs typeface="Arial" panose="020B0604020202020204" pitchFamily="34" charset="0"/>
              </a:rPr>
              <a:t>merupakan</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upaya</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untuk</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melakukan</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b="1" kern="100" dirty="0" err="1">
                <a:effectLst/>
                <a:latin typeface="Arial" panose="020B0604020202020204" pitchFamily="34" charset="0"/>
                <a:ea typeface="Calibri" panose="020F0502020204030204" pitchFamily="34" charset="0"/>
                <a:cs typeface="Arial" panose="020B0604020202020204" pitchFamily="34" charset="0"/>
              </a:rPr>
              <a:t>pemodelan</a:t>
            </a:r>
            <a:r>
              <a:rPr lang="en-ID" sz="3200" b="1" kern="100" dirty="0">
                <a:effectLst/>
                <a:latin typeface="Arial" panose="020B0604020202020204" pitchFamily="34" charset="0"/>
                <a:ea typeface="Calibri" panose="020F0502020204030204" pitchFamily="34" charset="0"/>
                <a:cs typeface="Arial" panose="020B0604020202020204" pitchFamily="34" charset="0"/>
              </a:rPr>
              <a:t> </a:t>
            </a:r>
            <a:r>
              <a:rPr lang="en-ID" sz="3200" b="1" kern="100" dirty="0" err="1">
                <a:effectLst/>
                <a:latin typeface="Arial" panose="020B0604020202020204" pitchFamily="34" charset="0"/>
                <a:ea typeface="Calibri" panose="020F0502020204030204" pitchFamily="34" charset="0"/>
                <a:cs typeface="Arial" panose="020B0604020202020204" pitchFamily="34" charset="0"/>
              </a:rPr>
              <a:t>konseptual</a:t>
            </a:r>
            <a:r>
              <a:rPr lang="en-ID" sz="3200" b="1"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terhadap</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suatu</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kegiatan</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baik</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kegiatan</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sehari-hari</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maupun</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kegiatan</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produktif</a:t>
            </a:r>
            <a:r>
              <a:rPr lang="en-ID" sz="3200" kern="100" dirty="0">
                <a:effectLst/>
                <a:latin typeface="Arial" panose="020B0604020202020204" pitchFamily="34" charset="0"/>
                <a:ea typeface="Calibri" panose="020F0502020204030204" pitchFamily="34" charset="0"/>
                <a:cs typeface="Arial" panose="020B0604020202020204" pitchFamily="34" charset="0"/>
              </a:rPr>
              <a:t> yang </a:t>
            </a:r>
            <a:r>
              <a:rPr lang="en-ID" sz="3200" kern="100" dirty="0" err="1">
                <a:effectLst/>
                <a:latin typeface="Arial" panose="020B0604020202020204" pitchFamily="34" charset="0"/>
                <a:ea typeface="Calibri" panose="020F0502020204030204" pitchFamily="34" charset="0"/>
                <a:cs typeface="Arial" panose="020B0604020202020204" pitchFamily="34" charset="0"/>
              </a:rPr>
              <a:t>menghasilkan</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b="1" kern="100" dirty="0" err="1">
                <a:effectLst/>
                <a:latin typeface="Arial" panose="020B0604020202020204" pitchFamily="34" charset="0"/>
                <a:ea typeface="Calibri" panose="020F0502020204030204" pitchFamily="34" charset="0"/>
                <a:cs typeface="Arial" panose="020B0604020202020204" pitchFamily="34" charset="0"/>
              </a:rPr>
              <a:t>suatu</a:t>
            </a:r>
            <a:r>
              <a:rPr lang="en-ID" sz="3200" b="1" kern="100" dirty="0">
                <a:effectLst/>
                <a:latin typeface="Arial" panose="020B0604020202020204" pitchFamily="34" charset="0"/>
                <a:ea typeface="Calibri" panose="020F0502020204030204" pitchFamily="34" charset="0"/>
                <a:cs typeface="Arial" panose="020B0604020202020204" pitchFamily="34" charset="0"/>
              </a:rPr>
              <a:t> </a:t>
            </a:r>
            <a:r>
              <a:rPr lang="en-ID" sz="3200" b="1" kern="100" dirty="0" err="1">
                <a:effectLst/>
                <a:latin typeface="Arial" panose="020B0604020202020204" pitchFamily="34" charset="0"/>
                <a:ea typeface="Calibri" panose="020F0502020204030204" pitchFamily="34" charset="0"/>
                <a:cs typeface="Arial" panose="020B0604020202020204" pitchFamily="34" charset="0"/>
              </a:rPr>
              <a:t>produk</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sehingga</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dapat</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diketahui</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apa</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saja</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b="1" kern="100" dirty="0">
                <a:effectLst/>
                <a:latin typeface="Arial" panose="020B0604020202020204" pitchFamily="34" charset="0"/>
                <a:ea typeface="Calibri" panose="020F0502020204030204" pitchFamily="34" charset="0"/>
                <a:cs typeface="Arial" panose="020B0604020202020204" pitchFamily="34" charset="0"/>
              </a:rPr>
              <a:t>proses</a:t>
            </a:r>
            <a:r>
              <a:rPr lang="en-ID" sz="3200" kern="100" dirty="0">
                <a:effectLst/>
                <a:latin typeface="Arial" panose="020B0604020202020204" pitchFamily="34" charset="0"/>
                <a:ea typeface="Calibri" panose="020F0502020204030204" pitchFamily="34" charset="0"/>
                <a:cs typeface="Arial" panose="020B0604020202020204" pitchFamily="34" charset="0"/>
              </a:rPr>
              <a:t> yang </a:t>
            </a:r>
            <a:r>
              <a:rPr lang="en-ID" sz="3200" kern="100" dirty="0" err="1">
                <a:effectLst/>
                <a:latin typeface="Arial" panose="020B0604020202020204" pitchFamily="34" charset="0"/>
                <a:ea typeface="Calibri" panose="020F0502020204030204" pitchFamily="34" charset="0"/>
                <a:cs typeface="Arial" panose="020B0604020202020204" pitchFamily="34" charset="0"/>
              </a:rPr>
              <a:t>ada</a:t>
            </a:r>
            <a:r>
              <a:rPr lang="en-ID" sz="3200" kern="100" dirty="0">
                <a:effectLst/>
                <a:latin typeface="Arial" panose="020B0604020202020204" pitchFamily="34" charset="0"/>
                <a:ea typeface="Calibri" panose="020F0502020204030204" pitchFamily="34" charset="0"/>
                <a:cs typeface="Arial" panose="020B0604020202020204" pitchFamily="34" charset="0"/>
              </a:rPr>
              <a:t> di </a:t>
            </a:r>
            <a:r>
              <a:rPr lang="en-ID" sz="3200" kern="100" dirty="0" err="1">
                <a:effectLst/>
                <a:latin typeface="Arial" panose="020B0604020202020204" pitchFamily="34" charset="0"/>
                <a:ea typeface="Calibri" panose="020F0502020204030204" pitchFamily="34" charset="0"/>
                <a:cs typeface="Arial" panose="020B0604020202020204" pitchFamily="34" charset="0"/>
              </a:rPr>
              <a:t>dalamnya</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b="1" kern="100" dirty="0" err="1">
                <a:effectLst/>
                <a:latin typeface="Arial" panose="020B0604020202020204" pitchFamily="34" charset="0"/>
                <a:ea typeface="Calibri" panose="020F0502020204030204" pitchFamily="34" charset="0"/>
                <a:cs typeface="Arial" panose="020B0604020202020204" pitchFamily="34" charset="0"/>
              </a:rPr>
              <a:t>entitas</a:t>
            </a:r>
            <a:r>
              <a:rPr lang="en-ID" sz="3200" kern="100" dirty="0">
                <a:effectLst/>
                <a:latin typeface="Arial" panose="020B0604020202020204" pitchFamily="34" charset="0"/>
                <a:ea typeface="Calibri" panose="020F0502020204030204" pitchFamily="34" charset="0"/>
                <a:cs typeface="Arial" panose="020B0604020202020204" pitchFamily="34" charset="0"/>
              </a:rPr>
              <a:t> yang </a:t>
            </a:r>
            <a:r>
              <a:rPr lang="en-ID" sz="3200" kern="100" dirty="0" err="1">
                <a:effectLst/>
                <a:latin typeface="Arial" panose="020B0604020202020204" pitchFamily="34" charset="0"/>
                <a:ea typeface="Calibri" panose="020F0502020204030204" pitchFamily="34" charset="0"/>
                <a:cs typeface="Arial" panose="020B0604020202020204" pitchFamily="34" charset="0"/>
              </a:rPr>
              <a:t>terlibat</a:t>
            </a:r>
            <a:r>
              <a:rPr lang="en-ID" sz="3200" kern="100" dirty="0">
                <a:effectLst/>
                <a:latin typeface="Arial" panose="020B0604020202020204" pitchFamily="34" charset="0"/>
                <a:ea typeface="Calibri" panose="020F0502020204030204" pitchFamily="34" charset="0"/>
                <a:cs typeface="Arial" panose="020B0604020202020204" pitchFamily="34" charset="0"/>
              </a:rPr>
              <a:t> dan </a:t>
            </a:r>
            <a:r>
              <a:rPr lang="en-ID" sz="3200" b="1" kern="100" dirty="0" err="1">
                <a:effectLst/>
                <a:latin typeface="Arial" panose="020B0604020202020204" pitchFamily="34" charset="0"/>
                <a:ea typeface="Calibri" panose="020F0502020204030204" pitchFamily="34" charset="0"/>
                <a:cs typeface="Arial" panose="020B0604020202020204" pitchFamily="34" charset="0"/>
              </a:rPr>
              <a:t>interaksi</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antar</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entitas</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hingga</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pemahaman</a:t>
            </a:r>
            <a:r>
              <a:rPr lang="en-ID" sz="3200" kern="100" dirty="0">
                <a:effectLst/>
                <a:latin typeface="Arial" panose="020B0604020202020204" pitchFamily="34" charset="0"/>
                <a:ea typeface="Calibri" panose="020F0502020204030204" pitchFamily="34" charset="0"/>
                <a:cs typeface="Arial" panose="020B0604020202020204" pitchFamily="34" charset="0"/>
              </a:rPr>
              <a:t> dan </a:t>
            </a:r>
            <a:r>
              <a:rPr lang="en-ID" sz="3200" kern="100" dirty="0" err="1">
                <a:effectLst/>
                <a:latin typeface="Arial" panose="020B0604020202020204" pitchFamily="34" charset="0"/>
                <a:ea typeface="Calibri" panose="020F0502020204030204" pitchFamily="34" charset="0"/>
                <a:cs typeface="Arial" panose="020B0604020202020204" pitchFamily="34" charset="0"/>
              </a:rPr>
              <a:t>pengetahuan</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b="1" kern="100" dirty="0">
                <a:effectLst/>
                <a:latin typeface="Arial" panose="020B0604020202020204" pitchFamily="34" charset="0"/>
                <a:ea typeface="Calibri" panose="020F0502020204030204" pitchFamily="34" charset="0"/>
                <a:cs typeface="Arial" panose="020B0604020202020204" pitchFamily="34" charset="0"/>
              </a:rPr>
              <a:t>(Knowledge) </a:t>
            </a:r>
            <a:r>
              <a:rPr lang="en-ID" sz="3200" kern="100" dirty="0">
                <a:effectLst/>
                <a:latin typeface="Arial" panose="020B0604020202020204" pitchFamily="34" charset="0"/>
                <a:ea typeface="Calibri" panose="020F0502020204030204" pitchFamily="34" charset="0"/>
                <a:cs typeface="Arial" panose="020B0604020202020204" pitchFamily="34" charset="0"/>
              </a:rPr>
              <a:t>yang </a:t>
            </a:r>
            <a:r>
              <a:rPr lang="en-ID" sz="3200" kern="100" dirty="0" err="1">
                <a:effectLst/>
                <a:latin typeface="Arial" panose="020B0604020202020204" pitchFamily="34" charset="0"/>
                <a:ea typeface="Calibri" panose="020F0502020204030204" pitchFamily="34" charset="0"/>
                <a:cs typeface="Arial" panose="020B0604020202020204" pitchFamily="34" charset="0"/>
              </a:rPr>
              <a:t>dapat</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diperoleh</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1800" dirty="0">
                <a:effectLst/>
                <a:latin typeface="Times New Roman" panose="02020603050405020304" pitchFamily="18" charset="0"/>
                <a:ea typeface="Calibri" panose="020F0502020204030204" pitchFamily="34" charset="0"/>
              </a:rPr>
              <a:t>, </a:t>
            </a:r>
            <a:r>
              <a:rPr lang="en-ID" sz="3200" dirty="0">
                <a:effectLst/>
                <a:latin typeface="Arial" panose="020B0604020202020204" pitchFamily="34" charset="0"/>
                <a:ea typeface="Calibri" panose="020F0502020204030204" pitchFamily="34" charset="0"/>
                <a:cs typeface="Arial" panose="020B0604020202020204" pitchFamily="34" charset="0"/>
              </a:rPr>
              <a:t>Conceptual Modelling </a:t>
            </a:r>
            <a:r>
              <a:rPr lang="en-ID" sz="3200" dirty="0" err="1">
                <a:effectLst/>
                <a:latin typeface="Arial" panose="020B0604020202020204" pitchFamily="34" charset="0"/>
                <a:ea typeface="Calibri" panose="020F0502020204030204" pitchFamily="34" charset="0"/>
                <a:cs typeface="Arial" panose="020B0604020202020204" pitchFamily="34" charset="0"/>
              </a:rPr>
              <a:t>dilakukan</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untuk</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memperoleh</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gambaran</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Jelas</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mengenai</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produk</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bersangkutan</a:t>
            </a:r>
            <a:r>
              <a:rPr lang="en-ID" sz="3200" dirty="0">
                <a:effectLst/>
                <a:latin typeface="Arial" panose="020B0604020202020204" pitchFamily="34" charset="0"/>
                <a:ea typeface="Calibri" panose="020F0502020204030204" pitchFamily="34" charset="0"/>
                <a:cs typeface="Arial" panose="020B0604020202020204" pitchFamily="34" charset="0"/>
              </a:rPr>
              <a:t> dan </a:t>
            </a:r>
            <a:r>
              <a:rPr lang="en-ID" sz="3200" dirty="0" err="1">
                <a:effectLst/>
                <a:latin typeface="Arial" panose="020B0604020202020204" pitchFamily="34" charset="0"/>
                <a:ea typeface="Calibri" panose="020F0502020204030204" pitchFamily="34" charset="0"/>
                <a:cs typeface="Arial" panose="020B0604020202020204" pitchFamily="34" charset="0"/>
              </a:rPr>
              <a:t>representasinya</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Contoh</a:t>
            </a:r>
            <a:r>
              <a:rPr lang="en-ID" sz="3200" kern="100" dirty="0">
                <a:effectLst/>
                <a:latin typeface="Arial" panose="020B0604020202020204" pitchFamily="34" charset="0"/>
                <a:ea typeface="Calibri" panose="020F0502020204030204" pitchFamily="34" charset="0"/>
                <a:cs typeface="Arial" panose="020B0604020202020204" pitchFamily="34" charset="0"/>
              </a:rPr>
              <a:t>:</a:t>
            </a:r>
          </a:p>
          <a:p>
            <a:endParaRPr lang="en-ID" dirty="0"/>
          </a:p>
        </p:txBody>
      </p:sp>
      <p:pic>
        <p:nvPicPr>
          <p:cNvPr id="28" name="Picture 27">
            <a:extLst>
              <a:ext uri="{FF2B5EF4-FFF2-40B4-BE49-F238E27FC236}">
                <a16:creationId xmlns:a16="http://schemas.microsoft.com/office/drawing/2014/main" id="{CBD50D9E-223F-F8C8-4688-E2CFC6ECBF2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5463139"/>
            <a:ext cx="13234130" cy="4099961"/>
          </a:xfrm>
          <a:prstGeom prst="rect">
            <a:avLst/>
          </a:prstGeom>
          <a:noFill/>
        </p:spPr>
      </p:pic>
      <p:sp>
        <p:nvSpPr>
          <p:cNvPr id="4" name="TextBox 3">
            <a:extLst>
              <a:ext uri="{FF2B5EF4-FFF2-40B4-BE49-F238E27FC236}">
                <a16:creationId xmlns:a16="http://schemas.microsoft.com/office/drawing/2014/main" id="{A5987A1A-559E-7A93-9ED5-AA15F247443F}"/>
              </a:ext>
            </a:extLst>
          </p:cNvPr>
          <p:cNvSpPr txBox="1"/>
          <p:nvPr/>
        </p:nvSpPr>
        <p:spPr>
          <a:xfrm>
            <a:off x="8305800" y="7516092"/>
            <a:ext cx="9150824" cy="2793842"/>
          </a:xfrm>
          <a:prstGeom prst="rect">
            <a:avLst/>
          </a:prstGeom>
          <a:noFill/>
        </p:spPr>
        <p:txBody>
          <a:bodyPr wrap="square">
            <a:spAutoFit/>
          </a:bodyPr>
          <a:lstStyle/>
          <a:p>
            <a:pPr algn="just">
              <a:lnSpc>
                <a:spcPct val="150000"/>
              </a:lnSpc>
              <a:spcAft>
                <a:spcPts val="800"/>
              </a:spcAft>
            </a:pPr>
            <a:r>
              <a:rPr lang="en-ID" sz="2400" kern="100" dirty="0" err="1">
                <a:effectLst/>
                <a:latin typeface="Arial" panose="020B0604020202020204" pitchFamily="34" charset="0"/>
                <a:ea typeface="Calibri" panose="020F0502020204030204" pitchFamily="34" charset="0"/>
                <a:cs typeface="Arial" panose="020B0604020202020204" pitchFamily="34" charset="0"/>
              </a:rPr>
              <a:t>terkandung</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setidaknya</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empat</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hal</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penting</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bagi</a:t>
            </a:r>
            <a:r>
              <a:rPr lang="en-ID" sz="2400" kern="100" dirty="0">
                <a:effectLst/>
                <a:latin typeface="Arial" panose="020B0604020202020204" pitchFamily="34" charset="0"/>
                <a:ea typeface="Calibri" panose="020F0502020204030204" pitchFamily="34" charset="0"/>
                <a:cs typeface="Arial" panose="020B0604020202020204" pitchFamily="34" charset="0"/>
              </a:rPr>
              <a:t> para </a:t>
            </a:r>
            <a:r>
              <a:rPr lang="en-ID" sz="2400" kern="100" dirty="0" err="1">
                <a:effectLst/>
                <a:latin typeface="Arial" panose="020B0604020202020204" pitchFamily="34" charset="0"/>
                <a:ea typeface="Calibri" panose="020F0502020204030204" pitchFamily="34" charset="0"/>
                <a:cs typeface="Arial" panose="020B0604020202020204" pitchFamily="34" charset="0"/>
              </a:rPr>
              <a:t>desainer</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suatu</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produk</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Keempat</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hal</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penting</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tersebut</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meliputi</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b="1" kern="100" dirty="0" err="1">
                <a:effectLst/>
                <a:latin typeface="Arial" panose="020B0604020202020204" pitchFamily="34" charset="0"/>
                <a:ea typeface="Calibri" panose="020F0502020204030204" pitchFamily="34" charset="0"/>
                <a:cs typeface="Arial" panose="020B0604020202020204" pitchFamily="34" charset="0"/>
              </a:rPr>
              <a:t>Ealiran</a:t>
            </a:r>
            <a:r>
              <a:rPr lang="en-ID" sz="2400" b="1" kern="100" dirty="0">
                <a:effectLst/>
                <a:latin typeface="Arial" panose="020B0604020202020204" pitchFamily="34" charset="0"/>
                <a:ea typeface="Calibri" panose="020F0502020204030204" pitchFamily="34" charset="0"/>
                <a:cs typeface="Arial" panose="020B0604020202020204" pitchFamily="34" charset="0"/>
              </a:rPr>
              <a:t> data (Data Flow), </a:t>
            </a:r>
            <a:r>
              <a:rPr lang="en-ID" sz="2400" b="1" kern="100" dirty="0" err="1">
                <a:effectLst/>
                <a:latin typeface="Arial" panose="020B0604020202020204" pitchFamily="34" charset="0"/>
                <a:ea typeface="Calibri" panose="020F0502020204030204" pitchFamily="34" charset="0"/>
                <a:cs typeface="Arial" panose="020B0604020202020204" pitchFamily="34" charset="0"/>
              </a:rPr>
              <a:t>aliran</a:t>
            </a:r>
            <a:r>
              <a:rPr lang="en-ID" sz="2400" b="1" kern="100" dirty="0">
                <a:effectLst/>
                <a:latin typeface="Arial" panose="020B0604020202020204" pitchFamily="34" charset="0"/>
                <a:ea typeface="Calibri" panose="020F0502020204030204" pitchFamily="34" charset="0"/>
                <a:cs typeface="Arial" panose="020B0604020202020204" pitchFamily="34" charset="0"/>
              </a:rPr>
              <a:t> proses (Process Flow), </a:t>
            </a:r>
            <a:r>
              <a:rPr lang="en-ID" sz="2400" b="1" kern="100" dirty="0" err="1">
                <a:effectLst/>
                <a:latin typeface="Arial" panose="020B0604020202020204" pitchFamily="34" charset="0"/>
                <a:ea typeface="Calibri" panose="020F0502020204030204" pitchFamily="34" charset="0"/>
                <a:cs typeface="Arial" panose="020B0604020202020204" pitchFamily="34" charset="0"/>
              </a:rPr>
              <a:t>hubungan</a:t>
            </a:r>
            <a:r>
              <a:rPr lang="en-ID" sz="2400" b="1" kern="100" dirty="0">
                <a:effectLst/>
                <a:latin typeface="Arial" panose="020B0604020202020204" pitchFamily="34" charset="0"/>
                <a:ea typeface="Calibri" panose="020F0502020204030204" pitchFamily="34" charset="0"/>
                <a:cs typeface="Arial" panose="020B0604020202020204" pitchFamily="34" charset="0"/>
              </a:rPr>
              <a:t> </a:t>
            </a:r>
            <a:r>
              <a:rPr lang="en-ID" sz="2400" b="1" kern="100" dirty="0" err="1">
                <a:effectLst/>
                <a:latin typeface="Arial" panose="020B0604020202020204" pitchFamily="34" charset="0"/>
                <a:ea typeface="Calibri" panose="020F0502020204030204" pitchFamily="34" charset="0"/>
                <a:cs typeface="Arial" panose="020B0604020202020204" pitchFamily="34" charset="0"/>
              </a:rPr>
              <a:t>antar</a:t>
            </a:r>
            <a:r>
              <a:rPr lang="en-ID" sz="2400" b="1" kern="100" dirty="0">
                <a:effectLst/>
                <a:latin typeface="Arial" panose="020B0604020202020204" pitchFamily="34" charset="0"/>
                <a:ea typeface="Calibri" panose="020F0502020204030204" pitchFamily="34" charset="0"/>
                <a:cs typeface="Arial" panose="020B0604020202020204" pitchFamily="34" charset="0"/>
              </a:rPr>
              <a:t> </a:t>
            </a:r>
            <a:r>
              <a:rPr lang="en-ID" sz="2400" b="1" kern="100" dirty="0" err="1">
                <a:effectLst/>
                <a:latin typeface="Arial" panose="020B0604020202020204" pitchFamily="34" charset="0"/>
                <a:ea typeface="Calibri" panose="020F0502020204030204" pitchFamily="34" charset="0"/>
                <a:cs typeface="Arial" panose="020B0604020202020204" pitchFamily="34" charset="0"/>
              </a:rPr>
              <a:t>entitas</a:t>
            </a:r>
            <a:r>
              <a:rPr lang="en-ID" sz="2400" b="1" kern="100" dirty="0">
                <a:effectLst/>
                <a:latin typeface="Arial" panose="020B0604020202020204" pitchFamily="34" charset="0"/>
                <a:ea typeface="Calibri" panose="020F0502020204030204" pitchFamily="34" charset="0"/>
                <a:cs typeface="Arial" panose="020B0604020202020204" pitchFamily="34" charset="0"/>
              </a:rPr>
              <a:t> (Entity Relationship), dan </a:t>
            </a:r>
            <a:r>
              <a:rPr lang="en-ID" sz="2400" b="1" kern="100" dirty="0" err="1">
                <a:effectLst/>
                <a:latin typeface="Arial" panose="020B0604020202020204" pitchFamily="34" charset="0"/>
                <a:ea typeface="Calibri" panose="020F0502020204030204" pitchFamily="34" charset="0"/>
                <a:cs typeface="Arial" panose="020B0604020202020204" pitchFamily="34" charset="0"/>
              </a:rPr>
              <a:t>pustaka</a:t>
            </a:r>
            <a:r>
              <a:rPr lang="en-ID" sz="2400" b="1" kern="100" dirty="0">
                <a:effectLst/>
                <a:latin typeface="Arial" panose="020B0604020202020204" pitchFamily="34" charset="0"/>
                <a:ea typeface="Calibri" panose="020F0502020204030204" pitchFamily="34" charset="0"/>
                <a:cs typeface="Arial" panose="020B0604020202020204" pitchFamily="34" charset="0"/>
              </a:rPr>
              <a:t> data </a:t>
            </a:r>
            <a:r>
              <a:rPr lang="en-ID" sz="2400" b="1" kern="100" dirty="0" err="1">
                <a:effectLst/>
                <a:latin typeface="Arial" panose="020B0604020202020204" pitchFamily="34" charset="0"/>
                <a:ea typeface="Calibri" panose="020F0502020204030204" pitchFamily="34" charset="0"/>
                <a:cs typeface="Arial" panose="020B0604020202020204" pitchFamily="34" charset="0"/>
              </a:rPr>
              <a:t>pendukung</a:t>
            </a:r>
            <a:r>
              <a:rPr lang="en-ID" sz="2400" b="1" kern="100" dirty="0">
                <a:effectLst/>
                <a:latin typeface="Arial" panose="020B0604020202020204" pitchFamily="34" charset="0"/>
                <a:ea typeface="Calibri" panose="020F0502020204030204" pitchFamily="34" charset="0"/>
                <a:cs typeface="Arial" panose="020B0604020202020204" pitchFamily="34" charset="0"/>
              </a:rPr>
              <a:t> (Data Dictionary)</a:t>
            </a:r>
          </a:p>
        </p:txBody>
      </p:sp>
    </p:spTree>
    <p:extLst>
      <p:ext uri="{BB962C8B-B14F-4D97-AF65-F5344CB8AC3E}">
        <p14:creationId xmlns:p14="http://schemas.microsoft.com/office/powerpoint/2010/main" val="247660484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object 15">
            <a:extLst>
              <a:ext uri="{FF2B5EF4-FFF2-40B4-BE49-F238E27FC236}">
                <a16:creationId xmlns:a16="http://schemas.microsoft.com/office/drawing/2014/main" id="{0A145068-AD85-10A1-D434-FB347D9E871B}"/>
              </a:ext>
            </a:extLst>
          </p:cNvPr>
          <p:cNvSpPr txBox="1"/>
          <p:nvPr/>
        </p:nvSpPr>
        <p:spPr>
          <a:xfrm>
            <a:off x="4102643" y="528217"/>
            <a:ext cx="9394508" cy="1120820"/>
          </a:xfrm>
          <a:prstGeom prst="rect">
            <a:avLst/>
          </a:prstGeom>
        </p:spPr>
        <p:txBody>
          <a:bodyPr vert="horz" wrap="square" lIns="0" tIns="12700" rIns="0" bIns="0" rtlCol="0">
            <a:spAutoFit/>
          </a:bodyPr>
          <a:lstStyle/>
          <a:p>
            <a:pPr marL="12700" algn="ctr">
              <a:lnSpc>
                <a:spcPct val="100000"/>
              </a:lnSpc>
              <a:spcBef>
                <a:spcPts val="100"/>
              </a:spcBef>
            </a:pPr>
            <a:r>
              <a:rPr lang="en-ID" sz="3600" b="1" dirty="0">
                <a:effectLst/>
                <a:latin typeface="Arial" panose="020B0604020202020204" pitchFamily="34" charset="0"/>
                <a:ea typeface="Calibri" panose="020F0502020204030204" pitchFamily="34" charset="0"/>
                <a:cs typeface="Arial" panose="020B0604020202020204" pitchFamily="34" charset="0"/>
              </a:rPr>
              <a:t>DESAIN DAN PETUNJUK MEMBANGUN DATA WAREHOUSE</a:t>
            </a:r>
            <a:endParaRPr sz="8800" dirty="0">
              <a:latin typeface="Arial" panose="020B0604020202020204" pitchFamily="34" charset="0"/>
              <a:cs typeface="Arial" panose="020B0604020202020204" pitchFamily="34" charset="0"/>
            </a:endParaRPr>
          </a:p>
        </p:txBody>
      </p:sp>
      <p:sp>
        <p:nvSpPr>
          <p:cNvPr id="42" name="object 2">
            <a:extLst>
              <a:ext uri="{FF2B5EF4-FFF2-40B4-BE49-F238E27FC236}">
                <a16:creationId xmlns:a16="http://schemas.microsoft.com/office/drawing/2014/main" id="{1CC82A65-4BB0-89CE-30B8-91F7289A2AE5}"/>
              </a:ext>
            </a:extLst>
          </p:cNvPr>
          <p:cNvSpPr/>
          <p:nvPr/>
        </p:nvSpPr>
        <p:spPr>
          <a:xfrm flipH="1">
            <a:off x="13911256" y="0"/>
            <a:ext cx="4376744" cy="528217"/>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43" name="object 12">
            <a:extLst>
              <a:ext uri="{FF2B5EF4-FFF2-40B4-BE49-F238E27FC236}">
                <a16:creationId xmlns:a16="http://schemas.microsoft.com/office/drawing/2014/main" id="{DBF204FE-99FC-4090-21E7-359FB3B5F748}"/>
              </a:ext>
            </a:extLst>
          </p:cNvPr>
          <p:cNvSpPr/>
          <p:nvPr/>
        </p:nvSpPr>
        <p:spPr>
          <a:xfrm flipH="1">
            <a:off x="-6824" y="0"/>
            <a:ext cx="5712033" cy="528217"/>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60" name="object 13">
            <a:extLst>
              <a:ext uri="{FF2B5EF4-FFF2-40B4-BE49-F238E27FC236}">
                <a16:creationId xmlns:a16="http://schemas.microsoft.com/office/drawing/2014/main" id="{6401AF21-064D-104A-487C-D84634FAAE0F}"/>
              </a:ext>
            </a:extLst>
          </p:cNvPr>
          <p:cNvSpPr txBox="1"/>
          <p:nvPr/>
        </p:nvSpPr>
        <p:spPr>
          <a:xfrm>
            <a:off x="13678603" y="4501613"/>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5</a:t>
            </a:r>
            <a:endParaRPr sz="6550" dirty="0">
              <a:latin typeface="Calibri"/>
              <a:cs typeface="Calibri"/>
            </a:endParaRPr>
          </a:p>
        </p:txBody>
      </p:sp>
      <p:grpSp>
        <p:nvGrpSpPr>
          <p:cNvPr id="14" name="Google Shape;10137;p83">
            <a:extLst>
              <a:ext uri="{FF2B5EF4-FFF2-40B4-BE49-F238E27FC236}">
                <a16:creationId xmlns:a16="http://schemas.microsoft.com/office/drawing/2014/main" id="{5A0F8B72-ED6C-FBF6-7D09-8030127BED1C}"/>
              </a:ext>
            </a:extLst>
          </p:cNvPr>
          <p:cNvGrpSpPr/>
          <p:nvPr/>
        </p:nvGrpSpPr>
        <p:grpSpPr>
          <a:xfrm flipV="1">
            <a:off x="14061859" y="446597"/>
            <a:ext cx="3922538" cy="3596671"/>
            <a:chOff x="6101293" y="1550500"/>
            <a:chExt cx="259692" cy="269909"/>
          </a:xfrm>
          <a:solidFill>
            <a:srgbClr val="3EB465"/>
          </a:solidFill>
        </p:grpSpPr>
        <p:sp>
          <p:nvSpPr>
            <p:cNvPr id="15" name="Google Shape;10138;p83">
              <a:extLst>
                <a:ext uri="{FF2B5EF4-FFF2-40B4-BE49-F238E27FC236}">
                  <a16:creationId xmlns:a16="http://schemas.microsoft.com/office/drawing/2014/main" id="{1C9A2717-151C-CDEE-C73F-E9B6F4901AD1}"/>
                </a:ext>
              </a:extLst>
            </p:cNvPr>
            <p:cNvSpPr/>
            <p:nvPr/>
          </p:nvSpPr>
          <p:spPr>
            <a:xfrm>
              <a:off x="6101293" y="1550500"/>
              <a:ext cx="259692" cy="232406"/>
            </a:xfrm>
            <a:custGeom>
              <a:avLst/>
              <a:gdLst/>
              <a:ahLst/>
              <a:cxnLst/>
              <a:rect l="l" t="t" r="r" b="b"/>
              <a:pathLst>
                <a:path w="10193" h="9122" extrusionOk="0">
                  <a:moveTo>
                    <a:pt x="4177" y="1"/>
                  </a:moveTo>
                  <a:cubicBezTo>
                    <a:pt x="4045" y="2239"/>
                    <a:pt x="2244" y="4027"/>
                    <a:pt x="0" y="4135"/>
                  </a:cubicBezTo>
                  <a:lnTo>
                    <a:pt x="0" y="6395"/>
                  </a:lnTo>
                  <a:cubicBezTo>
                    <a:pt x="0" y="7902"/>
                    <a:pt x="1220" y="9122"/>
                    <a:pt x="2726" y="9122"/>
                  </a:cubicBezTo>
                  <a:lnTo>
                    <a:pt x="3148" y="9122"/>
                  </a:lnTo>
                  <a:cubicBezTo>
                    <a:pt x="3148" y="8046"/>
                    <a:pt x="4020" y="7175"/>
                    <a:pt x="5096" y="7175"/>
                  </a:cubicBezTo>
                  <a:cubicBezTo>
                    <a:pt x="6170" y="7175"/>
                    <a:pt x="7043" y="8046"/>
                    <a:pt x="7043" y="9122"/>
                  </a:cubicBezTo>
                  <a:lnTo>
                    <a:pt x="10193" y="9122"/>
                  </a:lnTo>
                  <a:lnTo>
                    <a:pt x="10193" y="2728"/>
                  </a:lnTo>
                  <a:cubicBezTo>
                    <a:pt x="10193" y="1223"/>
                    <a:pt x="8973" y="2"/>
                    <a:pt x="7467"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0139;p83">
              <a:extLst>
                <a:ext uri="{FF2B5EF4-FFF2-40B4-BE49-F238E27FC236}">
                  <a16:creationId xmlns:a16="http://schemas.microsoft.com/office/drawing/2014/main" id="{84F96CAE-4942-1FBD-D959-4A850F0C9757}"/>
                </a:ext>
              </a:extLst>
            </p:cNvPr>
            <p:cNvSpPr/>
            <p:nvPr/>
          </p:nvSpPr>
          <p:spPr>
            <a:xfrm>
              <a:off x="6193623" y="1745352"/>
              <a:ext cx="75031" cy="75057"/>
            </a:xfrm>
            <a:custGeom>
              <a:avLst/>
              <a:gdLst/>
              <a:ahLst/>
              <a:cxnLst/>
              <a:rect l="l" t="t" r="r" b="b"/>
              <a:pathLst>
                <a:path w="2945" h="2946" extrusionOk="0">
                  <a:moveTo>
                    <a:pt x="1473" y="1"/>
                  </a:moveTo>
                  <a:cubicBezTo>
                    <a:pt x="660" y="1"/>
                    <a:pt x="0" y="660"/>
                    <a:pt x="0" y="1474"/>
                  </a:cubicBezTo>
                  <a:cubicBezTo>
                    <a:pt x="0" y="2287"/>
                    <a:pt x="660" y="2946"/>
                    <a:pt x="1473" y="2946"/>
                  </a:cubicBezTo>
                  <a:cubicBezTo>
                    <a:pt x="2285" y="2946"/>
                    <a:pt x="2945" y="2287"/>
                    <a:pt x="2945" y="1474"/>
                  </a:cubicBezTo>
                  <a:cubicBezTo>
                    <a:pt x="2945" y="660"/>
                    <a:pt x="2285" y="1"/>
                    <a:pt x="1473"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 name="Group 3">
            <a:extLst>
              <a:ext uri="{FF2B5EF4-FFF2-40B4-BE49-F238E27FC236}">
                <a16:creationId xmlns:a16="http://schemas.microsoft.com/office/drawing/2014/main" id="{E7722544-10F3-2207-9F06-E6E2B83BF93D}"/>
              </a:ext>
            </a:extLst>
          </p:cNvPr>
          <p:cNvGrpSpPr/>
          <p:nvPr/>
        </p:nvGrpSpPr>
        <p:grpSpPr>
          <a:xfrm>
            <a:off x="15443132" y="361827"/>
            <a:ext cx="1123315" cy="1176020"/>
            <a:chOff x="5095443" y="5463952"/>
            <a:chExt cx="1123315" cy="1176020"/>
          </a:xfrm>
        </p:grpSpPr>
        <p:sp>
          <p:nvSpPr>
            <p:cNvPr id="50" name="object 8">
              <a:extLst>
                <a:ext uri="{FF2B5EF4-FFF2-40B4-BE49-F238E27FC236}">
                  <a16:creationId xmlns:a16="http://schemas.microsoft.com/office/drawing/2014/main" id="{7B45D6D1-8688-B97B-EA0A-98E4A16F501E}"/>
                </a:ext>
              </a:extLst>
            </p:cNvPr>
            <p:cNvSpPr/>
            <p:nvPr/>
          </p:nvSpPr>
          <p:spPr>
            <a:xfrm>
              <a:off x="5095443" y="5463952"/>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8037"/>
            </a:solidFill>
          </p:spPr>
          <p:txBody>
            <a:bodyPr wrap="square" lIns="0" tIns="0" rIns="0" bIns="0" rtlCol="0"/>
            <a:lstStyle/>
            <a:p>
              <a:endParaRPr/>
            </a:p>
          </p:txBody>
        </p:sp>
        <p:sp>
          <p:nvSpPr>
            <p:cNvPr id="57" name="object 13">
              <a:extLst>
                <a:ext uri="{FF2B5EF4-FFF2-40B4-BE49-F238E27FC236}">
                  <a16:creationId xmlns:a16="http://schemas.microsoft.com/office/drawing/2014/main" id="{48ABFBFA-4750-44A7-3135-B45136C91037}"/>
                </a:ext>
              </a:extLst>
            </p:cNvPr>
            <p:cNvSpPr txBox="1"/>
            <p:nvPr/>
          </p:nvSpPr>
          <p:spPr>
            <a:xfrm>
              <a:off x="5472800" y="5532815"/>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2</a:t>
              </a:r>
              <a:endParaRPr sz="6550" dirty="0">
                <a:latin typeface="Calibri"/>
                <a:cs typeface="Calibri"/>
              </a:endParaRPr>
            </a:p>
          </p:txBody>
        </p:sp>
      </p:grpSp>
      <p:sp>
        <p:nvSpPr>
          <p:cNvPr id="54" name="Google Shape;335;p37">
            <a:extLst>
              <a:ext uri="{FF2B5EF4-FFF2-40B4-BE49-F238E27FC236}">
                <a16:creationId xmlns:a16="http://schemas.microsoft.com/office/drawing/2014/main" id="{34F1A869-664D-BD90-8D2B-F3466FFC0D75}"/>
              </a:ext>
            </a:extLst>
          </p:cNvPr>
          <p:cNvSpPr txBox="1">
            <a:spLocks/>
          </p:cNvSpPr>
          <p:nvPr/>
        </p:nvSpPr>
        <p:spPr>
          <a:xfrm>
            <a:off x="14241444" y="1761576"/>
            <a:ext cx="3755790" cy="124240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400"/>
              <a:buFont typeface="Libre Baskerville"/>
              <a:buNone/>
              <a:defRPr sz="1800" b="1" i="0" u="none" strike="noStrike" cap="none">
                <a:solidFill>
                  <a:schemeClr val="accent1"/>
                </a:solidFill>
                <a:latin typeface="Libre Baskerville"/>
                <a:ea typeface="Libre Baskerville"/>
                <a:cs typeface="Libre Baskerville"/>
                <a:sym typeface="Libre Baskerville"/>
              </a:defRPr>
            </a:lvl1pPr>
            <a:lvl2pPr marR="0" lvl="1"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2pPr>
            <a:lvl3pPr marR="0" lvl="2"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3pPr>
            <a:lvl4pPr marR="0" lvl="3"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4pPr>
            <a:lvl5pPr marR="0" lvl="4"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5pPr>
            <a:lvl6pPr marR="0" lvl="5"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6pPr>
            <a:lvl7pPr marR="0" lvl="6"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7pPr>
            <a:lvl8pPr marR="0" lvl="7"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8pPr>
            <a:lvl9pPr marR="0" lvl="8"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9pPr>
          </a:lstStyle>
          <a:p>
            <a:pPr algn="ctr"/>
            <a:r>
              <a:rPr lang="en-ID" sz="2800" dirty="0">
                <a:solidFill>
                  <a:schemeClr val="bg1"/>
                </a:solidFill>
                <a:effectLst/>
                <a:latin typeface="Times New Roman" panose="02020603050405020304" pitchFamily="18" charset="0"/>
                <a:ea typeface="Calibri" panose="020F0502020204030204" pitchFamily="34" charset="0"/>
              </a:rPr>
              <a:t>Conceptual Schema</a:t>
            </a:r>
            <a:endParaRPr lang="en-ID" sz="2800" dirty="0">
              <a:solidFill>
                <a:schemeClr val="bg1"/>
              </a:solidFill>
            </a:endParaRPr>
          </a:p>
        </p:txBody>
      </p:sp>
      <p:sp>
        <p:nvSpPr>
          <p:cNvPr id="9" name="TextBox 8">
            <a:extLst>
              <a:ext uri="{FF2B5EF4-FFF2-40B4-BE49-F238E27FC236}">
                <a16:creationId xmlns:a16="http://schemas.microsoft.com/office/drawing/2014/main" id="{E0A49D34-70FF-B098-CB21-EAE50AC6AC8B}"/>
              </a:ext>
            </a:extLst>
          </p:cNvPr>
          <p:cNvSpPr txBox="1"/>
          <p:nvPr/>
        </p:nvSpPr>
        <p:spPr>
          <a:xfrm>
            <a:off x="520389" y="1965180"/>
            <a:ext cx="13451677" cy="7122143"/>
          </a:xfrm>
          <a:prstGeom prst="rect">
            <a:avLst/>
          </a:prstGeom>
          <a:noFill/>
        </p:spPr>
        <p:txBody>
          <a:bodyPr wrap="square">
            <a:spAutoFit/>
          </a:bodyPr>
          <a:lstStyle/>
          <a:p>
            <a:pPr algn="just">
              <a:lnSpc>
                <a:spcPct val="150000"/>
              </a:lnSpc>
            </a:pPr>
            <a:r>
              <a:rPr lang="en-ID" sz="2800" dirty="0" err="1">
                <a:effectLst/>
                <a:latin typeface="Arial" panose="020B0604020202020204" pitchFamily="34" charset="0"/>
                <a:ea typeface="Calibri" panose="020F0502020204030204" pitchFamily="34" charset="0"/>
                <a:cs typeface="Arial" panose="020B0604020202020204" pitchFamily="34" charset="0"/>
              </a:rPr>
              <a:t>merupakan</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sebuah</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skema</a:t>
            </a:r>
            <a:r>
              <a:rPr lang="en-ID" sz="2800" dirty="0">
                <a:effectLst/>
                <a:latin typeface="Arial" panose="020B0604020202020204" pitchFamily="34" charset="0"/>
                <a:ea typeface="Calibri" panose="020F0502020204030204" pitchFamily="34" charset="0"/>
                <a:cs typeface="Arial" panose="020B0604020202020204" pitchFamily="34" charset="0"/>
              </a:rPr>
              <a:t> level </a:t>
            </a:r>
            <a:r>
              <a:rPr lang="en-ID" sz="2800" dirty="0" err="1">
                <a:effectLst/>
                <a:latin typeface="Arial" panose="020B0604020202020204" pitchFamily="34" charset="0"/>
                <a:ea typeface="Calibri" panose="020F0502020204030204" pitchFamily="34" charset="0"/>
                <a:cs typeface="Arial" panose="020B0604020202020204" pitchFamily="34" charset="0"/>
              </a:rPr>
              <a:t>atas</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untuk</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suatu</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produk</a:t>
            </a:r>
            <a:r>
              <a:rPr lang="en-ID" sz="2800" dirty="0">
                <a:effectLst/>
                <a:latin typeface="Arial" panose="020B0604020202020204" pitchFamily="34" charset="0"/>
                <a:ea typeface="Calibri" panose="020F0502020204030204" pitchFamily="34" charset="0"/>
                <a:cs typeface="Arial" panose="020B0604020202020204" pitchFamily="34" charset="0"/>
              </a:rPr>
              <a:t>, yang </a:t>
            </a:r>
            <a:r>
              <a:rPr lang="en-ID" sz="2800" dirty="0" err="1">
                <a:effectLst/>
                <a:latin typeface="Arial" panose="020B0604020202020204" pitchFamily="34" charset="0"/>
                <a:ea typeface="Calibri" panose="020F0502020204030204" pitchFamily="34" charset="0"/>
                <a:cs typeface="Arial" panose="020B0604020202020204" pitchFamily="34" charset="0"/>
              </a:rPr>
              <a:t>menyediakan</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b="1" dirty="0" err="1">
                <a:effectLst/>
                <a:latin typeface="Arial" panose="020B0604020202020204" pitchFamily="34" charset="0"/>
                <a:ea typeface="Calibri" panose="020F0502020204030204" pitchFamily="34" charset="0"/>
                <a:cs typeface="Arial" panose="020B0604020202020204" pitchFamily="34" charset="0"/>
              </a:rPr>
              <a:t>deskripsi</a:t>
            </a:r>
            <a:r>
              <a:rPr lang="en-ID" sz="2800" b="1" dirty="0">
                <a:effectLst/>
                <a:latin typeface="Arial" panose="020B0604020202020204" pitchFamily="34" charset="0"/>
                <a:ea typeface="Calibri" panose="020F0502020204030204" pitchFamily="34" charset="0"/>
                <a:cs typeface="Arial" panose="020B0604020202020204" pitchFamily="34" charset="0"/>
              </a:rPr>
              <a:t> </a:t>
            </a:r>
            <a:r>
              <a:rPr lang="en-ID" sz="2800" b="1" dirty="0" err="1">
                <a:effectLst/>
                <a:latin typeface="Arial" panose="020B0604020202020204" pitchFamily="34" charset="0"/>
                <a:ea typeface="Calibri" panose="020F0502020204030204" pitchFamily="34" charset="0"/>
                <a:cs typeface="Arial" panose="020B0604020202020204" pitchFamily="34" charset="0"/>
              </a:rPr>
              <a:t>produk</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b="1" dirty="0" err="1">
                <a:effectLst/>
                <a:latin typeface="Arial" panose="020B0604020202020204" pitchFamily="34" charset="0"/>
                <a:ea typeface="Calibri" panose="020F0502020204030204" pitchFamily="34" charset="0"/>
                <a:cs typeface="Arial" panose="020B0604020202020204" pitchFamily="34" charset="0"/>
              </a:rPr>
              <a:t>konseptual</a:t>
            </a:r>
            <a:r>
              <a:rPr lang="en-ID" sz="2800" b="1" dirty="0">
                <a:effectLst/>
                <a:latin typeface="Arial" panose="020B0604020202020204" pitchFamily="34" charset="0"/>
                <a:ea typeface="Calibri" panose="020F0502020204030204" pitchFamily="34" charset="0"/>
                <a:cs typeface="Arial" panose="020B0604020202020204" pitchFamily="34" charset="0"/>
              </a:rPr>
              <a:t> </a:t>
            </a:r>
            <a:r>
              <a:rPr lang="en-ID" sz="2800" b="1" dirty="0" err="1">
                <a:effectLst/>
                <a:latin typeface="Arial" panose="020B0604020202020204" pitchFamily="34" charset="0"/>
                <a:ea typeface="Calibri" panose="020F0502020204030204" pitchFamily="34" charset="0"/>
                <a:cs typeface="Arial" panose="020B0604020202020204" pitchFamily="34" charset="0"/>
              </a:rPr>
              <a:t>produk</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serta</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kebutuhan</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b="1" dirty="0" err="1">
                <a:effectLst/>
                <a:latin typeface="Arial" panose="020B0604020202020204" pitchFamily="34" charset="0"/>
                <a:ea typeface="Calibri" panose="020F0502020204030204" pitchFamily="34" charset="0"/>
                <a:cs typeface="Arial" panose="020B0604020202020204" pitchFamily="34" charset="0"/>
              </a:rPr>
              <a:t>informasi</a:t>
            </a:r>
            <a:r>
              <a:rPr lang="en-ID" sz="2800" b="1" dirty="0">
                <a:effectLst/>
                <a:latin typeface="Arial" panose="020B0604020202020204" pitchFamily="34" charset="0"/>
                <a:ea typeface="Calibri" panose="020F0502020204030204" pitchFamily="34" charset="0"/>
                <a:cs typeface="Arial" panose="020B0604020202020204" pitchFamily="34" charset="0"/>
              </a:rPr>
              <a:t> </a:t>
            </a:r>
            <a:r>
              <a:rPr lang="en-ID" sz="2800" b="1" dirty="0" err="1">
                <a:effectLst/>
                <a:latin typeface="Arial" panose="020B0604020202020204" pitchFamily="34" charset="0"/>
                <a:ea typeface="Calibri" panose="020F0502020204030204" pitchFamily="34" charset="0"/>
                <a:cs typeface="Arial" panose="020B0604020202020204" pitchFamily="34" charset="0"/>
              </a:rPr>
              <a:t>bisnis</a:t>
            </a:r>
            <a:r>
              <a:rPr lang="en-ID" sz="2800" b="1"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bagi</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pengembang</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produk</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Menurut</a:t>
            </a:r>
            <a:r>
              <a:rPr lang="en-ID" sz="2800" b="1" kern="100" dirty="0">
                <a:effectLst/>
                <a:latin typeface="Arial" panose="020B0604020202020204" pitchFamily="34" charset="0"/>
                <a:ea typeface="Calibri" panose="020F0502020204030204" pitchFamily="34" charset="0"/>
                <a:cs typeface="Arial" panose="020B0604020202020204" pitchFamily="34" charset="0"/>
              </a:rPr>
              <a:t> Mustafa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Jarrar</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dari</a:t>
            </a:r>
            <a:r>
              <a:rPr lang="en-ID" sz="2800" b="1" kern="100" dirty="0">
                <a:effectLst/>
                <a:latin typeface="Arial" panose="020B0604020202020204" pitchFamily="34" charset="0"/>
                <a:ea typeface="Calibri" panose="020F0502020204030204" pitchFamily="34" charset="0"/>
                <a:cs typeface="Arial" panose="020B0604020202020204" pitchFamily="34" charset="0"/>
              </a:rPr>
              <a:t> University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Beirzeit</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Palestina</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secara</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umum</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untuk</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membuat</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sebuah</a:t>
            </a:r>
            <a:r>
              <a:rPr lang="en-ID" sz="2800" kern="100" dirty="0">
                <a:effectLst/>
                <a:latin typeface="Arial" panose="020B0604020202020204" pitchFamily="34" charset="0"/>
                <a:ea typeface="Calibri" panose="020F0502020204030204" pitchFamily="34" charset="0"/>
                <a:cs typeface="Arial" panose="020B0604020202020204" pitchFamily="34" charset="0"/>
              </a:rPr>
              <a:t> Conceptual Schema, </a:t>
            </a:r>
            <a:r>
              <a:rPr lang="en-ID" sz="2800" kern="100" dirty="0" err="1">
                <a:effectLst/>
                <a:latin typeface="Arial" panose="020B0604020202020204" pitchFamily="34" charset="0"/>
                <a:ea typeface="Calibri" panose="020F0502020204030204" pitchFamily="34" charset="0"/>
                <a:cs typeface="Arial" panose="020B0604020202020204" pitchFamily="34" charset="0"/>
              </a:rPr>
              <a:t>terdapat</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tiga</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langkah</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terurut</a:t>
            </a:r>
            <a:r>
              <a:rPr lang="en-ID" sz="2800" kern="100" dirty="0">
                <a:effectLst/>
                <a:latin typeface="Arial" panose="020B0604020202020204" pitchFamily="34" charset="0"/>
                <a:ea typeface="Calibri" panose="020F0502020204030204" pitchFamily="34" charset="0"/>
                <a:cs typeface="Arial" panose="020B0604020202020204" pitchFamily="34" charset="0"/>
              </a:rPr>
              <a:t> yang </a:t>
            </a:r>
            <a:r>
              <a:rPr lang="en-ID" sz="2800" kern="100" dirty="0" err="1">
                <a:effectLst/>
                <a:latin typeface="Arial" panose="020B0604020202020204" pitchFamily="34" charset="0"/>
                <a:ea typeface="Calibri" panose="020F0502020204030204" pitchFamily="34" charset="0"/>
                <a:cs typeface="Arial" panose="020B0604020202020204" pitchFamily="34" charset="0"/>
              </a:rPr>
              <a:t>harus</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diketahui</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Ketiga</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langkah</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tersebut</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meliputi</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sebagai</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berikut</a:t>
            </a:r>
            <a:r>
              <a:rPr lang="en-ID" sz="2800" kern="100" dirty="0">
                <a:effectLst/>
                <a:latin typeface="Arial" panose="020B0604020202020204" pitchFamily="34" charset="0"/>
                <a:ea typeface="Calibri" panose="020F0502020204030204" pitchFamily="34" charset="0"/>
                <a:cs typeface="Arial" panose="020B0604020202020204" pitchFamily="34" charset="0"/>
              </a:rPr>
              <a:t>:</a:t>
            </a:r>
          </a:p>
          <a:p>
            <a:pPr marL="342900" lvl="0" indent="-342900" algn="just">
              <a:lnSpc>
                <a:spcPct val="150000"/>
              </a:lnSpc>
              <a:buFont typeface="+mj-lt"/>
              <a:buAutoNum type="alphaLcPeriod"/>
            </a:pPr>
            <a:r>
              <a:rPr lang="en-ID" sz="2800" kern="100" dirty="0" err="1">
                <a:effectLst/>
                <a:latin typeface="Arial" panose="020B0604020202020204" pitchFamily="34" charset="0"/>
                <a:ea typeface="Calibri" panose="020F0502020204030204" pitchFamily="34" charset="0"/>
                <a:cs typeface="Arial" panose="020B0604020202020204" pitchFamily="34" charset="0"/>
              </a:rPr>
              <a:t>Penentuan</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sebuah</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studi</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kasus</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untuk</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contoh</a:t>
            </a:r>
            <a:r>
              <a:rPr lang="en-ID" sz="2800" kern="100" dirty="0">
                <a:effectLst/>
                <a:latin typeface="Arial" panose="020B0604020202020204" pitchFamily="34" charset="0"/>
                <a:ea typeface="Calibri" panose="020F0502020204030204" pitchFamily="34" charset="0"/>
                <a:cs typeface="Arial" panose="020B0604020202020204" pitchFamily="34" charset="0"/>
              </a:rPr>
              <a:t> yang </a:t>
            </a:r>
            <a:r>
              <a:rPr lang="en-ID" sz="2800" kern="100" dirty="0" err="1">
                <a:effectLst/>
                <a:latin typeface="Arial" panose="020B0604020202020204" pitchFamily="34" charset="0"/>
                <a:ea typeface="Calibri" panose="020F0502020204030204" pitchFamily="34" charset="0"/>
                <a:cs typeface="Arial" panose="020B0604020202020204" pitchFamily="34" charset="0"/>
              </a:rPr>
              <a:t>akan</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dibuatkan</a:t>
            </a:r>
            <a:r>
              <a:rPr lang="en-ID" sz="2800" kern="100" dirty="0">
                <a:effectLst/>
                <a:latin typeface="Arial" panose="020B0604020202020204" pitchFamily="34" charset="0"/>
                <a:ea typeface="Calibri" panose="020F0502020204030204" pitchFamily="34" charset="0"/>
                <a:cs typeface="Arial" panose="020B0604020202020204" pitchFamily="34" charset="0"/>
              </a:rPr>
              <a:t> Conceptual Schema </a:t>
            </a:r>
            <a:r>
              <a:rPr lang="en-ID" sz="2800" kern="100" dirty="0" err="1">
                <a:effectLst/>
                <a:latin typeface="Arial" panose="020B0604020202020204" pitchFamily="34" charset="0"/>
                <a:ea typeface="Calibri" panose="020F0502020204030204" pitchFamily="34" charset="0"/>
                <a:cs typeface="Arial" panose="020B0604020202020204" pitchFamily="34" charset="0"/>
              </a:rPr>
              <a:t>ke</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dalam</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sebuah</a:t>
            </a:r>
            <a:r>
              <a:rPr lang="en-ID" sz="2800" b="1" kern="100" dirty="0">
                <a:effectLst/>
                <a:latin typeface="Arial" panose="020B0604020202020204" pitchFamily="34" charset="0"/>
                <a:ea typeface="Calibri" panose="020F0502020204030204" pitchFamily="34" charset="0"/>
                <a:cs typeface="Arial" panose="020B0604020202020204" pitchFamily="34" charset="0"/>
              </a:rPr>
              <a:t> domain</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kemudian</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buatlah</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a:effectLst/>
                <a:latin typeface="Arial" panose="020B0604020202020204" pitchFamily="34" charset="0"/>
                <a:ea typeface="Calibri" panose="020F0502020204030204" pitchFamily="34" charset="0"/>
                <a:cs typeface="Arial" panose="020B0604020202020204" pitchFamily="34" charset="0"/>
              </a:rPr>
              <a:t>sub-</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subdomainnya</a:t>
            </a:r>
            <a:r>
              <a:rPr lang="en-ID" sz="2800" b="1" kern="100" dirty="0">
                <a:effectLst/>
                <a:latin typeface="Arial" panose="020B0604020202020204" pitchFamily="34" charset="0"/>
                <a:ea typeface="Calibri" panose="020F0502020204030204" pitchFamily="34" charset="0"/>
                <a:cs typeface="Arial" panose="020B0604020202020204" pitchFamily="34" charset="0"/>
              </a:rPr>
              <a:t>.</a:t>
            </a:r>
          </a:p>
          <a:p>
            <a:pPr lvl="0" algn="just">
              <a:lnSpc>
                <a:spcPct val="150000"/>
              </a:lnSpc>
            </a:pPr>
            <a:endParaRPr lang="en-ID" sz="2800" b="1" kern="100" dirty="0">
              <a:effectLst/>
              <a:latin typeface="Arial" panose="020B0604020202020204" pitchFamily="34" charset="0"/>
              <a:ea typeface="Calibri" panose="020F0502020204030204" pitchFamily="34" charset="0"/>
              <a:cs typeface="Arial" panose="020B0604020202020204" pitchFamily="34" charset="0"/>
            </a:endParaRPr>
          </a:p>
          <a:p>
            <a:pPr lvl="0" algn="just">
              <a:lnSpc>
                <a:spcPct val="150000"/>
              </a:lnSpc>
            </a:pPr>
            <a:endParaRPr lang="en-ID" sz="2800" b="1" kern="100" dirty="0">
              <a:latin typeface="Arial" panose="020B0604020202020204" pitchFamily="34" charset="0"/>
              <a:ea typeface="Calibri" panose="020F0502020204030204" pitchFamily="34" charset="0"/>
              <a:cs typeface="Arial" panose="020B0604020202020204" pitchFamily="34" charset="0"/>
            </a:endParaRPr>
          </a:p>
          <a:p>
            <a:pPr lvl="0" algn="just">
              <a:lnSpc>
                <a:spcPct val="150000"/>
              </a:lnSpc>
            </a:pPr>
            <a:endParaRPr lang="en-ID" sz="2800" b="1" kern="100" dirty="0">
              <a:effectLst/>
              <a:latin typeface="Arial" panose="020B0604020202020204" pitchFamily="34" charset="0"/>
              <a:ea typeface="Calibri" panose="020F0502020204030204" pitchFamily="34" charset="0"/>
              <a:cs typeface="Arial" panose="020B0604020202020204" pitchFamily="34" charset="0"/>
            </a:endParaRPr>
          </a:p>
          <a:p>
            <a:pPr lvl="0" algn="just">
              <a:lnSpc>
                <a:spcPct val="150000"/>
              </a:lnSpc>
            </a:pPr>
            <a:endParaRPr lang="en-ID" sz="2800" b="1" kern="1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25" name="Picture 24">
            <a:extLst>
              <a:ext uri="{FF2B5EF4-FFF2-40B4-BE49-F238E27FC236}">
                <a16:creationId xmlns:a16="http://schemas.microsoft.com/office/drawing/2014/main" id="{4066010F-06ED-8E33-E557-E2D6B3B2E1F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8831" y="6759364"/>
            <a:ext cx="15101335" cy="3337136"/>
          </a:xfrm>
          <a:prstGeom prst="rect">
            <a:avLst/>
          </a:prstGeom>
          <a:noFill/>
        </p:spPr>
      </p:pic>
    </p:spTree>
    <p:extLst>
      <p:ext uri="{BB962C8B-B14F-4D97-AF65-F5344CB8AC3E}">
        <p14:creationId xmlns:p14="http://schemas.microsoft.com/office/powerpoint/2010/main" val="310540829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object 15">
            <a:extLst>
              <a:ext uri="{FF2B5EF4-FFF2-40B4-BE49-F238E27FC236}">
                <a16:creationId xmlns:a16="http://schemas.microsoft.com/office/drawing/2014/main" id="{0A145068-AD85-10A1-D434-FB347D9E871B}"/>
              </a:ext>
            </a:extLst>
          </p:cNvPr>
          <p:cNvSpPr txBox="1"/>
          <p:nvPr/>
        </p:nvSpPr>
        <p:spPr>
          <a:xfrm>
            <a:off x="4102643" y="528217"/>
            <a:ext cx="9394508" cy="1120820"/>
          </a:xfrm>
          <a:prstGeom prst="rect">
            <a:avLst/>
          </a:prstGeom>
        </p:spPr>
        <p:txBody>
          <a:bodyPr vert="horz" wrap="square" lIns="0" tIns="12700" rIns="0" bIns="0" rtlCol="0">
            <a:spAutoFit/>
          </a:bodyPr>
          <a:lstStyle/>
          <a:p>
            <a:pPr marL="12700" algn="ctr">
              <a:lnSpc>
                <a:spcPct val="100000"/>
              </a:lnSpc>
              <a:spcBef>
                <a:spcPts val="100"/>
              </a:spcBef>
            </a:pPr>
            <a:r>
              <a:rPr lang="en-ID" sz="3600" b="1" dirty="0">
                <a:effectLst/>
                <a:latin typeface="Arial" panose="020B0604020202020204" pitchFamily="34" charset="0"/>
                <a:ea typeface="Calibri" panose="020F0502020204030204" pitchFamily="34" charset="0"/>
                <a:cs typeface="Arial" panose="020B0604020202020204" pitchFamily="34" charset="0"/>
              </a:rPr>
              <a:t>DESAIN DAN PETUNJUK MEMBANGUN DATA WAREHOUSE</a:t>
            </a:r>
            <a:endParaRPr sz="8800" dirty="0">
              <a:latin typeface="Arial" panose="020B0604020202020204" pitchFamily="34" charset="0"/>
              <a:cs typeface="Arial" panose="020B0604020202020204" pitchFamily="34" charset="0"/>
            </a:endParaRPr>
          </a:p>
        </p:txBody>
      </p:sp>
      <p:sp>
        <p:nvSpPr>
          <p:cNvPr id="42" name="object 2">
            <a:extLst>
              <a:ext uri="{FF2B5EF4-FFF2-40B4-BE49-F238E27FC236}">
                <a16:creationId xmlns:a16="http://schemas.microsoft.com/office/drawing/2014/main" id="{1CC82A65-4BB0-89CE-30B8-91F7289A2AE5}"/>
              </a:ext>
            </a:extLst>
          </p:cNvPr>
          <p:cNvSpPr/>
          <p:nvPr/>
        </p:nvSpPr>
        <p:spPr>
          <a:xfrm flipH="1">
            <a:off x="13911256" y="0"/>
            <a:ext cx="4376744" cy="528217"/>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43" name="object 12">
            <a:extLst>
              <a:ext uri="{FF2B5EF4-FFF2-40B4-BE49-F238E27FC236}">
                <a16:creationId xmlns:a16="http://schemas.microsoft.com/office/drawing/2014/main" id="{DBF204FE-99FC-4090-21E7-359FB3B5F748}"/>
              </a:ext>
            </a:extLst>
          </p:cNvPr>
          <p:cNvSpPr/>
          <p:nvPr/>
        </p:nvSpPr>
        <p:spPr>
          <a:xfrm flipH="1">
            <a:off x="-6824" y="0"/>
            <a:ext cx="5712033" cy="528217"/>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60" name="object 13">
            <a:extLst>
              <a:ext uri="{FF2B5EF4-FFF2-40B4-BE49-F238E27FC236}">
                <a16:creationId xmlns:a16="http://schemas.microsoft.com/office/drawing/2014/main" id="{6401AF21-064D-104A-487C-D84634FAAE0F}"/>
              </a:ext>
            </a:extLst>
          </p:cNvPr>
          <p:cNvSpPr txBox="1"/>
          <p:nvPr/>
        </p:nvSpPr>
        <p:spPr>
          <a:xfrm>
            <a:off x="13678603" y="4501613"/>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5</a:t>
            </a:r>
            <a:endParaRPr sz="6550" dirty="0">
              <a:latin typeface="Calibri"/>
              <a:cs typeface="Calibri"/>
            </a:endParaRPr>
          </a:p>
        </p:txBody>
      </p:sp>
      <p:grpSp>
        <p:nvGrpSpPr>
          <p:cNvPr id="14" name="Google Shape;10137;p83">
            <a:extLst>
              <a:ext uri="{FF2B5EF4-FFF2-40B4-BE49-F238E27FC236}">
                <a16:creationId xmlns:a16="http://schemas.microsoft.com/office/drawing/2014/main" id="{5A0F8B72-ED6C-FBF6-7D09-8030127BED1C}"/>
              </a:ext>
            </a:extLst>
          </p:cNvPr>
          <p:cNvGrpSpPr/>
          <p:nvPr/>
        </p:nvGrpSpPr>
        <p:grpSpPr>
          <a:xfrm flipV="1">
            <a:off x="14061859" y="446597"/>
            <a:ext cx="3922538" cy="3596671"/>
            <a:chOff x="6101293" y="1550500"/>
            <a:chExt cx="259692" cy="269909"/>
          </a:xfrm>
          <a:solidFill>
            <a:srgbClr val="3EB465"/>
          </a:solidFill>
        </p:grpSpPr>
        <p:sp>
          <p:nvSpPr>
            <p:cNvPr id="15" name="Google Shape;10138;p83">
              <a:extLst>
                <a:ext uri="{FF2B5EF4-FFF2-40B4-BE49-F238E27FC236}">
                  <a16:creationId xmlns:a16="http://schemas.microsoft.com/office/drawing/2014/main" id="{1C9A2717-151C-CDEE-C73F-E9B6F4901AD1}"/>
                </a:ext>
              </a:extLst>
            </p:cNvPr>
            <p:cNvSpPr/>
            <p:nvPr/>
          </p:nvSpPr>
          <p:spPr>
            <a:xfrm>
              <a:off x="6101293" y="1550500"/>
              <a:ext cx="259692" cy="232406"/>
            </a:xfrm>
            <a:custGeom>
              <a:avLst/>
              <a:gdLst/>
              <a:ahLst/>
              <a:cxnLst/>
              <a:rect l="l" t="t" r="r" b="b"/>
              <a:pathLst>
                <a:path w="10193" h="9122" extrusionOk="0">
                  <a:moveTo>
                    <a:pt x="4177" y="1"/>
                  </a:moveTo>
                  <a:cubicBezTo>
                    <a:pt x="4045" y="2239"/>
                    <a:pt x="2244" y="4027"/>
                    <a:pt x="0" y="4135"/>
                  </a:cubicBezTo>
                  <a:lnTo>
                    <a:pt x="0" y="6395"/>
                  </a:lnTo>
                  <a:cubicBezTo>
                    <a:pt x="0" y="7902"/>
                    <a:pt x="1220" y="9122"/>
                    <a:pt x="2726" y="9122"/>
                  </a:cubicBezTo>
                  <a:lnTo>
                    <a:pt x="3148" y="9122"/>
                  </a:lnTo>
                  <a:cubicBezTo>
                    <a:pt x="3148" y="8046"/>
                    <a:pt x="4020" y="7175"/>
                    <a:pt x="5096" y="7175"/>
                  </a:cubicBezTo>
                  <a:cubicBezTo>
                    <a:pt x="6170" y="7175"/>
                    <a:pt x="7043" y="8046"/>
                    <a:pt x="7043" y="9122"/>
                  </a:cubicBezTo>
                  <a:lnTo>
                    <a:pt x="10193" y="9122"/>
                  </a:lnTo>
                  <a:lnTo>
                    <a:pt x="10193" y="2728"/>
                  </a:lnTo>
                  <a:cubicBezTo>
                    <a:pt x="10193" y="1223"/>
                    <a:pt x="8973" y="2"/>
                    <a:pt x="7467"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0139;p83">
              <a:extLst>
                <a:ext uri="{FF2B5EF4-FFF2-40B4-BE49-F238E27FC236}">
                  <a16:creationId xmlns:a16="http://schemas.microsoft.com/office/drawing/2014/main" id="{84F96CAE-4942-1FBD-D959-4A850F0C9757}"/>
                </a:ext>
              </a:extLst>
            </p:cNvPr>
            <p:cNvSpPr/>
            <p:nvPr/>
          </p:nvSpPr>
          <p:spPr>
            <a:xfrm>
              <a:off x="6193623" y="1745352"/>
              <a:ext cx="75031" cy="75057"/>
            </a:xfrm>
            <a:custGeom>
              <a:avLst/>
              <a:gdLst/>
              <a:ahLst/>
              <a:cxnLst/>
              <a:rect l="l" t="t" r="r" b="b"/>
              <a:pathLst>
                <a:path w="2945" h="2946" extrusionOk="0">
                  <a:moveTo>
                    <a:pt x="1473" y="1"/>
                  </a:moveTo>
                  <a:cubicBezTo>
                    <a:pt x="660" y="1"/>
                    <a:pt x="0" y="660"/>
                    <a:pt x="0" y="1474"/>
                  </a:cubicBezTo>
                  <a:cubicBezTo>
                    <a:pt x="0" y="2287"/>
                    <a:pt x="660" y="2946"/>
                    <a:pt x="1473" y="2946"/>
                  </a:cubicBezTo>
                  <a:cubicBezTo>
                    <a:pt x="2285" y="2946"/>
                    <a:pt x="2945" y="2287"/>
                    <a:pt x="2945" y="1474"/>
                  </a:cubicBezTo>
                  <a:cubicBezTo>
                    <a:pt x="2945" y="660"/>
                    <a:pt x="2285" y="1"/>
                    <a:pt x="1473"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 name="Group 3">
            <a:extLst>
              <a:ext uri="{FF2B5EF4-FFF2-40B4-BE49-F238E27FC236}">
                <a16:creationId xmlns:a16="http://schemas.microsoft.com/office/drawing/2014/main" id="{E7722544-10F3-2207-9F06-E6E2B83BF93D}"/>
              </a:ext>
            </a:extLst>
          </p:cNvPr>
          <p:cNvGrpSpPr/>
          <p:nvPr/>
        </p:nvGrpSpPr>
        <p:grpSpPr>
          <a:xfrm>
            <a:off x="15443132" y="361827"/>
            <a:ext cx="1123315" cy="1176020"/>
            <a:chOff x="5095443" y="5463952"/>
            <a:chExt cx="1123315" cy="1176020"/>
          </a:xfrm>
        </p:grpSpPr>
        <p:sp>
          <p:nvSpPr>
            <p:cNvPr id="50" name="object 8">
              <a:extLst>
                <a:ext uri="{FF2B5EF4-FFF2-40B4-BE49-F238E27FC236}">
                  <a16:creationId xmlns:a16="http://schemas.microsoft.com/office/drawing/2014/main" id="{7B45D6D1-8688-B97B-EA0A-98E4A16F501E}"/>
                </a:ext>
              </a:extLst>
            </p:cNvPr>
            <p:cNvSpPr/>
            <p:nvPr/>
          </p:nvSpPr>
          <p:spPr>
            <a:xfrm>
              <a:off x="5095443" y="5463952"/>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8037"/>
            </a:solidFill>
          </p:spPr>
          <p:txBody>
            <a:bodyPr wrap="square" lIns="0" tIns="0" rIns="0" bIns="0" rtlCol="0"/>
            <a:lstStyle/>
            <a:p>
              <a:endParaRPr/>
            </a:p>
          </p:txBody>
        </p:sp>
        <p:sp>
          <p:nvSpPr>
            <p:cNvPr id="57" name="object 13">
              <a:extLst>
                <a:ext uri="{FF2B5EF4-FFF2-40B4-BE49-F238E27FC236}">
                  <a16:creationId xmlns:a16="http://schemas.microsoft.com/office/drawing/2014/main" id="{48ABFBFA-4750-44A7-3135-B45136C91037}"/>
                </a:ext>
              </a:extLst>
            </p:cNvPr>
            <p:cNvSpPr txBox="1"/>
            <p:nvPr/>
          </p:nvSpPr>
          <p:spPr>
            <a:xfrm>
              <a:off x="5472800" y="5532815"/>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2</a:t>
              </a:r>
              <a:endParaRPr sz="6550" dirty="0">
                <a:latin typeface="Calibri"/>
                <a:cs typeface="Calibri"/>
              </a:endParaRPr>
            </a:p>
          </p:txBody>
        </p:sp>
      </p:grpSp>
      <p:sp>
        <p:nvSpPr>
          <p:cNvPr id="54" name="Google Shape;335;p37">
            <a:extLst>
              <a:ext uri="{FF2B5EF4-FFF2-40B4-BE49-F238E27FC236}">
                <a16:creationId xmlns:a16="http://schemas.microsoft.com/office/drawing/2014/main" id="{34F1A869-664D-BD90-8D2B-F3466FFC0D75}"/>
              </a:ext>
            </a:extLst>
          </p:cNvPr>
          <p:cNvSpPr txBox="1">
            <a:spLocks/>
          </p:cNvSpPr>
          <p:nvPr/>
        </p:nvSpPr>
        <p:spPr>
          <a:xfrm>
            <a:off x="14241444" y="1761576"/>
            <a:ext cx="3755790" cy="124240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400"/>
              <a:buFont typeface="Libre Baskerville"/>
              <a:buNone/>
              <a:defRPr sz="1800" b="1" i="0" u="none" strike="noStrike" cap="none">
                <a:solidFill>
                  <a:schemeClr val="accent1"/>
                </a:solidFill>
                <a:latin typeface="Libre Baskerville"/>
                <a:ea typeface="Libre Baskerville"/>
                <a:cs typeface="Libre Baskerville"/>
                <a:sym typeface="Libre Baskerville"/>
              </a:defRPr>
            </a:lvl1pPr>
            <a:lvl2pPr marR="0" lvl="1"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2pPr>
            <a:lvl3pPr marR="0" lvl="2"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3pPr>
            <a:lvl4pPr marR="0" lvl="3"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4pPr>
            <a:lvl5pPr marR="0" lvl="4"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5pPr>
            <a:lvl6pPr marR="0" lvl="5"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6pPr>
            <a:lvl7pPr marR="0" lvl="6"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7pPr>
            <a:lvl8pPr marR="0" lvl="7"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8pPr>
            <a:lvl9pPr marR="0" lvl="8"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9pPr>
          </a:lstStyle>
          <a:p>
            <a:pPr algn="ctr"/>
            <a:r>
              <a:rPr lang="en-ID" sz="2800" dirty="0">
                <a:solidFill>
                  <a:schemeClr val="bg1"/>
                </a:solidFill>
                <a:effectLst/>
                <a:latin typeface="Times New Roman" panose="02020603050405020304" pitchFamily="18" charset="0"/>
                <a:ea typeface="Calibri" panose="020F0502020204030204" pitchFamily="34" charset="0"/>
              </a:rPr>
              <a:t>Conceptual Schema</a:t>
            </a:r>
            <a:endParaRPr lang="en-ID" sz="2800" dirty="0">
              <a:solidFill>
                <a:schemeClr val="bg1"/>
              </a:solidFill>
            </a:endParaRPr>
          </a:p>
        </p:txBody>
      </p:sp>
      <p:pic>
        <p:nvPicPr>
          <p:cNvPr id="2" name="Picture 1">
            <a:extLst>
              <a:ext uri="{FF2B5EF4-FFF2-40B4-BE49-F238E27FC236}">
                <a16:creationId xmlns:a16="http://schemas.microsoft.com/office/drawing/2014/main" id="{845DA308-E19F-2646-2383-FBDE3954551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11656" y="3331430"/>
            <a:ext cx="11610750" cy="2340366"/>
          </a:xfrm>
          <a:prstGeom prst="rect">
            <a:avLst/>
          </a:prstGeom>
          <a:noFill/>
        </p:spPr>
      </p:pic>
      <p:pic>
        <p:nvPicPr>
          <p:cNvPr id="3" name="Picture 2">
            <a:extLst>
              <a:ext uri="{FF2B5EF4-FFF2-40B4-BE49-F238E27FC236}">
                <a16:creationId xmlns:a16="http://schemas.microsoft.com/office/drawing/2014/main" id="{C3D34BF4-639E-4F2F-4F38-187C16C84FD4}"/>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48050" y="6809657"/>
            <a:ext cx="15649349" cy="3244669"/>
          </a:xfrm>
          <a:prstGeom prst="rect">
            <a:avLst/>
          </a:prstGeom>
          <a:noFill/>
        </p:spPr>
      </p:pic>
      <p:sp>
        <p:nvSpPr>
          <p:cNvPr id="6" name="TextBox 5">
            <a:extLst>
              <a:ext uri="{FF2B5EF4-FFF2-40B4-BE49-F238E27FC236}">
                <a16:creationId xmlns:a16="http://schemas.microsoft.com/office/drawing/2014/main" id="{030DF8CB-2E59-63D6-871D-E86DE5CEA42D}"/>
              </a:ext>
            </a:extLst>
          </p:cNvPr>
          <p:cNvSpPr txBox="1"/>
          <p:nvPr/>
        </p:nvSpPr>
        <p:spPr>
          <a:xfrm>
            <a:off x="1171743" y="1588513"/>
            <a:ext cx="12692056" cy="1951496"/>
          </a:xfrm>
          <a:prstGeom prst="rect">
            <a:avLst/>
          </a:prstGeom>
          <a:noFill/>
        </p:spPr>
        <p:txBody>
          <a:bodyPr wrap="square">
            <a:spAutoFit/>
          </a:bodyPr>
          <a:lstStyle/>
          <a:p>
            <a:pPr marL="273050" lvl="0" indent="-273050" algn="just">
              <a:lnSpc>
                <a:spcPct val="150000"/>
              </a:lnSpc>
            </a:pPr>
            <a:r>
              <a:rPr lang="en-ID" sz="1800" b="1" kern="100" dirty="0">
                <a:effectLst/>
                <a:latin typeface="Arial" panose="020B0604020202020204" pitchFamily="34" charset="0"/>
                <a:ea typeface="Calibri" panose="020F0502020204030204" pitchFamily="34" charset="0"/>
                <a:cs typeface="Arial" panose="020B0604020202020204" pitchFamily="34" charset="0"/>
              </a:rPr>
              <a:t>b.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Rancanglah</a:t>
            </a:r>
            <a:r>
              <a:rPr lang="en-ID" sz="2800" kern="100" dirty="0">
                <a:effectLst/>
                <a:latin typeface="Arial" panose="020B0604020202020204" pitchFamily="34" charset="0"/>
                <a:ea typeface="Calibri" panose="020F0502020204030204" pitchFamily="34" charset="0"/>
                <a:cs typeface="Arial" panose="020B0604020202020204" pitchFamily="34" charset="0"/>
              </a:rPr>
              <a:t> Conceptual Schema </a:t>
            </a:r>
            <a:r>
              <a:rPr lang="en-ID" sz="2800" kern="100" dirty="0" err="1">
                <a:effectLst/>
                <a:latin typeface="Arial" panose="020B0604020202020204" pitchFamily="34" charset="0"/>
                <a:ea typeface="Calibri" panose="020F0502020204030204" pitchFamily="34" charset="0"/>
                <a:cs typeface="Arial" panose="020B0604020202020204" pitchFamily="34" charset="0"/>
              </a:rPr>
              <a:t>untuk</a:t>
            </a:r>
            <a:r>
              <a:rPr lang="en-ID" sz="2800" kern="100" dirty="0">
                <a:effectLst/>
                <a:latin typeface="Arial" panose="020B0604020202020204" pitchFamily="34" charset="0"/>
                <a:ea typeface="Calibri" panose="020F0502020204030204" pitchFamily="34" charset="0"/>
                <a:cs typeface="Arial" panose="020B0604020202020204" pitchFamily="34" charset="0"/>
              </a:rPr>
              <a:t> subdomain yang </a:t>
            </a:r>
            <a:r>
              <a:rPr lang="en-ID" sz="2800" kern="100" dirty="0" err="1">
                <a:effectLst/>
                <a:latin typeface="Arial" panose="020B0604020202020204" pitchFamily="34" charset="0"/>
                <a:ea typeface="Calibri" panose="020F0502020204030204" pitchFamily="34" charset="0"/>
                <a:cs typeface="Arial" panose="020B0604020202020204" pitchFamily="34" charset="0"/>
              </a:rPr>
              <a:t>telah</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dibuat</a:t>
            </a:r>
            <a:r>
              <a:rPr lang="en-ID" sz="2800" kern="100" dirty="0">
                <a:effectLst/>
                <a:latin typeface="Arial" panose="020B0604020202020204" pitchFamily="34" charset="0"/>
                <a:ea typeface="Calibri" panose="020F0502020204030204" pitchFamily="34" charset="0"/>
                <a:cs typeface="Arial" panose="020B0604020202020204" pitchFamily="34" charset="0"/>
              </a:rPr>
              <a:t> pada </a:t>
            </a:r>
            <a:r>
              <a:rPr lang="en-ID" sz="2800" kern="100" dirty="0" err="1">
                <a:effectLst/>
                <a:latin typeface="Arial" panose="020B0604020202020204" pitchFamily="34" charset="0"/>
                <a:ea typeface="Calibri" panose="020F0502020204030204" pitchFamily="34" charset="0"/>
                <a:cs typeface="Arial" panose="020B0604020202020204" pitchFamily="34" charset="0"/>
              </a:rPr>
              <a:t>langkah</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pertama</a:t>
            </a:r>
            <a:r>
              <a:rPr lang="en-ID" sz="2800" kern="100" dirty="0">
                <a:effectLst/>
                <a:latin typeface="Arial" panose="020B0604020202020204" pitchFamily="34" charset="0"/>
                <a:ea typeface="Calibri" panose="020F0502020204030204" pitchFamily="34" charset="0"/>
                <a:cs typeface="Arial" panose="020B0604020202020204" pitchFamily="34" charset="0"/>
              </a:rPr>
              <a:t> di </a:t>
            </a:r>
            <a:r>
              <a:rPr lang="en-ID" sz="2800" kern="100" dirty="0" err="1">
                <a:effectLst/>
                <a:latin typeface="Arial" panose="020B0604020202020204" pitchFamily="34" charset="0"/>
                <a:ea typeface="Calibri" panose="020F0502020204030204" pitchFamily="34" charset="0"/>
                <a:cs typeface="Arial" panose="020B0604020202020204" pitchFamily="34" charset="0"/>
              </a:rPr>
              <a:t>atas</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Apabila</a:t>
            </a:r>
            <a:r>
              <a:rPr lang="en-ID" sz="2800" kern="100" dirty="0">
                <a:effectLst/>
                <a:latin typeface="Arial" panose="020B0604020202020204" pitchFamily="34" charset="0"/>
                <a:ea typeface="Calibri" panose="020F0502020204030204" pitchFamily="34" charset="0"/>
                <a:cs typeface="Arial" panose="020B0604020202020204" pitchFamily="34" charset="0"/>
              </a:rPr>
              <a:t> subdomain </a:t>
            </a:r>
            <a:r>
              <a:rPr lang="en-ID" sz="2800" kern="100" dirty="0" err="1">
                <a:effectLst/>
                <a:latin typeface="Arial" panose="020B0604020202020204" pitchFamily="34" charset="0"/>
                <a:ea typeface="Calibri" panose="020F0502020204030204" pitchFamily="34" charset="0"/>
                <a:cs typeface="Arial" panose="020B0604020202020204" pitchFamily="34" charset="0"/>
              </a:rPr>
              <a:t>hanya</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satu</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saja</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maka</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langkah</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berhenti</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sampai</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disini</a:t>
            </a:r>
            <a:r>
              <a:rPr lang="en-ID" sz="2800" kern="100" dirty="0">
                <a:effectLst/>
                <a:latin typeface="Arial" panose="020B0604020202020204" pitchFamily="34" charset="0"/>
                <a:ea typeface="Calibri" panose="020F0502020204030204" pitchFamily="34" charset="0"/>
                <a:cs typeface="Arial" panose="020B0604020202020204" pitchFamily="34" charset="0"/>
              </a:rPr>
              <a:t>.</a:t>
            </a:r>
          </a:p>
        </p:txBody>
      </p:sp>
      <p:sp>
        <p:nvSpPr>
          <p:cNvPr id="8" name="TextBox 7">
            <a:extLst>
              <a:ext uri="{FF2B5EF4-FFF2-40B4-BE49-F238E27FC236}">
                <a16:creationId xmlns:a16="http://schemas.microsoft.com/office/drawing/2014/main" id="{B5606666-25AE-68D0-86D6-1B5DF0AEEB18}"/>
              </a:ext>
            </a:extLst>
          </p:cNvPr>
          <p:cNvSpPr txBox="1"/>
          <p:nvPr/>
        </p:nvSpPr>
        <p:spPr>
          <a:xfrm>
            <a:off x="990600" y="5677809"/>
            <a:ext cx="16472403" cy="1131848"/>
          </a:xfrm>
          <a:prstGeom prst="rect">
            <a:avLst/>
          </a:prstGeom>
          <a:noFill/>
        </p:spPr>
        <p:txBody>
          <a:bodyPr wrap="square">
            <a:spAutoFit/>
          </a:bodyPr>
          <a:lstStyle/>
          <a:p>
            <a:pPr marL="355600" lvl="0" indent="-355600" algn="just">
              <a:lnSpc>
                <a:spcPct val="150000"/>
              </a:lnSpc>
              <a:spcAft>
                <a:spcPts val="800"/>
              </a:spcAft>
            </a:pPr>
            <a:r>
              <a:rPr lang="en-ID" sz="1800" kern="100" dirty="0">
                <a:effectLst/>
                <a:latin typeface="Arial" panose="020B0604020202020204" pitchFamily="34" charset="0"/>
                <a:ea typeface="Calibri" panose="020F0502020204030204" pitchFamily="34" charset="0"/>
                <a:cs typeface="Arial" panose="020B0604020202020204" pitchFamily="34" charset="0"/>
              </a:rPr>
              <a:t>c. </a:t>
            </a:r>
            <a:r>
              <a:rPr lang="en-ID" sz="2400" kern="100" dirty="0">
                <a:effectLst/>
                <a:latin typeface="Arial" panose="020B0604020202020204" pitchFamily="34" charset="0"/>
                <a:ea typeface="Calibri" panose="020F0502020204030204" pitchFamily="34" charset="0"/>
                <a:cs typeface="Arial" panose="020B0604020202020204" pitchFamily="34" charset="0"/>
              </a:rPr>
              <a:t>Jika </a:t>
            </a:r>
            <a:r>
              <a:rPr lang="en-ID" sz="2400" kern="100" dirty="0" err="1">
                <a:effectLst/>
                <a:latin typeface="Arial" panose="020B0604020202020204" pitchFamily="34" charset="0"/>
                <a:ea typeface="Calibri" panose="020F0502020204030204" pitchFamily="34" charset="0"/>
                <a:cs typeface="Arial" panose="020B0604020202020204" pitchFamily="34" charset="0"/>
              </a:rPr>
              <a:t>terdapat</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lebih</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dari</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satu</a:t>
            </a:r>
            <a:r>
              <a:rPr lang="en-ID" sz="2400" kern="100" dirty="0">
                <a:effectLst/>
                <a:latin typeface="Arial" panose="020B0604020202020204" pitchFamily="34" charset="0"/>
                <a:ea typeface="Calibri" panose="020F0502020204030204" pitchFamily="34" charset="0"/>
                <a:cs typeface="Arial" panose="020B0604020202020204" pitchFamily="34" charset="0"/>
              </a:rPr>
              <a:t> subdomain (yang </a:t>
            </a:r>
            <a:r>
              <a:rPr lang="en-ID" sz="2400" kern="100" dirty="0" err="1">
                <a:effectLst/>
                <a:latin typeface="Arial" panose="020B0604020202020204" pitchFamily="34" charset="0"/>
                <a:ea typeface="Calibri" panose="020F0502020204030204" pitchFamily="34" charset="0"/>
                <a:cs typeface="Arial" panose="020B0604020202020204" pitchFamily="34" charset="0"/>
              </a:rPr>
              <a:t>berarti</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akan</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terdapat</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lebih</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dari</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satu</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buah</a:t>
            </a:r>
            <a:r>
              <a:rPr lang="en-ID" sz="2400" kern="100" dirty="0">
                <a:effectLst/>
                <a:latin typeface="Arial" panose="020B0604020202020204" pitchFamily="34" charset="0"/>
                <a:ea typeface="Calibri" panose="020F0502020204030204" pitchFamily="34" charset="0"/>
                <a:cs typeface="Arial" panose="020B0604020202020204" pitchFamily="34" charset="0"/>
              </a:rPr>
              <a:t> Skema </a:t>
            </a:r>
            <a:r>
              <a:rPr lang="en-ID" sz="2400" kern="100" dirty="0" err="1">
                <a:effectLst/>
                <a:latin typeface="Arial" panose="020B0604020202020204" pitchFamily="34" charset="0"/>
                <a:ea typeface="Calibri" panose="020F0502020204030204" pitchFamily="34" charset="0"/>
                <a:cs typeface="Arial" panose="020B0604020202020204" pitchFamily="34" charset="0"/>
              </a:rPr>
              <a:t>Konseptual</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maka</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i</a:t>
            </a:r>
            <a:r>
              <a:rPr lang="en-ID" sz="2400" b="1" kern="100" dirty="0" err="1">
                <a:effectLst/>
                <a:latin typeface="Arial" panose="020B0604020202020204" pitchFamily="34" charset="0"/>
                <a:ea typeface="Calibri" panose="020F0502020204030204" pitchFamily="34" charset="0"/>
                <a:cs typeface="Arial" panose="020B0604020202020204" pitchFamily="34" charset="0"/>
              </a:rPr>
              <a:t>ntegrasikanlah</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semua</a:t>
            </a:r>
            <a:r>
              <a:rPr lang="en-ID" sz="2400" kern="100" dirty="0">
                <a:effectLst/>
                <a:latin typeface="Arial" panose="020B0604020202020204" pitchFamily="34" charset="0"/>
                <a:ea typeface="Calibri" panose="020F0502020204030204" pitchFamily="34" charset="0"/>
                <a:cs typeface="Arial" panose="020B0604020202020204" pitchFamily="34" charset="0"/>
              </a:rPr>
              <a:t> Conceptual Schema </a:t>
            </a:r>
            <a:r>
              <a:rPr lang="en-ID" sz="2400" kern="100" dirty="0" err="1">
                <a:effectLst/>
                <a:latin typeface="Arial" panose="020B0604020202020204" pitchFamily="34" charset="0"/>
                <a:ea typeface="Calibri" panose="020F0502020204030204" pitchFamily="34" charset="0"/>
                <a:cs typeface="Arial" panose="020B0604020202020204" pitchFamily="34" charset="0"/>
              </a:rPr>
              <a:t>tersebut</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ke</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dalam</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satu</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buah</a:t>
            </a:r>
            <a:r>
              <a:rPr lang="en-ID" sz="2400" kern="100" dirty="0">
                <a:effectLst/>
                <a:latin typeface="Arial" panose="020B0604020202020204" pitchFamily="34" charset="0"/>
                <a:ea typeface="Calibri" panose="020F0502020204030204" pitchFamily="34" charset="0"/>
                <a:cs typeface="Arial" panose="020B0604020202020204" pitchFamily="34" charset="0"/>
              </a:rPr>
              <a:t> Conceptual Schema</a:t>
            </a:r>
            <a:r>
              <a:rPr lang="en-ID" sz="1600" kern="100" dirty="0">
                <a:effectLst/>
                <a:latin typeface="Arial" panose="020B060402020202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77500661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object 15">
            <a:extLst>
              <a:ext uri="{FF2B5EF4-FFF2-40B4-BE49-F238E27FC236}">
                <a16:creationId xmlns:a16="http://schemas.microsoft.com/office/drawing/2014/main" id="{0A145068-AD85-10A1-D434-FB347D9E871B}"/>
              </a:ext>
            </a:extLst>
          </p:cNvPr>
          <p:cNvSpPr txBox="1"/>
          <p:nvPr/>
        </p:nvSpPr>
        <p:spPr>
          <a:xfrm>
            <a:off x="4102643" y="528217"/>
            <a:ext cx="9394508" cy="1120820"/>
          </a:xfrm>
          <a:prstGeom prst="rect">
            <a:avLst/>
          </a:prstGeom>
        </p:spPr>
        <p:txBody>
          <a:bodyPr vert="horz" wrap="square" lIns="0" tIns="12700" rIns="0" bIns="0" rtlCol="0">
            <a:spAutoFit/>
          </a:bodyPr>
          <a:lstStyle/>
          <a:p>
            <a:pPr marL="12700" algn="ctr">
              <a:lnSpc>
                <a:spcPct val="100000"/>
              </a:lnSpc>
              <a:spcBef>
                <a:spcPts val="100"/>
              </a:spcBef>
            </a:pPr>
            <a:r>
              <a:rPr lang="en-ID" sz="3600" b="1" dirty="0">
                <a:effectLst/>
                <a:latin typeface="Arial" panose="020B0604020202020204" pitchFamily="34" charset="0"/>
                <a:ea typeface="Calibri" panose="020F0502020204030204" pitchFamily="34" charset="0"/>
                <a:cs typeface="Arial" panose="020B0604020202020204" pitchFamily="34" charset="0"/>
              </a:rPr>
              <a:t>DESAIN DAN PETUNJUK MEMBANGUN DATA WAREHOUSE</a:t>
            </a:r>
            <a:endParaRPr sz="8800" dirty="0">
              <a:latin typeface="Arial" panose="020B0604020202020204" pitchFamily="34" charset="0"/>
              <a:cs typeface="Arial" panose="020B0604020202020204" pitchFamily="34" charset="0"/>
            </a:endParaRPr>
          </a:p>
        </p:txBody>
      </p:sp>
      <p:sp>
        <p:nvSpPr>
          <p:cNvPr id="42" name="object 2">
            <a:extLst>
              <a:ext uri="{FF2B5EF4-FFF2-40B4-BE49-F238E27FC236}">
                <a16:creationId xmlns:a16="http://schemas.microsoft.com/office/drawing/2014/main" id="{1CC82A65-4BB0-89CE-30B8-91F7289A2AE5}"/>
              </a:ext>
            </a:extLst>
          </p:cNvPr>
          <p:cNvSpPr/>
          <p:nvPr/>
        </p:nvSpPr>
        <p:spPr>
          <a:xfrm flipH="1">
            <a:off x="13911256" y="0"/>
            <a:ext cx="4376744" cy="528217"/>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43" name="object 12">
            <a:extLst>
              <a:ext uri="{FF2B5EF4-FFF2-40B4-BE49-F238E27FC236}">
                <a16:creationId xmlns:a16="http://schemas.microsoft.com/office/drawing/2014/main" id="{DBF204FE-99FC-4090-21E7-359FB3B5F748}"/>
              </a:ext>
            </a:extLst>
          </p:cNvPr>
          <p:cNvSpPr/>
          <p:nvPr/>
        </p:nvSpPr>
        <p:spPr>
          <a:xfrm flipH="1">
            <a:off x="-6824" y="0"/>
            <a:ext cx="5712033" cy="528217"/>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60" name="object 13">
            <a:extLst>
              <a:ext uri="{FF2B5EF4-FFF2-40B4-BE49-F238E27FC236}">
                <a16:creationId xmlns:a16="http://schemas.microsoft.com/office/drawing/2014/main" id="{6401AF21-064D-104A-487C-D84634FAAE0F}"/>
              </a:ext>
            </a:extLst>
          </p:cNvPr>
          <p:cNvSpPr txBox="1"/>
          <p:nvPr/>
        </p:nvSpPr>
        <p:spPr>
          <a:xfrm>
            <a:off x="13678603" y="4501613"/>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5</a:t>
            </a:r>
            <a:endParaRPr sz="6550" dirty="0">
              <a:latin typeface="Calibri"/>
              <a:cs typeface="Calibri"/>
            </a:endParaRPr>
          </a:p>
        </p:txBody>
      </p:sp>
      <p:grpSp>
        <p:nvGrpSpPr>
          <p:cNvPr id="11" name="Google Shape;10128;p83">
            <a:extLst>
              <a:ext uri="{FF2B5EF4-FFF2-40B4-BE49-F238E27FC236}">
                <a16:creationId xmlns:a16="http://schemas.microsoft.com/office/drawing/2014/main" id="{73362FD6-8834-7519-E7B5-C25407E0C724}"/>
              </a:ext>
            </a:extLst>
          </p:cNvPr>
          <p:cNvGrpSpPr/>
          <p:nvPr/>
        </p:nvGrpSpPr>
        <p:grpSpPr>
          <a:xfrm flipV="1">
            <a:off x="304800" y="6162112"/>
            <a:ext cx="3923308" cy="3596671"/>
            <a:chOff x="5830645" y="1267368"/>
            <a:chExt cx="259743" cy="269909"/>
          </a:xfrm>
          <a:solidFill>
            <a:srgbClr val="6EC46E"/>
          </a:solidFill>
        </p:grpSpPr>
        <p:sp>
          <p:nvSpPr>
            <p:cNvPr id="21" name="Google Shape;10129;p83">
              <a:extLst>
                <a:ext uri="{FF2B5EF4-FFF2-40B4-BE49-F238E27FC236}">
                  <a16:creationId xmlns:a16="http://schemas.microsoft.com/office/drawing/2014/main" id="{A6E9FD1C-470F-F547-58A9-0D1716A83A90}"/>
                </a:ext>
              </a:extLst>
            </p:cNvPr>
            <p:cNvSpPr/>
            <p:nvPr/>
          </p:nvSpPr>
          <p:spPr>
            <a:xfrm>
              <a:off x="5830645" y="1304897"/>
              <a:ext cx="259743" cy="232380"/>
            </a:xfrm>
            <a:custGeom>
              <a:avLst/>
              <a:gdLst/>
              <a:ahLst/>
              <a:cxnLst/>
              <a:rect l="l" t="t" r="r" b="b"/>
              <a:pathLst>
                <a:path w="10195" h="9121" extrusionOk="0">
                  <a:moveTo>
                    <a:pt x="7470" y="1"/>
                  </a:moveTo>
                  <a:cubicBezTo>
                    <a:pt x="7469" y="1"/>
                    <a:pt x="7468" y="1"/>
                    <a:pt x="7467" y="1"/>
                  </a:cubicBezTo>
                  <a:lnTo>
                    <a:pt x="7044" y="1"/>
                  </a:lnTo>
                  <a:cubicBezTo>
                    <a:pt x="7044" y="1075"/>
                    <a:pt x="6172" y="1946"/>
                    <a:pt x="5097" y="1946"/>
                  </a:cubicBezTo>
                  <a:cubicBezTo>
                    <a:pt x="4021" y="1946"/>
                    <a:pt x="3150" y="1075"/>
                    <a:pt x="3150" y="1"/>
                  </a:cubicBezTo>
                  <a:lnTo>
                    <a:pt x="0" y="1"/>
                  </a:lnTo>
                  <a:lnTo>
                    <a:pt x="0" y="6393"/>
                  </a:lnTo>
                  <a:cubicBezTo>
                    <a:pt x="0" y="7900"/>
                    <a:pt x="1220" y="9120"/>
                    <a:pt x="2727" y="9120"/>
                  </a:cubicBezTo>
                  <a:lnTo>
                    <a:pt x="6018" y="9120"/>
                  </a:lnTo>
                  <a:cubicBezTo>
                    <a:pt x="6148" y="6883"/>
                    <a:pt x="7951" y="5095"/>
                    <a:pt x="10194" y="4987"/>
                  </a:cubicBezTo>
                  <a:lnTo>
                    <a:pt x="10194" y="2726"/>
                  </a:lnTo>
                  <a:cubicBezTo>
                    <a:pt x="10194" y="1222"/>
                    <a:pt x="8974" y="1"/>
                    <a:pt x="747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0130;p83">
              <a:extLst>
                <a:ext uri="{FF2B5EF4-FFF2-40B4-BE49-F238E27FC236}">
                  <a16:creationId xmlns:a16="http://schemas.microsoft.com/office/drawing/2014/main" id="{C9DE020A-612F-6A71-308A-29D66B0D2AF8}"/>
                </a:ext>
              </a:extLst>
            </p:cNvPr>
            <p:cNvSpPr/>
            <p:nvPr/>
          </p:nvSpPr>
          <p:spPr>
            <a:xfrm>
              <a:off x="5922950" y="1267368"/>
              <a:ext cx="75057" cy="75057"/>
            </a:xfrm>
            <a:custGeom>
              <a:avLst/>
              <a:gdLst/>
              <a:ahLst/>
              <a:cxnLst/>
              <a:rect l="l" t="t" r="r" b="b"/>
              <a:pathLst>
                <a:path w="2946" h="2946" extrusionOk="0">
                  <a:moveTo>
                    <a:pt x="1474" y="1"/>
                  </a:moveTo>
                  <a:cubicBezTo>
                    <a:pt x="661" y="1"/>
                    <a:pt x="1" y="660"/>
                    <a:pt x="1" y="1472"/>
                  </a:cubicBezTo>
                  <a:cubicBezTo>
                    <a:pt x="1" y="2286"/>
                    <a:pt x="661" y="2945"/>
                    <a:pt x="1474" y="2945"/>
                  </a:cubicBezTo>
                  <a:cubicBezTo>
                    <a:pt x="2288" y="2945"/>
                    <a:pt x="2946" y="2286"/>
                    <a:pt x="2946" y="1472"/>
                  </a:cubicBezTo>
                  <a:cubicBezTo>
                    <a:pt x="2946" y="660"/>
                    <a:pt x="2288" y="1"/>
                    <a:pt x="1474"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 name="Group 4">
            <a:extLst>
              <a:ext uri="{FF2B5EF4-FFF2-40B4-BE49-F238E27FC236}">
                <a16:creationId xmlns:a16="http://schemas.microsoft.com/office/drawing/2014/main" id="{007CC21E-46C4-F0A0-F268-3605F85BBCF6}"/>
              </a:ext>
            </a:extLst>
          </p:cNvPr>
          <p:cNvGrpSpPr/>
          <p:nvPr/>
        </p:nvGrpSpPr>
        <p:grpSpPr>
          <a:xfrm>
            <a:off x="1668291" y="8725752"/>
            <a:ext cx="1123315" cy="1176020"/>
            <a:chOff x="8169039" y="4468593"/>
            <a:chExt cx="1123315" cy="1176020"/>
          </a:xfrm>
        </p:grpSpPr>
        <p:sp>
          <p:nvSpPr>
            <p:cNvPr id="49" name="object 8">
              <a:extLst>
                <a:ext uri="{FF2B5EF4-FFF2-40B4-BE49-F238E27FC236}">
                  <a16:creationId xmlns:a16="http://schemas.microsoft.com/office/drawing/2014/main" id="{E8CF24A5-5D0F-62AE-CFAD-E655FCDD9EA1}"/>
                </a:ext>
              </a:extLst>
            </p:cNvPr>
            <p:cNvSpPr/>
            <p:nvPr/>
          </p:nvSpPr>
          <p:spPr>
            <a:xfrm>
              <a:off x="8169039" y="4468593"/>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8037"/>
            </a:solidFill>
          </p:spPr>
          <p:txBody>
            <a:bodyPr wrap="square" lIns="0" tIns="0" rIns="0" bIns="0" rtlCol="0"/>
            <a:lstStyle/>
            <a:p>
              <a:endParaRPr/>
            </a:p>
          </p:txBody>
        </p:sp>
        <p:sp>
          <p:nvSpPr>
            <p:cNvPr id="58" name="object 13">
              <a:extLst>
                <a:ext uri="{FF2B5EF4-FFF2-40B4-BE49-F238E27FC236}">
                  <a16:creationId xmlns:a16="http://schemas.microsoft.com/office/drawing/2014/main" id="{8C85F60E-A988-1740-7F82-9E3A3B4B4038}"/>
                </a:ext>
              </a:extLst>
            </p:cNvPr>
            <p:cNvSpPr txBox="1"/>
            <p:nvPr/>
          </p:nvSpPr>
          <p:spPr>
            <a:xfrm>
              <a:off x="8504172" y="4519810"/>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3</a:t>
              </a:r>
              <a:endParaRPr sz="6550" dirty="0">
                <a:latin typeface="Calibri"/>
                <a:cs typeface="Calibri"/>
              </a:endParaRPr>
            </a:p>
          </p:txBody>
        </p:sp>
      </p:grpSp>
      <p:sp>
        <p:nvSpPr>
          <p:cNvPr id="55" name="Google Shape;335;p37">
            <a:extLst>
              <a:ext uri="{FF2B5EF4-FFF2-40B4-BE49-F238E27FC236}">
                <a16:creationId xmlns:a16="http://schemas.microsoft.com/office/drawing/2014/main" id="{43962C3E-C34B-73DB-F168-A73506ACC824}"/>
              </a:ext>
            </a:extLst>
          </p:cNvPr>
          <p:cNvSpPr txBox="1">
            <a:spLocks/>
          </p:cNvSpPr>
          <p:nvPr/>
        </p:nvSpPr>
        <p:spPr>
          <a:xfrm>
            <a:off x="304800" y="7230991"/>
            <a:ext cx="3755790" cy="124240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400"/>
              <a:buFont typeface="Libre Baskerville"/>
              <a:buNone/>
              <a:defRPr sz="1800" b="1" i="0" u="none" strike="noStrike" cap="none">
                <a:solidFill>
                  <a:schemeClr val="accent1"/>
                </a:solidFill>
                <a:latin typeface="Libre Baskerville"/>
                <a:ea typeface="Libre Baskerville"/>
                <a:cs typeface="Libre Baskerville"/>
                <a:sym typeface="Libre Baskerville"/>
              </a:defRPr>
            </a:lvl1pPr>
            <a:lvl2pPr marR="0" lvl="1"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2pPr>
            <a:lvl3pPr marR="0" lvl="2"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3pPr>
            <a:lvl4pPr marR="0" lvl="3"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4pPr>
            <a:lvl5pPr marR="0" lvl="4"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5pPr>
            <a:lvl6pPr marR="0" lvl="5"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6pPr>
            <a:lvl7pPr marR="0" lvl="6"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7pPr>
            <a:lvl8pPr marR="0" lvl="7"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8pPr>
            <a:lvl9pPr marR="0" lvl="8"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9pPr>
          </a:lstStyle>
          <a:p>
            <a:pPr algn="ctr"/>
            <a:r>
              <a:rPr lang="en-ID" sz="2800" dirty="0">
                <a:solidFill>
                  <a:schemeClr val="bg1"/>
                </a:solidFill>
                <a:effectLst/>
                <a:latin typeface="Times New Roman" panose="02020603050405020304" pitchFamily="18" charset="0"/>
                <a:ea typeface="Calibri" panose="020F0502020204030204" pitchFamily="34" charset="0"/>
              </a:rPr>
              <a:t>Conceptual Design</a:t>
            </a:r>
            <a:endParaRPr lang="en-ID" sz="2800" dirty="0">
              <a:solidFill>
                <a:schemeClr val="bg1"/>
              </a:solidFill>
            </a:endParaRPr>
          </a:p>
        </p:txBody>
      </p:sp>
      <p:sp>
        <p:nvSpPr>
          <p:cNvPr id="9" name="TextBox 8">
            <a:extLst>
              <a:ext uri="{FF2B5EF4-FFF2-40B4-BE49-F238E27FC236}">
                <a16:creationId xmlns:a16="http://schemas.microsoft.com/office/drawing/2014/main" id="{BC8E294A-059B-0257-8379-3B4B1FBE1900}"/>
              </a:ext>
            </a:extLst>
          </p:cNvPr>
          <p:cNvSpPr txBox="1"/>
          <p:nvPr/>
        </p:nvSpPr>
        <p:spPr>
          <a:xfrm>
            <a:off x="4261751" y="1893112"/>
            <a:ext cx="13411200" cy="6832640"/>
          </a:xfrm>
          <a:prstGeom prst="rect">
            <a:avLst/>
          </a:prstGeom>
          <a:noFill/>
        </p:spPr>
        <p:txBody>
          <a:bodyPr wrap="square">
            <a:spAutoFit/>
          </a:bodyPr>
          <a:lstStyle/>
          <a:p>
            <a:pPr algn="just">
              <a:lnSpc>
                <a:spcPct val="150000"/>
              </a:lnSpc>
            </a:pPr>
            <a:r>
              <a:rPr lang="en-ID" sz="2800" dirty="0">
                <a:effectLst/>
                <a:latin typeface="Arial" panose="020B0604020202020204" pitchFamily="34" charset="0"/>
                <a:ea typeface="Calibri" panose="020F0502020204030204" pitchFamily="34" charset="0"/>
                <a:cs typeface="Arial" panose="020B0604020202020204" pitchFamily="34" charset="0"/>
              </a:rPr>
              <a:t>Conceptual Design </a:t>
            </a:r>
            <a:r>
              <a:rPr lang="en-ID" sz="2800" dirty="0" err="1">
                <a:effectLst/>
                <a:latin typeface="Arial" panose="020B0604020202020204" pitchFamily="34" charset="0"/>
                <a:ea typeface="Calibri" panose="020F0502020204030204" pitchFamily="34" charset="0"/>
                <a:cs typeface="Arial" panose="020B0604020202020204" pitchFamily="34" charset="0"/>
              </a:rPr>
              <a:t>merupakan</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tahap</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b="1" dirty="0" err="1">
                <a:effectLst/>
                <a:latin typeface="Arial" panose="020B0604020202020204" pitchFamily="34" charset="0"/>
                <a:ea typeface="Calibri" panose="020F0502020204030204" pitchFamily="34" charset="0"/>
                <a:cs typeface="Arial" panose="020B0604020202020204" pitchFamily="34" charset="0"/>
              </a:rPr>
              <a:t>desain</a:t>
            </a:r>
            <a:r>
              <a:rPr lang="en-ID" sz="2800" b="1" dirty="0">
                <a:effectLst/>
                <a:latin typeface="Arial" panose="020B0604020202020204" pitchFamily="34" charset="0"/>
                <a:ea typeface="Calibri" panose="020F0502020204030204" pitchFamily="34" charset="0"/>
                <a:cs typeface="Arial" panose="020B0604020202020204" pitchFamily="34" charset="0"/>
              </a:rPr>
              <a:t> </a:t>
            </a:r>
            <a:r>
              <a:rPr lang="en-ID" sz="2800" b="1" dirty="0" err="1">
                <a:effectLst/>
                <a:latin typeface="Arial" panose="020B0604020202020204" pitchFamily="34" charset="0"/>
                <a:ea typeface="Calibri" panose="020F0502020204030204" pitchFamily="34" charset="0"/>
                <a:cs typeface="Arial" panose="020B0604020202020204" pitchFamily="34" charset="0"/>
              </a:rPr>
              <a:t>konseptual</a:t>
            </a:r>
            <a:r>
              <a:rPr lang="en-ID" sz="2800" b="1"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terhadap</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suatu</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produk</a:t>
            </a:r>
            <a:r>
              <a:rPr lang="en-ID" sz="2800" dirty="0">
                <a:effectLst/>
                <a:latin typeface="Arial" panose="020B0604020202020204" pitchFamily="34" charset="0"/>
                <a:ea typeface="Calibri" panose="020F0502020204030204" pitchFamily="34" charset="0"/>
                <a:cs typeface="Arial" panose="020B0604020202020204" pitchFamily="34" charset="0"/>
              </a:rPr>
              <a:t> yang </a:t>
            </a:r>
            <a:r>
              <a:rPr lang="en-ID" sz="2800" dirty="0" err="1">
                <a:effectLst/>
                <a:latin typeface="Arial" panose="020B0604020202020204" pitchFamily="34" charset="0"/>
                <a:ea typeface="Calibri" panose="020F0502020204030204" pitchFamily="34" charset="0"/>
                <a:cs typeface="Arial" panose="020B0604020202020204" pitchFamily="34" charset="0"/>
              </a:rPr>
              <a:t>sedang</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dikembangkan</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baik</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produk</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fisik</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maupun</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nonfisik</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mlsalkan</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berupa</a:t>
            </a:r>
            <a:r>
              <a:rPr lang="en-ID" sz="2800" dirty="0">
                <a:effectLst/>
                <a:latin typeface="Arial" panose="020B0604020202020204" pitchFamily="34" charset="0"/>
                <a:ea typeface="Calibri" panose="020F0502020204030204" pitchFamily="34" charset="0"/>
                <a:cs typeface="Arial" panose="020B0604020202020204" pitchFamily="34" charset="0"/>
              </a:rPr>
              <a:t> Software), yang </a:t>
            </a:r>
            <a:r>
              <a:rPr lang="en-ID" sz="2800" dirty="0" err="1">
                <a:effectLst/>
                <a:latin typeface="Arial" panose="020B0604020202020204" pitchFamily="34" charset="0"/>
                <a:ea typeface="Calibri" panose="020F0502020204030204" pitchFamily="34" charset="0"/>
                <a:cs typeface="Arial" panose="020B0604020202020204" pitchFamily="34" charset="0"/>
              </a:rPr>
              <a:t>membantu</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pengembang</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untuk</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b="1" dirty="0" err="1">
                <a:effectLst/>
                <a:latin typeface="Arial" panose="020B0604020202020204" pitchFamily="34" charset="0"/>
                <a:ea typeface="Calibri" panose="020F0502020204030204" pitchFamily="34" charset="0"/>
                <a:cs typeface="Arial" panose="020B0604020202020204" pitchFamily="34" charset="0"/>
              </a:rPr>
              <a:t>menganalisis</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dari</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sudut</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pandang</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pemahaman</a:t>
            </a:r>
            <a:r>
              <a:rPr lang="en-ID" sz="2800" dirty="0">
                <a:effectLst/>
                <a:latin typeface="Arial" panose="020B0604020202020204" pitchFamily="34" charset="0"/>
                <a:ea typeface="Calibri" panose="020F0502020204030204" pitchFamily="34" charset="0"/>
                <a:cs typeface="Arial" panose="020B0604020202020204" pitchFamily="34" charset="0"/>
              </a:rPr>
              <a:t> level </a:t>
            </a:r>
            <a:r>
              <a:rPr lang="en-ID" sz="2800" dirty="0" err="1">
                <a:effectLst/>
                <a:latin typeface="Arial" panose="020B0604020202020204" pitchFamily="34" charset="0"/>
                <a:ea typeface="Calibri" panose="020F0502020204030204" pitchFamily="34" charset="0"/>
                <a:cs typeface="Arial" panose="020B0604020202020204" pitchFamily="34" charset="0"/>
              </a:rPr>
              <a:t>atas</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untuk</a:t>
            </a:r>
            <a:r>
              <a:rPr lang="en-ID" sz="2800" dirty="0">
                <a:effectLst/>
                <a:latin typeface="Arial" panose="020B0604020202020204" pitchFamily="34" charset="0"/>
                <a:ea typeface="Calibri" panose="020F0502020204030204" pitchFamily="34" charset="0"/>
                <a:cs typeface="Arial" panose="020B0604020202020204" pitchFamily="34" charset="0"/>
              </a:rPr>
              <a:t> proses, </a:t>
            </a:r>
            <a:r>
              <a:rPr lang="en-ID" sz="2800" dirty="0" err="1">
                <a:effectLst/>
                <a:latin typeface="Arial" panose="020B0604020202020204" pitchFamily="34" charset="0"/>
                <a:ea typeface="Calibri" panose="020F0502020204030204" pitchFamily="34" charset="0"/>
                <a:cs typeface="Arial" panose="020B0604020202020204" pitchFamily="34" charset="0"/>
              </a:rPr>
              <a:t>Interaksi</a:t>
            </a:r>
            <a:r>
              <a:rPr lang="en-ID" sz="2800" dirty="0">
                <a:effectLst/>
                <a:latin typeface="Arial" panose="020B0604020202020204" pitchFamily="34" charset="0"/>
                <a:ea typeface="Calibri" panose="020F0502020204030204" pitchFamily="34" charset="0"/>
                <a:cs typeface="Arial" panose="020B0604020202020204" pitchFamily="34" charset="0"/>
              </a:rPr>
              <a:t>, dan strategi. </a:t>
            </a:r>
            <a:r>
              <a:rPr lang="en-ID" sz="2800" kern="100" dirty="0">
                <a:effectLst/>
                <a:latin typeface="Arial" panose="020B0604020202020204" pitchFamily="34" charset="0"/>
                <a:ea typeface="Calibri" panose="020F0502020204030204" pitchFamily="34" charset="0"/>
                <a:cs typeface="Arial" panose="020B0604020202020204" pitchFamily="34" charset="0"/>
              </a:rPr>
              <a:t>Conceptual Design </a:t>
            </a:r>
            <a:r>
              <a:rPr lang="en-ID" sz="2800" kern="100" dirty="0" err="1">
                <a:effectLst/>
                <a:latin typeface="Arial" panose="020B0604020202020204" pitchFamily="34" charset="0"/>
                <a:ea typeface="Calibri" panose="020F0502020204030204" pitchFamily="34" charset="0"/>
                <a:cs typeface="Arial" panose="020B0604020202020204" pitchFamily="34" charset="0"/>
              </a:rPr>
              <a:t>untuk</a:t>
            </a:r>
            <a:r>
              <a:rPr lang="en-ID" sz="2800" kern="100" dirty="0">
                <a:effectLst/>
                <a:latin typeface="Arial" panose="020B0604020202020204" pitchFamily="34" charset="0"/>
                <a:ea typeface="Calibri" panose="020F0502020204030204" pitchFamily="34" charset="0"/>
                <a:cs typeface="Arial" panose="020B0604020202020204" pitchFamily="34" charset="0"/>
              </a:rPr>
              <a:t> database, </a:t>
            </a:r>
            <a:r>
              <a:rPr lang="en-ID" sz="2800" kern="100" dirty="0" err="1">
                <a:effectLst/>
                <a:latin typeface="Arial" panose="020B0604020202020204" pitchFamily="34" charset="0"/>
                <a:ea typeface="Calibri" panose="020F0502020204030204" pitchFamily="34" charset="0"/>
                <a:cs typeface="Arial" panose="020B0604020202020204" pitchFamily="34" charset="0"/>
              </a:rPr>
              <a:t>sejatinya</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hanya</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menggambarkan</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nama-nama</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tabel</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a:effectLst/>
                <a:latin typeface="Arial" panose="020B0604020202020204" pitchFamily="34" charset="0"/>
                <a:ea typeface="Calibri" panose="020F0502020204030204" pitchFamily="34" charset="0"/>
                <a:cs typeface="Arial" panose="020B0604020202020204" pitchFamily="34" charset="0"/>
              </a:rPr>
              <a:t>yang </a:t>
            </a:r>
            <a:r>
              <a:rPr lang="en-ID" sz="2800" kern="100" dirty="0" err="1">
                <a:effectLst/>
                <a:latin typeface="Arial" panose="020B0604020202020204" pitchFamily="34" charset="0"/>
                <a:ea typeface="Calibri" panose="020F0502020204030204" pitchFamily="34" charset="0"/>
                <a:cs typeface="Arial" panose="020B0604020202020204" pitchFamily="34" charset="0"/>
              </a:rPr>
              <a:t>ada</a:t>
            </a:r>
            <a:r>
              <a:rPr lang="en-ID" sz="2800" kern="100" dirty="0">
                <a:effectLst/>
                <a:latin typeface="Arial" panose="020B0604020202020204" pitchFamily="34" charset="0"/>
                <a:ea typeface="Calibri" panose="020F0502020204030204" pitchFamily="34" charset="0"/>
                <a:cs typeface="Arial" panose="020B0604020202020204" pitchFamily="34" charset="0"/>
              </a:rPr>
              <a:t> di </a:t>
            </a:r>
            <a:r>
              <a:rPr lang="en-ID" sz="2800" kern="100" dirty="0" err="1">
                <a:effectLst/>
                <a:latin typeface="Arial" panose="020B0604020202020204" pitchFamily="34" charset="0"/>
                <a:ea typeface="Calibri" panose="020F0502020204030204" pitchFamily="34" charset="0"/>
                <a:cs typeface="Arial" panose="020B0604020202020204" pitchFamily="34" charset="0"/>
              </a:rPr>
              <a:t>dalam</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sebuah</a:t>
            </a:r>
            <a:r>
              <a:rPr lang="en-ID" sz="2800" kern="100" dirty="0">
                <a:effectLst/>
                <a:latin typeface="Arial" panose="020B0604020202020204" pitchFamily="34" charset="0"/>
                <a:ea typeface="Calibri" panose="020F0502020204030204" pitchFamily="34" charset="0"/>
                <a:cs typeface="Arial" panose="020B0604020202020204" pitchFamily="34" charset="0"/>
              </a:rPr>
              <a:t> database dan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bentuk</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Interaksi</a:t>
            </a:r>
            <a:r>
              <a:rPr lang="en-ID" sz="2800" b="1" kern="100" dirty="0">
                <a:effectLst/>
                <a:latin typeface="Arial" panose="020B0604020202020204" pitchFamily="34" charset="0"/>
                <a:ea typeface="Calibri" panose="020F0502020204030204" pitchFamily="34" charset="0"/>
                <a:cs typeface="Arial" panose="020B0604020202020204" pitchFamily="34" charset="0"/>
              </a:rPr>
              <a:t> yang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terjadi</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antar</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tabel</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a:effectLst/>
                <a:latin typeface="Arial" panose="020B0604020202020204" pitchFamily="34" charset="0"/>
                <a:ea typeface="Calibri" panose="020F0502020204030204" pitchFamily="34" charset="0"/>
                <a:cs typeface="Arial" panose="020B0604020202020204" pitchFamily="34" charset="0"/>
              </a:rPr>
              <a:t>(</a:t>
            </a:r>
            <a:r>
              <a:rPr lang="en-ID" sz="2800" kern="100" dirty="0" err="1">
                <a:effectLst/>
                <a:latin typeface="Arial" panose="020B0604020202020204" pitchFamily="34" charset="0"/>
                <a:ea typeface="Calibri" panose="020F0502020204030204" pitchFamily="34" charset="0"/>
                <a:cs typeface="Arial" panose="020B0604020202020204" pitchFamily="34" charset="0"/>
              </a:rPr>
              <a:t>dihubungkan</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melaiui</a:t>
            </a:r>
            <a:r>
              <a:rPr lang="en-ID" sz="2800" kern="100" dirty="0">
                <a:effectLst/>
                <a:latin typeface="Arial" panose="020B0604020202020204" pitchFamily="34" charset="0"/>
                <a:ea typeface="Calibri" panose="020F0502020204030204" pitchFamily="34" charset="0"/>
                <a:cs typeface="Arial" panose="020B0604020202020204" pitchFamily="34" charset="0"/>
              </a:rPr>
              <a:t> garis </a:t>
            </a:r>
            <a:r>
              <a:rPr lang="en-ID" sz="2800" kern="100" dirty="0" err="1">
                <a:effectLst/>
                <a:latin typeface="Arial" panose="020B0604020202020204" pitchFamily="34" charset="0"/>
                <a:ea typeface="Calibri" panose="020F0502020204030204" pitchFamily="34" charset="0"/>
                <a:cs typeface="Arial" panose="020B0604020202020204" pitchFamily="34" charset="0"/>
              </a:rPr>
              <a:t>lurus</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tanpa</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perlu</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mendetailkan</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entitas</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setiap</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tabel</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misal</a:t>
            </a:r>
            <a:r>
              <a:rPr lang="en-ID" sz="2800" kern="100" dirty="0">
                <a:effectLst/>
                <a:latin typeface="Arial" panose="020B0604020202020204" pitchFamily="34" charset="0"/>
                <a:ea typeface="Calibri" panose="020F0502020204030204" pitchFamily="34" charset="0"/>
                <a:cs typeface="Arial" panose="020B0604020202020204" pitchFamily="34" charset="0"/>
              </a:rPr>
              <a:t>: field </a:t>
            </a:r>
            <a:r>
              <a:rPr lang="en-ID" sz="2800" kern="100" dirty="0" err="1">
                <a:effectLst/>
                <a:latin typeface="Arial" panose="020B0604020202020204" pitchFamily="34" charset="0"/>
                <a:ea typeface="Calibri" panose="020F0502020204030204" pitchFamily="34" charset="0"/>
                <a:cs typeface="Arial" panose="020B0604020202020204" pitchFamily="34" charset="0"/>
              </a:rPr>
              <a:t>setiap</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tabel</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atribut</a:t>
            </a:r>
            <a:r>
              <a:rPr lang="en-ID" sz="2800" kern="100" dirty="0">
                <a:effectLst/>
                <a:latin typeface="Arial" panose="020B0604020202020204" pitchFamily="34" charset="0"/>
                <a:ea typeface="Calibri" panose="020F0502020204030204" pitchFamily="34" charset="0"/>
                <a:cs typeface="Arial" panose="020B0604020202020204" pitchFamily="34" charset="0"/>
              </a:rPr>
              <a:t> Primary key, Foreign key, </a:t>
            </a:r>
            <a:r>
              <a:rPr lang="en-ID" sz="2800" kern="100" dirty="0" err="1">
                <a:effectLst/>
                <a:latin typeface="Arial" panose="020B0604020202020204" pitchFamily="34" charset="0"/>
                <a:ea typeface="Calibri" panose="020F0502020204030204" pitchFamily="34" charset="0"/>
                <a:cs typeface="Arial" panose="020B0604020202020204" pitchFamily="34" charset="0"/>
              </a:rPr>
              <a:t>tipe</a:t>
            </a:r>
            <a:r>
              <a:rPr lang="en-ID" sz="2800" kern="100" dirty="0">
                <a:effectLst/>
                <a:latin typeface="Arial" panose="020B0604020202020204" pitchFamily="34" charset="0"/>
                <a:ea typeface="Calibri" panose="020F0502020204030204" pitchFamily="34" charset="0"/>
                <a:cs typeface="Arial" panose="020B0604020202020204" pitchFamily="34" charset="0"/>
              </a:rPr>
              <a:t> data).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Perluasan</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desain</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dengan</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cara</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menyajikan</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entitas</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dari</a:t>
            </a:r>
            <a:r>
              <a:rPr lang="en-ID" sz="2800" kern="100" dirty="0">
                <a:effectLst/>
                <a:latin typeface="Arial" panose="020B0604020202020204" pitchFamily="34" charset="0"/>
                <a:ea typeface="Calibri" panose="020F0502020204030204" pitchFamily="34" charset="0"/>
                <a:cs typeface="Arial" panose="020B0604020202020204" pitchFamily="34" charset="0"/>
              </a:rPr>
              <a:t> masing-masing </a:t>
            </a:r>
            <a:r>
              <a:rPr lang="en-ID" sz="2800" kern="100" dirty="0" err="1">
                <a:effectLst/>
                <a:latin typeface="Arial" panose="020B0604020202020204" pitchFamily="34" charset="0"/>
                <a:ea typeface="Calibri" panose="020F0502020204030204" pitchFamily="34" charset="0"/>
                <a:cs typeface="Arial" panose="020B0604020202020204" pitchFamily="34" charset="0"/>
              </a:rPr>
              <a:t>tabel</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serta</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tipe</a:t>
            </a:r>
            <a:r>
              <a:rPr lang="en-ID" sz="2800" kern="100" dirty="0">
                <a:effectLst/>
                <a:latin typeface="Arial" panose="020B0604020202020204" pitchFamily="34" charset="0"/>
                <a:ea typeface="Calibri" panose="020F0502020204030204" pitchFamily="34" charset="0"/>
                <a:cs typeface="Arial" panose="020B0604020202020204" pitchFamily="34" charset="0"/>
              </a:rPr>
              <a:t> data </a:t>
            </a:r>
            <a:r>
              <a:rPr lang="en-ID" sz="2800" kern="100" dirty="0" err="1">
                <a:effectLst/>
                <a:latin typeface="Arial" panose="020B0604020202020204" pitchFamily="34" charset="0"/>
                <a:ea typeface="Calibri" panose="020F0502020204030204" pitchFamily="34" charset="0"/>
                <a:cs typeface="Arial" panose="020B0604020202020204" pitchFamily="34" charset="0"/>
              </a:rPr>
              <a:t>dari</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setiap</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entitas</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disajikan</a:t>
            </a:r>
            <a:r>
              <a:rPr lang="en-ID" sz="2800" kern="100" dirty="0">
                <a:effectLst/>
                <a:latin typeface="Arial" panose="020B0604020202020204" pitchFamily="34" charset="0"/>
                <a:ea typeface="Calibri" panose="020F0502020204030204" pitchFamily="34" charset="0"/>
                <a:cs typeface="Arial" panose="020B0604020202020204" pitchFamily="34" charset="0"/>
              </a:rPr>
              <a:t> pada Logical Design dan Physical Design.</a:t>
            </a:r>
          </a:p>
          <a:p>
            <a:endParaRPr lang="en-ID" dirty="0"/>
          </a:p>
        </p:txBody>
      </p:sp>
    </p:spTree>
    <p:extLst>
      <p:ext uri="{BB962C8B-B14F-4D97-AF65-F5344CB8AC3E}">
        <p14:creationId xmlns:p14="http://schemas.microsoft.com/office/powerpoint/2010/main" val="334810804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object 15">
            <a:extLst>
              <a:ext uri="{FF2B5EF4-FFF2-40B4-BE49-F238E27FC236}">
                <a16:creationId xmlns:a16="http://schemas.microsoft.com/office/drawing/2014/main" id="{0A145068-AD85-10A1-D434-FB347D9E871B}"/>
              </a:ext>
            </a:extLst>
          </p:cNvPr>
          <p:cNvSpPr txBox="1"/>
          <p:nvPr/>
        </p:nvSpPr>
        <p:spPr>
          <a:xfrm>
            <a:off x="4102643" y="528217"/>
            <a:ext cx="9394508" cy="1120820"/>
          </a:xfrm>
          <a:prstGeom prst="rect">
            <a:avLst/>
          </a:prstGeom>
        </p:spPr>
        <p:txBody>
          <a:bodyPr vert="horz" wrap="square" lIns="0" tIns="12700" rIns="0" bIns="0" rtlCol="0">
            <a:spAutoFit/>
          </a:bodyPr>
          <a:lstStyle/>
          <a:p>
            <a:pPr marL="12700" algn="ctr">
              <a:lnSpc>
                <a:spcPct val="100000"/>
              </a:lnSpc>
              <a:spcBef>
                <a:spcPts val="100"/>
              </a:spcBef>
            </a:pPr>
            <a:r>
              <a:rPr lang="en-ID" sz="3600" b="1" dirty="0">
                <a:effectLst/>
                <a:latin typeface="Arial" panose="020B0604020202020204" pitchFamily="34" charset="0"/>
                <a:ea typeface="Calibri" panose="020F0502020204030204" pitchFamily="34" charset="0"/>
                <a:cs typeface="Arial" panose="020B0604020202020204" pitchFamily="34" charset="0"/>
              </a:rPr>
              <a:t>DESAIN DAN PETUNJUK MEMBANGUN DATA WAREHOUSE</a:t>
            </a:r>
            <a:endParaRPr sz="8800" dirty="0">
              <a:latin typeface="Arial" panose="020B0604020202020204" pitchFamily="34" charset="0"/>
              <a:cs typeface="Arial" panose="020B0604020202020204" pitchFamily="34" charset="0"/>
            </a:endParaRPr>
          </a:p>
        </p:txBody>
      </p:sp>
      <p:sp>
        <p:nvSpPr>
          <p:cNvPr id="42" name="object 2">
            <a:extLst>
              <a:ext uri="{FF2B5EF4-FFF2-40B4-BE49-F238E27FC236}">
                <a16:creationId xmlns:a16="http://schemas.microsoft.com/office/drawing/2014/main" id="{1CC82A65-4BB0-89CE-30B8-91F7289A2AE5}"/>
              </a:ext>
            </a:extLst>
          </p:cNvPr>
          <p:cNvSpPr/>
          <p:nvPr/>
        </p:nvSpPr>
        <p:spPr>
          <a:xfrm flipH="1">
            <a:off x="13911256" y="0"/>
            <a:ext cx="4376744" cy="528217"/>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43" name="object 12">
            <a:extLst>
              <a:ext uri="{FF2B5EF4-FFF2-40B4-BE49-F238E27FC236}">
                <a16:creationId xmlns:a16="http://schemas.microsoft.com/office/drawing/2014/main" id="{DBF204FE-99FC-4090-21E7-359FB3B5F748}"/>
              </a:ext>
            </a:extLst>
          </p:cNvPr>
          <p:cNvSpPr/>
          <p:nvPr/>
        </p:nvSpPr>
        <p:spPr>
          <a:xfrm flipH="1">
            <a:off x="-6824" y="0"/>
            <a:ext cx="5712033" cy="528217"/>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grpSp>
        <p:nvGrpSpPr>
          <p:cNvPr id="12" name="Google Shape;10131;p83">
            <a:extLst>
              <a:ext uri="{FF2B5EF4-FFF2-40B4-BE49-F238E27FC236}">
                <a16:creationId xmlns:a16="http://schemas.microsoft.com/office/drawing/2014/main" id="{B694AB6B-5615-2E13-718F-78BA9569F349}"/>
              </a:ext>
            </a:extLst>
          </p:cNvPr>
          <p:cNvGrpSpPr/>
          <p:nvPr/>
        </p:nvGrpSpPr>
        <p:grpSpPr>
          <a:xfrm flipV="1">
            <a:off x="14097000" y="6438900"/>
            <a:ext cx="3922538" cy="3596671"/>
            <a:chOff x="6101293" y="1267368"/>
            <a:chExt cx="259692" cy="269909"/>
          </a:xfrm>
          <a:solidFill>
            <a:srgbClr val="2F9534"/>
          </a:solidFill>
        </p:grpSpPr>
        <p:sp>
          <p:nvSpPr>
            <p:cNvPr id="19" name="Google Shape;10132;p83">
              <a:extLst>
                <a:ext uri="{FF2B5EF4-FFF2-40B4-BE49-F238E27FC236}">
                  <a16:creationId xmlns:a16="http://schemas.microsoft.com/office/drawing/2014/main" id="{9509A880-22A1-CA80-CEB9-1E4AD10F4F87}"/>
                </a:ext>
              </a:extLst>
            </p:cNvPr>
            <p:cNvSpPr/>
            <p:nvPr/>
          </p:nvSpPr>
          <p:spPr>
            <a:xfrm>
              <a:off x="6101293" y="1304897"/>
              <a:ext cx="259692" cy="232380"/>
            </a:xfrm>
            <a:custGeom>
              <a:avLst/>
              <a:gdLst/>
              <a:ahLst/>
              <a:cxnLst/>
              <a:rect l="l" t="t" r="r" b="b"/>
              <a:pathLst>
                <a:path w="10193" h="9121" extrusionOk="0">
                  <a:moveTo>
                    <a:pt x="2726" y="1"/>
                  </a:moveTo>
                  <a:cubicBezTo>
                    <a:pt x="1220" y="1"/>
                    <a:pt x="0" y="1221"/>
                    <a:pt x="0" y="2726"/>
                  </a:cubicBezTo>
                  <a:lnTo>
                    <a:pt x="0" y="4987"/>
                  </a:lnTo>
                  <a:cubicBezTo>
                    <a:pt x="2244" y="5095"/>
                    <a:pt x="4045" y="6883"/>
                    <a:pt x="4177" y="9120"/>
                  </a:cubicBezTo>
                  <a:lnTo>
                    <a:pt x="7467" y="9120"/>
                  </a:lnTo>
                  <a:cubicBezTo>
                    <a:pt x="8973" y="9120"/>
                    <a:pt x="10193" y="7900"/>
                    <a:pt x="10193" y="6393"/>
                  </a:cubicBezTo>
                  <a:lnTo>
                    <a:pt x="10193" y="1"/>
                  </a:lnTo>
                  <a:lnTo>
                    <a:pt x="7043" y="1"/>
                  </a:lnTo>
                  <a:cubicBezTo>
                    <a:pt x="7043" y="1075"/>
                    <a:pt x="6172" y="1946"/>
                    <a:pt x="5097" y="1946"/>
                  </a:cubicBezTo>
                  <a:cubicBezTo>
                    <a:pt x="4021" y="1946"/>
                    <a:pt x="3150" y="1075"/>
                    <a:pt x="315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0133;p83">
              <a:extLst>
                <a:ext uri="{FF2B5EF4-FFF2-40B4-BE49-F238E27FC236}">
                  <a16:creationId xmlns:a16="http://schemas.microsoft.com/office/drawing/2014/main" id="{0599DE50-3A65-A6A1-0AE7-E14C5FA91BCC}"/>
                </a:ext>
              </a:extLst>
            </p:cNvPr>
            <p:cNvSpPr/>
            <p:nvPr/>
          </p:nvSpPr>
          <p:spPr>
            <a:xfrm>
              <a:off x="6193623" y="1267368"/>
              <a:ext cx="75031" cy="75057"/>
            </a:xfrm>
            <a:custGeom>
              <a:avLst/>
              <a:gdLst/>
              <a:ahLst/>
              <a:cxnLst/>
              <a:rect l="l" t="t" r="r" b="b"/>
              <a:pathLst>
                <a:path w="2945" h="2946" extrusionOk="0">
                  <a:moveTo>
                    <a:pt x="1473" y="1"/>
                  </a:moveTo>
                  <a:cubicBezTo>
                    <a:pt x="660" y="1"/>
                    <a:pt x="0" y="660"/>
                    <a:pt x="0" y="1472"/>
                  </a:cubicBezTo>
                  <a:cubicBezTo>
                    <a:pt x="0" y="2286"/>
                    <a:pt x="660" y="2945"/>
                    <a:pt x="1473" y="2945"/>
                  </a:cubicBezTo>
                  <a:cubicBezTo>
                    <a:pt x="2285" y="2945"/>
                    <a:pt x="2945" y="2286"/>
                    <a:pt x="2945" y="1472"/>
                  </a:cubicBezTo>
                  <a:cubicBezTo>
                    <a:pt x="2945" y="660"/>
                    <a:pt x="2285" y="1"/>
                    <a:pt x="1473"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 name="Group 6">
            <a:extLst>
              <a:ext uri="{FF2B5EF4-FFF2-40B4-BE49-F238E27FC236}">
                <a16:creationId xmlns:a16="http://schemas.microsoft.com/office/drawing/2014/main" id="{DFDC08B2-F108-0E68-8620-AD432B19E3D7}"/>
              </a:ext>
            </a:extLst>
          </p:cNvPr>
          <p:cNvGrpSpPr/>
          <p:nvPr/>
        </p:nvGrpSpPr>
        <p:grpSpPr>
          <a:xfrm>
            <a:off x="15491606" y="8978066"/>
            <a:ext cx="1123315" cy="1176020"/>
            <a:chOff x="10646708" y="5609066"/>
            <a:chExt cx="1123315" cy="1176020"/>
          </a:xfrm>
        </p:grpSpPr>
        <p:sp>
          <p:nvSpPr>
            <p:cNvPr id="48" name="object 8">
              <a:extLst>
                <a:ext uri="{FF2B5EF4-FFF2-40B4-BE49-F238E27FC236}">
                  <a16:creationId xmlns:a16="http://schemas.microsoft.com/office/drawing/2014/main" id="{D46D3F4A-92FB-4B1F-55EA-676101268C19}"/>
                </a:ext>
              </a:extLst>
            </p:cNvPr>
            <p:cNvSpPr/>
            <p:nvPr/>
          </p:nvSpPr>
          <p:spPr>
            <a:xfrm>
              <a:off x="10646708" y="5609066"/>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8037"/>
            </a:solidFill>
          </p:spPr>
          <p:txBody>
            <a:bodyPr wrap="square" lIns="0" tIns="0" rIns="0" bIns="0" rtlCol="0"/>
            <a:lstStyle/>
            <a:p>
              <a:endParaRPr dirty="0"/>
            </a:p>
          </p:txBody>
        </p:sp>
        <p:sp>
          <p:nvSpPr>
            <p:cNvPr id="59" name="object 13">
              <a:extLst>
                <a:ext uri="{FF2B5EF4-FFF2-40B4-BE49-F238E27FC236}">
                  <a16:creationId xmlns:a16="http://schemas.microsoft.com/office/drawing/2014/main" id="{259E756D-6CD5-B530-2DCF-29A247A44225}"/>
                </a:ext>
              </a:extLst>
            </p:cNvPr>
            <p:cNvSpPr txBox="1"/>
            <p:nvPr/>
          </p:nvSpPr>
          <p:spPr>
            <a:xfrm>
              <a:off x="11034542" y="5684756"/>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4</a:t>
              </a:r>
              <a:endParaRPr sz="6550" dirty="0">
                <a:latin typeface="Calibri"/>
                <a:cs typeface="Calibri"/>
              </a:endParaRPr>
            </a:p>
          </p:txBody>
        </p:sp>
      </p:grpSp>
      <p:sp>
        <p:nvSpPr>
          <p:cNvPr id="53" name="Google Shape;335;p37">
            <a:extLst>
              <a:ext uri="{FF2B5EF4-FFF2-40B4-BE49-F238E27FC236}">
                <a16:creationId xmlns:a16="http://schemas.microsoft.com/office/drawing/2014/main" id="{EA4209F5-7B9B-5E77-0CFA-55AC133AAFFE}"/>
              </a:ext>
            </a:extLst>
          </p:cNvPr>
          <p:cNvSpPr txBox="1">
            <a:spLocks/>
          </p:cNvSpPr>
          <p:nvPr/>
        </p:nvSpPr>
        <p:spPr>
          <a:xfrm>
            <a:off x="14083066" y="7738376"/>
            <a:ext cx="3926418" cy="112082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400"/>
              <a:buFont typeface="Libre Baskerville"/>
              <a:buNone/>
              <a:defRPr sz="1800" b="1" i="0" u="none" strike="noStrike" cap="none">
                <a:solidFill>
                  <a:schemeClr val="accent1"/>
                </a:solidFill>
                <a:latin typeface="Libre Baskerville"/>
                <a:ea typeface="Libre Baskerville"/>
                <a:cs typeface="Libre Baskerville"/>
                <a:sym typeface="Libre Baskerville"/>
              </a:defRPr>
            </a:lvl1pPr>
            <a:lvl2pPr marR="0" lvl="1"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2pPr>
            <a:lvl3pPr marR="0" lvl="2"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3pPr>
            <a:lvl4pPr marR="0" lvl="3"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4pPr>
            <a:lvl5pPr marR="0" lvl="4"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5pPr>
            <a:lvl6pPr marR="0" lvl="5"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6pPr>
            <a:lvl7pPr marR="0" lvl="6"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7pPr>
            <a:lvl8pPr marR="0" lvl="7"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8pPr>
            <a:lvl9pPr marR="0" lvl="8"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9pPr>
          </a:lstStyle>
          <a:p>
            <a:pPr algn="ctr"/>
            <a:r>
              <a:rPr lang="en-ID" sz="2400" dirty="0">
                <a:solidFill>
                  <a:schemeClr val="bg1"/>
                </a:solidFill>
                <a:effectLst/>
                <a:latin typeface="Times New Roman" panose="02020603050405020304" pitchFamily="18" charset="0"/>
                <a:ea typeface="Calibri" panose="020F0502020204030204" pitchFamily="34" charset="0"/>
              </a:rPr>
              <a:t>Conceptual dan </a:t>
            </a:r>
            <a:r>
              <a:rPr lang="en-ID" sz="2400" dirty="0" err="1">
                <a:solidFill>
                  <a:schemeClr val="bg1"/>
                </a:solidFill>
                <a:effectLst/>
                <a:latin typeface="Times New Roman" panose="02020603050405020304" pitchFamily="18" charset="0"/>
                <a:ea typeface="Calibri" panose="020F0502020204030204" pitchFamily="34" charset="0"/>
              </a:rPr>
              <a:t>desain</a:t>
            </a:r>
            <a:r>
              <a:rPr lang="en-ID" sz="2400" dirty="0">
                <a:solidFill>
                  <a:schemeClr val="bg1"/>
                </a:solidFill>
                <a:effectLst/>
                <a:latin typeface="Times New Roman" panose="02020603050405020304" pitchFamily="18" charset="0"/>
                <a:ea typeface="Calibri" panose="020F0502020204030204" pitchFamily="34" charset="0"/>
              </a:rPr>
              <a:t> pada Data Warehouse </a:t>
            </a:r>
            <a:r>
              <a:rPr lang="en-ID" sz="2400" dirty="0" err="1">
                <a:solidFill>
                  <a:schemeClr val="bg1"/>
                </a:solidFill>
                <a:effectLst/>
                <a:latin typeface="Times New Roman" panose="02020603050405020304" pitchFamily="18" charset="0"/>
                <a:ea typeface="Calibri" panose="020F0502020204030204" pitchFamily="34" charset="0"/>
              </a:rPr>
              <a:t>dalam</a:t>
            </a:r>
            <a:r>
              <a:rPr lang="en-ID" sz="2400" dirty="0">
                <a:solidFill>
                  <a:schemeClr val="bg1"/>
                </a:solidFill>
                <a:effectLst/>
                <a:latin typeface="Times New Roman" panose="02020603050405020304" pitchFamily="18" charset="0"/>
                <a:ea typeface="Calibri" panose="020F0502020204030204" pitchFamily="34" charset="0"/>
              </a:rPr>
              <a:t> </a:t>
            </a:r>
            <a:r>
              <a:rPr lang="en-ID" sz="2400" dirty="0" err="1">
                <a:solidFill>
                  <a:schemeClr val="bg1"/>
                </a:solidFill>
                <a:effectLst/>
                <a:latin typeface="Times New Roman" panose="02020603050405020304" pitchFamily="18" charset="0"/>
                <a:ea typeface="Calibri" panose="020F0502020204030204" pitchFamily="34" charset="0"/>
              </a:rPr>
              <a:t>bentuk</a:t>
            </a:r>
            <a:r>
              <a:rPr lang="en-ID" sz="2400" dirty="0">
                <a:solidFill>
                  <a:schemeClr val="bg1"/>
                </a:solidFill>
                <a:effectLst/>
                <a:latin typeface="Times New Roman" panose="02020603050405020304" pitchFamily="18" charset="0"/>
                <a:ea typeface="Calibri" panose="020F0502020204030204" pitchFamily="34" charset="0"/>
              </a:rPr>
              <a:t> </a:t>
            </a:r>
            <a:r>
              <a:rPr lang="en-ID" sz="2400" dirty="0" err="1">
                <a:solidFill>
                  <a:schemeClr val="bg1"/>
                </a:solidFill>
                <a:effectLst/>
                <a:latin typeface="Times New Roman" panose="02020603050405020304" pitchFamily="18" charset="0"/>
                <a:ea typeface="Calibri" panose="020F0502020204030204" pitchFamily="34" charset="0"/>
              </a:rPr>
              <a:t>logik</a:t>
            </a:r>
            <a:r>
              <a:rPr lang="en-ID" sz="2400" dirty="0">
                <a:solidFill>
                  <a:schemeClr val="bg1"/>
                </a:solidFill>
                <a:effectLst/>
                <a:latin typeface="Times New Roman" panose="02020603050405020304" pitchFamily="18" charset="0"/>
                <a:ea typeface="Calibri" panose="020F0502020204030204" pitchFamily="34" charset="0"/>
              </a:rPr>
              <a:t> dan </a:t>
            </a:r>
            <a:r>
              <a:rPr lang="en-ID" sz="2400" dirty="0" err="1">
                <a:solidFill>
                  <a:schemeClr val="bg1"/>
                </a:solidFill>
                <a:effectLst/>
                <a:latin typeface="Times New Roman" panose="02020603050405020304" pitchFamily="18" charset="0"/>
                <a:ea typeface="Calibri" panose="020F0502020204030204" pitchFamily="34" charset="0"/>
              </a:rPr>
              <a:t>fisik</a:t>
            </a:r>
            <a:endParaRPr lang="en-ID" sz="3600" dirty="0">
              <a:solidFill>
                <a:schemeClr val="bg1"/>
              </a:solidFill>
            </a:endParaRPr>
          </a:p>
        </p:txBody>
      </p:sp>
      <p:sp>
        <p:nvSpPr>
          <p:cNvPr id="25" name="TextBox 24">
            <a:extLst>
              <a:ext uri="{FF2B5EF4-FFF2-40B4-BE49-F238E27FC236}">
                <a16:creationId xmlns:a16="http://schemas.microsoft.com/office/drawing/2014/main" id="{0CC922C5-C5E3-F3FF-9A25-7EF77125A0BC}"/>
              </a:ext>
            </a:extLst>
          </p:cNvPr>
          <p:cNvSpPr txBox="1"/>
          <p:nvPr/>
        </p:nvSpPr>
        <p:spPr>
          <a:xfrm>
            <a:off x="914400" y="2556026"/>
            <a:ext cx="9144000" cy="584775"/>
          </a:xfrm>
          <a:prstGeom prst="rect">
            <a:avLst/>
          </a:prstGeom>
          <a:noFill/>
        </p:spPr>
        <p:txBody>
          <a:bodyPr wrap="square">
            <a:spAutoFit/>
          </a:bodyPr>
          <a:lstStyle/>
          <a:p>
            <a:r>
              <a:rPr lang="en-ID" sz="3200" dirty="0">
                <a:effectLst/>
                <a:latin typeface="Arial" panose="020B0604020202020204" pitchFamily="34" charset="0"/>
                <a:ea typeface="Calibri" panose="020F0502020204030204" pitchFamily="34" charset="0"/>
                <a:cs typeface="Arial" panose="020B0604020202020204" pitchFamily="34" charset="0"/>
              </a:rPr>
              <a:t>Conceptual Design</a:t>
            </a:r>
            <a:endParaRPr lang="en-ID" sz="3200" dirty="0">
              <a:latin typeface="Arial" panose="020B0604020202020204" pitchFamily="34" charset="0"/>
              <a:cs typeface="Arial" panose="020B0604020202020204" pitchFamily="34" charset="0"/>
            </a:endParaRPr>
          </a:p>
        </p:txBody>
      </p:sp>
      <p:pic>
        <p:nvPicPr>
          <p:cNvPr id="26" name="Picture 25">
            <a:extLst>
              <a:ext uri="{FF2B5EF4-FFF2-40B4-BE49-F238E27FC236}">
                <a16:creationId xmlns:a16="http://schemas.microsoft.com/office/drawing/2014/main" id="{D8716584-AC56-2B56-2FF1-054E3E9BFDE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4024" y="3368530"/>
            <a:ext cx="4772526" cy="2783464"/>
          </a:xfrm>
          <a:prstGeom prst="rect">
            <a:avLst/>
          </a:prstGeom>
          <a:noFill/>
        </p:spPr>
      </p:pic>
      <p:sp>
        <p:nvSpPr>
          <p:cNvPr id="28" name="TextBox 27">
            <a:extLst>
              <a:ext uri="{FF2B5EF4-FFF2-40B4-BE49-F238E27FC236}">
                <a16:creationId xmlns:a16="http://schemas.microsoft.com/office/drawing/2014/main" id="{5FC2F05B-2157-C3CF-1C12-C3C70D039F25}"/>
              </a:ext>
            </a:extLst>
          </p:cNvPr>
          <p:cNvSpPr txBox="1"/>
          <p:nvPr/>
        </p:nvSpPr>
        <p:spPr>
          <a:xfrm>
            <a:off x="7848600" y="2385446"/>
            <a:ext cx="9144000" cy="739754"/>
          </a:xfrm>
          <a:prstGeom prst="rect">
            <a:avLst/>
          </a:prstGeom>
          <a:noFill/>
        </p:spPr>
        <p:txBody>
          <a:bodyPr wrap="square">
            <a:spAutoFit/>
          </a:bodyPr>
          <a:lstStyle/>
          <a:p>
            <a:pPr lvl="0" algn="just">
              <a:lnSpc>
                <a:spcPct val="150000"/>
              </a:lnSpc>
              <a:spcAft>
                <a:spcPts val="800"/>
              </a:spcAft>
            </a:pPr>
            <a:r>
              <a:rPr lang="en-ID" sz="3200" kern="100" dirty="0">
                <a:effectLst/>
                <a:latin typeface="Arial" panose="020B0604020202020204" pitchFamily="34" charset="0"/>
                <a:ea typeface="Calibri" panose="020F0502020204030204" pitchFamily="34" charset="0"/>
                <a:cs typeface="Arial" panose="020B0604020202020204" pitchFamily="34" charset="0"/>
              </a:rPr>
              <a:t>Desain </a:t>
            </a:r>
            <a:r>
              <a:rPr lang="en-ID" sz="3200" kern="100" dirty="0" err="1">
                <a:effectLst/>
                <a:latin typeface="Arial" panose="020B0604020202020204" pitchFamily="34" charset="0"/>
                <a:ea typeface="Calibri" panose="020F0502020204030204" pitchFamily="34" charset="0"/>
                <a:cs typeface="Arial" panose="020B0604020202020204" pitchFamily="34" charset="0"/>
              </a:rPr>
              <a:t>Logis</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p>
        </p:txBody>
      </p:sp>
      <p:pic>
        <p:nvPicPr>
          <p:cNvPr id="29" name="Picture 28">
            <a:extLst>
              <a:ext uri="{FF2B5EF4-FFF2-40B4-BE49-F238E27FC236}">
                <a16:creationId xmlns:a16="http://schemas.microsoft.com/office/drawing/2014/main" id="{B1133715-7A2F-FA7B-8970-18B4A771AD6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3518688"/>
            <a:ext cx="5562600" cy="2795905"/>
          </a:xfrm>
          <a:prstGeom prst="rect">
            <a:avLst/>
          </a:prstGeom>
          <a:noFill/>
        </p:spPr>
      </p:pic>
      <p:sp>
        <p:nvSpPr>
          <p:cNvPr id="31" name="TextBox 30">
            <a:extLst>
              <a:ext uri="{FF2B5EF4-FFF2-40B4-BE49-F238E27FC236}">
                <a16:creationId xmlns:a16="http://schemas.microsoft.com/office/drawing/2014/main" id="{EA403B41-B662-BAA5-9F55-8312A99346F4}"/>
              </a:ext>
            </a:extLst>
          </p:cNvPr>
          <p:cNvSpPr txBox="1"/>
          <p:nvPr/>
        </p:nvSpPr>
        <p:spPr>
          <a:xfrm>
            <a:off x="13716000" y="2321031"/>
            <a:ext cx="9144000" cy="739754"/>
          </a:xfrm>
          <a:prstGeom prst="rect">
            <a:avLst/>
          </a:prstGeom>
          <a:noFill/>
        </p:spPr>
        <p:txBody>
          <a:bodyPr wrap="square">
            <a:spAutoFit/>
          </a:bodyPr>
          <a:lstStyle/>
          <a:p>
            <a:pPr lvl="0" algn="just">
              <a:lnSpc>
                <a:spcPct val="150000"/>
              </a:lnSpc>
              <a:spcAft>
                <a:spcPts val="800"/>
              </a:spcAft>
            </a:pPr>
            <a:r>
              <a:rPr lang="en-ID" sz="3200" kern="100" dirty="0">
                <a:effectLst/>
                <a:latin typeface="Arial" panose="020B0604020202020204" pitchFamily="34" charset="0"/>
                <a:ea typeface="Calibri" panose="020F0502020204030204" pitchFamily="34" charset="0"/>
                <a:cs typeface="Arial" panose="020B0604020202020204" pitchFamily="34" charset="0"/>
              </a:rPr>
              <a:t>Desain </a:t>
            </a:r>
            <a:r>
              <a:rPr lang="en-ID" sz="3200" kern="100" dirty="0" err="1">
                <a:effectLst/>
                <a:latin typeface="Arial" panose="020B0604020202020204" pitchFamily="34" charset="0"/>
                <a:ea typeface="Calibri" panose="020F0502020204030204" pitchFamily="34" charset="0"/>
                <a:cs typeface="Arial" panose="020B0604020202020204" pitchFamily="34" charset="0"/>
              </a:rPr>
              <a:t>Fisik</a:t>
            </a:r>
            <a:endParaRPr lang="en-ID" sz="3200" kern="1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32" name="Picture 31">
            <a:extLst>
              <a:ext uri="{FF2B5EF4-FFF2-40B4-BE49-F238E27FC236}">
                <a16:creationId xmlns:a16="http://schemas.microsoft.com/office/drawing/2014/main" id="{7DDC5ACC-0557-4C82-C512-273250EF1788}"/>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261376" y="3518687"/>
            <a:ext cx="5562600" cy="2743525"/>
          </a:xfrm>
          <a:prstGeom prst="rect">
            <a:avLst/>
          </a:prstGeom>
          <a:noFill/>
        </p:spPr>
      </p:pic>
      <p:sp>
        <p:nvSpPr>
          <p:cNvPr id="34" name="TextBox 33">
            <a:extLst>
              <a:ext uri="{FF2B5EF4-FFF2-40B4-BE49-F238E27FC236}">
                <a16:creationId xmlns:a16="http://schemas.microsoft.com/office/drawing/2014/main" id="{05FEFC9F-24F4-88BD-0D79-6580ED3A0DB5}"/>
              </a:ext>
            </a:extLst>
          </p:cNvPr>
          <p:cNvSpPr txBox="1"/>
          <p:nvPr/>
        </p:nvSpPr>
        <p:spPr>
          <a:xfrm>
            <a:off x="609600" y="7098457"/>
            <a:ext cx="13106400" cy="3046988"/>
          </a:xfrm>
          <a:prstGeom prst="rect">
            <a:avLst/>
          </a:prstGeom>
          <a:noFill/>
        </p:spPr>
        <p:txBody>
          <a:bodyPr wrap="square">
            <a:spAutoFit/>
          </a:bodyPr>
          <a:lstStyle/>
          <a:p>
            <a:pPr algn="just"/>
            <a:r>
              <a:rPr lang="en-ID" sz="3200" dirty="0">
                <a:effectLst/>
                <a:latin typeface="Arial" panose="020B0604020202020204" pitchFamily="34" charset="0"/>
                <a:ea typeface="Calibri" panose="020F0502020204030204" pitchFamily="34" charset="0"/>
                <a:cs typeface="Arial" panose="020B0604020202020204" pitchFamily="34" charset="0"/>
              </a:rPr>
              <a:t>Pada Conceptual Design, </a:t>
            </a:r>
            <a:r>
              <a:rPr lang="en-ID" sz="3200" dirty="0" err="1">
                <a:effectLst/>
                <a:latin typeface="Arial" panose="020B0604020202020204" pitchFamily="34" charset="0"/>
                <a:ea typeface="Calibri" panose="020F0502020204030204" pitchFamily="34" charset="0"/>
                <a:cs typeface="Arial" panose="020B0604020202020204" pitchFamily="34" charset="0"/>
              </a:rPr>
              <a:t>desain</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hanya</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menampilkan</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relasi</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antar</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tabel</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dalam</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bentuk</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nama</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entitas</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berupa</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nama</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tabel</a:t>
            </a:r>
            <a:r>
              <a:rPr lang="en-ID" sz="3200" dirty="0">
                <a:effectLst/>
                <a:latin typeface="Arial" panose="020B0604020202020204" pitchFamily="34" charset="0"/>
                <a:ea typeface="Calibri" panose="020F0502020204030204" pitchFamily="34" charset="0"/>
                <a:cs typeface="Arial" panose="020B0604020202020204" pitchFamily="34" charset="0"/>
              </a:rPr>
              <a:t>) dan </a:t>
            </a:r>
            <a:r>
              <a:rPr lang="en-ID" sz="3200" dirty="0" err="1">
                <a:effectLst/>
                <a:latin typeface="Arial" panose="020B0604020202020204" pitchFamily="34" charset="0"/>
                <a:ea typeface="Calibri" panose="020F0502020204030204" pitchFamily="34" charset="0"/>
                <a:cs typeface="Arial" panose="020B0604020202020204" pitchFamily="34" charset="0"/>
              </a:rPr>
              <a:t>relasi</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antara</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entitas</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dalam</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hal</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ini</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hubungan</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antartabel</a:t>
            </a:r>
            <a:r>
              <a:rPr lang="en-ID" sz="3200" dirty="0">
                <a:effectLst/>
                <a:latin typeface="Arial" panose="020B0604020202020204" pitchFamily="34" charset="0"/>
                <a:ea typeface="Calibri" panose="020F0502020204030204" pitchFamily="34" charset="0"/>
                <a:cs typeface="Arial" panose="020B0604020202020204" pitchFamily="34" charset="0"/>
              </a:rPr>
              <a:t>). Pada Logical Design, </a:t>
            </a:r>
            <a:r>
              <a:rPr lang="en-ID" sz="3200" dirty="0" err="1">
                <a:effectLst/>
                <a:latin typeface="Arial" panose="020B0604020202020204" pitchFamily="34" charset="0"/>
                <a:ea typeface="Calibri" panose="020F0502020204030204" pitchFamily="34" charset="0"/>
                <a:cs typeface="Arial" panose="020B0604020202020204" pitchFamily="34" charset="0"/>
              </a:rPr>
              <a:t>kompleksitas</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ini</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ditandai</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dengan</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perluasan</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informasi</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berupa</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atribut</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untuk</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setiap</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entitas</a:t>
            </a:r>
            <a:r>
              <a:rPr lang="en-ID" sz="3200" dirty="0">
                <a:effectLst/>
                <a:latin typeface="Arial" panose="020B0604020202020204" pitchFamily="34" charset="0"/>
                <a:ea typeface="Calibri" panose="020F0502020204030204" pitchFamily="34" charset="0"/>
                <a:cs typeface="Arial" panose="020B0604020202020204" pitchFamily="34" charset="0"/>
              </a:rPr>
              <a:t> (Primary Key, Foreign Key). </a:t>
            </a:r>
            <a:r>
              <a:rPr lang="en-ID" sz="3200" dirty="0" err="1">
                <a:effectLst/>
                <a:latin typeface="Arial" panose="020B0604020202020204" pitchFamily="34" charset="0"/>
                <a:ea typeface="Calibri" panose="020F0502020204030204" pitchFamily="34" charset="0"/>
                <a:cs typeface="Arial" panose="020B0604020202020204" pitchFamily="34" charset="0"/>
              </a:rPr>
              <a:t>Sedangkan</a:t>
            </a:r>
            <a:r>
              <a:rPr lang="en-ID" sz="3200" dirty="0">
                <a:effectLst/>
                <a:latin typeface="Arial" panose="020B0604020202020204" pitchFamily="34" charset="0"/>
                <a:ea typeface="Calibri" panose="020F0502020204030204" pitchFamily="34" charset="0"/>
                <a:cs typeface="Arial" panose="020B0604020202020204" pitchFamily="34" charset="0"/>
              </a:rPr>
              <a:t> pada </a:t>
            </a:r>
            <a:r>
              <a:rPr lang="en-ID" sz="3200" dirty="0" err="1">
                <a:effectLst/>
                <a:latin typeface="Arial" panose="020B0604020202020204" pitchFamily="34" charset="0"/>
                <a:ea typeface="Calibri" panose="020F0502020204030204" pitchFamily="34" charset="0"/>
                <a:cs typeface="Arial" panose="020B0604020202020204" pitchFamily="34" charset="0"/>
              </a:rPr>
              <a:t>Physica</a:t>
            </a:r>
            <a:r>
              <a:rPr lang="en-ID" sz="3200" dirty="0">
                <a:effectLst/>
                <a:latin typeface="Arial" panose="020B0604020202020204" pitchFamily="34" charset="0"/>
                <a:ea typeface="Calibri" panose="020F0502020204030204" pitchFamily="34" charset="0"/>
                <a:cs typeface="Arial" panose="020B0604020202020204" pitchFamily="34" charset="0"/>
              </a:rPr>
              <a:t> Design </a:t>
            </a:r>
            <a:r>
              <a:rPr lang="en-ID" sz="3200" dirty="0" err="1">
                <a:effectLst/>
                <a:latin typeface="Arial" panose="020B0604020202020204" pitchFamily="34" charset="0"/>
                <a:ea typeface="Calibri" panose="020F0502020204030204" pitchFamily="34" charset="0"/>
                <a:cs typeface="Arial" panose="020B0604020202020204" pitchFamily="34" charset="0"/>
              </a:rPr>
              <a:t>perluasan</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dilakukan</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dengan</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menyertakan</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tipe</a:t>
            </a:r>
            <a:r>
              <a:rPr lang="en-ID" sz="3200" dirty="0">
                <a:effectLst/>
                <a:latin typeface="Arial" panose="020B0604020202020204" pitchFamily="34" charset="0"/>
                <a:ea typeface="Calibri" panose="020F0502020204030204" pitchFamily="34" charset="0"/>
                <a:cs typeface="Arial" panose="020B0604020202020204" pitchFamily="34" charset="0"/>
              </a:rPr>
              <a:t> data</a:t>
            </a:r>
            <a:endParaRPr lang="en-ID"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462255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7486846"/>
            <a:ext cx="3804285" cy="2800350"/>
          </a:xfrm>
          <a:custGeom>
            <a:avLst/>
            <a:gdLst/>
            <a:ahLst/>
            <a:cxnLst/>
            <a:rect l="l" t="t" r="r" b="b"/>
            <a:pathLst>
              <a:path w="3804285" h="2800350">
                <a:moveTo>
                  <a:pt x="3804100" y="2800153"/>
                </a:moveTo>
                <a:lnTo>
                  <a:pt x="0" y="2800153"/>
                </a:lnTo>
                <a:lnTo>
                  <a:pt x="0" y="0"/>
                </a:lnTo>
                <a:lnTo>
                  <a:pt x="14389" y="12386"/>
                </a:lnTo>
                <a:lnTo>
                  <a:pt x="48152" y="43192"/>
                </a:lnTo>
                <a:lnTo>
                  <a:pt x="81150" y="75040"/>
                </a:lnTo>
                <a:lnTo>
                  <a:pt x="113402" y="107909"/>
                </a:lnTo>
                <a:lnTo>
                  <a:pt x="144930" y="141776"/>
                </a:lnTo>
                <a:lnTo>
                  <a:pt x="175752" y="176618"/>
                </a:lnTo>
                <a:lnTo>
                  <a:pt x="205892" y="212414"/>
                </a:lnTo>
                <a:lnTo>
                  <a:pt x="235367" y="249141"/>
                </a:lnTo>
                <a:lnTo>
                  <a:pt x="264201" y="286776"/>
                </a:lnTo>
                <a:lnTo>
                  <a:pt x="292412" y="325298"/>
                </a:lnTo>
                <a:lnTo>
                  <a:pt x="320022" y="364684"/>
                </a:lnTo>
                <a:lnTo>
                  <a:pt x="347051" y="404911"/>
                </a:lnTo>
                <a:lnTo>
                  <a:pt x="373519" y="445958"/>
                </a:lnTo>
                <a:lnTo>
                  <a:pt x="399448" y="487801"/>
                </a:lnTo>
                <a:lnTo>
                  <a:pt x="424858" y="530420"/>
                </a:lnTo>
                <a:lnTo>
                  <a:pt x="449769" y="573790"/>
                </a:lnTo>
                <a:lnTo>
                  <a:pt x="474203" y="617891"/>
                </a:lnTo>
                <a:lnTo>
                  <a:pt x="498179" y="662699"/>
                </a:lnTo>
                <a:lnTo>
                  <a:pt x="521718" y="708193"/>
                </a:lnTo>
                <a:lnTo>
                  <a:pt x="586350" y="835539"/>
                </a:lnTo>
                <a:lnTo>
                  <a:pt x="608485" y="878321"/>
                </a:lnTo>
                <a:lnTo>
                  <a:pt x="631072" y="921029"/>
                </a:lnTo>
                <a:lnTo>
                  <a:pt x="654208" y="963518"/>
                </a:lnTo>
                <a:lnTo>
                  <a:pt x="677986" y="1005643"/>
                </a:lnTo>
                <a:lnTo>
                  <a:pt x="702502" y="1047259"/>
                </a:lnTo>
                <a:lnTo>
                  <a:pt x="727850" y="1088223"/>
                </a:lnTo>
                <a:lnTo>
                  <a:pt x="754125" y="1128388"/>
                </a:lnTo>
                <a:lnTo>
                  <a:pt x="781422" y="1167610"/>
                </a:lnTo>
                <a:lnTo>
                  <a:pt x="809836" y="1205745"/>
                </a:lnTo>
                <a:lnTo>
                  <a:pt x="839462" y="1242648"/>
                </a:lnTo>
                <a:lnTo>
                  <a:pt x="870393" y="1278174"/>
                </a:lnTo>
                <a:lnTo>
                  <a:pt x="902726" y="1312178"/>
                </a:lnTo>
                <a:lnTo>
                  <a:pt x="936555" y="1344516"/>
                </a:lnTo>
                <a:lnTo>
                  <a:pt x="971974" y="1375043"/>
                </a:lnTo>
                <a:lnTo>
                  <a:pt x="1009079" y="1403614"/>
                </a:lnTo>
                <a:lnTo>
                  <a:pt x="1047965" y="1430085"/>
                </a:lnTo>
                <a:lnTo>
                  <a:pt x="1088725" y="1454310"/>
                </a:lnTo>
                <a:lnTo>
                  <a:pt x="1131455" y="1476146"/>
                </a:lnTo>
                <a:lnTo>
                  <a:pt x="1176250" y="1495447"/>
                </a:lnTo>
                <a:lnTo>
                  <a:pt x="1223205" y="1512069"/>
                </a:lnTo>
                <a:lnTo>
                  <a:pt x="1271611" y="1525939"/>
                </a:lnTo>
                <a:lnTo>
                  <a:pt x="1320230" y="1537328"/>
                </a:lnTo>
                <a:lnTo>
                  <a:pt x="1369043" y="1546453"/>
                </a:lnTo>
                <a:lnTo>
                  <a:pt x="1418032" y="1553532"/>
                </a:lnTo>
                <a:lnTo>
                  <a:pt x="1467180" y="1558784"/>
                </a:lnTo>
                <a:lnTo>
                  <a:pt x="1516466" y="1562424"/>
                </a:lnTo>
                <a:lnTo>
                  <a:pt x="1565874" y="1564673"/>
                </a:lnTo>
                <a:lnTo>
                  <a:pt x="1615384" y="1565746"/>
                </a:lnTo>
                <a:lnTo>
                  <a:pt x="1664978" y="1565863"/>
                </a:lnTo>
                <a:lnTo>
                  <a:pt x="1714639" y="1565240"/>
                </a:lnTo>
                <a:lnTo>
                  <a:pt x="1764347" y="1564096"/>
                </a:lnTo>
                <a:lnTo>
                  <a:pt x="1814084" y="1562648"/>
                </a:lnTo>
                <a:lnTo>
                  <a:pt x="1863832" y="1561114"/>
                </a:lnTo>
                <a:lnTo>
                  <a:pt x="1913573" y="1559712"/>
                </a:lnTo>
                <a:lnTo>
                  <a:pt x="1963287" y="1558659"/>
                </a:lnTo>
                <a:lnTo>
                  <a:pt x="2012958" y="1558174"/>
                </a:lnTo>
                <a:lnTo>
                  <a:pt x="2062565" y="1558474"/>
                </a:lnTo>
                <a:lnTo>
                  <a:pt x="2112092" y="1559777"/>
                </a:lnTo>
                <a:lnTo>
                  <a:pt x="2161520" y="1562301"/>
                </a:lnTo>
                <a:lnTo>
                  <a:pt x="2210829" y="1566263"/>
                </a:lnTo>
                <a:lnTo>
                  <a:pt x="2259354" y="1571350"/>
                </a:lnTo>
                <a:lnTo>
                  <a:pt x="2307757" y="1577968"/>
                </a:lnTo>
                <a:lnTo>
                  <a:pt x="2356002" y="1586064"/>
                </a:lnTo>
                <a:lnTo>
                  <a:pt x="2404052" y="1595589"/>
                </a:lnTo>
                <a:lnTo>
                  <a:pt x="2451872" y="1606492"/>
                </a:lnTo>
                <a:lnTo>
                  <a:pt x="2499426" y="1618722"/>
                </a:lnTo>
                <a:lnTo>
                  <a:pt x="2546676" y="1632228"/>
                </a:lnTo>
                <a:lnTo>
                  <a:pt x="2593587" y="1646959"/>
                </a:lnTo>
                <a:lnTo>
                  <a:pt x="2640122" y="1662866"/>
                </a:lnTo>
                <a:lnTo>
                  <a:pt x="2686246" y="1679896"/>
                </a:lnTo>
                <a:lnTo>
                  <a:pt x="2731921" y="1697999"/>
                </a:lnTo>
                <a:lnTo>
                  <a:pt x="2777113" y="1717125"/>
                </a:lnTo>
                <a:lnTo>
                  <a:pt x="2821784" y="1737223"/>
                </a:lnTo>
                <a:lnTo>
                  <a:pt x="2865898" y="1758241"/>
                </a:lnTo>
                <a:lnTo>
                  <a:pt x="2909420" y="1780130"/>
                </a:lnTo>
                <a:lnTo>
                  <a:pt x="2952312" y="1802838"/>
                </a:lnTo>
                <a:lnTo>
                  <a:pt x="2995222" y="1826549"/>
                </a:lnTo>
                <a:lnTo>
                  <a:pt x="3037459" y="1851300"/>
                </a:lnTo>
                <a:lnTo>
                  <a:pt x="3078995" y="1877075"/>
                </a:lnTo>
                <a:lnTo>
                  <a:pt x="3119801" y="1903859"/>
                </a:lnTo>
                <a:lnTo>
                  <a:pt x="3159850" y="1931636"/>
                </a:lnTo>
                <a:lnTo>
                  <a:pt x="3199113" y="1960391"/>
                </a:lnTo>
                <a:lnTo>
                  <a:pt x="3237561" y="1990109"/>
                </a:lnTo>
                <a:lnTo>
                  <a:pt x="3275168" y="2020773"/>
                </a:lnTo>
                <a:lnTo>
                  <a:pt x="3311903" y="2052368"/>
                </a:lnTo>
                <a:lnTo>
                  <a:pt x="3347740" y="2084879"/>
                </a:lnTo>
                <a:lnTo>
                  <a:pt x="3382650" y="2118290"/>
                </a:lnTo>
                <a:lnTo>
                  <a:pt x="3416604" y="2152585"/>
                </a:lnTo>
                <a:lnTo>
                  <a:pt x="3449575" y="2187749"/>
                </a:lnTo>
                <a:lnTo>
                  <a:pt x="3481534" y="2223767"/>
                </a:lnTo>
                <a:lnTo>
                  <a:pt x="3512452" y="2260622"/>
                </a:lnTo>
                <a:lnTo>
                  <a:pt x="3542303" y="2298300"/>
                </a:lnTo>
                <a:lnTo>
                  <a:pt x="3571057" y="2336784"/>
                </a:lnTo>
                <a:lnTo>
                  <a:pt x="3598686" y="2376059"/>
                </a:lnTo>
                <a:lnTo>
                  <a:pt x="3625162" y="2416110"/>
                </a:lnTo>
                <a:lnTo>
                  <a:pt x="3650457" y="2456922"/>
                </a:lnTo>
                <a:lnTo>
                  <a:pt x="3674542" y="2498477"/>
                </a:lnTo>
                <a:lnTo>
                  <a:pt x="3697390" y="2540762"/>
                </a:lnTo>
                <a:lnTo>
                  <a:pt x="3718972" y="2583760"/>
                </a:lnTo>
                <a:lnTo>
                  <a:pt x="3739259" y="2627456"/>
                </a:lnTo>
                <a:lnTo>
                  <a:pt x="3758224" y="2671834"/>
                </a:lnTo>
                <a:lnTo>
                  <a:pt x="3775838" y="2716879"/>
                </a:lnTo>
                <a:lnTo>
                  <a:pt x="3792073" y="2762575"/>
                </a:lnTo>
                <a:lnTo>
                  <a:pt x="3804100" y="2800153"/>
                </a:lnTo>
                <a:close/>
              </a:path>
            </a:pathLst>
          </a:custGeom>
          <a:solidFill>
            <a:srgbClr val="008037">
              <a:alpha val="69799"/>
            </a:srgbClr>
          </a:solidFill>
        </p:spPr>
        <p:txBody>
          <a:bodyPr wrap="square" lIns="0" tIns="0" rIns="0" bIns="0" rtlCol="0"/>
          <a:lstStyle/>
          <a:p>
            <a:endParaRPr/>
          </a:p>
        </p:txBody>
      </p:sp>
      <p:sp>
        <p:nvSpPr>
          <p:cNvPr id="6" name="object 6"/>
          <p:cNvSpPr txBox="1">
            <a:spLocks noGrp="1"/>
          </p:cNvSpPr>
          <p:nvPr>
            <p:ph type="title"/>
          </p:nvPr>
        </p:nvSpPr>
        <p:spPr>
          <a:xfrm>
            <a:off x="2007954" y="393312"/>
            <a:ext cx="9973296" cy="741165"/>
          </a:xfrm>
          <a:prstGeom prst="rect">
            <a:avLst/>
          </a:prstGeom>
        </p:spPr>
        <p:txBody>
          <a:bodyPr vert="horz" wrap="square" lIns="0" tIns="12700" rIns="0" bIns="0" rtlCol="0">
            <a:spAutoFit/>
          </a:bodyPr>
          <a:lstStyle/>
          <a:p>
            <a:pPr lvl="0" algn="just">
              <a:lnSpc>
                <a:spcPct val="150000"/>
              </a:lnSpc>
              <a:spcAft>
                <a:spcPts val="800"/>
              </a:spcAft>
            </a:pPr>
            <a:r>
              <a:rPr lang="en-ID" sz="3600" b="1" kern="100" spc="-150" dirty="0" err="1">
                <a:effectLst/>
                <a:latin typeface="Arial" panose="020B0604020202020204" pitchFamily="34" charset="0"/>
                <a:ea typeface="Calibri" panose="020F0502020204030204" pitchFamily="34" charset="0"/>
                <a:cs typeface="Arial" panose="020B0604020202020204" pitchFamily="34" charset="0"/>
              </a:rPr>
              <a:t>Sepuluh</a:t>
            </a:r>
            <a:r>
              <a:rPr lang="en-ID" sz="3600" b="1" kern="100" spc="-150" dirty="0">
                <a:effectLst/>
                <a:latin typeface="Arial" panose="020B0604020202020204" pitchFamily="34" charset="0"/>
                <a:ea typeface="Calibri" panose="020F0502020204030204" pitchFamily="34" charset="0"/>
                <a:cs typeface="Arial" panose="020B0604020202020204" pitchFamily="34" charset="0"/>
              </a:rPr>
              <a:t> </a:t>
            </a:r>
            <a:r>
              <a:rPr lang="en-ID" sz="3600" b="1" kern="100" spc="-150" dirty="0" err="1">
                <a:effectLst/>
                <a:latin typeface="Arial" panose="020B0604020202020204" pitchFamily="34" charset="0"/>
                <a:ea typeface="Calibri" panose="020F0502020204030204" pitchFamily="34" charset="0"/>
                <a:cs typeface="Arial" panose="020B0604020202020204" pitchFamily="34" charset="0"/>
              </a:rPr>
              <a:t>Manfaat</a:t>
            </a:r>
            <a:r>
              <a:rPr lang="en-ID" sz="3600" b="1" kern="100" spc="-150" dirty="0">
                <a:effectLst/>
                <a:latin typeface="Arial" panose="020B0604020202020204" pitchFamily="34" charset="0"/>
                <a:ea typeface="Calibri" panose="020F0502020204030204" pitchFamily="34" charset="0"/>
                <a:cs typeface="Arial" panose="020B0604020202020204" pitchFamily="34" charset="0"/>
              </a:rPr>
              <a:t> Desain pada Data Warehouse</a:t>
            </a:r>
          </a:p>
        </p:txBody>
      </p:sp>
      <p:sp>
        <p:nvSpPr>
          <p:cNvPr id="7" name="object 7"/>
          <p:cNvSpPr txBox="1"/>
          <p:nvPr/>
        </p:nvSpPr>
        <p:spPr>
          <a:xfrm>
            <a:off x="1449530" y="1782637"/>
            <a:ext cx="6932470" cy="803233"/>
          </a:xfrm>
          <a:prstGeom prst="rect">
            <a:avLst/>
          </a:prstGeom>
        </p:spPr>
        <p:txBody>
          <a:bodyPr vert="horz" wrap="square" lIns="0" tIns="16510" rIns="0" bIns="0" rtlCol="0">
            <a:spAutoFit/>
          </a:bodyPr>
          <a:lstStyle/>
          <a:p>
            <a:pPr marL="457200" lvl="1" algn="just">
              <a:lnSpc>
                <a:spcPct val="150000"/>
              </a:lnSpc>
              <a:spcAft>
                <a:spcPts val="800"/>
              </a:spcAft>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Memudahkan</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b="1" kern="100" dirty="0">
                <a:effectLst/>
                <a:latin typeface="Arial" panose="020B0604020202020204" pitchFamily="34" charset="0"/>
                <a:ea typeface="Calibri" panose="020F0502020204030204" pitchFamily="34" charset="0"/>
                <a:cs typeface="Arial" panose="020B0604020202020204" pitchFamily="34" charset="0"/>
              </a:rPr>
              <a:t> dan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b="1" kern="100" dirty="0">
                <a:effectLst/>
                <a:latin typeface="Arial" panose="020B0604020202020204" pitchFamily="34" charset="0"/>
                <a:ea typeface="Calibri" panose="020F0502020204030204" pitchFamily="34" charset="0"/>
                <a:cs typeface="Arial" panose="020B0604020202020204" pitchFamily="34" charset="0"/>
              </a:rPr>
              <a:t> di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dalam</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Memilih</a:t>
            </a:r>
            <a:r>
              <a:rPr lang="en-ID" sz="1800" b="1" kern="100" dirty="0">
                <a:effectLst/>
                <a:latin typeface="Arial" panose="020B0604020202020204" pitchFamily="34" charset="0"/>
                <a:ea typeface="Calibri" panose="020F0502020204030204" pitchFamily="34" charset="0"/>
                <a:cs typeface="Arial" panose="020B0604020202020204" pitchFamily="34" charset="0"/>
              </a:rPr>
              <a:t> Platform</a:t>
            </a:r>
          </a:p>
        </p:txBody>
      </p:sp>
      <p:sp>
        <p:nvSpPr>
          <p:cNvPr id="8" name="object 8"/>
          <p:cNvSpPr txBox="1"/>
          <p:nvPr/>
        </p:nvSpPr>
        <p:spPr>
          <a:xfrm>
            <a:off x="10530352" y="1800396"/>
            <a:ext cx="5454782" cy="1037463"/>
          </a:xfrm>
          <a:prstGeom prst="rect">
            <a:avLst/>
          </a:prstGeom>
        </p:spPr>
        <p:txBody>
          <a:bodyPr vert="horz" wrap="square" lIns="0" tIns="16510" rIns="0" bIns="0" rtlCol="0">
            <a:spAutoFit/>
          </a:bodyPr>
          <a:lstStyle/>
          <a:p>
            <a:pPr marL="12700" algn="l">
              <a:spcBef>
                <a:spcPts val="130"/>
              </a:spcBef>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Meningkatkan</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Komunikasi</a:t>
            </a:r>
            <a:r>
              <a:rPr lang="en-ID" sz="1800" b="1" kern="100" dirty="0">
                <a:effectLst/>
                <a:latin typeface="Arial" panose="020B0604020202020204" pitchFamily="34" charset="0"/>
                <a:ea typeface="Calibri" panose="020F0502020204030204" pitchFamily="34" charset="0"/>
                <a:cs typeface="Arial" panose="020B0604020202020204" pitchFamily="34" charset="0"/>
              </a:rPr>
              <a:t> Antara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b="1" kern="100" dirty="0">
                <a:effectLst/>
                <a:latin typeface="Arial" panose="020B0604020202020204" pitchFamily="34" charset="0"/>
                <a:ea typeface="Calibri" panose="020F0502020204030204" pitchFamily="34" charset="0"/>
                <a:cs typeface="Arial" panose="020B0604020202020204" pitchFamily="34" charset="0"/>
              </a:rPr>
              <a:t> Dan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Pengguna</a:t>
            </a:r>
            <a:endParaRPr lang="en-ID" sz="1800" b="1" kern="100" dirty="0">
              <a:effectLst/>
              <a:latin typeface="Arial" panose="020B0604020202020204" pitchFamily="34" charset="0"/>
              <a:ea typeface="Calibri" panose="020F0502020204030204" pitchFamily="34" charset="0"/>
              <a:cs typeface="Arial" panose="020B0604020202020204" pitchFamily="34" charset="0"/>
            </a:endParaRPr>
          </a:p>
          <a:p>
            <a:pPr marL="12700" algn="l">
              <a:lnSpc>
                <a:spcPct val="100000"/>
              </a:lnSpc>
              <a:spcBef>
                <a:spcPts val="130"/>
              </a:spcBef>
            </a:pPr>
            <a:endParaRPr sz="2950" dirty="0">
              <a:latin typeface="Lucida Sans"/>
              <a:cs typeface="Lucida Sans"/>
            </a:endParaRPr>
          </a:p>
        </p:txBody>
      </p:sp>
      <p:sp>
        <p:nvSpPr>
          <p:cNvPr id="11" name="object 11"/>
          <p:cNvSpPr/>
          <p:nvPr/>
        </p:nvSpPr>
        <p:spPr>
          <a:xfrm>
            <a:off x="13257744" y="0"/>
            <a:ext cx="5030470" cy="4055745"/>
          </a:xfrm>
          <a:custGeom>
            <a:avLst/>
            <a:gdLst/>
            <a:ahLst/>
            <a:cxnLst/>
            <a:rect l="l" t="t" r="r" b="b"/>
            <a:pathLst>
              <a:path w="5030469" h="4055745">
                <a:moveTo>
                  <a:pt x="5030255" y="4055429"/>
                </a:moveTo>
                <a:lnTo>
                  <a:pt x="4965156" y="4037927"/>
                </a:lnTo>
                <a:lnTo>
                  <a:pt x="4896121" y="4016198"/>
                </a:lnTo>
                <a:lnTo>
                  <a:pt x="4826797" y="3991033"/>
                </a:lnTo>
                <a:lnTo>
                  <a:pt x="4757202" y="3962286"/>
                </a:lnTo>
                <a:lnTo>
                  <a:pt x="4722307" y="3946524"/>
                </a:lnTo>
                <a:lnTo>
                  <a:pt x="4687350" y="3929813"/>
                </a:lnTo>
                <a:lnTo>
                  <a:pt x="4652333" y="3912135"/>
                </a:lnTo>
                <a:lnTo>
                  <a:pt x="4617258" y="3893471"/>
                </a:lnTo>
                <a:lnTo>
                  <a:pt x="4582127" y="3873804"/>
                </a:lnTo>
                <a:lnTo>
                  <a:pt x="4546942" y="3853115"/>
                </a:lnTo>
                <a:lnTo>
                  <a:pt x="4511706" y="3831387"/>
                </a:lnTo>
                <a:lnTo>
                  <a:pt x="4476419" y="3808602"/>
                </a:lnTo>
                <a:lnTo>
                  <a:pt x="4441084" y="3784742"/>
                </a:lnTo>
                <a:lnTo>
                  <a:pt x="4405703" y="3759787"/>
                </a:lnTo>
                <a:lnTo>
                  <a:pt x="4370278" y="3733722"/>
                </a:lnTo>
                <a:lnTo>
                  <a:pt x="4334811" y="3706527"/>
                </a:lnTo>
                <a:lnTo>
                  <a:pt x="4299305" y="3678185"/>
                </a:lnTo>
                <a:lnTo>
                  <a:pt x="4263760" y="3648677"/>
                </a:lnTo>
                <a:lnTo>
                  <a:pt x="4228179" y="3617986"/>
                </a:lnTo>
                <a:lnTo>
                  <a:pt x="4192564" y="3586094"/>
                </a:lnTo>
                <a:lnTo>
                  <a:pt x="4156918" y="3552982"/>
                </a:lnTo>
                <a:lnTo>
                  <a:pt x="4121241" y="3518632"/>
                </a:lnTo>
                <a:lnTo>
                  <a:pt x="4085536" y="3483028"/>
                </a:lnTo>
                <a:lnTo>
                  <a:pt x="4049806" y="3446149"/>
                </a:lnTo>
                <a:lnTo>
                  <a:pt x="4014051" y="3407980"/>
                </a:lnTo>
                <a:lnTo>
                  <a:pt x="3978275" y="3368501"/>
                </a:lnTo>
                <a:lnTo>
                  <a:pt x="3942478" y="3327694"/>
                </a:lnTo>
                <a:lnTo>
                  <a:pt x="3906664" y="3285542"/>
                </a:lnTo>
                <a:lnTo>
                  <a:pt x="3870834" y="3242027"/>
                </a:lnTo>
                <a:lnTo>
                  <a:pt x="3834989" y="3197130"/>
                </a:lnTo>
                <a:lnTo>
                  <a:pt x="3799133" y="3150833"/>
                </a:lnTo>
                <a:lnTo>
                  <a:pt x="3763267" y="3103120"/>
                </a:lnTo>
                <a:lnTo>
                  <a:pt x="3727393" y="3053970"/>
                </a:lnTo>
                <a:lnTo>
                  <a:pt x="3691513" y="3003368"/>
                </a:lnTo>
                <a:lnTo>
                  <a:pt x="3655629" y="2951293"/>
                </a:lnTo>
                <a:lnTo>
                  <a:pt x="3619743" y="2897730"/>
                </a:lnTo>
                <a:lnTo>
                  <a:pt x="3583857" y="2842658"/>
                </a:lnTo>
                <a:lnTo>
                  <a:pt x="3547973" y="2786062"/>
                </a:lnTo>
                <a:lnTo>
                  <a:pt x="3512094" y="2727922"/>
                </a:lnTo>
                <a:lnTo>
                  <a:pt x="3476220" y="2668220"/>
                </a:lnTo>
                <a:lnTo>
                  <a:pt x="3440354" y="2606939"/>
                </a:lnTo>
                <a:lnTo>
                  <a:pt x="3404499" y="2544060"/>
                </a:lnTo>
                <a:lnTo>
                  <a:pt x="3368656" y="2479566"/>
                </a:lnTo>
                <a:lnTo>
                  <a:pt x="3332826" y="2413438"/>
                </a:lnTo>
                <a:lnTo>
                  <a:pt x="3297013" y="2345659"/>
                </a:lnTo>
                <a:lnTo>
                  <a:pt x="3261218" y="2276211"/>
                </a:lnTo>
                <a:lnTo>
                  <a:pt x="3225443" y="2205074"/>
                </a:lnTo>
                <a:lnTo>
                  <a:pt x="3189690" y="2132233"/>
                </a:lnTo>
                <a:lnTo>
                  <a:pt x="3153962" y="2057667"/>
                </a:lnTo>
                <a:lnTo>
                  <a:pt x="3129937" y="2007854"/>
                </a:lnTo>
                <a:lnTo>
                  <a:pt x="3105669" y="1959358"/>
                </a:lnTo>
                <a:lnTo>
                  <a:pt x="3081162" y="1912159"/>
                </a:lnTo>
                <a:lnTo>
                  <a:pt x="3056422" y="1866239"/>
                </a:lnTo>
                <a:lnTo>
                  <a:pt x="3031454" y="1821579"/>
                </a:lnTo>
                <a:lnTo>
                  <a:pt x="3006264" y="1778160"/>
                </a:lnTo>
                <a:lnTo>
                  <a:pt x="2980857" y="1735963"/>
                </a:lnTo>
                <a:lnTo>
                  <a:pt x="2955239" y="1694969"/>
                </a:lnTo>
                <a:lnTo>
                  <a:pt x="2929415" y="1655159"/>
                </a:lnTo>
                <a:lnTo>
                  <a:pt x="2903391" y="1616514"/>
                </a:lnTo>
                <a:lnTo>
                  <a:pt x="2877173" y="1579016"/>
                </a:lnTo>
                <a:lnTo>
                  <a:pt x="2850765" y="1542645"/>
                </a:lnTo>
                <a:lnTo>
                  <a:pt x="2824173" y="1507382"/>
                </a:lnTo>
                <a:lnTo>
                  <a:pt x="2797404" y="1473208"/>
                </a:lnTo>
                <a:lnTo>
                  <a:pt x="2770461" y="1440105"/>
                </a:lnTo>
                <a:lnTo>
                  <a:pt x="2743352" y="1408054"/>
                </a:lnTo>
                <a:lnTo>
                  <a:pt x="2716081" y="1377035"/>
                </a:lnTo>
                <a:lnTo>
                  <a:pt x="2688653" y="1347030"/>
                </a:lnTo>
                <a:lnTo>
                  <a:pt x="2661075" y="1318019"/>
                </a:lnTo>
                <a:lnTo>
                  <a:pt x="2633352" y="1289985"/>
                </a:lnTo>
                <a:lnTo>
                  <a:pt x="2605489" y="1262907"/>
                </a:lnTo>
                <a:lnTo>
                  <a:pt x="2577492" y="1236767"/>
                </a:lnTo>
                <a:lnTo>
                  <a:pt x="2521117" y="1187225"/>
                </a:lnTo>
                <a:lnTo>
                  <a:pt x="2464272" y="1141208"/>
                </a:lnTo>
                <a:lnTo>
                  <a:pt x="2407000" y="1098564"/>
                </a:lnTo>
                <a:lnTo>
                  <a:pt x="2349346" y="1059141"/>
                </a:lnTo>
                <a:lnTo>
                  <a:pt x="2291353" y="1022788"/>
                </a:lnTo>
                <a:lnTo>
                  <a:pt x="2233065" y="989353"/>
                </a:lnTo>
                <a:lnTo>
                  <a:pt x="2174527" y="958685"/>
                </a:lnTo>
                <a:lnTo>
                  <a:pt x="2115782" y="930633"/>
                </a:lnTo>
                <a:lnTo>
                  <a:pt x="2056875" y="905045"/>
                </a:lnTo>
                <a:lnTo>
                  <a:pt x="1997849" y="881769"/>
                </a:lnTo>
                <a:lnTo>
                  <a:pt x="1938749" y="860654"/>
                </a:lnTo>
                <a:lnTo>
                  <a:pt x="1879618" y="841548"/>
                </a:lnTo>
                <a:lnTo>
                  <a:pt x="1820501" y="824300"/>
                </a:lnTo>
                <a:lnTo>
                  <a:pt x="1761442" y="808759"/>
                </a:lnTo>
                <a:lnTo>
                  <a:pt x="1702484" y="794772"/>
                </a:lnTo>
                <a:lnTo>
                  <a:pt x="1643671" y="782189"/>
                </a:lnTo>
                <a:lnTo>
                  <a:pt x="1585048" y="770858"/>
                </a:lnTo>
                <a:lnTo>
                  <a:pt x="1497566" y="755877"/>
                </a:lnTo>
                <a:lnTo>
                  <a:pt x="1439610" y="747012"/>
                </a:lnTo>
                <a:lnTo>
                  <a:pt x="1353333" y="735021"/>
                </a:lnTo>
                <a:lnTo>
                  <a:pt x="1073238" y="700213"/>
                </a:lnTo>
                <a:lnTo>
                  <a:pt x="965300" y="685509"/>
                </a:lnTo>
                <a:lnTo>
                  <a:pt x="912385" y="677383"/>
                </a:lnTo>
                <a:lnTo>
                  <a:pt x="860233" y="668540"/>
                </a:lnTo>
                <a:lnTo>
                  <a:pt x="808886" y="658827"/>
                </a:lnTo>
                <a:lnTo>
                  <a:pt x="758390" y="648094"/>
                </a:lnTo>
                <a:lnTo>
                  <a:pt x="708787" y="636188"/>
                </a:lnTo>
                <a:lnTo>
                  <a:pt x="660122" y="622959"/>
                </a:lnTo>
                <a:lnTo>
                  <a:pt x="612438" y="608255"/>
                </a:lnTo>
                <a:lnTo>
                  <a:pt x="565781" y="591924"/>
                </a:lnTo>
                <a:lnTo>
                  <a:pt x="520194" y="573815"/>
                </a:lnTo>
                <a:lnTo>
                  <a:pt x="475720" y="553777"/>
                </a:lnTo>
                <a:lnTo>
                  <a:pt x="432405" y="531657"/>
                </a:lnTo>
                <a:lnTo>
                  <a:pt x="390292" y="507304"/>
                </a:lnTo>
                <a:lnTo>
                  <a:pt x="349424" y="480568"/>
                </a:lnTo>
                <a:lnTo>
                  <a:pt x="309847" y="451295"/>
                </a:lnTo>
                <a:lnTo>
                  <a:pt x="271603" y="419336"/>
                </a:lnTo>
                <a:lnTo>
                  <a:pt x="234738" y="384538"/>
                </a:lnTo>
                <a:lnTo>
                  <a:pt x="199295" y="346749"/>
                </a:lnTo>
                <a:lnTo>
                  <a:pt x="165318" y="305819"/>
                </a:lnTo>
                <a:lnTo>
                  <a:pt x="132850" y="261596"/>
                </a:lnTo>
                <a:lnTo>
                  <a:pt x="101937" y="213928"/>
                </a:lnTo>
                <a:lnTo>
                  <a:pt x="72623" y="162664"/>
                </a:lnTo>
                <a:lnTo>
                  <a:pt x="44950" y="107652"/>
                </a:lnTo>
                <a:lnTo>
                  <a:pt x="18963" y="48741"/>
                </a:lnTo>
                <a:lnTo>
                  <a:pt x="0" y="0"/>
                </a:lnTo>
                <a:lnTo>
                  <a:pt x="5030255" y="0"/>
                </a:lnTo>
                <a:lnTo>
                  <a:pt x="5030255" y="4055429"/>
                </a:lnTo>
                <a:close/>
              </a:path>
            </a:pathLst>
          </a:custGeom>
          <a:solidFill>
            <a:srgbClr val="008037"/>
          </a:solidFill>
        </p:spPr>
        <p:txBody>
          <a:bodyPr wrap="square" lIns="0" tIns="0" rIns="0" bIns="0" rtlCol="0"/>
          <a:lstStyle/>
          <a:p>
            <a:endParaRPr/>
          </a:p>
        </p:txBody>
      </p:sp>
      <p:sp>
        <p:nvSpPr>
          <p:cNvPr id="12" name="object 12"/>
          <p:cNvSpPr/>
          <p:nvPr/>
        </p:nvSpPr>
        <p:spPr>
          <a:xfrm rot="2228080">
            <a:off x="15369545" y="613229"/>
            <a:ext cx="2234565" cy="551815"/>
          </a:xfrm>
          <a:custGeom>
            <a:avLst/>
            <a:gdLst/>
            <a:ahLst/>
            <a:cxnLst/>
            <a:rect l="l" t="t" r="r" b="b"/>
            <a:pathLst>
              <a:path w="2234565" h="551815">
                <a:moveTo>
                  <a:pt x="25189" y="551650"/>
                </a:moveTo>
                <a:lnTo>
                  <a:pt x="21387" y="551173"/>
                </a:lnTo>
                <a:lnTo>
                  <a:pt x="16159" y="550695"/>
                </a:lnTo>
                <a:lnTo>
                  <a:pt x="11406" y="548305"/>
                </a:lnTo>
                <a:lnTo>
                  <a:pt x="5227" y="542092"/>
                </a:lnTo>
                <a:lnTo>
                  <a:pt x="0" y="535880"/>
                </a:lnTo>
                <a:lnTo>
                  <a:pt x="950" y="525366"/>
                </a:lnTo>
                <a:lnTo>
                  <a:pt x="950" y="522977"/>
                </a:lnTo>
                <a:lnTo>
                  <a:pt x="3802" y="514374"/>
                </a:lnTo>
                <a:lnTo>
                  <a:pt x="10455" y="498126"/>
                </a:lnTo>
                <a:lnTo>
                  <a:pt x="14733" y="490002"/>
                </a:lnTo>
                <a:lnTo>
                  <a:pt x="16634" y="488090"/>
                </a:lnTo>
                <a:lnTo>
                  <a:pt x="19961" y="484267"/>
                </a:lnTo>
                <a:lnTo>
                  <a:pt x="24714" y="481399"/>
                </a:lnTo>
                <a:lnTo>
                  <a:pt x="29466" y="480444"/>
                </a:lnTo>
                <a:lnTo>
                  <a:pt x="31843" y="475187"/>
                </a:lnTo>
                <a:lnTo>
                  <a:pt x="33744" y="469452"/>
                </a:lnTo>
                <a:lnTo>
                  <a:pt x="36120" y="463717"/>
                </a:lnTo>
                <a:lnTo>
                  <a:pt x="50660" y="420049"/>
                </a:lnTo>
                <a:lnTo>
                  <a:pt x="64834" y="370026"/>
                </a:lnTo>
                <a:lnTo>
                  <a:pt x="78963" y="317274"/>
                </a:lnTo>
                <a:lnTo>
                  <a:pt x="93366" y="265416"/>
                </a:lnTo>
                <a:lnTo>
                  <a:pt x="108361" y="218078"/>
                </a:lnTo>
                <a:lnTo>
                  <a:pt x="124699" y="177755"/>
                </a:lnTo>
                <a:lnTo>
                  <a:pt x="150987" y="137686"/>
                </a:lnTo>
                <a:lnTo>
                  <a:pt x="180127" y="122498"/>
                </a:lnTo>
                <a:lnTo>
                  <a:pt x="195121" y="122849"/>
                </a:lnTo>
                <a:lnTo>
                  <a:pt x="245715" y="153562"/>
                </a:lnTo>
                <a:lnTo>
                  <a:pt x="295987" y="218670"/>
                </a:lnTo>
                <a:lnTo>
                  <a:pt x="321409" y="259712"/>
                </a:lnTo>
                <a:lnTo>
                  <a:pt x="346077" y="303048"/>
                </a:lnTo>
                <a:lnTo>
                  <a:pt x="369285" y="346154"/>
                </a:lnTo>
                <a:lnTo>
                  <a:pt x="408117" y="419407"/>
                </a:lnTo>
                <a:lnTo>
                  <a:pt x="418238" y="437911"/>
                </a:lnTo>
                <a:lnTo>
                  <a:pt x="428516" y="409439"/>
                </a:lnTo>
                <a:lnTo>
                  <a:pt x="435586" y="378233"/>
                </a:lnTo>
                <a:lnTo>
                  <a:pt x="441230" y="347118"/>
                </a:lnTo>
                <a:lnTo>
                  <a:pt x="447230" y="318914"/>
                </a:lnTo>
                <a:lnTo>
                  <a:pt x="459960" y="273782"/>
                </a:lnTo>
                <a:lnTo>
                  <a:pt x="474355" y="228993"/>
                </a:lnTo>
                <a:lnTo>
                  <a:pt x="489799" y="184548"/>
                </a:lnTo>
                <a:lnTo>
                  <a:pt x="523749" y="90001"/>
                </a:lnTo>
                <a:lnTo>
                  <a:pt x="525174" y="79009"/>
                </a:lnTo>
                <a:lnTo>
                  <a:pt x="551314" y="58460"/>
                </a:lnTo>
                <a:lnTo>
                  <a:pt x="554166" y="57504"/>
                </a:lnTo>
                <a:lnTo>
                  <a:pt x="557968" y="56548"/>
                </a:lnTo>
                <a:lnTo>
                  <a:pt x="560345" y="57026"/>
                </a:lnTo>
                <a:lnTo>
                  <a:pt x="565573" y="57504"/>
                </a:lnTo>
                <a:lnTo>
                  <a:pt x="599012" y="93078"/>
                </a:lnTo>
                <a:lnTo>
                  <a:pt x="627424" y="142776"/>
                </a:lnTo>
                <a:lnTo>
                  <a:pt x="650699" y="187705"/>
                </a:lnTo>
                <a:lnTo>
                  <a:pt x="675717" y="237492"/>
                </a:lnTo>
                <a:lnTo>
                  <a:pt x="701447" y="289072"/>
                </a:lnTo>
                <a:lnTo>
                  <a:pt x="726861" y="339378"/>
                </a:lnTo>
                <a:lnTo>
                  <a:pt x="750928" y="385342"/>
                </a:lnTo>
                <a:lnTo>
                  <a:pt x="763820" y="408699"/>
                </a:lnTo>
                <a:lnTo>
                  <a:pt x="769843" y="419280"/>
                </a:lnTo>
                <a:lnTo>
                  <a:pt x="775643" y="428831"/>
                </a:lnTo>
                <a:lnTo>
                  <a:pt x="775643" y="425963"/>
                </a:lnTo>
                <a:lnTo>
                  <a:pt x="776118" y="424052"/>
                </a:lnTo>
                <a:lnTo>
                  <a:pt x="776118" y="423096"/>
                </a:lnTo>
                <a:lnTo>
                  <a:pt x="781457" y="393310"/>
                </a:lnTo>
                <a:lnTo>
                  <a:pt x="789960" y="351210"/>
                </a:lnTo>
                <a:lnTo>
                  <a:pt x="801047" y="300473"/>
                </a:lnTo>
                <a:lnTo>
                  <a:pt x="814140" y="244780"/>
                </a:lnTo>
                <a:lnTo>
                  <a:pt x="828658" y="187811"/>
                </a:lnTo>
                <a:lnTo>
                  <a:pt x="844022" y="133243"/>
                </a:lnTo>
                <a:lnTo>
                  <a:pt x="859654" y="84758"/>
                </a:lnTo>
                <a:lnTo>
                  <a:pt x="874974" y="46035"/>
                </a:lnTo>
                <a:lnTo>
                  <a:pt x="895292" y="13306"/>
                </a:lnTo>
                <a:lnTo>
                  <a:pt x="919969" y="0"/>
                </a:lnTo>
                <a:lnTo>
                  <a:pt x="925828" y="156"/>
                </a:lnTo>
                <a:lnTo>
                  <a:pt x="957256" y="24768"/>
                </a:lnTo>
                <a:lnTo>
                  <a:pt x="985249" y="84622"/>
                </a:lnTo>
                <a:lnTo>
                  <a:pt x="1001108" y="134270"/>
                </a:lnTo>
                <a:lnTo>
                  <a:pt x="1014252" y="185317"/>
                </a:lnTo>
                <a:lnTo>
                  <a:pt x="1027031" y="236226"/>
                </a:lnTo>
                <a:lnTo>
                  <a:pt x="1041794" y="285461"/>
                </a:lnTo>
                <a:lnTo>
                  <a:pt x="1056840" y="323917"/>
                </a:lnTo>
                <a:lnTo>
                  <a:pt x="1073757" y="361567"/>
                </a:lnTo>
                <a:lnTo>
                  <a:pt x="1090851" y="399037"/>
                </a:lnTo>
                <a:lnTo>
                  <a:pt x="1106431" y="436955"/>
                </a:lnTo>
                <a:lnTo>
                  <a:pt x="1107857" y="433610"/>
                </a:lnTo>
                <a:lnTo>
                  <a:pt x="1121572" y="385787"/>
                </a:lnTo>
                <a:lnTo>
                  <a:pt x="1148552" y="287672"/>
                </a:lnTo>
                <a:lnTo>
                  <a:pt x="1163376" y="235548"/>
                </a:lnTo>
                <a:lnTo>
                  <a:pt x="1178860" y="184618"/>
                </a:lnTo>
                <a:lnTo>
                  <a:pt x="1194832" y="137313"/>
                </a:lnTo>
                <a:lnTo>
                  <a:pt x="1217645" y="82235"/>
                </a:lnTo>
                <a:lnTo>
                  <a:pt x="1240458" y="43645"/>
                </a:lnTo>
                <a:lnTo>
                  <a:pt x="1277388" y="19997"/>
                </a:lnTo>
                <a:lnTo>
                  <a:pt x="1286025" y="20885"/>
                </a:lnTo>
                <a:lnTo>
                  <a:pt x="1315373" y="49738"/>
                </a:lnTo>
                <a:lnTo>
                  <a:pt x="1342041" y="109009"/>
                </a:lnTo>
                <a:lnTo>
                  <a:pt x="1361600" y="153172"/>
                </a:lnTo>
                <a:lnTo>
                  <a:pt x="1381317" y="197229"/>
                </a:lnTo>
                <a:lnTo>
                  <a:pt x="1441023" y="329428"/>
                </a:lnTo>
                <a:lnTo>
                  <a:pt x="1452444" y="355376"/>
                </a:lnTo>
                <a:lnTo>
                  <a:pt x="1463598" y="381459"/>
                </a:lnTo>
                <a:lnTo>
                  <a:pt x="1474039" y="406377"/>
                </a:lnTo>
                <a:lnTo>
                  <a:pt x="1483322" y="428831"/>
                </a:lnTo>
                <a:lnTo>
                  <a:pt x="1498068" y="387738"/>
                </a:lnTo>
                <a:lnTo>
                  <a:pt x="1515271" y="338720"/>
                </a:lnTo>
                <a:lnTo>
                  <a:pt x="1534295" y="284924"/>
                </a:lnTo>
                <a:lnTo>
                  <a:pt x="1554507" y="229494"/>
                </a:lnTo>
                <a:lnTo>
                  <a:pt x="1575274" y="175578"/>
                </a:lnTo>
                <a:lnTo>
                  <a:pt x="1595961" y="126321"/>
                </a:lnTo>
                <a:lnTo>
                  <a:pt x="1619903" y="77635"/>
                </a:lnTo>
                <a:lnTo>
                  <a:pt x="1642063" y="43645"/>
                </a:lnTo>
                <a:lnTo>
                  <a:pt x="1673936" y="22535"/>
                </a:lnTo>
                <a:lnTo>
                  <a:pt x="1681035" y="22677"/>
                </a:lnTo>
                <a:lnTo>
                  <a:pt x="1722265" y="63418"/>
                </a:lnTo>
                <a:lnTo>
                  <a:pt x="1755177" y="124888"/>
                </a:lnTo>
                <a:lnTo>
                  <a:pt x="1776497" y="170479"/>
                </a:lnTo>
                <a:lnTo>
                  <a:pt x="1798805" y="220317"/>
                </a:lnTo>
                <a:lnTo>
                  <a:pt x="1821347" y="271802"/>
                </a:lnTo>
                <a:lnTo>
                  <a:pt x="1843365" y="322333"/>
                </a:lnTo>
                <a:lnTo>
                  <a:pt x="1864102" y="369312"/>
                </a:lnTo>
                <a:lnTo>
                  <a:pt x="1882802" y="410138"/>
                </a:lnTo>
                <a:lnTo>
                  <a:pt x="1898709" y="442212"/>
                </a:lnTo>
                <a:lnTo>
                  <a:pt x="1913547" y="407064"/>
                </a:lnTo>
                <a:lnTo>
                  <a:pt x="1918671" y="394422"/>
                </a:lnTo>
                <a:lnTo>
                  <a:pt x="1934084" y="351650"/>
                </a:lnTo>
                <a:lnTo>
                  <a:pt x="1951200" y="304737"/>
                </a:lnTo>
                <a:lnTo>
                  <a:pt x="1969822" y="256071"/>
                </a:lnTo>
                <a:lnTo>
                  <a:pt x="1989750" y="208042"/>
                </a:lnTo>
                <a:lnTo>
                  <a:pt x="2010787" y="163040"/>
                </a:lnTo>
                <a:lnTo>
                  <a:pt x="2032736" y="123454"/>
                </a:lnTo>
                <a:lnTo>
                  <a:pt x="2067312" y="78651"/>
                </a:lnTo>
                <a:lnTo>
                  <a:pt x="2102601" y="54637"/>
                </a:lnTo>
                <a:lnTo>
                  <a:pt x="2110524" y="52755"/>
                </a:lnTo>
                <a:lnTo>
                  <a:pt x="2118582" y="52845"/>
                </a:lnTo>
                <a:lnTo>
                  <a:pt x="2154821" y="79009"/>
                </a:lnTo>
                <a:lnTo>
                  <a:pt x="2174367" y="113418"/>
                </a:lnTo>
                <a:lnTo>
                  <a:pt x="2194402" y="164165"/>
                </a:lnTo>
                <a:lnTo>
                  <a:pt x="2212032" y="220826"/>
                </a:lnTo>
                <a:lnTo>
                  <a:pt x="2225562" y="274440"/>
                </a:lnTo>
                <a:lnTo>
                  <a:pt x="2233300" y="316047"/>
                </a:lnTo>
                <a:lnTo>
                  <a:pt x="2234347" y="328196"/>
                </a:lnTo>
                <a:lnTo>
                  <a:pt x="2234191" y="337970"/>
                </a:lnTo>
                <a:lnTo>
                  <a:pt x="2209819" y="362403"/>
                </a:lnTo>
                <a:lnTo>
                  <a:pt x="2200982" y="360013"/>
                </a:lnTo>
                <a:lnTo>
                  <a:pt x="2194506" y="355369"/>
                </a:lnTo>
                <a:lnTo>
                  <a:pt x="2190169" y="349022"/>
                </a:lnTo>
                <a:lnTo>
                  <a:pt x="2188150" y="341599"/>
                </a:lnTo>
                <a:lnTo>
                  <a:pt x="2188625" y="333251"/>
                </a:lnTo>
                <a:lnTo>
                  <a:pt x="2183538" y="298268"/>
                </a:lnTo>
                <a:lnTo>
                  <a:pt x="2171099" y="245497"/>
                </a:lnTo>
                <a:lnTo>
                  <a:pt x="2153403" y="186544"/>
                </a:lnTo>
                <a:lnTo>
                  <a:pt x="2132543" y="133012"/>
                </a:lnTo>
                <a:lnTo>
                  <a:pt x="2112106" y="100515"/>
                </a:lnTo>
                <a:lnTo>
                  <a:pt x="2105928" y="103860"/>
                </a:lnTo>
                <a:lnTo>
                  <a:pt x="2078243" y="136357"/>
                </a:lnTo>
                <a:lnTo>
                  <a:pt x="2039909" y="207343"/>
                </a:lnTo>
                <a:lnTo>
                  <a:pt x="2017404" y="259796"/>
                </a:lnTo>
                <a:lnTo>
                  <a:pt x="1996378" y="314135"/>
                </a:lnTo>
                <a:lnTo>
                  <a:pt x="1977094" y="366881"/>
                </a:lnTo>
                <a:lnTo>
                  <a:pt x="1959817" y="414556"/>
                </a:lnTo>
                <a:lnTo>
                  <a:pt x="1944811" y="453681"/>
                </a:lnTo>
                <a:lnTo>
                  <a:pt x="1924827" y="493332"/>
                </a:lnTo>
                <a:lnTo>
                  <a:pt x="1906314" y="507206"/>
                </a:lnTo>
                <a:lnTo>
                  <a:pt x="1900610" y="507206"/>
                </a:lnTo>
                <a:lnTo>
                  <a:pt x="1896333" y="507684"/>
                </a:lnTo>
                <a:lnTo>
                  <a:pt x="1862113" y="471364"/>
                </a:lnTo>
                <a:lnTo>
                  <a:pt x="1826874" y="398169"/>
                </a:lnTo>
                <a:lnTo>
                  <a:pt x="1805422" y="349918"/>
                </a:lnTo>
                <a:lnTo>
                  <a:pt x="1782490" y="297654"/>
                </a:lnTo>
                <a:lnTo>
                  <a:pt x="1758884" y="244195"/>
                </a:lnTo>
                <a:lnTo>
                  <a:pt x="1735411" y="192358"/>
                </a:lnTo>
                <a:lnTo>
                  <a:pt x="1712878" y="144959"/>
                </a:lnTo>
                <a:lnTo>
                  <a:pt x="1691788" y="105712"/>
                </a:lnTo>
                <a:lnTo>
                  <a:pt x="1673906" y="76142"/>
                </a:lnTo>
                <a:lnTo>
                  <a:pt x="1672005" y="78054"/>
                </a:lnTo>
                <a:lnTo>
                  <a:pt x="1671530" y="79010"/>
                </a:lnTo>
                <a:lnTo>
                  <a:pt x="1663435" y="91868"/>
                </a:lnTo>
                <a:lnTo>
                  <a:pt x="1636835" y="144959"/>
                </a:lnTo>
                <a:lnTo>
                  <a:pt x="1614760" y="197672"/>
                </a:lnTo>
                <a:lnTo>
                  <a:pt x="1592636" y="255400"/>
                </a:lnTo>
                <a:lnTo>
                  <a:pt x="1571227" y="314382"/>
                </a:lnTo>
                <a:lnTo>
                  <a:pt x="1533612" y="421060"/>
                </a:lnTo>
                <a:lnTo>
                  <a:pt x="1518937" y="461233"/>
                </a:lnTo>
                <a:lnTo>
                  <a:pt x="1508036" y="487612"/>
                </a:lnTo>
                <a:lnTo>
                  <a:pt x="1504709" y="494781"/>
                </a:lnTo>
                <a:lnTo>
                  <a:pt x="1501383" y="499560"/>
                </a:lnTo>
                <a:lnTo>
                  <a:pt x="1496630" y="502427"/>
                </a:lnTo>
                <a:lnTo>
                  <a:pt x="1493303" y="504816"/>
                </a:lnTo>
                <a:lnTo>
                  <a:pt x="1488550" y="506728"/>
                </a:lnTo>
                <a:lnTo>
                  <a:pt x="1477619" y="506728"/>
                </a:lnTo>
                <a:lnTo>
                  <a:pt x="1467638" y="505772"/>
                </a:lnTo>
                <a:lnTo>
                  <a:pt x="1460034" y="493825"/>
                </a:lnTo>
                <a:lnTo>
                  <a:pt x="1451316" y="474881"/>
                </a:lnTo>
                <a:lnTo>
                  <a:pt x="1419264" y="396849"/>
                </a:lnTo>
                <a:lnTo>
                  <a:pt x="1398249" y="348066"/>
                </a:lnTo>
                <a:lnTo>
                  <a:pt x="1338543" y="215808"/>
                </a:lnTo>
                <a:lnTo>
                  <a:pt x="1318825" y="171669"/>
                </a:lnTo>
                <a:lnTo>
                  <a:pt x="1299267" y="127370"/>
                </a:lnTo>
                <a:lnTo>
                  <a:pt x="1279906" y="82833"/>
                </a:lnTo>
                <a:lnTo>
                  <a:pt x="1274678" y="73275"/>
                </a:lnTo>
                <a:lnTo>
                  <a:pt x="1273252" y="74708"/>
                </a:lnTo>
                <a:lnTo>
                  <a:pt x="1272302" y="76620"/>
                </a:lnTo>
                <a:lnTo>
                  <a:pt x="1270876" y="78532"/>
                </a:lnTo>
                <a:lnTo>
                  <a:pt x="1245412" y="130548"/>
                </a:lnTo>
                <a:lnTo>
                  <a:pt x="1221395" y="199234"/>
                </a:lnTo>
                <a:lnTo>
                  <a:pt x="1206133" y="249566"/>
                </a:lnTo>
                <a:lnTo>
                  <a:pt x="1191505" y="301172"/>
                </a:lnTo>
                <a:lnTo>
                  <a:pt x="1164785" y="398491"/>
                </a:lnTo>
                <a:lnTo>
                  <a:pt x="1153008" y="439344"/>
                </a:lnTo>
                <a:lnTo>
                  <a:pt x="1138572" y="483431"/>
                </a:lnTo>
                <a:lnTo>
                  <a:pt x="1124017" y="509595"/>
                </a:lnTo>
                <a:lnTo>
                  <a:pt x="1117363" y="516764"/>
                </a:lnTo>
                <a:lnTo>
                  <a:pt x="1109759" y="518198"/>
                </a:lnTo>
                <a:lnTo>
                  <a:pt x="1097402" y="517242"/>
                </a:lnTo>
                <a:lnTo>
                  <a:pt x="1091223" y="514852"/>
                </a:lnTo>
                <a:lnTo>
                  <a:pt x="1071715" y="480444"/>
                </a:lnTo>
                <a:lnTo>
                  <a:pt x="1066034" y="458938"/>
                </a:lnTo>
                <a:lnTo>
                  <a:pt x="1050142" y="418817"/>
                </a:lnTo>
                <a:lnTo>
                  <a:pt x="1014437" y="340188"/>
                </a:lnTo>
                <a:lnTo>
                  <a:pt x="998545" y="299798"/>
                </a:lnTo>
                <a:lnTo>
                  <a:pt x="984169" y="251993"/>
                </a:lnTo>
                <a:lnTo>
                  <a:pt x="971938" y="202491"/>
                </a:lnTo>
                <a:lnTo>
                  <a:pt x="959432" y="152805"/>
                </a:lnTo>
                <a:lnTo>
                  <a:pt x="944235" y="104449"/>
                </a:lnTo>
                <a:lnTo>
                  <a:pt x="923452" y="57982"/>
                </a:lnTo>
                <a:lnTo>
                  <a:pt x="922502" y="56548"/>
                </a:lnTo>
                <a:lnTo>
                  <a:pt x="921551" y="54637"/>
                </a:lnTo>
                <a:lnTo>
                  <a:pt x="902065" y="100993"/>
                </a:lnTo>
                <a:lnTo>
                  <a:pt x="886765" y="147970"/>
                </a:lnTo>
                <a:lnTo>
                  <a:pt x="871789" y="200900"/>
                </a:lnTo>
                <a:lnTo>
                  <a:pt x="857694" y="256195"/>
                </a:lnTo>
                <a:lnTo>
                  <a:pt x="845038" y="310270"/>
                </a:lnTo>
                <a:lnTo>
                  <a:pt x="834377" y="359538"/>
                </a:lnTo>
                <a:lnTo>
                  <a:pt x="826268" y="400413"/>
                </a:lnTo>
                <a:lnTo>
                  <a:pt x="820719" y="434386"/>
                </a:lnTo>
                <a:lnTo>
                  <a:pt x="819724" y="442331"/>
                </a:lnTo>
                <a:lnTo>
                  <a:pt x="807486" y="481877"/>
                </a:lnTo>
                <a:lnTo>
                  <a:pt x="782297" y="496214"/>
                </a:lnTo>
                <a:lnTo>
                  <a:pt x="775167" y="496214"/>
                </a:lnTo>
                <a:lnTo>
                  <a:pt x="742968" y="462403"/>
                </a:lnTo>
                <a:lnTo>
                  <a:pt x="717660" y="419751"/>
                </a:lnTo>
                <a:lnTo>
                  <a:pt x="697293" y="381543"/>
                </a:lnTo>
                <a:lnTo>
                  <a:pt x="675607" y="339021"/>
                </a:lnTo>
                <a:lnTo>
                  <a:pt x="630914" y="249265"/>
                </a:lnTo>
                <a:lnTo>
                  <a:pt x="609227" y="206146"/>
                </a:lnTo>
                <a:lnTo>
                  <a:pt x="588861" y="166943"/>
                </a:lnTo>
                <a:lnTo>
                  <a:pt x="567340" y="130115"/>
                </a:lnTo>
                <a:lnTo>
                  <a:pt x="560820" y="119631"/>
                </a:lnTo>
                <a:lnTo>
                  <a:pt x="524165" y="224231"/>
                </a:lnTo>
                <a:lnTo>
                  <a:pt x="506750" y="276956"/>
                </a:lnTo>
                <a:lnTo>
                  <a:pt x="491430" y="329906"/>
                </a:lnTo>
                <a:lnTo>
                  <a:pt x="483819" y="365651"/>
                </a:lnTo>
                <a:lnTo>
                  <a:pt x="475806" y="404757"/>
                </a:lnTo>
                <a:lnTo>
                  <a:pt x="465030" y="442876"/>
                </a:lnTo>
                <a:lnTo>
                  <a:pt x="447230" y="478532"/>
                </a:lnTo>
                <a:lnTo>
                  <a:pt x="422516" y="498126"/>
                </a:lnTo>
                <a:lnTo>
                  <a:pt x="418238" y="498126"/>
                </a:lnTo>
                <a:lnTo>
                  <a:pt x="381553" y="465293"/>
                </a:lnTo>
                <a:lnTo>
                  <a:pt x="348997" y="404943"/>
                </a:lnTo>
                <a:lnTo>
                  <a:pt x="328887" y="366704"/>
                </a:lnTo>
                <a:lnTo>
                  <a:pt x="305406" y="322946"/>
                </a:lnTo>
                <a:lnTo>
                  <a:pt x="280410" y="279010"/>
                </a:lnTo>
                <a:lnTo>
                  <a:pt x="254700" y="237940"/>
                </a:lnTo>
                <a:lnTo>
                  <a:pt x="229080" y="202785"/>
                </a:lnTo>
                <a:lnTo>
                  <a:pt x="195336" y="169810"/>
                </a:lnTo>
                <a:lnTo>
                  <a:pt x="191059" y="166943"/>
                </a:lnTo>
                <a:lnTo>
                  <a:pt x="186781" y="167421"/>
                </a:lnTo>
                <a:lnTo>
                  <a:pt x="184880" y="167898"/>
                </a:lnTo>
                <a:lnTo>
                  <a:pt x="183930" y="169810"/>
                </a:lnTo>
                <a:lnTo>
                  <a:pt x="179177" y="174589"/>
                </a:lnTo>
                <a:lnTo>
                  <a:pt x="154463" y="225664"/>
                </a:lnTo>
                <a:lnTo>
                  <a:pt x="136878" y="280204"/>
                </a:lnTo>
                <a:lnTo>
                  <a:pt x="121127" y="336813"/>
                </a:lnTo>
                <a:lnTo>
                  <a:pt x="105688" y="394004"/>
                </a:lnTo>
                <a:lnTo>
                  <a:pt x="90160" y="447342"/>
                </a:lnTo>
                <a:lnTo>
                  <a:pt x="74142" y="492391"/>
                </a:lnTo>
                <a:lnTo>
                  <a:pt x="55190" y="527815"/>
                </a:lnTo>
                <a:lnTo>
                  <a:pt x="29942" y="551173"/>
                </a:lnTo>
                <a:lnTo>
                  <a:pt x="25189" y="551650"/>
                </a:lnTo>
                <a:close/>
              </a:path>
            </a:pathLst>
          </a:custGeom>
          <a:solidFill>
            <a:srgbClr val="241725"/>
          </a:solidFill>
        </p:spPr>
        <p:txBody>
          <a:bodyPr wrap="square" lIns="0" tIns="0" rIns="0" bIns="0" rtlCol="0"/>
          <a:lstStyle/>
          <a:p>
            <a:endParaRPr/>
          </a:p>
        </p:txBody>
      </p:sp>
      <p:sp>
        <p:nvSpPr>
          <p:cNvPr id="14" name="object 6">
            <a:extLst>
              <a:ext uri="{FF2B5EF4-FFF2-40B4-BE49-F238E27FC236}">
                <a16:creationId xmlns:a16="http://schemas.microsoft.com/office/drawing/2014/main" id="{561815CC-A5F3-63D9-7257-4E65FC0B164D}"/>
              </a:ext>
            </a:extLst>
          </p:cNvPr>
          <p:cNvSpPr/>
          <p:nvPr/>
        </p:nvSpPr>
        <p:spPr>
          <a:xfrm>
            <a:off x="506705" y="494237"/>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5" name="object 6">
            <a:extLst>
              <a:ext uri="{FF2B5EF4-FFF2-40B4-BE49-F238E27FC236}">
                <a16:creationId xmlns:a16="http://schemas.microsoft.com/office/drawing/2014/main" id="{3725B670-D74B-E992-5802-5E84003C0505}"/>
              </a:ext>
            </a:extLst>
          </p:cNvPr>
          <p:cNvSpPr/>
          <p:nvPr/>
        </p:nvSpPr>
        <p:spPr>
          <a:xfrm>
            <a:off x="12449699" y="393312"/>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a:p>
        </p:txBody>
      </p:sp>
      <p:sp>
        <p:nvSpPr>
          <p:cNvPr id="17" name="object 6">
            <a:extLst>
              <a:ext uri="{FF2B5EF4-FFF2-40B4-BE49-F238E27FC236}">
                <a16:creationId xmlns:a16="http://schemas.microsoft.com/office/drawing/2014/main" id="{A5DF879B-899B-FC18-AB14-CAE891A269FB}"/>
              </a:ext>
            </a:extLst>
          </p:cNvPr>
          <p:cNvSpPr/>
          <p:nvPr/>
        </p:nvSpPr>
        <p:spPr>
          <a:xfrm>
            <a:off x="1264982" y="491114"/>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8" name="object 6">
            <a:extLst>
              <a:ext uri="{FF2B5EF4-FFF2-40B4-BE49-F238E27FC236}">
                <a16:creationId xmlns:a16="http://schemas.microsoft.com/office/drawing/2014/main" id="{E498D7E1-5980-D94D-BD46-71BEEA133EEC}"/>
              </a:ext>
            </a:extLst>
          </p:cNvPr>
          <p:cNvSpPr/>
          <p:nvPr/>
        </p:nvSpPr>
        <p:spPr>
          <a:xfrm>
            <a:off x="11553340" y="386395"/>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5" name="object 8">
            <a:extLst>
              <a:ext uri="{FF2B5EF4-FFF2-40B4-BE49-F238E27FC236}">
                <a16:creationId xmlns:a16="http://schemas.microsoft.com/office/drawing/2014/main" id="{77AD41C5-7471-289E-B90E-A2513260E5F1}"/>
              </a:ext>
            </a:extLst>
          </p:cNvPr>
          <p:cNvSpPr/>
          <p:nvPr/>
        </p:nvSpPr>
        <p:spPr>
          <a:xfrm>
            <a:off x="9262335" y="1607172"/>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B050"/>
          </a:solidFill>
        </p:spPr>
        <p:txBody>
          <a:bodyPr wrap="square" lIns="0" tIns="0" rIns="0" bIns="0" rtlCol="0"/>
          <a:lstStyle/>
          <a:p>
            <a:endParaRPr dirty="0"/>
          </a:p>
        </p:txBody>
      </p:sp>
      <p:sp>
        <p:nvSpPr>
          <p:cNvPr id="13" name="object 13">
            <a:extLst>
              <a:ext uri="{FF2B5EF4-FFF2-40B4-BE49-F238E27FC236}">
                <a16:creationId xmlns:a16="http://schemas.microsoft.com/office/drawing/2014/main" id="{2F1094B4-66D0-B89F-4ECE-5E9C6D8645A3}"/>
              </a:ext>
            </a:extLst>
          </p:cNvPr>
          <p:cNvSpPr txBox="1"/>
          <p:nvPr/>
        </p:nvSpPr>
        <p:spPr>
          <a:xfrm>
            <a:off x="9639692" y="1676035"/>
            <a:ext cx="347646" cy="1024639"/>
          </a:xfrm>
          <a:prstGeom prst="rect">
            <a:avLst/>
          </a:prstGeom>
          <a:solidFill>
            <a:srgbClr val="00B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2</a:t>
            </a:r>
            <a:endParaRPr sz="6550" dirty="0">
              <a:latin typeface="Calibri"/>
              <a:cs typeface="Calibri"/>
            </a:endParaRPr>
          </a:p>
        </p:txBody>
      </p:sp>
      <p:sp>
        <p:nvSpPr>
          <p:cNvPr id="26" name="object 8">
            <a:extLst>
              <a:ext uri="{FF2B5EF4-FFF2-40B4-BE49-F238E27FC236}">
                <a16:creationId xmlns:a16="http://schemas.microsoft.com/office/drawing/2014/main" id="{D8018442-8D17-C1C4-EF76-9FA094C42E62}"/>
              </a:ext>
            </a:extLst>
          </p:cNvPr>
          <p:cNvSpPr/>
          <p:nvPr/>
        </p:nvSpPr>
        <p:spPr>
          <a:xfrm>
            <a:off x="506705" y="1703989"/>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92D050"/>
          </a:solidFill>
        </p:spPr>
        <p:txBody>
          <a:bodyPr wrap="square" lIns="0" tIns="0" rIns="0" bIns="0" rtlCol="0"/>
          <a:lstStyle/>
          <a:p>
            <a:endParaRPr dirty="0"/>
          </a:p>
        </p:txBody>
      </p:sp>
      <p:sp>
        <p:nvSpPr>
          <p:cNvPr id="27" name="object 13">
            <a:extLst>
              <a:ext uri="{FF2B5EF4-FFF2-40B4-BE49-F238E27FC236}">
                <a16:creationId xmlns:a16="http://schemas.microsoft.com/office/drawing/2014/main" id="{DBADCDBC-BC83-0D80-39FB-0E0A1B7CF667}"/>
              </a:ext>
            </a:extLst>
          </p:cNvPr>
          <p:cNvSpPr txBox="1"/>
          <p:nvPr/>
        </p:nvSpPr>
        <p:spPr>
          <a:xfrm>
            <a:off x="829215" y="1764538"/>
            <a:ext cx="347646" cy="1024639"/>
          </a:xfrm>
          <a:prstGeom prst="rect">
            <a:avLst/>
          </a:prstGeom>
          <a:solidFill>
            <a:srgbClr val="92D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1</a:t>
            </a:r>
            <a:endParaRPr sz="6550" dirty="0">
              <a:latin typeface="Calibri"/>
              <a:cs typeface="Calibri"/>
            </a:endParaRPr>
          </a:p>
        </p:txBody>
      </p:sp>
      <p:sp>
        <p:nvSpPr>
          <p:cNvPr id="3" name="object 8">
            <a:extLst>
              <a:ext uri="{FF2B5EF4-FFF2-40B4-BE49-F238E27FC236}">
                <a16:creationId xmlns:a16="http://schemas.microsoft.com/office/drawing/2014/main" id="{B7B7D5B2-7568-1D1B-081D-7EF3518CBD1B}"/>
              </a:ext>
            </a:extLst>
          </p:cNvPr>
          <p:cNvSpPr/>
          <p:nvPr/>
        </p:nvSpPr>
        <p:spPr>
          <a:xfrm>
            <a:off x="506705" y="5890531"/>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92D050"/>
          </a:solidFill>
        </p:spPr>
        <p:txBody>
          <a:bodyPr wrap="square" lIns="0" tIns="0" rIns="0" bIns="0" rtlCol="0"/>
          <a:lstStyle/>
          <a:p>
            <a:endParaRPr dirty="0"/>
          </a:p>
        </p:txBody>
      </p:sp>
      <p:sp>
        <p:nvSpPr>
          <p:cNvPr id="16" name="object 13">
            <a:extLst>
              <a:ext uri="{FF2B5EF4-FFF2-40B4-BE49-F238E27FC236}">
                <a16:creationId xmlns:a16="http://schemas.microsoft.com/office/drawing/2014/main" id="{09580BA0-18CF-63A0-99CB-30E0E729F3D0}"/>
              </a:ext>
            </a:extLst>
          </p:cNvPr>
          <p:cNvSpPr txBox="1"/>
          <p:nvPr/>
        </p:nvSpPr>
        <p:spPr>
          <a:xfrm>
            <a:off x="829215" y="5951080"/>
            <a:ext cx="347646" cy="1024639"/>
          </a:xfrm>
          <a:prstGeom prst="rect">
            <a:avLst/>
          </a:prstGeom>
          <a:solidFill>
            <a:srgbClr val="92D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3</a:t>
            </a:r>
            <a:endParaRPr sz="6550" dirty="0">
              <a:latin typeface="Calibri"/>
              <a:cs typeface="Calibri"/>
            </a:endParaRPr>
          </a:p>
        </p:txBody>
      </p:sp>
      <p:sp>
        <p:nvSpPr>
          <p:cNvPr id="21" name="TextBox 20">
            <a:extLst>
              <a:ext uri="{FF2B5EF4-FFF2-40B4-BE49-F238E27FC236}">
                <a16:creationId xmlns:a16="http://schemas.microsoft.com/office/drawing/2014/main" id="{41125BEE-6409-1E09-4D45-6B118E12678F}"/>
              </a:ext>
            </a:extLst>
          </p:cNvPr>
          <p:cNvSpPr txBox="1"/>
          <p:nvPr/>
        </p:nvSpPr>
        <p:spPr>
          <a:xfrm>
            <a:off x="1386352" y="6231700"/>
            <a:ext cx="9144000" cy="463397"/>
          </a:xfrm>
          <a:prstGeom prst="rect">
            <a:avLst/>
          </a:prstGeom>
          <a:noFill/>
        </p:spPr>
        <p:txBody>
          <a:bodyPr wrap="square">
            <a:spAutoFit/>
          </a:bodyPr>
          <a:lstStyle/>
          <a:p>
            <a:pPr marL="457200" lvl="1" algn="just">
              <a:lnSpc>
                <a:spcPct val="150000"/>
              </a:lnSpc>
              <a:spcAft>
                <a:spcPts val="800"/>
              </a:spcAft>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Mengurangi</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Kompleksitas</a:t>
            </a:r>
            <a:r>
              <a:rPr lang="en-ID" sz="1800" b="1" kern="100" dirty="0">
                <a:effectLst/>
                <a:latin typeface="Arial" panose="020B0604020202020204" pitchFamily="34" charset="0"/>
                <a:ea typeface="Calibri" panose="020F0502020204030204" pitchFamily="34" charset="0"/>
                <a:cs typeface="Arial" panose="020B0604020202020204" pitchFamily="34" charset="0"/>
              </a:rPr>
              <a:t> Desain</a:t>
            </a:r>
          </a:p>
        </p:txBody>
      </p:sp>
      <p:sp>
        <p:nvSpPr>
          <p:cNvPr id="32" name="TextBox 31">
            <a:extLst>
              <a:ext uri="{FF2B5EF4-FFF2-40B4-BE49-F238E27FC236}">
                <a16:creationId xmlns:a16="http://schemas.microsoft.com/office/drawing/2014/main" id="{FC924B6B-6775-5EAE-200B-97FB3C853C94}"/>
              </a:ext>
            </a:extLst>
          </p:cNvPr>
          <p:cNvSpPr txBox="1"/>
          <p:nvPr/>
        </p:nvSpPr>
        <p:spPr>
          <a:xfrm>
            <a:off x="1753113" y="2772913"/>
            <a:ext cx="6628887" cy="3365024"/>
          </a:xfrm>
          <a:prstGeom prst="rect">
            <a:avLst/>
          </a:prstGeom>
          <a:noFill/>
        </p:spPr>
        <p:txBody>
          <a:bodyPr wrap="square">
            <a:spAutoFit/>
          </a:bodyPr>
          <a:lstStyle/>
          <a:p>
            <a:pPr algn="just">
              <a:lnSpc>
                <a:spcPct val="150000"/>
              </a:lnSpc>
              <a:spcAft>
                <a:spcPts val="800"/>
              </a:spcAft>
            </a:pPr>
            <a:r>
              <a:rPr lang="en-ID" sz="1800" kern="100" dirty="0">
                <a:effectLst/>
                <a:latin typeface="Arial" panose="020B0604020202020204" pitchFamily="34" charset="0"/>
                <a:ea typeface="Calibri" panose="020F0502020204030204" pitchFamily="34" charset="0"/>
                <a:cs typeface="Arial" panose="020B0604020202020204" pitchFamily="34" charset="0"/>
              </a:rPr>
              <a:t>Desain </a:t>
            </a:r>
            <a:r>
              <a:rPr lang="en-ID" sz="1800" kern="100" dirty="0" err="1">
                <a:effectLst/>
                <a:latin typeface="Arial" panose="020B0604020202020204" pitchFamily="34" charset="0"/>
                <a:ea typeface="Calibri" panose="020F0502020204030204" pitchFamily="34" charset="0"/>
                <a:cs typeface="Arial" panose="020B0604020202020204" pitchFamily="34" charset="0"/>
              </a:rPr>
              <a:t>awal</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dari</a:t>
            </a:r>
            <a:r>
              <a:rPr lang="en-ID" sz="1800" kern="100" dirty="0">
                <a:effectLst/>
                <a:latin typeface="Arial" panose="020B0604020202020204" pitchFamily="34" charset="0"/>
                <a:ea typeface="Calibri" panose="020F0502020204030204" pitchFamily="34" charset="0"/>
                <a:cs typeface="Arial" panose="020B0604020202020204" pitchFamily="34" charset="0"/>
              </a:rPr>
              <a:t> Data Warehouse yang </a:t>
            </a:r>
            <a:r>
              <a:rPr lang="en-ID" sz="1800" kern="100" dirty="0" err="1">
                <a:effectLst/>
                <a:latin typeface="Arial" panose="020B0604020202020204" pitchFamily="34" charset="0"/>
                <a:ea typeface="Calibri" panose="020F0502020204030204" pitchFamily="34" charset="0"/>
                <a:cs typeface="Arial" panose="020B0604020202020204" pitchFamily="34" charset="0"/>
              </a:rPr>
              <a:t>telah</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jelas</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memberikan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jalan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bagi</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untuk</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menentukan</a:t>
            </a:r>
            <a:r>
              <a:rPr lang="en-ID" sz="1800" kern="100" dirty="0">
                <a:effectLst/>
                <a:latin typeface="Arial" panose="020B0604020202020204" pitchFamily="34" charset="0"/>
                <a:ea typeface="Calibri" panose="020F0502020204030204" pitchFamily="34" charset="0"/>
                <a:cs typeface="Arial" panose="020B0604020202020204" pitchFamily="34" charset="0"/>
              </a:rPr>
              <a:t> platform </a:t>
            </a:r>
            <a:r>
              <a:rPr lang="en-ID" sz="1800" kern="100" dirty="0" err="1">
                <a:effectLst/>
                <a:latin typeface="Arial" panose="020B0604020202020204" pitchFamily="34" charset="0"/>
                <a:ea typeface="Calibri" panose="020F0502020204030204" pitchFamily="34" charset="0"/>
                <a:cs typeface="Arial" panose="020B0604020202020204" pitchFamily="34" charset="0"/>
              </a:rPr>
              <a:t>apa</a:t>
            </a:r>
            <a:r>
              <a:rPr lang="en-ID" sz="1800" kern="100" dirty="0">
                <a:effectLst/>
                <a:latin typeface="Arial" panose="020B0604020202020204" pitchFamily="34" charset="0"/>
                <a:ea typeface="Calibri" panose="020F0502020204030204" pitchFamily="34" charset="0"/>
                <a:cs typeface="Arial" panose="020B0604020202020204" pitchFamily="34" charset="0"/>
              </a:rPr>
              <a:t> yang </a:t>
            </a:r>
            <a:r>
              <a:rPr lang="en-ID" sz="1800" kern="100" dirty="0" err="1">
                <a:effectLst/>
                <a:latin typeface="Arial" panose="020B0604020202020204" pitchFamily="34" charset="0"/>
                <a:ea typeface="Calibri" panose="020F0502020204030204" pitchFamily="34" charset="0"/>
                <a:cs typeface="Arial" panose="020B0604020202020204" pitchFamily="34" charset="0"/>
              </a:rPr>
              <a:t>akan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digunakan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untuk</a:t>
            </a:r>
            <a:r>
              <a:rPr lang="en-ID" sz="1800" kern="100" dirty="0">
                <a:effectLst/>
                <a:latin typeface="Arial" panose="020B0604020202020204" pitchFamily="34" charset="0"/>
                <a:ea typeface="Calibri" panose="020F0502020204030204" pitchFamily="34" charset="0"/>
                <a:cs typeface="Arial" panose="020B0604020202020204" pitchFamily="34" charset="0"/>
              </a:rPr>
              <a:t> engine OLAP (</a:t>
            </a:r>
            <a:r>
              <a:rPr lang="en-ID" sz="1800" kern="100" dirty="0" err="1">
                <a:effectLst/>
                <a:latin typeface="Arial" panose="020B0604020202020204" pitchFamily="34" charset="0"/>
                <a:ea typeface="Calibri" panose="020F0502020204030204" pitchFamily="34" charset="0"/>
                <a:cs typeface="Arial" panose="020B0604020202020204" pitchFamily="34" charset="0"/>
              </a:rPr>
              <a:t>dibahas</a:t>
            </a:r>
            <a:r>
              <a:rPr lang="en-ID" sz="1800" kern="100" dirty="0">
                <a:effectLst/>
                <a:latin typeface="Arial" panose="020B0604020202020204" pitchFamily="34" charset="0"/>
                <a:ea typeface="Calibri" panose="020F0502020204030204" pitchFamily="34" charset="0"/>
                <a:cs typeface="Arial" panose="020B0604020202020204" pitchFamily="34" charset="0"/>
              </a:rPr>
              <a:t> pada </a:t>
            </a:r>
            <a:r>
              <a:rPr lang="en-ID" sz="1800" kern="100" dirty="0" err="1">
                <a:effectLst/>
                <a:latin typeface="Arial" panose="020B0604020202020204" pitchFamily="34" charset="0"/>
                <a:ea typeface="Calibri" panose="020F0502020204030204" pitchFamily="34" charset="0"/>
                <a:cs typeface="Arial" panose="020B0604020202020204" pitchFamily="34" charset="0"/>
              </a:rPr>
              <a:t>subbab</a:t>
            </a:r>
            <a:r>
              <a:rPr lang="en-ID" sz="1800" kern="100" dirty="0">
                <a:effectLst/>
                <a:latin typeface="Arial" panose="020B0604020202020204" pitchFamily="34" charset="0"/>
                <a:ea typeface="Calibri" panose="020F0502020204030204" pitchFamily="34" charset="0"/>
                <a:cs typeface="Arial" panose="020B0604020202020204" pitchFamily="34" charset="0"/>
              </a:rPr>
              <a:t> di </a:t>
            </a:r>
            <a:r>
              <a:rPr lang="en-ID" sz="1800" kern="100" dirty="0" err="1">
                <a:effectLst/>
                <a:latin typeface="Arial" panose="020B0604020202020204" pitchFamily="34" charset="0"/>
                <a:ea typeface="Calibri" panose="020F0502020204030204" pitchFamily="34" charset="0"/>
                <a:cs typeface="Arial" panose="020B0604020202020204" pitchFamily="34" charset="0"/>
              </a:rPr>
              <a:t>bawah</a:t>
            </a:r>
            <a:r>
              <a:rPr lang="en-ID" sz="1800" kern="100" dirty="0">
                <a:effectLst/>
                <a:latin typeface="Arial" panose="020B0604020202020204" pitchFamily="34" charset="0"/>
                <a:ea typeface="Calibri" panose="020F0502020204030204" pitchFamily="34" charset="0"/>
                <a:cs typeface="Arial" panose="020B0604020202020204" pitchFamily="34" charset="0"/>
              </a:rPr>
              <a:t>), platform yang </a:t>
            </a:r>
            <a:r>
              <a:rPr lang="en-ID" sz="1800" kern="100" dirty="0" err="1">
                <a:effectLst/>
                <a:latin typeface="Arial" panose="020B0604020202020204" pitchFamily="34" charset="0"/>
                <a:ea typeface="Calibri" panose="020F0502020204030204" pitchFamily="34" charset="0"/>
                <a:cs typeface="Arial" panose="020B0604020202020204" pitchFamily="34" charset="0"/>
              </a:rPr>
              <a:t>digunakan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untuk</a:t>
            </a:r>
            <a:r>
              <a:rPr lang="en-ID" sz="1800" kern="100" dirty="0">
                <a:effectLst/>
                <a:latin typeface="Arial" panose="020B0604020202020204" pitchFamily="34" charset="0"/>
                <a:ea typeface="Calibri" panose="020F0502020204030204" pitchFamily="34" charset="0"/>
                <a:cs typeface="Arial" panose="020B0604020202020204" pitchFamily="34" charset="0"/>
              </a:rPr>
              <a:t> server dan client, </a:t>
            </a:r>
            <a:r>
              <a:rPr lang="en-ID" sz="1800" kern="100" dirty="0" err="1">
                <a:effectLst/>
                <a:latin typeface="Arial" panose="020B0604020202020204" pitchFamily="34" charset="0"/>
                <a:ea typeface="Calibri" panose="020F0502020204030204" pitchFamily="34" charset="0"/>
                <a:cs typeface="Arial" panose="020B0604020202020204" pitchFamily="34" charset="0"/>
              </a:rPr>
              <a:t>hingga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berapa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jumlah</a:t>
            </a:r>
            <a:r>
              <a:rPr lang="en-ID" sz="1800" kern="100" dirty="0">
                <a:effectLst/>
                <a:latin typeface="Arial" panose="020B0604020202020204" pitchFamily="34" charset="0"/>
                <a:ea typeface="Calibri" panose="020F0502020204030204" pitchFamily="34" charset="0"/>
                <a:cs typeface="Arial" panose="020B0604020202020204" pitchFamily="34" charset="0"/>
              </a:rPr>
              <a:t> Data Mart yang </a:t>
            </a:r>
            <a:r>
              <a:rPr lang="en-ID" sz="1800" kern="100" dirty="0" err="1">
                <a:effectLst/>
                <a:latin typeface="Arial" panose="020B0604020202020204" pitchFamily="34" charset="0"/>
                <a:ea typeface="Calibri" panose="020F0502020204030204" pitchFamily="34" charset="0"/>
                <a:cs typeface="Arial" panose="020B0604020202020204" pitchFamily="34" charset="0"/>
              </a:rPr>
              <a:t>perlu</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dibangun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sesuai</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dengan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kebutuhan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setiap</a:t>
            </a:r>
            <a:r>
              <a:rPr lang="en-ID" sz="1800" kern="100" dirty="0">
                <a:effectLst/>
                <a:latin typeface="Arial" panose="020B0604020202020204" pitchFamily="34" charset="0"/>
                <a:ea typeface="Calibri" panose="020F0502020204030204" pitchFamily="34" charset="0"/>
                <a:cs typeface="Arial" panose="020B0604020202020204" pitchFamily="34" charset="0"/>
              </a:rPr>
              <a:t> unit </a:t>
            </a:r>
            <a:r>
              <a:rPr lang="en-ID" sz="1800" kern="1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kern="100" dirty="0">
                <a:effectLst/>
                <a:latin typeface="Arial" panose="020B0604020202020204" pitchFamily="34" charset="0"/>
                <a:ea typeface="Calibri" panose="020F0502020204030204" pitchFamily="34" charset="0"/>
                <a:cs typeface="Arial" panose="020B0604020202020204" pitchFamily="34" charset="0"/>
              </a:rPr>
              <a:t> di </a:t>
            </a:r>
            <a:r>
              <a:rPr lang="en-ID" sz="1800" kern="100" dirty="0" err="1">
                <a:effectLst/>
                <a:latin typeface="Arial" panose="020B0604020202020204" pitchFamily="34" charset="0"/>
                <a:ea typeface="Calibri" panose="020F0502020204030204" pitchFamily="34" charset="0"/>
                <a:cs typeface="Arial" panose="020B0604020202020204" pitchFamily="34" charset="0"/>
              </a:rPr>
              <a:t>dalam</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sebuah</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organisasi</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terutamanya</a:t>
            </a:r>
            <a:r>
              <a:rPr lang="en-ID" sz="1800" kern="100" dirty="0">
                <a:effectLst/>
                <a:latin typeface="Arial" panose="020B0604020202020204" pitchFamily="34" charset="0"/>
                <a:ea typeface="Calibri" panose="020F0502020204030204" pitchFamily="34" charset="0"/>
                <a:cs typeface="Arial" panose="020B0604020202020204" pitchFamily="34" charset="0"/>
              </a:rPr>
              <a:t> pada </a:t>
            </a:r>
            <a:r>
              <a:rPr lang="en-ID" sz="1800" kern="100" dirty="0" err="1">
                <a:effectLst/>
                <a:latin typeface="Arial" panose="020B0604020202020204" pitchFamily="34" charset="0"/>
                <a:ea typeface="Calibri" panose="020F0502020204030204" pitchFamily="34" charset="0"/>
                <a:cs typeface="Arial" panose="020B0604020202020204" pitchFamily="34" charset="0"/>
              </a:rPr>
              <a:t>organisasi</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skala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besar</a:t>
            </a:r>
            <a:r>
              <a:rPr lang="en-ID" sz="1800" kern="100" dirty="0">
                <a:effectLst/>
                <a:latin typeface="Arial" panose="020B0604020202020204" pitchFamily="34" charset="0"/>
                <a:ea typeface="Calibri" panose="020F0502020204030204" pitchFamily="34" charset="0"/>
                <a:cs typeface="Arial" panose="020B0604020202020204" pitchFamily="34" charset="0"/>
              </a:rPr>
              <a:t>).</a:t>
            </a:r>
          </a:p>
        </p:txBody>
      </p:sp>
      <p:sp>
        <p:nvSpPr>
          <p:cNvPr id="34" name="TextBox 33">
            <a:extLst>
              <a:ext uri="{FF2B5EF4-FFF2-40B4-BE49-F238E27FC236}">
                <a16:creationId xmlns:a16="http://schemas.microsoft.com/office/drawing/2014/main" id="{407F7731-230E-0AAE-481D-8B429510B545}"/>
              </a:ext>
            </a:extLst>
          </p:cNvPr>
          <p:cNvSpPr txBox="1"/>
          <p:nvPr/>
        </p:nvSpPr>
        <p:spPr>
          <a:xfrm>
            <a:off x="10376068" y="2651422"/>
            <a:ext cx="5778332" cy="2125390"/>
          </a:xfrm>
          <a:prstGeom prst="rect">
            <a:avLst/>
          </a:prstGeom>
          <a:noFill/>
        </p:spPr>
        <p:txBody>
          <a:bodyPr wrap="square">
            <a:spAutoFit/>
          </a:bodyPr>
          <a:lstStyle/>
          <a:p>
            <a:pPr algn="just">
              <a:lnSpc>
                <a:spcPct val="150000"/>
              </a:lnSpc>
              <a:spcAft>
                <a:spcPts val="800"/>
              </a:spcAft>
            </a:pPr>
            <a:r>
              <a:rPr lang="en-ID" sz="1800" kern="100" dirty="0">
                <a:effectLst/>
                <a:latin typeface="Arial" panose="020B0604020202020204" pitchFamily="34" charset="0"/>
                <a:ea typeface="Calibri" panose="020F0502020204030204" pitchFamily="34" charset="0"/>
                <a:cs typeface="Arial" panose="020B0604020202020204" pitchFamily="34" charset="0"/>
              </a:rPr>
              <a:t>Desain Data Warehouse yang </a:t>
            </a:r>
            <a:r>
              <a:rPr lang="en-ID" sz="1800" kern="100" dirty="0" err="1">
                <a:effectLst/>
                <a:latin typeface="Arial" panose="020B0604020202020204" pitchFamily="34" charset="0"/>
                <a:ea typeface="Calibri" panose="020F0502020204030204" pitchFamily="34" charset="0"/>
                <a:cs typeface="Arial" panose="020B0604020202020204" pitchFamily="34" charset="0"/>
              </a:rPr>
              <a:t>jelas</a:t>
            </a:r>
            <a:r>
              <a:rPr lang="en-ID" sz="1800" kern="100" dirty="0">
                <a:effectLst/>
                <a:latin typeface="Arial" panose="020B0604020202020204" pitchFamily="34" charset="0"/>
                <a:ea typeface="Calibri" panose="020F0502020204030204" pitchFamily="34" charset="0"/>
                <a:cs typeface="Arial" panose="020B0604020202020204" pitchFamily="34" charset="0"/>
              </a:rPr>
              <a:t> dan </a:t>
            </a:r>
            <a:r>
              <a:rPr lang="en-ID" sz="1800" kern="100" dirty="0" err="1">
                <a:effectLst/>
                <a:latin typeface="Arial" panose="020B0604020202020204" pitchFamily="34" charset="0"/>
                <a:ea typeface="Calibri" panose="020F0502020204030204" pitchFamily="34" charset="0"/>
                <a:cs typeface="Arial" panose="020B0604020202020204" pitchFamily="34" charset="0"/>
              </a:rPr>
              <a:t>mudah</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dipahami</a:t>
            </a:r>
            <a:r>
              <a:rPr lang="en-ID" sz="1800" kern="100" dirty="0">
                <a:effectLst/>
                <a:latin typeface="Arial" panose="020B0604020202020204" pitchFamily="34" charset="0"/>
                <a:ea typeface="Calibri" panose="020F0502020204030204" pitchFamily="34" charset="0"/>
                <a:cs typeface="Arial" panose="020B0604020202020204" pitchFamily="34" charset="0"/>
              </a:rPr>
              <a:t> oleh </a:t>
            </a:r>
            <a:r>
              <a:rPr lang="en-ID" sz="1800" kern="1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kern="100" dirty="0">
                <a:effectLst/>
                <a:latin typeface="Arial" panose="020B0604020202020204" pitchFamily="34" charset="0"/>
                <a:ea typeface="Calibri" panose="020F0502020204030204" pitchFamily="34" charset="0"/>
                <a:cs typeface="Arial" panose="020B0604020202020204" pitchFamily="34" charset="0"/>
              </a:rPr>
              <a:t> dan </a:t>
            </a:r>
            <a:r>
              <a:rPr lang="en-ID" sz="1800" kern="1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beserta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dengan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dokumentasi</a:t>
            </a:r>
            <a:r>
              <a:rPr lang="en-ID" sz="1800" kern="100" dirty="0">
                <a:effectLst/>
                <a:latin typeface="Arial" panose="020B0604020202020204" pitchFamily="34" charset="0"/>
                <a:ea typeface="Calibri" panose="020F0502020204030204" pitchFamily="34" charset="0"/>
                <a:cs typeface="Arial" panose="020B0604020202020204" pitchFamily="34" charset="0"/>
              </a:rPr>
              <a:t> yang </a:t>
            </a:r>
            <a:r>
              <a:rPr lang="en-ID" sz="1800" kern="100" dirty="0" err="1">
                <a:effectLst/>
                <a:latin typeface="Arial" panose="020B0604020202020204" pitchFamily="34" charset="0"/>
                <a:ea typeface="Calibri" panose="020F0502020204030204" pitchFamily="34" charset="0"/>
                <a:cs typeface="Arial" panose="020B0604020202020204" pitchFamily="34" charset="0"/>
              </a:rPr>
              <a:t>lengkap</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menjadi</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jembatan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penghubung</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komunikasi</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bagi</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kern="100" dirty="0">
                <a:effectLst/>
                <a:latin typeface="Arial" panose="020B0604020202020204" pitchFamily="34" charset="0"/>
                <a:ea typeface="Calibri" panose="020F0502020204030204" pitchFamily="34" charset="0"/>
                <a:cs typeface="Arial" panose="020B0604020202020204" pitchFamily="34" charset="0"/>
              </a:rPr>
              <a:t> dan </a:t>
            </a:r>
            <a:r>
              <a:rPr lang="en-ID" sz="1800" kern="1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kern="100" dirty="0">
                <a:effectLst/>
                <a:latin typeface="Arial" panose="020B0604020202020204" pitchFamily="34" charset="0"/>
                <a:ea typeface="Calibri" panose="020F0502020204030204" pitchFamily="34" charset="0"/>
                <a:cs typeface="Arial" panose="020B0604020202020204" pitchFamily="34" charset="0"/>
              </a:rPr>
              <a:t> di </a:t>
            </a:r>
            <a:r>
              <a:rPr lang="en-ID" sz="1800" kern="100" dirty="0" err="1">
                <a:effectLst/>
                <a:latin typeface="Arial" panose="020B0604020202020204" pitchFamily="34" charset="0"/>
                <a:ea typeface="Calibri" panose="020F0502020204030204" pitchFamily="34" charset="0"/>
                <a:cs typeface="Arial" panose="020B0604020202020204" pitchFamily="34" charset="0"/>
              </a:rPr>
              <a:t>dalam</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mewujudkan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sistem</a:t>
            </a:r>
            <a:r>
              <a:rPr lang="en-ID" sz="1800" kern="100" dirty="0">
                <a:effectLst/>
                <a:latin typeface="Arial" panose="020B0604020202020204" pitchFamily="34" charset="0"/>
                <a:ea typeface="Calibri" panose="020F0502020204030204" pitchFamily="34" charset="0"/>
                <a:cs typeface="Arial" panose="020B0604020202020204" pitchFamily="34" charset="0"/>
              </a:rPr>
              <a:t> Gudang Data.</a:t>
            </a:r>
          </a:p>
        </p:txBody>
      </p:sp>
      <p:sp>
        <p:nvSpPr>
          <p:cNvPr id="36" name="TextBox 35">
            <a:extLst>
              <a:ext uri="{FF2B5EF4-FFF2-40B4-BE49-F238E27FC236}">
                <a16:creationId xmlns:a16="http://schemas.microsoft.com/office/drawing/2014/main" id="{23640235-19F7-AAFE-9B4E-956B4535D593}"/>
              </a:ext>
            </a:extLst>
          </p:cNvPr>
          <p:cNvSpPr txBox="1"/>
          <p:nvPr/>
        </p:nvSpPr>
        <p:spPr>
          <a:xfrm>
            <a:off x="1753113" y="6853816"/>
            <a:ext cx="6705087" cy="1200329"/>
          </a:xfrm>
          <a:prstGeom prst="rect">
            <a:avLst/>
          </a:prstGeom>
          <a:noFill/>
        </p:spPr>
        <p:txBody>
          <a:bodyPr wrap="square">
            <a:spAutoFit/>
          </a:bodyPr>
          <a:lstStyle/>
          <a:p>
            <a:r>
              <a:rPr lang="en-ID" sz="1800" dirty="0" err="1">
                <a:effectLst/>
                <a:latin typeface="Arial" panose="020B0604020202020204" pitchFamily="34" charset="0"/>
                <a:ea typeface="Calibri" panose="020F0502020204030204" pitchFamily="34" charset="0"/>
                <a:cs typeface="Arial" panose="020B0604020202020204" pitchFamily="34" charset="0"/>
              </a:rPr>
              <a:t>Mengapa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kompleksitas</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dapat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dikurangi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dengan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Data Warehouse yang </a:t>
            </a:r>
            <a:r>
              <a:rPr lang="en-ID" sz="1800" dirty="0" err="1">
                <a:effectLst/>
                <a:latin typeface="Arial" panose="020B0604020202020204" pitchFamily="34" charset="0"/>
                <a:ea typeface="Calibri" panose="020F0502020204030204" pitchFamily="34" charset="0"/>
                <a:cs typeface="Arial" panose="020B0604020202020204" pitchFamily="34" charset="0"/>
              </a:rPr>
              <a:t>baik</a:t>
            </a:r>
            <a:r>
              <a:rPr lang="en-ID" sz="1800" dirty="0">
                <a:effectLst/>
                <a:latin typeface="Arial" panose="020B0604020202020204" pitchFamily="34" charset="0"/>
                <a:ea typeface="Calibri" panose="020F0502020204030204" pitchFamily="34" charset="0"/>
                <a:cs typeface="Arial" panose="020B0604020202020204" pitchFamily="34" charset="0"/>
              </a:rPr>
              <a:t>? Hal </a:t>
            </a:r>
            <a:r>
              <a:rPr lang="en-ID" sz="1800" dirty="0" err="1">
                <a:effectLst/>
                <a:latin typeface="Arial" panose="020B0604020202020204" pitchFamily="34" charset="0"/>
                <a:ea typeface="Calibri" panose="020F0502020204030204" pitchFamily="34" charset="0"/>
                <a:cs typeface="Arial" panose="020B0604020202020204" pitchFamily="34" charset="0"/>
              </a:rPr>
              <a:t>ini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disebabkan</a:t>
            </a:r>
            <a:r>
              <a:rPr lang="en-ID" sz="1800" dirty="0">
                <a:effectLst/>
                <a:latin typeface="Arial" panose="020B0604020202020204" pitchFamily="34" charset="0"/>
                <a:ea typeface="Calibri" panose="020F0502020204030204" pitchFamily="34" charset="0"/>
                <a:cs typeface="Arial" panose="020B0604020202020204" pitchFamily="34" charset="0"/>
              </a:rPr>
              <a:t> oleh </a:t>
            </a:r>
            <a:r>
              <a:rPr lang="en-ID" sz="1800" dirty="0" err="1">
                <a:effectLst/>
                <a:latin typeface="Arial" panose="020B0604020202020204" pitchFamily="34" charset="0"/>
                <a:ea typeface="Calibri" panose="020F0502020204030204" pitchFamily="34" charset="0"/>
                <a:cs typeface="Arial" panose="020B0604020202020204" pitchFamily="34" charset="0"/>
              </a:rPr>
              <a:t>karena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dapat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dipecah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menjadi</a:t>
            </a:r>
            <a:r>
              <a:rPr lang="en-ID" sz="1800" dirty="0">
                <a:effectLst/>
                <a:latin typeface="Arial" panose="020B0604020202020204" pitchFamily="34" charset="0"/>
                <a:ea typeface="Calibri" panose="020F0502020204030204" pitchFamily="34" charset="0"/>
                <a:cs typeface="Arial" panose="020B0604020202020204" pitchFamily="34" charset="0"/>
              </a:rPr>
              <a:t> dua </a:t>
            </a:r>
            <a:r>
              <a:rPr lang="en-ID" sz="1800" dirty="0" err="1">
                <a:effectLst/>
                <a:latin typeface="Arial" panose="020B0604020202020204" pitchFamily="34" charset="0"/>
                <a:ea typeface="Calibri" panose="020F0502020204030204" pitchFamily="34" charset="0"/>
                <a:cs typeface="Arial" panose="020B0604020202020204" pitchFamily="34" charset="0"/>
              </a:rPr>
              <a:t>buah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tahap</a:t>
            </a:r>
            <a:r>
              <a:rPr lang="en-ID" sz="1800" dirty="0">
                <a:effectLst/>
                <a:latin typeface="Arial" panose="020B0604020202020204" pitchFamily="34" charset="0"/>
                <a:ea typeface="Calibri" panose="020F0502020204030204" pitchFamily="34" charset="0"/>
                <a:cs typeface="Arial" panose="020B0604020202020204" pitchFamily="34" charset="0"/>
              </a:rPr>
              <a:t> yang </a:t>
            </a:r>
            <a:r>
              <a:rPr lang="en-ID" sz="1800" dirty="0" err="1">
                <a:effectLst/>
                <a:latin typeface="Arial" panose="020B0604020202020204" pitchFamily="34" charset="0"/>
                <a:ea typeface="Calibri" panose="020F0502020204030204" pitchFamily="34" charset="0"/>
                <a:cs typeface="Arial" panose="020B0604020202020204" pitchFamily="34" charset="0"/>
              </a:rPr>
              <a:t>berbeda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namun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keduanya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harus</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berhubungan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satu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sama</a:t>
            </a:r>
            <a:r>
              <a:rPr lang="en-ID" sz="1800" dirty="0">
                <a:effectLst/>
                <a:latin typeface="Arial" panose="020B0604020202020204" pitchFamily="34" charset="0"/>
                <a:ea typeface="Calibri" panose="020F0502020204030204" pitchFamily="34" charset="0"/>
                <a:cs typeface="Arial" panose="020B0604020202020204" pitchFamily="34" charset="0"/>
              </a:rPr>
              <a:t> lain</a:t>
            </a:r>
            <a:endParaRPr lang="en-ID"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7486846"/>
            <a:ext cx="3804285" cy="2800350"/>
          </a:xfrm>
          <a:custGeom>
            <a:avLst/>
            <a:gdLst/>
            <a:ahLst/>
            <a:cxnLst/>
            <a:rect l="l" t="t" r="r" b="b"/>
            <a:pathLst>
              <a:path w="3804285" h="2800350">
                <a:moveTo>
                  <a:pt x="3804100" y="2800153"/>
                </a:moveTo>
                <a:lnTo>
                  <a:pt x="0" y="2800153"/>
                </a:lnTo>
                <a:lnTo>
                  <a:pt x="0" y="0"/>
                </a:lnTo>
                <a:lnTo>
                  <a:pt x="14389" y="12386"/>
                </a:lnTo>
                <a:lnTo>
                  <a:pt x="48152" y="43192"/>
                </a:lnTo>
                <a:lnTo>
                  <a:pt x="81150" y="75040"/>
                </a:lnTo>
                <a:lnTo>
                  <a:pt x="113402" y="107909"/>
                </a:lnTo>
                <a:lnTo>
                  <a:pt x="144930" y="141776"/>
                </a:lnTo>
                <a:lnTo>
                  <a:pt x="175752" y="176618"/>
                </a:lnTo>
                <a:lnTo>
                  <a:pt x="205892" y="212414"/>
                </a:lnTo>
                <a:lnTo>
                  <a:pt x="235367" y="249141"/>
                </a:lnTo>
                <a:lnTo>
                  <a:pt x="264201" y="286776"/>
                </a:lnTo>
                <a:lnTo>
                  <a:pt x="292412" y="325298"/>
                </a:lnTo>
                <a:lnTo>
                  <a:pt x="320022" y="364684"/>
                </a:lnTo>
                <a:lnTo>
                  <a:pt x="347051" y="404911"/>
                </a:lnTo>
                <a:lnTo>
                  <a:pt x="373519" y="445958"/>
                </a:lnTo>
                <a:lnTo>
                  <a:pt x="399448" y="487801"/>
                </a:lnTo>
                <a:lnTo>
                  <a:pt x="424858" y="530420"/>
                </a:lnTo>
                <a:lnTo>
                  <a:pt x="449769" y="573790"/>
                </a:lnTo>
                <a:lnTo>
                  <a:pt x="474203" y="617891"/>
                </a:lnTo>
                <a:lnTo>
                  <a:pt x="498179" y="662699"/>
                </a:lnTo>
                <a:lnTo>
                  <a:pt x="521718" y="708193"/>
                </a:lnTo>
                <a:lnTo>
                  <a:pt x="586350" y="835539"/>
                </a:lnTo>
                <a:lnTo>
                  <a:pt x="608485" y="878321"/>
                </a:lnTo>
                <a:lnTo>
                  <a:pt x="631072" y="921029"/>
                </a:lnTo>
                <a:lnTo>
                  <a:pt x="654208" y="963518"/>
                </a:lnTo>
                <a:lnTo>
                  <a:pt x="677986" y="1005643"/>
                </a:lnTo>
                <a:lnTo>
                  <a:pt x="702502" y="1047259"/>
                </a:lnTo>
                <a:lnTo>
                  <a:pt x="727850" y="1088223"/>
                </a:lnTo>
                <a:lnTo>
                  <a:pt x="754125" y="1128388"/>
                </a:lnTo>
                <a:lnTo>
                  <a:pt x="781422" y="1167610"/>
                </a:lnTo>
                <a:lnTo>
                  <a:pt x="809836" y="1205745"/>
                </a:lnTo>
                <a:lnTo>
                  <a:pt x="839462" y="1242648"/>
                </a:lnTo>
                <a:lnTo>
                  <a:pt x="870393" y="1278174"/>
                </a:lnTo>
                <a:lnTo>
                  <a:pt x="902726" y="1312178"/>
                </a:lnTo>
                <a:lnTo>
                  <a:pt x="936555" y="1344516"/>
                </a:lnTo>
                <a:lnTo>
                  <a:pt x="971974" y="1375043"/>
                </a:lnTo>
                <a:lnTo>
                  <a:pt x="1009079" y="1403614"/>
                </a:lnTo>
                <a:lnTo>
                  <a:pt x="1047965" y="1430085"/>
                </a:lnTo>
                <a:lnTo>
                  <a:pt x="1088725" y="1454310"/>
                </a:lnTo>
                <a:lnTo>
                  <a:pt x="1131455" y="1476146"/>
                </a:lnTo>
                <a:lnTo>
                  <a:pt x="1176250" y="1495447"/>
                </a:lnTo>
                <a:lnTo>
                  <a:pt x="1223205" y="1512069"/>
                </a:lnTo>
                <a:lnTo>
                  <a:pt x="1271611" y="1525939"/>
                </a:lnTo>
                <a:lnTo>
                  <a:pt x="1320230" y="1537328"/>
                </a:lnTo>
                <a:lnTo>
                  <a:pt x="1369043" y="1546453"/>
                </a:lnTo>
                <a:lnTo>
                  <a:pt x="1418032" y="1553532"/>
                </a:lnTo>
                <a:lnTo>
                  <a:pt x="1467180" y="1558784"/>
                </a:lnTo>
                <a:lnTo>
                  <a:pt x="1516466" y="1562424"/>
                </a:lnTo>
                <a:lnTo>
                  <a:pt x="1565874" y="1564673"/>
                </a:lnTo>
                <a:lnTo>
                  <a:pt x="1615384" y="1565746"/>
                </a:lnTo>
                <a:lnTo>
                  <a:pt x="1664978" y="1565863"/>
                </a:lnTo>
                <a:lnTo>
                  <a:pt x="1714639" y="1565240"/>
                </a:lnTo>
                <a:lnTo>
                  <a:pt x="1764347" y="1564096"/>
                </a:lnTo>
                <a:lnTo>
                  <a:pt x="1814084" y="1562648"/>
                </a:lnTo>
                <a:lnTo>
                  <a:pt x="1863832" y="1561114"/>
                </a:lnTo>
                <a:lnTo>
                  <a:pt x="1913573" y="1559712"/>
                </a:lnTo>
                <a:lnTo>
                  <a:pt x="1963287" y="1558659"/>
                </a:lnTo>
                <a:lnTo>
                  <a:pt x="2012958" y="1558174"/>
                </a:lnTo>
                <a:lnTo>
                  <a:pt x="2062565" y="1558474"/>
                </a:lnTo>
                <a:lnTo>
                  <a:pt x="2112092" y="1559777"/>
                </a:lnTo>
                <a:lnTo>
                  <a:pt x="2161520" y="1562301"/>
                </a:lnTo>
                <a:lnTo>
                  <a:pt x="2210829" y="1566263"/>
                </a:lnTo>
                <a:lnTo>
                  <a:pt x="2259354" y="1571350"/>
                </a:lnTo>
                <a:lnTo>
                  <a:pt x="2307757" y="1577968"/>
                </a:lnTo>
                <a:lnTo>
                  <a:pt x="2356002" y="1586064"/>
                </a:lnTo>
                <a:lnTo>
                  <a:pt x="2404052" y="1595589"/>
                </a:lnTo>
                <a:lnTo>
                  <a:pt x="2451872" y="1606492"/>
                </a:lnTo>
                <a:lnTo>
                  <a:pt x="2499426" y="1618722"/>
                </a:lnTo>
                <a:lnTo>
                  <a:pt x="2546676" y="1632228"/>
                </a:lnTo>
                <a:lnTo>
                  <a:pt x="2593587" y="1646959"/>
                </a:lnTo>
                <a:lnTo>
                  <a:pt x="2640122" y="1662866"/>
                </a:lnTo>
                <a:lnTo>
                  <a:pt x="2686246" y="1679896"/>
                </a:lnTo>
                <a:lnTo>
                  <a:pt x="2731921" y="1697999"/>
                </a:lnTo>
                <a:lnTo>
                  <a:pt x="2777113" y="1717125"/>
                </a:lnTo>
                <a:lnTo>
                  <a:pt x="2821784" y="1737223"/>
                </a:lnTo>
                <a:lnTo>
                  <a:pt x="2865898" y="1758241"/>
                </a:lnTo>
                <a:lnTo>
                  <a:pt x="2909420" y="1780130"/>
                </a:lnTo>
                <a:lnTo>
                  <a:pt x="2952312" y="1802838"/>
                </a:lnTo>
                <a:lnTo>
                  <a:pt x="2995222" y="1826549"/>
                </a:lnTo>
                <a:lnTo>
                  <a:pt x="3037459" y="1851300"/>
                </a:lnTo>
                <a:lnTo>
                  <a:pt x="3078995" y="1877075"/>
                </a:lnTo>
                <a:lnTo>
                  <a:pt x="3119801" y="1903859"/>
                </a:lnTo>
                <a:lnTo>
                  <a:pt x="3159850" y="1931636"/>
                </a:lnTo>
                <a:lnTo>
                  <a:pt x="3199113" y="1960391"/>
                </a:lnTo>
                <a:lnTo>
                  <a:pt x="3237561" y="1990109"/>
                </a:lnTo>
                <a:lnTo>
                  <a:pt x="3275168" y="2020773"/>
                </a:lnTo>
                <a:lnTo>
                  <a:pt x="3311903" y="2052368"/>
                </a:lnTo>
                <a:lnTo>
                  <a:pt x="3347740" y="2084879"/>
                </a:lnTo>
                <a:lnTo>
                  <a:pt x="3382650" y="2118290"/>
                </a:lnTo>
                <a:lnTo>
                  <a:pt x="3416604" y="2152585"/>
                </a:lnTo>
                <a:lnTo>
                  <a:pt x="3449575" y="2187749"/>
                </a:lnTo>
                <a:lnTo>
                  <a:pt x="3481534" y="2223767"/>
                </a:lnTo>
                <a:lnTo>
                  <a:pt x="3512452" y="2260622"/>
                </a:lnTo>
                <a:lnTo>
                  <a:pt x="3542303" y="2298300"/>
                </a:lnTo>
                <a:lnTo>
                  <a:pt x="3571057" y="2336784"/>
                </a:lnTo>
                <a:lnTo>
                  <a:pt x="3598686" y="2376059"/>
                </a:lnTo>
                <a:lnTo>
                  <a:pt x="3625162" y="2416110"/>
                </a:lnTo>
                <a:lnTo>
                  <a:pt x="3650457" y="2456922"/>
                </a:lnTo>
                <a:lnTo>
                  <a:pt x="3674542" y="2498477"/>
                </a:lnTo>
                <a:lnTo>
                  <a:pt x="3697390" y="2540762"/>
                </a:lnTo>
                <a:lnTo>
                  <a:pt x="3718972" y="2583760"/>
                </a:lnTo>
                <a:lnTo>
                  <a:pt x="3739259" y="2627456"/>
                </a:lnTo>
                <a:lnTo>
                  <a:pt x="3758224" y="2671834"/>
                </a:lnTo>
                <a:lnTo>
                  <a:pt x="3775838" y="2716879"/>
                </a:lnTo>
                <a:lnTo>
                  <a:pt x="3792073" y="2762575"/>
                </a:lnTo>
                <a:lnTo>
                  <a:pt x="3804100" y="2800153"/>
                </a:lnTo>
                <a:close/>
              </a:path>
            </a:pathLst>
          </a:custGeom>
          <a:solidFill>
            <a:srgbClr val="008037">
              <a:alpha val="69799"/>
            </a:srgbClr>
          </a:solidFill>
        </p:spPr>
        <p:txBody>
          <a:bodyPr wrap="square" lIns="0" tIns="0" rIns="0" bIns="0" rtlCol="0"/>
          <a:lstStyle/>
          <a:p>
            <a:endParaRPr/>
          </a:p>
        </p:txBody>
      </p:sp>
      <p:sp>
        <p:nvSpPr>
          <p:cNvPr id="6" name="object 6"/>
          <p:cNvSpPr txBox="1">
            <a:spLocks noGrp="1"/>
          </p:cNvSpPr>
          <p:nvPr>
            <p:ph type="title"/>
          </p:nvPr>
        </p:nvSpPr>
        <p:spPr>
          <a:xfrm>
            <a:off x="2007954" y="393312"/>
            <a:ext cx="9973296" cy="741165"/>
          </a:xfrm>
          <a:prstGeom prst="rect">
            <a:avLst/>
          </a:prstGeom>
        </p:spPr>
        <p:txBody>
          <a:bodyPr vert="horz" wrap="square" lIns="0" tIns="12700" rIns="0" bIns="0" rtlCol="0">
            <a:spAutoFit/>
          </a:bodyPr>
          <a:lstStyle/>
          <a:p>
            <a:pPr lvl="0" algn="just">
              <a:lnSpc>
                <a:spcPct val="150000"/>
              </a:lnSpc>
              <a:spcAft>
                <a:spcPts val="800"/>
              </a:spcAft>
            </a:pPr>
            <a:r>
              <a:rPr lang="en-ID" sz="3600" b="1" kern="100" spc="-150" dirty="0" err="1">
                <a:effectLst/>
                <a:latin typeface="Arial" panose="020B0604020202020204" pitchFamily="34" charset="0"/>
                <a:ea typeface="Calibri" panose="020F0502020204030204" pitchFamily="34" charset="0"/>
                <a:cs typeface="Arial" panose="020B0604020202020204" pitchFamily="34" charset="0"/>
              </a:rPr>
              <a:t>Sepuluh</a:t>
            </a:r>
            <a:r>
              <a:rPr lang="en-ID" sz="3600" b="1" kern="100" spc="-150" dirty="0">
                <a:effectLst/>
                <a:latin typeface="Arial" panose="020B0604020202020204" pitchFamily="34" charset="0"/>
                <a:ea typeface="Calibri" panose="020F0502020204030204" pitchFamily="34" charset="0"/>
                <a:cs typeface="Arial" panose="020B0604020202020204" pitchFamily="34" charset="0"/>
              </a:rPr>
              <a:t> </a:t>
            </a:r>
            <a:r>
              <a:rPr lang="en-ID" sz="3600" b="1" kern="100" spc="-150" dirty="0" err="1">
                <a:effectLst/>
                <a:latin typeface="Arial" panose="020B0604020202020204" pitchFamily="34" charset="0"/>
                <a:ea typeface="Calibri" panose="020F0502020204030204" pitchFamily="34" charset="0"/>
                <a:cs typeface="Arial" panose="020B0604020202020204" pitchFamily="34" charset="0"/>
              </a:rPr>
              <a:t>Manfaat</a:t>
            </a:r>
            <a:r>
              <a:rPr lang="en-ID" sz="3600" b="1" kern="100" spc="-150" dirty="0">
                <a:effectLst/>
                <a:latin typeface="Arial" panose="020B0604020202020204" pitchFamily="34" charset="0"/>
                <a:ea typeface="Calibri" panose="020F0502020204030204" pitchFamily="34" charset="0"/>
                <a:cs typeface="Arial" panose="020B0604020202020204" pitchFamily="34" charset="0"/>
              </a:rPr>
              <a:t> Desain pada Data Warehouse</a:t>
            </a:r>
          </a:p>
        </p:txBody>
      </p:sp>
      <p:sp>
        <p:nvSpPr>
          <p:cNvPr id="7" name="object 7"/>
          <p:cNvSpPr txBox="1"/>
          <p:nvPr/>
        </p:nvSpPr>
        <p:spPr>
          <a:xfrm>
            <a:off x="1449530" y="1782637"/>
            <a:ext cx="6932470" cy="803233"/>
          </a:xfrm>
          <a:prstGeom prst="rect">
            <a:avLst/>
          </a:prstGeom>
        </p:spPr>
        <p:txBody>
          <a:bodyPr vert="horz" wrap="square" lIns="0" tIns="16510" rIns="0" bIns="0" rtlCol="0">
            <a:spAutoFit/>
          </a:bodyPr>
          <a:lstStyle/>
          <a:p>
            <a:pPr marL="457200" lvl="1" algn="just">
              <a:lnSpc>
                <a:spcPct val="150000"/>
              </a:lnSpc>
              <a:spcAft>
                <a:spcPts val="800"/>
              </a:spcAft>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Kemudahan</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dalam</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pemilihan</a:t>
            </a:r>
            <a:r>
              <a:rPr lang="en-ID" sz="1800" b="1" kern="100" dirty="0">
                <a:effectLst/>
                <a:latin typeface="Arial" panose="020B0604020202020204" pitchFamily="34" charset="0"/>
                <a:ea typeface="Calibri" panose="020F0502020204030204" pitchFamily="34" charset="0"/>
                <a:cs typeface="Arial" panose="020B0604020202020204" pitchFamily="34" charset="0"/>
              </a:rPr>
              <a:t> Engine OLAP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Untuk</a:t>
            </a:r>
            <a:r>
              <a:rPr lang="en-ID" sz="1800" b="1" kern="100" dirty="0">
                <a:effectLst/>
                <a:latin typeface="Arial" panose="020B0604020202020204" pitchFamily="34" charset="0"/>
                <a:ea typeface="Calibri" panose="020F0502020204030204" pitchFamily="34" charset="0"/>
                <a:cs typeface="Arial" panose="020B0604020202020204" pitchFamily="34" charset="0"/>
              </a:rPr>
              <a:t> Deployment</a:t>
            </a:r>
          </a:p>
        </p:txBody>
      </p:sp>
      <p:sp>
        <p:nvSpPr>
          <p:cNvPr id="8" name="object 8"/>
          <p:cNvSpPr txBox="1"/>
          <p:nvPr/>
        </p:nvSpPr>
        <p:spPr>
          <a:xfrm>
            <a:off x="10530352" y="1800396"/>
            <a:ext cx="5454782" cy="1037463"/>
          </a:xfrm>
          <a:prstGeom prst="rect">
            <a:avLst/>
          </a:prstGeom>
        </p:spPr>
        <p:txBody>
          <a:bodyPr vert="horz" wrap="square" lIns="0" tIns="16510" rIns="0" bIns="0" rtlCol="0">
            <a:spAutoFit/>
          </a:bodyPr>
          <a:lstStyle/>
          <a:p>
            <a:pPr marL="457200" lvl="1" algn="just">
              <a:lnSpc>
                <a:spcPct val="150000"/>
              </a:lnSpc>
              <a:spcAft>
                <a:spcPts val="800"/>
              </a:spcAft>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Memudahkan</a:t>
            </a:r>
            <a:r>
              <a:rPr lang="en-ID" sz="1800" b="1" kern="100" dirty="0">
                <a:effectLst/>
                <a:latin typeface="Arial" panose="020B0604020202020204" pitchFamily="34" charset="0"/>
                <a:ea typeface="Calibri" panose="020F0502020204030204" pitchFamily="34" charset="0"/>
                <a:cs typeface="Arial" panose="020B0604020202020204" pitchFamily="34" charset="0"/>
              </a:rPr>
              <a:t> Proses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Dokumentasi</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p>
          <a:p>
            <a:pPr marL="12700" algn="l">
              <a:lnSpc>
                <a:spcPct val="100000"/>
              </a:lnSpc>
              <a:spcBef>
                <a:spcPts val="130"/>
              </a:spcBef>
            </a:pPr>
            <a:endParaRPr sz="2950" dirty="0">
              <a:latin typeface="Lucida Sans"/>
              <a:cs typeface="Lucida Sans"/>
            </a:endParaRPr>
          </a:p>
        </p:txBody>
      </p:sp>
      <p:sp>
        <p:nvSpPr>
          <p:cNvPr id="11" name="object 11"/>
          <p:cNvSpPr/>
          <p:nvPr/>
        </p:nvSpPr>
        <p:spPr>
          <a:xfrm>
            <a:off x="13257744" y="0"/>
            <a:ext cx="5030470" cy="4055745"/>
          </a:xfrm>
          <a:custGeom>
            <a:avLst/>
            <a:gdLst/>
            <a:ahLst/>
            <a:cxnLst/>
            <a:rect l="l" t="t" r="r" b="b"/>
            <a:pathLst>
              <a:path w="5030469" h="4055745">
                <a:moveTo>
                  <a:pt x="5030255" y="4055429"/>
                </a:moveTo>
                <a:lnTo>
                  <a:pt x="4965156" y="4037927"/>
                </a:lnTo>
                <a:lnTo>
                  <a:pt x="4896121" y="4016198"/>
                </a:lnTo>
                <a:lnTo>
                  <a:pt x="4826797" y="3991033"/>
                </a:lnTo>
                <a:lnTo>
                  <a:pt x="4757202" y="3962286"/>
                </a:lnTo>
                <a:lnTo>
                  <a:pt x="4722307" y="3946524"/>
                </a:lnTo>
                <a:lnTo>
                  <a:pt x="4687350" y="3929813"/>
                </a:lnTo>
                <a:lnTo>
                  <a:pt x="4652333" y="3912135"/>
                </a:lnTo>
                <a:lnTo>
                  <a:pt x="4617258" y="3893471"/>
                </a:lnTo>
                <a:lnTo>
                  <a:pt x="4582127" y="3873804"/>
                </a:lnTo>
                <a:lnTo>
                  <a:pt x="4546942" y="3853115"/>
                </a:lnTo>
                <a:lnTo>
                  <a:pt x="4511706" y="3831387"/>
                </a:lnTo>
                <a:lnTo>
                  <a:pt x="4476419" y="3808602"/>
                </a:lnTo>
                <a:lnTo>
                  <a:pt x="4441084" y="3784742"/>
                </a:lnTo>
                <a:lnTo>
                  <a:pt x="4405703" y="3759787"/>
                </a:lnTo>
                <a:lnTo>
                  <a:pt x="4370278" y="3733722"/>
                </a:lnTo>
                <a:lnTo>
                  <a:pt x="4334811" y="3706527"/>
                </a:lnTo>
                <a:lnTo>
                  <a:pt x="4299305" y="3678185"/>
                </a:lnTo>
                <a:lnTo>
                  <a:pt x="4263760" y="3648677"/>
                </a:lnTo>
                <a:lnTo>
                  <a:pt x="4228179" y="3617986"/>
                </a:lnTo>
                <a:lnTo>
                  <a:pt x="4192564" y="3586094"/>
                </a:lnTo>
                <a:lnTo>
                  <a:pt x="4156918" y="3552982"/>
                </a:lnTo>
                <a:lnTo>
                  <a:pt x="4121241" y="3518632"/>
                </a:lnTo>
                <a:lnTo>
                  <a:pt x="4085536" y="3483028"/>
                </a:lnTo>
                <a:lnTo>
                  <a:pt x="4049806" y="3446149"/>
                </a:lnTo>
                <a:lnTo>
                  <a:pt x="4014051" y="3407980"/>
                </a:lnTo>
                <a:lnTo>
                  <a:pt x="3978275" y="3368501"/>
                </a:lnTo>
                <a:lnTo>
                  <a:pt x="3942478" y="3327694"/>
                </a:lnTo>
                <a:lnTo>
                  <a:pt x="3906664" y="3285542"/>
                </a:lnTo>
                <a:lnTo>
                  <a:pt x="3870834" y="3242027"/>
                </a:lnTo>
                <a:lnTo>
                  <a:pt x="3834989" y="3197130"/>
                </a:lnTo>
                <a:lnTo>
                  <a:pt x="3799133" y="3150833"/>
                </a:lnTo>
                <a:lnTo>
                  <a:pt x="3763267" y="3103120"/>
                </a:lnTo>
                <a:lnTo>
                  <a:pt x="3727393" y="3053970"/>
                </a:lnTo>
                <a:lnTo>
                  <a:pt x="3691513" y="3003368"/>
                </a:lnTo>
                <a:lnTo>
                  <a:pt x="3655629" y="2951293"/>
                </a:lnTo>
                <a:lnTo>
                  <a:pt x="3619743" y="2897730"/>
                </a:lnTo>
                <a:lnTo>
                  <a:pt x="3583857" y="2842658"/>
                </a:lnTo>
                <a:lnTo>
                  <a:pt x="3547973" y="2786062"/>
                </a:lnTo>
                <a:lnTo>
                  <a:pt x="3512094" y="2727922"/>
                </a:lnTo>
                <a:lnTo>
                  <a:pt x="3476220" y="2668220"/>
                </a:lnTo>
                <a:lnTo>
                  <a:pt x="3440354" y="2606939"/>
                </a:lnTo>
                <a:lnTo>
                  <a:pt x="3404499" y="2544060"/>
                </a:lnTo>
                <a:lnTo>
                  <a:pt x="3368656" y="2479566"/>
                </a:lnTo>
                <a:lnTo>
                  <a:pt x="3332826" y="2413438"/>
                </a:lnTo>
                <a:lnTo>
                  <a:pt x="3297013" y="2345659"/>
                </a:lnTo>
                <a:lnTo>
                  <a:pt x="3261218" y="2276211"/>
                </a:lnTo>
                <a:lnTo>
                  <a:pt x="3225443" y="2205074"/>
                </a:lnTo>
                <a:lnTo>
                  <a:pt x="3189690" y="2132233"/>
                </a:lnTo>
                <a:lnTo>
                  <a:pt x="3153962" y="2057667"/>
                </a:lnTo>
                <a:lnTo>
                  <a:pt x="3129937" y="2007854"/>
                </a:lnTo>
                <a:lnTo>
                  <a:pt x="3105669" y="1959358"/>
                </a:lnTo>
                <a:lnTo>
                  <a:pt x="3081162" y="1912159"/>
                </a:lnTo>
                <a:lnTo>
                  <a:pt x="3056422" y="1866239"/>
                </a:lnTo>
                <a:lnTo>
                  <a:pt x="3031454" y="1821579"/>
                </a:lnTo>
                <a:lnTo>
                  <a:pt x="3006264" y="1778160"/>
                </a:lnTo>
                <a:lnTo>
                  <a:pt x="2980857" y="1735963"/>
                </a:lnTo>
                <a:lnTo>
                  <a:pt x="2955239" y="1694969"/>
                </a:lnTo>
                <a:lnTo>
                  <a:pt x="2929415" y="1655159"/>
                </a:lnTo>
                <a:lnTo>
                  <a:pt x="2903391" y="1616514"/>
                </a:lnTo>
                <a:lnTo>
                  <a:pt x="2877173" y="1579016"/>
                </a:lnTo>
                <a:lnTo>
                  <a:pt x="2850765" y="1542645"/>
                </a:lnTo>
                <a:lnTo>
                  <a:pt x="2824173" y="1507382"/>
                </a:lnTo>
                <a:lnTo>
                  <a:pt x="2797404" y="1473208"/>
                </a:lnTo>
                <a:lnTo>
                  <a:pt x="2770461" y="1440105"/>
                </a:lnTo>
                <a:lnTo>
                  <a:pt x="2743352" y="1408054"/>
                </a:lnTo>
                <a:lnTo>
                  <a:pt x="2716081" y="1377035"/>
                </a:lnTo>
                <a:lnTo>
                  <a:pt x="2688653" y="1347030"/>
                </a:lnTo>
                <a:lnTo>
                  <a:pt x="2661075" y="1318019"/>
                </a:lnTo>
                <a:lnTo>
                  <a:pt x="2633352" y="1289985"/>
                </a:lnTo>
                <a:lnTo>
                  <a:pt x="2605489" y="1262907"/>
                </a:lnTo>
                <a:lnTo>
                  <a:pt x="2577492" y="1236767"/>
                </a:lnTo>
                <a:lnTo>
                  <a:pt x="2521117" y="1187225"/>
                </a:lnTo>
                <a:lnTo>
                  <a:pt x="2464272" y="1141208"/>
                </a:lnTo>
                <a:lnTo>
                  <a:pt x="2407000" y="1098564"/>
                </a:lnTo>
                <a:lnTo>
                  <a:pt x="2349346" y="1059141"/>
                </a:lnTo>
                <a:lnTo>
                  <a:pt x="2291353" y="1022788"/>
                </a:lnTo>
                <a:lnTo>
                  <a:pt x="2233065" y="989353"/>
                </a:lnTo>
                <a:lnTo>
                  <a:pt x="2174527" y="958685"/>
                </a:lnTo>
                <a:lnTo>
                  <a:pt x="2115782" y="930633"/>
                </a:lnTo>
                <a:lnTo>
                  <a:pt x="2056875" y="905045"/>
                </a:lnTo>
                <a:lnTo>
                  <a:pt x="1997849" y="881769"/>
                </a:lnTo>
                <a:lnTo>
                  <a:pt x="1938749" y="860654"/>
                </a:lnTo>
                <a:lnTo>
                  <a:pt x="1879618" y="841548"/>
                </a:lnTo>
                <a:lnTo>
                  <a:pt x="1820501" y="824300"/>
                </a:lnTo>
                <a:lnTo>
                  <a:pt x="1761442" y="808759"/>
                </a:lnTo>
                <a:lnTo>
                  <a:pt x="1702484" y="794772"/>
                </a:lnTo>
                <a:lnTo>
                  <a:pt x="1643671" y="782189"/>
                </a:lnTo>
                <a:lnTo>
                  <a:pt x="1585048" y="770858"/>
                </a:lnTo>
                <a:lnTo>
                  <a:pt x="1497566" y="755877"/>
                </a:lnTo>
                <a:lnTo>
                  <a:pt x="1439610" y="747012"/>
                </a:lnTo>
                <a:lnTo>
                  <a:pt x="1353333" y="735021"/>
                </a:lnTo>
                <a:lnTo>
                  <a:pt x="1073238" y="700213"/>
                </a:lnTo>
                <a:lnTo>
                  <a:pt x="965300" y="685509"/>
                </a:lnTo>
                <a:lnTo>
                  <a:pt x="912385" y="677383"/>
                </a:lnTo>
                <a:lnTo>
                  <a:pt x="860233" y="668540"/>
                </a:lnTo>
                <a:lnTo>
                  <a:pt x="808886" y="658827"/>
                </a:lnTo>
                <a:lnTo>
                  <a:pt x="758390" y="648094"/>
                </a:lnTo>
                <a:lnTo>
                  <a:pt x="708787" y="636188"/>
                </a:lnTo>
                <a:lnTo>
                  <a:pt x="660122" y="622959"/>
                </a:lnTo>
                <a:lnTo>
                  <a:pt x="612438" y="608255"/>
                </a:lnTo>
                <a:lnTo>
                  <a:pt x="565781" y="591924"/>
                </a:lnTo>
                <a:lnTo>
                  <a:pt x="520194" y="573815"/>
                </a:lnTo>
                <a:lnTo>
                  <a:pt x="475720" y="553777"/>
                </a:lnTo>
                <a:lnTo>
                  <a:pt x="432405" y="531657"/>
                </a:lnTo>
                <a:lnTo>
                  <a:pt x="390292" y="507304"/>
                </a:lnTo>
                <a:lnTo>
                  <a:pt x="349424" y="480568"/>
                </a:lnTo>
                <a:lnTo>
                  <a:pt x="309847" y="451295"/>
                </a:lnTo>
                <a:lnTo>
                  <a:pt x="271603" y="419336"/>
                </a:lnTo>
                <a:lnTo>
                  <a:pt x="234738" y="384538"/>
                </a:lnTo>
                <a:lnTo>
                  <a:pt x="199295" y="346749"/>
                </a:lnTo>
                <a:lnTo>
                  <a:pt x="165318" y="305819"/>
                </a:lnTo>
                <a:lnTo>
                  <a:pt x="132850" y="261596"/>
                </a:lnTo>
                <a:lnTo>
                  <a:pt x="101937" y="213928"/>
                </a:lnTo>
                <a:lnTo>
                  <a:pt x="72623" y="162664"/>
                </a:lnTo>
                <a:lnTo>
                  <a:pt x="44950" y="107652"/>
                </a:lnTo>
                <a:lnTo>
                  <a:pt x="18963" y="48741"/>
                </a:lnTo>
                <a:lnTo>
                  <a:pt x="0" y="0"/>
                </a:lnTo>
                <a:lnTo>
                  <a:pt x="5030255" y="0"/>
                </a:lnTo>
                <a:lnTo>
                  <a:pt x="5030255" y="4055429"/>
                </a:lnTo>
                <a:close/>
              </a:path>
            </a:pathLst>
          </a:custGeom>
          <a:solidFill>
            <a:srgbClr val="008037"/>
          </a:solidFill>
        </p:spPr>
        <p:txBody>
          <a:bodyPr wrap="square" lIns="0" tIns="0" rIns="0" bIns="0" rtlCol="0"/>
          <a:lstStyle/>
          <a:p>
            <a:endParaRPr/>
          </a:p>
        </p:txBody>
      </p:sp>
      <p:sp>
        <p:nvSpPr>
          <p:cNvPr id="12" name="object 12"/>
          <p:cNvSpPr/>
          <p:nvPr/>
        </p:nvSpPr>
        <p:spPr>
          <a:xfrm rot="2228080">
            <a:off x="15369545" y="613229"/>
            <a:ext cx="2234565" cy="551815"/>
          </a:xfrm>
          <a:custGeom>
            <a:avLst/>
            <a:gdLst/>
            <a:ahLst/>
            <a:cxnLst/>
            <a:rect l="l" t="t" r="r" b="b"/>
            <a:pathLst>
              <a:path w="2234565" h="551815">
                <a:moveTo>
                  <a:pt x="25189" y="551650"/>
                </a:moveTo>
                <a:lnTo>
                  <a:pt x="21387" y="551173"/>
                </a:lnTo>
                <a:lnTo>
                  <a:pt x="16159" y="550695"/>
                </a:lnTo>
                <a:lnTo>
                  <a:pt x="11406" y="548305"/>
                </a:lnTo>
                <a:lnTo>
                  <a:pt x="5227" y="542092"/>
                </a:lnTo>
                <a:lnTo>
                  <a:pt x="0" y="535880"/>
                </a:lnTo>
                <a:lnTo>
                  <a:pt x="950" y="525366"/>
                </a:lnTo>
                <a:lnTo>
                  <a:pt x="950" y="522977"/>
                </a:lnTo>
                <a:lnTo>
                  <a:pt x="3802" y="514374"/>
                </a:lnTo>
                <a:lnTo>
                  <a:pt x="10455" y="498126"/>
                </a:lnTo>
                <a:lnTo>
                  <a:pt x="14733" y="490002"/>
                </a:lnTo>
                <a:lnTo>
                  <a:pt x="16634" y="488090"/>
                </a:lnTo>
                <a:lnTo>
                  <a:pt x="19961" y="484267"/>
                </a:lnTo>
                <a:lnTo>
                  <a:pt x="24714" y="481399"/>
                </a:lnTo>
                <a:lnTo>
                  <a:pt x="29466" y="480444"/>
                </a:lnTo>
                <a:lnTo>
                  <a:pt x="31843" y="475187"/>
                </a:lnTo>
                <a:lnTo>
                  <a:pt x="33744" y="469452"/>
                </a:lnTo>
                <a:lnTo>
                  <a:pt x="36120" y="463717"/>
                </a:lnTo>
                <a:lnTo>
                  <a:pt x="50660" y="420049"/>
                </a:lnTo>
                <a:lnTo>
                  <a:pt x="64834" y="370026"/>
                </a:lnTo>
                <a:lnTo>
                  <a:pt x="78963" y="317274"/>
                </a:lnTo>
                <a:lnTo>
                  <a:pt x="93366" y="265416"/>
                </a:lnTo>
                <a:lnTo>
                  <a:pt x="108361" y="218078"/>
                </a:lnTo>
                <a:lnTo>
                  <a:pt x="124699" y="177755"/>
                </a:lnTo>
                <a:lnTo>
                  <a:pt x="150987" y="137686"/>
                </a:lnTo>
                <a:lnTo>
                  <a:pt x="180127" y="122498"/>
                </a:lnTo>
                <a:lnTo>
                  <a:pt x="195121" y="122849"/>
                </a:lnTo>
                <a:lnTo>
                  <a:pt x="245715" y="153562"/>
                </a:lnTo>
                <a:lnTo>
                  <a:pt x="295987" y="218670"/>
                </a:lnTo>
                <a:lnTo>
                  <a:pt x="321409" y="259712"/>
                </a:lnTo>
                <a:lnTo>
                  <a:pt x="346077" y="303048"/>
                </a:lnTo>
                <a:lnTo>
                  <a:pt x="369285" y="346154"/>
                </a:lnTo>
                <a:lnTo>
                  <a:pt x="408117" y="419407"/>
                </a:lnTo>
                <a:lnTo>
                  <a:pt x="418238" y="437911"/>
                </a:lnTo>
                <a:lnTo>
                  <a:pt x="428516" y="409439"/>
                </a:lnTo>
                <a:lnTo>
                  <a:pt x="435586" y="378233"/>
                </a:lnTo>
                <a:lnTo>
                  <a:pt x="441230" y="347118"/>
                </a:lnTo>
                <a:lnTo>
                  <a:pt x="447230" y="318914"/>
                </a:lnTo>
                <a:lnTo>
                  <a:pt x="459960" y="273782"/>
                </a:lnTo>
                <a:lnTo>
                  <a:pt x="474355" y="228993"/>
                </a:lnTo>
                <a:lnTo>
                  <a:pt x="489799" y="184548"/>
                </a:lnTo>
                <a:lnTo>
                  <a:pt x="523749" y="90001"/>
                </a:lnTo>
                <a:lnTo>
                  <a:pt x="525174" y="79009"/>
                </a:lnTo>
                <a:lnTo>
                  <a:pt x="551314" y="58460"/>
                </a:lnTo>
                <a:lnTo>
                  <a:pt x="554166" y="57504"/>
                </a:lnTo>
                <a:lnTo>
                  <a:pt x="557968" y="56548"/>
                </a:lnTo>
                <a:lnTo>
                  <a:pt x="560345" y="57026"/>
                </a:lnTo>
                <a:lnTo>
                  <a:pt x="565573" y="57504"/>
                </a:lnTo>
                <a:lnTo>
                  <a:pt x="599012" y="93078"/>
                </a:lnTo>
                <a:lnTo>
                  <a:pt x="627424" y="142776"/>
                </a:lnTo>
                <a:lnTo>
                  <a:pt x="650699" y="187705"/>
                </a:lnTo>
                <a:lnTo>
                  <a:pt x="675717" y="237492"/>
                </a:lnTo>
                <a:lnTo>
                  <a:pt x="701447" y="289072"/>
                </a:lnTo>
                <a:lnTo>
                  <a:pt x="726861" y="339378"/>
                </a:lnTo>
                <a:lnTo>
                  <a:pt x="750928" y="385342"/>
                </a:lnTo>
                <a:lnTo>
                  <a:pt x="763820" y="408699"/>
                </a:lnTo>
                <a:lnTo>
                  <a:pt x="769843" y="419280"/>
                </a:lnTo>
                <a:lnTo>
                  <a:pt x="775643" y="428831"/>
                </a:lnTo>
                <a:lnTo>
                  <a:pt x="775643" y="425963"/>
                </a:lnTo>
                <a:lnTo>
                  <a:pt x="776118" y="424052"/>
                </a:lnTo>
                <a:lnTo>
                  <a:pt x="776118" y="423096"/>
                </a:lnTo>
                <a:lnTo>
                  <a:pt x="781457" y="393310"/>
                </a:lnTo>
                <a:lnTo>
                  <a:pt x="789960" y="351210"/>
                </a:lnTo>
                <a:lnTo>
                  <a:pt x="801047" y="300473"/>
                </a:lnTo>
                <a:lnTo>
                  <a:pt x="814140" y="244780"/>
                </a:lnTo>
                <a:lnTo>
                  <a:pt x="828658" y="187811"/>
                </a:lnTo>
                <a:lnTo>
                  <a:pt x="844022" y="133243"/>
                </a:lnTo>
                <a:lnTo>
                  <a:pt x="859654" y="84758"/>
                </a:lnTo>
                <a:lnTo>
                  <a:pt x="874974" y="46035"/>
                </a:lnTo>
                <a:lnTo>
                  <a:pt x="895292" y="13306"/>
                </a:lnTo>
                <a:lnTo>
                  <a:pt x="919969" y="0"/>
                </a:lnTo>
                <a:lnTo>
                  <a:pt x="925828" y="156"/>
                </a:lnTo>
                <a:lnTo>
                  <a:pt x="957256" y="24768"/>
                </a:lnTo>
                <a:lnTo>
                  <a:pt x="985249" y="84622"/>
                </a:lnTo>
                <a:lnTo>
                  <a:pt x="1001108" y="134270"/>
                </a:lnTo>
                <a:lnTo>
                  <a:pt x="1014252" y="185317"/>
                </a:lnTo>
                <a:lnTo>
                  <a:pt x="1027031" y="236226"/>
                </a:lnTo>
                <a:lnTo>
                  <a:pt x="1041794" y="285461"/>
                </a:lnTo>
                <a:lnTo>
                  <a:pt x="1056840" y="323917"/>
                </a:lnTo>
                <a:lnTo>
                  <a:pt x="1073757" y="361567"/>
                </a:lnTo>
                <a:lnTo>
                  <a:pt x="1090851" y="399037"/>
                </a:lnTo>
                <a:lnTo>
                  <a:pt x="1106431" y="436955"/>
                </a:lnTo>
                <a:lnTo>
                  <a:pt x="1107857" y="433610"/>
                </a:lnTo>
                <a:lnTo>
                  <a:pt x="1121572" y="385787"/>
                </a:lnTo>
                <a:lnTo>
                  <a:pt x="1148552" y="287672"/>
                </a:lnTo>
                <a:lnTo>
                  <a:pt x="1163376" y="235548"/>
                </a:lnTo>
                <a:lnTo>
                  <a:pt x="1178860" y="184618"/>
                </a:lnTo>
                <a:lnTo>
                  <a:pt x="1194832" y="137313"/>
                </a:lnTo>
                <a:lnTo>
                  <a:pt x="1217645" y="82235"/>
                </a:lnTo>
                <a:lnTo>
                  <a:pt x="1240458" y="43645"/>
                </a:lnTo>
                <a:lnTo>
                  <a:pt x="1277388" y="19997"/>
                </a:lnTo>
                <a:lnTo>
                  <a:pt x="1286025" y="20885"/>
                </a:lnTo>
                <a:lnTo>
                  <a:pt x="1315373" y="49738"/>
                </a:lnTo>
                <a:lnTo>
                  <a:pt x="1342041" y="109009"/>
                </a:lnTo>
                <a:lnTo>
                  <a:pt x="1361600" y="153172"/>
                </a:lnTo>
                <a:lnTo>
                  <a:pt x="1381317" y="197229"/>
                </a:lnTo>
                <a:lnTo>
                  <a:pt x="1441023" y="329428"/>
                </a:lnTo>
                <a:lnTo>
                  <a:pt x="1452444" y="355376"/>
                </a:lnTo>
                <a:lnTo>
                  <a:pt x="1463598" y="381459"/>
                </a:lnTo>
                <a:lnTo>
                  <a:pt x="1474039" y="406377"/>
                </a:lnTo>
                <a:lnTo>
                  <a:pt x="1483322" y="428831"/>
                </a:lnTo>
                <a:lnTo>
                  <a:pt x="1498068" y="387738"/>
                </a:lnTo>
                <a:lnTo>
                  <a:pt x="1515271" y="338720"/>
                </a:lnTo>
                <a:lnTo>
                  <a:pt x="1534295" y="284924"/>
                </a:lnTo>
                <a:lnTo>
                  <a:pt x="1554507" y="229494"/>
                </a:lnTo>
                <a:lnTo>
                  <a:pt x="1575274" y="175578"/>
                </a:lnTo>
                <a:lnTo>
                  <a:pt x="1595961" y="126321"/>
                </a:lnTo>
                <a:lnTo>
                  <a:pt x="1619903" y="77635"/>
                </a:lnTo>
                <a:lnTo>
                  <a:pt x="1642063" y="43645"/>
                </a:lnTo>
                <a:lnTo>
                  <a:pt x="1673936" y="22535"/>
                </a:lnTo>
                <a:lnTo>
                  <a:pt x="1681035" y="22677"/>
                </a:lnTo>
                <a:lnTo>
                  <a:pt x="1722265" y="63418"/>
                </a:lnTo>
                <a:lnTo>
                  <a:pt x="1755177" y="124888"/>
                </a:lnTo>
                <a:lnTo>
                  <a:pt x="1776497" y="170479"/>
                </a:lnTo>
                <a:lnTo>
                  <a:pt x="1798805" y="220317"/>
                </a:lnTo>
                <a:lnTo>
                  <a:pt x="1821347" y="271802"/>
                </a:lnTo>
                <a:lnTo>
                  <a:pt x="1843365" y="322333"/>
                </a:lnTo>
                <a:lnTo>
                  <a:pt x="1864102" y="369312"/>
                </a:lnTo>
                <a:lnTo>
                  <a:pt x="1882802" y="410138"/>
                </a:lnTo>
                <a:lnTo>
                  <a:pt x="1898709" y="442212"/>
                </a:lnTo>
                <a:lnTo>
                  <a:pt x="1913547" y="407064"/>
                </a:lnTo>
                <a:lnTo>
                  <a:pt x="1918671" y="394422"/>
                </a:lnTo>
                <a:lnTo>
                  <a:pt x="1934084" y="351650"/>
                </a:lnTo>
                <a:lnTo>
                  <a:pt x="1951200" y="304737"/>
                </a:lnTo>
                <a:lnTo>
                  <a:pt x="1969822" y="256071"/>
                </a:lnTo>
                <a:lnTo>
                  <a:pt x="1989750" y="208042"/>
                </a:lnTo>
                <a:lnTo>
                  <a:pt x="2010787" y="163040"/>
                </a:lnTo>
                <a:lnTo>
                  <a:pt x="2032736" y="123454"/>
                </a:lnTo>
                <a:lnTo>
                  <a:pt x="2067312" y="78651"/>
                </a:lnTo>
                <a:lnTo>
                  <a:pt x="2102601" y="54637"/>
                </a:lnTo>
                <a:lnTo>
                  <a:pt x="2110524" y="52755"/>
                </a:lnTo>
                <a:lnTo>
                  <a:pt x="2118582" y="52845"/>
                </a:lnTo>
                <a:lnTo>
                  <a:pt x="2154821" y="79009"/>
                </a:lnTo>
                <a:lnTo>
                  <a:pt x="2174367" y="113418"/>
                </a:lnTo>
                <a:lnTo>
                  <a:pt x="2194402" y="164165"/>
                </a:lnTo>
                <a:lnTo>
                  <a:pt x="2212032" y="220826"/>
                </a:lnTo>
                <a:lnTo>
                  <a:pt x="2225562" y="274440"/>
                </a:lnTo>
                <a:lnTo>
                  <a:pt x="2233300" y="316047"/>
                </a:lnTo>
                <a:lnTo>
                  <a:pt x="2234347" y="328196"/>
                </a:lnTo>
                <a:lnTo>
                  <a:pt x="2234191" y="337970"/>
                </a:lnTo>
                <a:lnTo>
                  <a:pt x="2209819" y="362403"/>
                </a:lnTo>
                <a:lnTo>
                  <a:pt x="2200982" y="360013"/>
                </a:lnTo>
                <a:lnTo>
                  <a:pt x="2194506" y="355369"/>
                </a:lnTo>
                <a:lnTo>
                  <a:pt x="2190169" y="349022"/>
                </a:lnTo>
                <a:lnTo>
                  <a:pt x="2188150" y="341599"/>
                </a:lnTo>
                <a:lnTo>
                  <a:pt x="2188625" y="333251"/>
                </a:lnTo>
                <a:lnTo>
                  <a:pt x="2183538" y="298268"/>
                </a:lnTo>
                <a:lnTo>
                  <a:pt x="2171099" y="245497"/>
                </a:lnTo>
                <a:lnTo>
                  <a:pt x="2153403" y="186544"/>
                </a:lnTo>
                <a:lnTo>
                  <a:pt x="2132543" y="133012"/>
                </a:lnTo>
                <a:lnTo>
                  <a:pt x="2112106" y="100515"/>
                </a:lnTo>
                <a:lnTo>
                  <a:pt x="2105928" y="103860"/>
                </a:lnTo>
                <a:lnTo>
                  <a:pt x="2078243" y="136357"/>
                </a:lnTo>
                <a:lnTo>
                  <a:pt x="2039909" y="207343"/>
                </a:lnTo>
                <a:lnTo>
                  <a:pt x="2017404" y="259796"/>
                </a:lnTo>
                <a:lnTo>
                  <a:pt x="1996378" y="314135"/>
                </a:lnTo>
                <a:lnTo>
                  <a:pt x="1977094" y="366881"/>
                </a:lnTo>
                <a:lnTo>
                  <a:pt x="1959817" y="414556"/>
                </a:lnTo>
                <a:lnTo>
                  <a:pt x="1944811" y="453681"/>
                </a:lnTo>
                <a:lnTo>
                  <a:pt x="1924827" y="493332"/>
                </a:lnTo>
                <a:lnTo>
                  <a:pt x="1906314" y="507206"/>
                </a:lnTo>
                <a:lnTo>
                  <a:pt x="1900610" y="507206"/>
                </a:lnTo>
                <a:lnTo>
                  <a:pt x="1896333" y="507684"/>
                </a:lnTo>
                <a:lnTo>
                  <a:pt x="1862113" y="471364"/>
                </a:lnTo>
                <a:lnTo>
                  <a:pt x="1826874" y="398169"/>
                </a:lnTo>
                <a:lnTo>
                  <a:pt x="1805422" y="349918"/>
                </a:lnTo>
                <a:lnTo>
                  <a:pt x="1782490" y="297654"/>
                </a:lnTo>
                <a:lnTo>
                  <a:pt x="1758884" y="244195"/>
                </a:lnTo>
                <a:lnTo>
                  <a:pt x="1735411" y="192358"/>
                </a:lnTo>
                <a:lnTo>
                  <a:pt x="1712878" y="144959"/>
                </a:lnTo>
                <a:lnTo>
                  <a:pt x="1691788" y="105712"/>
                </a:lnTo>
                <a:lnTo>
                  <a:pt x="1673906" y="76142"/>
                </a:lnTo>
                <a:lnTo>
                  <a:pt x="1672005" y="78054"/>
                </a:lnTo>
                <a:lnTo>
                  <a:pt x="1671530" y="79010"/>
                </a:lnTo>
                <a:lnTo>
                  <a:pt x="1663435" y="91868"/>
                </a:lnTo>
                <a:lnTo>
                  <a:pt x="1636835" y="144959"/>
                </a:lnTo>
                <a:lnTo>
                  <a:pt x="1614760" y="197672"/>
                </a:lnTo>
                <a:lnTo>
                  <a:pt x="1592636" y="255400"/>
                </a:lnTo>
                <a:lnTo>
                  <a:pt x="1571227" y="314382"/>
                </a:lnTo>
                <a:lnTo>
                  <a:pt x="1533612" y="421060"/>
                </a:lnTo>
                <a:lnTo>
                  <a:pt x="1518937" y="461233"/>
                </a:lnTo>
                <a:lnTo>
                  <a:pt x="1508036" y="487612"/>
                </a:lnTo>
                <a:lnTo>
                  <a:pt x="1504709" y="494781"/>
                </a:lnTo>
                <a:lnTo>
                  <a:pt x="1501383" y="499560"/>
                </a:lnTo>
                <a:lnTo>
                  <a:pt x="1496630" y="502427"/>
                </a:lnTo>
                <a:lnTo>
                  <a:pt x="1493303" y="504816"/>
                </a:lnTo>
                <a:lnTo>
                  <a:pt x="1488550" y="506728"/>
                </a:lnTo>
                <a:lnTo>
                  <a:pt x="1477619" y="506728"/>
                </a:lnTo>
                <a:lnTo>
                  <a:pt x="1467638" y="505772"/>
                </a:lnTo>
                <a:lnTo>
                  <a:pt x="1460034" y="493825"/>
                </a:lnTo>
                <a:lnTo>
                  <a:pt x="1451316" y="474881"/>
                </a:lnTo>
                <a:lnTo>
                  <a:pt x="1419264" y="396849"/>
                </a:lnTo>
                <a:lnTo>
                  <a:pt x="1398249" y="348066"/>
                </a:lnTo>
                <a:lnTo>
                  <a:pt x="1338543" y="215808"/>
                </a:lnTo>
                <a:lnTo>
                  <a:pt x="1318825" y="171669"/>
                </a:lnTo>
                <a:lnTo>
                  <a:pt x="1299267" y="127370"/>
                </a:lnTo>
                <a:lnTo>
                  <a:pt x="1279906" y="82833"/>
                </a:lnTo>
                <a:lnTo>
                  <a:pt x="1274678" y="73275"/>
                </a:lnTo>
                <a:lnTo>
                  <a:pt x="1273252" y="74708"/>
                </a:lnTo>
                <a:lnTo>
                  <a:pt x="1272302" y="76620"/>
                </a:lnTo>
                <a:lnTo>
                  <a:pt x="1270876" y="78532"/>
                </a:lnTo>
                <a:lnTo>
                  <a:pt x="1245412" y="130548"/>
                </a:lnTo>
                <a:lnTo>
                  <a:pt x="1221395" y="199234"/>
                </a:lnTo>
                <a:lnTo>
                  <a:pt x="1206133" y="249566"/>
                </a:lnTo>
                <a:lnTo>
                  <a:pt x="1191505" y="301172"/>
                </a:lnTo>
                <a:lnTo>
                  <a:pt x="1164785" y="398491"/>
                </a:lnTo>
                <a:lnTo>
                  <a:pt x="1153008" y="439344"/>
                </a:lnTo>
                <a:lnTo>
                  <a:pt x="1138572" y="483431"/>
                </a:lnTo>
                <a:lnTo>
                  <a:pt x="1124017" y="509595"/>
                </a:lnTo>
                <a:lnTo>
                  <a:pt x="1117363" y="516764"/>
                </a:lnTo>
                <a:lnTo>
                  <a:pt x="1109759" y="518198"/>
                </a:lnTo>
                <a:lnTo>
                  <a:pt x="1097402" y="517242"/>
                </a:lnTo>
                <a:lnTo>
                  <a:pt x="1091223" y="514852"/>
                </a:lnTo>
                <a:lnTo>
                  <a:pt x="1071715" y="480444"/>
                </a:lnTo>
                <a:lnTo>
                  <a:pt x="1066034" y="458938"/>
                </a:lnTo>
                <a:lnTo>
                  <a:pt x="1050142" y="418817"/>
                </a:lnTo>
                <a:lnTo>
                  <a:pt x="1014437" y="340188"/>
                </a:lnTo>
                <a:lnTo>
                  <a:pt x="998545" y="299798"/>
                </a:lnTo>
                <a:lnTo>
                  <a:pt x="984169" y="251993"/>
                </a:lnTo>
                <a:lnTo>
                  <a:pt x="971938" y="202491"/>
                </a:lnTo>
                <a:lnTo>
                  <a:pt x="959432" y="152805"/>
                </a:lnTo>
                <a:lnTo>
                  <a:pt x="944235" y="104449"/>
                </a:lnTo>
                <a:lnTo>
                  <a:pt x="923452" y="57982"/>
                </a:lnTo>
                <a:lnTo>
                  <a:pt x="922502" y="56548"/>
                </a:lnTo>
                <a:lnTo>
                  <a:pt x="921551" y="54637"/>
                </a:lnTo>
                <a:lnTo>
                  <a:pt x="902065" y="100993"/>
                </a:lnTo>
                <a:lnTo>
                  <a:pt x="886765" y="147970"/>
                </a:lnTo>
                <a:lnTo>
                  <a:pt x="871789" y="200900"/>
                </a:lnTo>
                <a:lnTo>
                  <a:pt x="857694" y="256195"/>
                </a:lnTo>
                <a:lnTo>
                  <a:pt x="845038" y="310270"/>
                </a:lnTo>
                <a:lnTo>
                  <a:pt x="834377" y="359538"/>
                </a:lnTo>
                <a:lnTo>
                  <a:pt x="826268" y="400413"/>
                </a:lnTo>
                <a:lnTo>
                  <a:pt x="820719" y="434386"/>
                </a:lnTo>
                <a:lnTo>
                  <a:pt x="819724" y="442331"/>
                </a:lnTo>
                <a:lnTo>
                  <a:pt x="807486" y="481877"/>
                </a:lnTo>
                <a:lnTo>
                  <a:pt x="782297" y="496214"/>
                </a:lnTo>
                <a:lnTo>
                  <a:pt x="775167" y="496214"/>
                </a:lnTo>
                <a:lnTo>
                  <a:pt x="742968" y="462403"/>
                </a:lnTo>
                <a:lnTo>
                  <a:pt x="717660" y="419751"/>
                </a:lnTo>
                <a:lnTo>
                  <a:pt x="697293" y="381543"/>
                </a:lnTo>
                <a:lnTo>
                  <a:pt x="675607" y="339021"/>
                </a:lnTo>
                <a:lnTo>
                  <a:pt x="630914" y="249265"/>
                </a:lnTo>
                <a:lnTo>
                  <a:pt x="609227" y="206146"/>
                </a:lnTo>
                <a:lnTo>
                  <a:pt x="588861" y="166943"/>
                </a:lnTo>
                <a:lnTo>
                  <a:pt x="567340" y="130115"/>
                </a:lnTo>
                <a:lnTo>
                  <a:pt x="560820" y="119631"/>
                </a:lnTo>
                <a:lnTo>
                  <a:pt x="524165" y="224231"/>
                </a:lnTo>
                <a:lnTo>
                  <a:pt x="506750" y="276956"/>
                </a:lnTo>
                <a:lnTo>
                  <a:pt x="491430" y="329906"/>
                </a:lnTo>
                <a:lnTo>
                  <a:pt x="483819" y="365651"/>
                </a:lnTo>
                <a:lnTo>
                  <a:pt x="475806" y="404757"/>
                </a:lnTo>
                <a:lnTo>
                  <a:pt x="465030" y="442876"/>
                </a:lnTo>
                <a:lnTo>
                  <a:pt x="447230" y="478532"/>
                </a:lnTo>
                <a:lnTo>
                  <a:pt x="422516" y="498126"/>
                </a:lnTo>
                <a:lnTo>
                  <a:pt x="418238" y="498126"/>
                </a:lnTo>
                <a:lnTo>
                  <a:pt x="381553" y="465293"/>
                </a:lnTo>
                <a:lnTo>
                  <a:pt x="348997" y="404943"/>
                </a:lnTo>
                <a:lnTo>
                  <a:pt x="328887" y="366704"/>
                </a:lnTo>
                <a:lnTo>
                  <a:pt x="305406" y="322946"/>
                </a:lnTo>
                <a:lnTo>
                  <a:pt x="280410" y="279010"/>
                </a:lnTo>
                <a:lnTo>
                  <a:pt x="254700" y="237940"/>
                </a:lnTo>
                <a:lnTo>
                  <a:pt x="229080" y="202785"/>
                </a:lnTo>
                <a:lnTo>
                  <a:pt x="195336" y="169810"/>
                </a:lnTo>
                <a:lnTo>
                  <a:pt x="191059" y="166943"/>
                </a:lnTo>
                <a:lnTo>
                  <a:pt x="186781" y="167421"/>
                </a:lnTo>
                <a:lnTo>
                  <a:pt x="184880" y="167898"/>
                </a:lnTo>
                <a:lnTo>
                  <a:pt x="183930" y="169810"/>
                </a:lnTo>
                <a:lnTo>
                  <a:pt x="179177" y="174589"/>
                </a:lnTo>
                <a:lnTo>
                  <a:pt x="154463" y="225664"/>
                </a:lnTo>
                <a:lnTo>
                  <a:pt x="136878" y="280204"/>
                </a:lnTo>
                <a:lnTo>
                  <a:pt x="121127" y="336813"/>
                </a:lnTo>
                <a:lnTo>
                  <a:pt x="105688" y="394004"/>
                </a:lnTo>
                <a:lnTo>
                  <a:pt x="90160" y="447342"/>
                </a:lnTo>
                <a:lnTo>
                  <a:pt x="74142" y="492391"/>
                </a:lnTo>
                <a:lnTo>
                  <a:pt x="55190" y="527815"/>
                </a:lnTo>
                <a:lnTo>
                  <a:pt x="29942" y="551173"/>
                </a:lnTo>
                <a:lnTo>
                  <a:pt x="25189" y="551650"/>
                </a:lnTo>
                <a:close/>
              </a:path>
            </a:pathLst>
          </a:custGeom>
          <a:solidFill>
            <a:srgbClr val="241725"/>
          </a:solidFill>
        </p:spPr>
        <p:txBody>
          <a:bodyPr wrap="square" lIns="0" tIns="0" rIns="0" bIns="0" rtlCol="0"/>
          <a:lstStyle/>
          <a:p>
            <a:endParaRPr/>
          </a:p>
        </p:txBody>
      </p:sp>
      <p:sp>
        <p:nvSpPr>
          <p:cNvPr id="14" name="object 6">
            <a:extLst>
              <a:ext uri="{FF2B5EF4-FFF2-40B4-BE49-F238E27FC236}">
                <a16:creationId xmlns:a16="http://schemas.microsoft.com/office/drawing/2014/main" id="{561815CC-A5F3-63D9-7257-4E65FC0B164D}"/>
              </a:ext>
            </a:extLst>
          </p:cNvPr>
          <p:cNvSpPr/>
          <p:nvPr/>
        </p:nvSpPr>
        <p:spPr>
          <a:xfrm>
            <a:off x="506705" y="494237"/>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5" name="object 6">
            <a:extLst>
              <a:ext uri="{FF2B5EF4-FFF2-40B4-BE49-F238E27FC236}">
                <a16:creationId xmlns:a16="http://schemas.microsoft.com/office/drawing/2014/main" id="{3725B670-D74B-E992-5802-5E84003C0505}"/>
              </a:ext>
            </a:extLst>
          </p:cNvPr>
          <p:cNvSpPr/>
          <p:nvPr/>
        </p:nvSpPr>
        <p:spPr>
          <a:xfrm>
            <a:off x="12449699" y="393312"/>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a:p>
        </p:txBody>
      </p:sp>
      <p:sp>
        <p:nvSpPr>
          <p:cNvPr id="17" name="object 6">
            <a:extLst>
              <a:ext uri="{FF2B5EF4-FFF2-40B4-BE49-F238E27FC236}">
                <a16:creationId xmlns:a16="http://schemas.microsoft.com/office/drawing/2014/main" id="{A5DF879B-899B-FC18-AB14-CAE891A269FB}"/>
              </a:ext>
            </a:extLst>
          </p:cNvPr>
          <p:cNvSpPr/>
          <p:nvPr/>
        </p:nvSpPr>
        <p:spPr>
          <a:xfrm>
            <a:off x="1264982" y="491114"/>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8" name="object 6">
            <a:extLst>
              <a:ext uri="{FF2B5EF4-FFF2-40B4-BE49-F238E27FC236}">
                <a16:creationId xmlns:a16="http://schemas.microsoft.com/office/drawing/2014/main" id="{E498D7E1-5980-D94D-BD46-71BEEA133EEC}"/>
              </a:ext>
            </a:extLst>
          </p:cNvPr>
          <p:cNvSpPr/>
          <p:nvPr/>
        </p:nvSpPr>
        <p:spPr>
          <a:xfrm>
            <a:off x="11553340" y="386395"/>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5" name="object 8">
            <a:extLst>
              <a:ext uri="{FF2B5EF4-FFF2-40B4-BE49-F238E27FC236}">
                <a16:creationId xmlns:a16="http://schemas.microsoft.com/office/drawing/2014/main" id="{77AD41C5-7471-289E-B90E-A2513260E5F1}"/>
              </a:ext>
            </a:extLst>
          </p:cNvPr>
          <p:cNvSpPr/>
          <p:nvPr/>
        </p:nvSpPr>
        <p:spPr>
          <a:xfrm>
            <a:off x="9262335" y="1607172"/>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B050"/>
          </a:solidFill>
        </p:spPr>
        <p:txBody>
          <a:bodyPr wrap="square" lIns="0" tIns="0" rIns="0" bIns="0" rtlCol="0"/>
          <a:lstStyle/>
          <a:p>
            <a:endParaRPr dirty="0"/>
          </a:p>
        </p:txBody>
      </p:sp>
      <p:sp>
        <p:nvSpPr>
          <p:cNvPr id="13" name="object 13">
            <a:extLst>
              <a:ext uri="{FF2B5EF4-FFF2-40B4-BE49-F238E27FC236}">
                <a16:creationId xmlns:a16="http://schemas.microsoft.com/office/drawing/2014/main" id="{2F1094B4-66D0-B89F-4ECE-5E9C6D8645A3}"/>
              </a:ext>
            </a:extLst>
          </p:cNvPr>
          <p:cNvSpPr txBox="1"/>
          <p:nvPr/>
        </p:nvSpPr>
        <p:spPr>
          <a:xfrm>
            <a:off x="9639692" y="1676035"/>
            <a:ext cx="347646" cy="1024639"/>
          </a:xfrm>
          <a:prstGeom prst="rect">
            <a:avLst/>
          </a:prstGeom>
          <a:solidFill>
            <a:srgbClr val="00B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5</a:t>
            </a:r>
            <a:endParaRPr sz="6550" dirty="0">
              <a:latin typeface="Calibri"/>
              <a:cs typeface="Calibri"/>
            </a:endParaRPr>
          </a:p>
        </p:txBody>
      </p:sp>
      <p:sp>
        <p:nvSpPr>
          <p:cNvPr id="26" name="object 8">
            <a:extLst>
              <a:ext uri="{FF2B5EF4-FFF2-40B4-BE49-F238E27FC236}">
                <a16:creationId xmlns:a16="http://schemas.microsoft.com/office/drawing/2014/main" id="{D8018442-8D17-C1C4-EF76-9FA094C42E62}"/>
              </a:ext>
            </a:extLst>
          </p:cNvPr>
          <p:cNvSpPr/>
          <p:nvPr/>
        </p:nvSpPr>
        <p:spPr>
          <a:xfrm>
            <a:off x="506705" y="1703989"/>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92D050"/>
          </a:solidFill>
        </p:spPr>
        <p:txBody>
          <a:bodyPr wrap="square" lIns="0" tIns="0" rIns="0" bIns="0" rtlCol="0"/>
          <a:lstStyle/>
          <a:p>
            <a:endParaRPr dirty="0"/>
          </a:p>
        </p:txBody>
      </p:sp>
      <p:sp>
        <p:nvSpPr>
          <p:cNvPr id="27" name="object 13">
            <a:extLst>
              <a:ext uri="{FF2B5EF4-FFF2-40B4-BE49-F238E27FC236}">
                <a16:creationId xmlns:a16="http://schemas.microsoft.com/office/drawing/2014/main" id="{DBADCDBC-BC83-0D80-39FB-0E0A1B7CF667}"/>
              </a:ext>
            </a:extLst>
          </p:cNvPr>
          <p:cNvSpPr txBox="1"/>
          <p:nvPr/>
        </p:nvSpPr>
        <p:spPr>
          <a:xfrm>
            <a:off x="829215" y="1764538"/>
            <a:ext cx="347646" cy="1024639"/>
          </a:xfrm>
          <a:prstGeom prst="rect">
            <a:avLst/>
          </a:prstGeom>
          <a:solidFill>
            <a:srgbClr val="92D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4</a:t>
            </a:r>
            <a:endParaRPr sz="6550" dirty="0">
              <a:latin typeface="Calibri"/>
              <a:cs typeface="Calibri"/>
            </a:endParaRPr>
          </a:p>
        </p:txBody>
      </p:sp>
      <p:sp>
        <p:nvSpPr>
          <p:cNvPr id="3" name="object 8">
            <a:extLst>
              <a:ext uri="{FF2B5EF4-FFF2-40B4-BE49-F238E27FC236}">
                <a16:creationId xmlns:a16="http://schemas.microsoft.com/office/drawing/2014/main" id="{B7B7D5B2-7568-1D1B-081D-7EF3518CBD1B}"/>
              </a:ext>
            </a:extLst>
          </p:cNvPr>
          <p:cNvSpPr/>
          <p:nvPr/>
        </p:nvSpPr>
        <p:spPr>
          <a:xfrm>
            <a:off x="506705" y="5890531"/>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92D050"/>
          </a:solidFill>
        </p:spPr>
        <p:txBody>
          <a:bodyPr wrap="square" lIns="0" tIns="0" rIns="0" bIns="0" rtlCol="0"/>
          <a:lstStyle/>
          <a:p>
            <a:endParaRPr dirty="0"/>
          </a:p>
        </p:txBody>
      </p:sp>
      <p:sp>
        <p:nvSpPr>
          <p:cNvPr id="16" name="object 13">
            <a:extLst>
              <a:ext uri="{FF2B5EF4-FFF2-40B4-BE49-F238E27FC236}">
                <a16:creationId xmlns:a16="http://schemas.microsoft.com/office/drawing/2014/main" id="{09580BA0-18CF-63A0-99CB-30E0E729F3D0}"/>
              </a:ext>
            </a:extLst>
          </p:cNvPr>
          <p:cNvSpPr txBox="1"/>
          <p:nvPr/>
        </p:nvSpPr>
        <p:spPr>
          <a:xfrm>
            <a:off x="829215" y="5951080"/>
            <a:ext cx="347646" cy="1024639"/>
          </a:xfrm>
          <a:prstGeom prst="rect">
            <a:avLst/>
          </a:prstGeom>
          <a:solidFill>
            <a:srgbClr val="92D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6</a:t>
            </a:r>
            <a:endParaRPr sz="6550" dirty="0">
              <a:latin typeface="Calibri"/>
              <a:cs typeface="Calibri"/>
            </a:endParaRPr>
          </a:p>
        </p:txBody>
      </p:sp>
      <p:sp>
        <p:nvSpPr>
          <p:cNvPr id="21" name="TextBox 20">
            <a:extLst>
              <a:ext uri="{FF2B5EF4-FFF2-40B4-BE49-F238E27FC236}">
                <a16:creationId xmlns:a16="http://schemas.microsoft.com/office/drawing/2014/main" id="{41125BEE-6409-1E09-4D45-6B118E12678F}"/>
              </a:ext>
            </a:extLst>
          </p:cNvPr>
          <p:cNvSpPr txBox="1"/>
          <p:nvPr/>
        </p:nvSpPr>
        <p:spPr>
          <a:xfrm>
            <a:off x="1386352" y="6231700"/>
            <a:ext cx="9144000" cy="463397"/>
          </a:xfrm>
          <a:prstGeom prst="rect">
            <a:avLst/>
          </a:prstGeom>
          <a:noFill/>
        </p:spPr>
        <p:txBody>
          <a:bodyPr wrap="square">
            <a:spAutoFit/>
          </a:bodyPr>
          <a:lstStyle/>
          <a:p>
            <a:pPr marL="457200" lvl="1" algn="just">
              <a:lnSpc>
                <a:spcPct val="150000"/>
              </a:lnSpc>
              <a:spcAft>
                <a:spcPts val="800"/>
              </a:spcAft>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Membantu</a:t>
            </a:r>
            <a:r>
              <a:rPr lang="en-ID" sz="1800" b="1" kern="100" dirty="0">
                <a:effectLst/>
                <a:latin typeface="Arial" panose="020B0604020202020204" pitchFamily="34" charset="0"/>
                <a:ea typeface="Calibri" panose="020F0502020204030204" pitchFamily="34" charset="0"/>
                <a:cs typeface="Arial" panose="020B0604020202020204" pitchFamily="34" charset="0"/>
              </a:rPr>
              <a:t> di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dalam</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pemahaman</a:t>
            </a:r>
            <a:r>
              <a:rPr lang="en-ID" sz="1800" b="1" kern="100" dirty="0">
                <a:effectLst/>
                <a:latin typeface="Arial" panose="020B0604020202020204" pitchFamily="34" charset="0"/>
                <a:ea typeface="Calibri" panose="020F0502020204030204" pitchFamily="34" charset="0"/>
                <a:cs typeface="Arial" panose="020B0604020202020204" pitchFamily="34" charset="0"/>
              </a:rPr>
              <a:t>  dan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penguji</a:t>
            </a:r>
            <a:r>
              <a:rPr lang="en-ID" sz="1800" b="1" kern="100" dirty="0">
                <a:effectLst/>
                <a:latin typeface="Arial" panose="020B0604020202020204" pitchFamily="34" charset="0"/>
                <a:ea typeface="Calibri" panose="020F0502020204030204" pitchFamily="34" charset="0"/>
                <a:cs typeface="Arial" panose="020B0604020202020204" pitchFamily="34" charset="0"/>
              </a:rPr>
              <a:t> system</a:t>
            </a:r>
          </a:p>
        </p:txBody>
      </p:sp>
      <p:sp>
        <p:nvSpPr>
          <p:cNvPr id="32" name="TextBox 31">
            <a:extLst>
              <a:ext uri="{FF2B5EF4-FFF2-40B4-BE49-F238E27FC236}">
                <a16:creationId xmlns:a16="http://schemas.microsoft.com/office/drawing/2014/main" id="{FC924B6B-6775-5EAE-200B-97FB3C853C94}"/>
              </a:ext>
            </a:extLst>
          </p:cNvPr>
          <p:cNvSpPr txBox="1"/>
          <p:nvPr/>
        </p:nvSpPr>
        <p:spPr>
          <a:xfrm>
            <a:off x="1753113" y="2772913"/>
            <a:ext cx="6628887" cy="2949525"/>
          </a:xfrm>
          <a:prstGeom prst="rect">
            <a:avLst/>
          </a:prstGeom>
          <a:noFill/>
        </p:spPr>
        <p:txBody>
          <a:bodyPr wrap="square">
            <a:spAutoFit/>
          </a:bodyPr>
          <a:lstStyle/>
          <a:p>
            <a:pPr algn="just">
              <a:lnSpc>
                <a:spcPct val="150000"/>
              </a:lnSpc>
              <a:spcAft>
                <a:spcPts val="800"/>
              </a:spcAft>
            </a:pPr>
            <a:r>
              <a:rPr lang="en-ID" sz="1800" dirty="0" err="1">
                <a:effectLst/>
                <a:latin typeface="Arial" panose="020B0604020202020204" pitchFamily="34" charset="0"/>
                <a:ea typeface="Calibri" panose="020F0502020204030204" pitchFamily="34" charset="0"/>
                <a:cs typeface="Arial" panose="020B0604020202020204" pitchFamily="34" charset="0"/>
              </a:rPr>
              <a:t>Manfaat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lainnya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bagi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kemudalahan</a:t>
            </a:r>
            <a:r>
              <a:rPr lang="en-ID" sz="1800" dirty="0">
                <a:effectLst/>
                <a:latin typeface="Arial" panose="020B0604020202020204" pitchFamily="34" charset="0"/>
                <a:ea typeface="Calibri" panose="020F0502020204030204" pitchFamily="34" charset="0"/>
                <a:cs typeface="Arial" panose="020B0604020202020204" pitchFamily="34" charset="0"/>
              </a:rPr>
              <a:t> di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pemilihan</a:t>
            </a:r>
            <a:r>
              <a:rPr lang="en-ID" sz="1800" dirty="0">
                <a:effectLst/>
                <a:latin typeface="Arial" panose="020B0604020202020204" pitchFamily="34" charset="0"/>
                <a:ea typeface="Calibri" panose="020F0502020204030204" pitchFamily="34" charset="0"/>
                <a:cs typeface="Arial" panose="020B0604020202020204" pitchFamily="34" charset="0"/>
              </a:rPr>
              <a:t> engine OLAP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proses Deployment. </a:t>
            </a:r>
            <a:r>
              <a:rPr lang="en-ID" sz="1800" dirty="0" err="1">
                <a:effectLst/>
                <a:latin typeface="Arial" panose="020B0604020202020204" pitchFamily="34" charset="0"/>
                <a:ea typeface="Calibri" panose="020F0502020204030204" pitchFamily="34" charset="0"/>
                <a:cs typeface="Arial" panose="020B0604020202020204" pitchFamily="34" charset="0"/>
              </a:rPr>
              <a:t>Sebagaimana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halnya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kebebasan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bagi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memilih</a:t>
            </a:r>
            <a:r>
              <a:rPr lang="en-ID" sz="1800" dirty="0">
                <a:effectLst/>
                <a:latin typeface="Arial" panose="020B0604020202020204" pitchFamily="34" charset="0"/>
                <a:ea typeface="Calibri" panose="020F0502020204030204" pitchFamily="34" charset="0"/>
                <a:cs typeface="Arial" panose="020B0604020202020204" pitchFamily="34" charset="0"/>
              </a:rPr>
              <a:t> platform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membangun</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menggunakan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maka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demikian</a:t>
            </a:r>
            <a:r>
              <a:rPr lang="en-ID" sz="1800" dirty="0">
                <a:effectLst/>
                <a:latin typeface="Arial" panose="020B0604020202020204" pitchFamily="34" charset="0"/>
                <a:ea typeface="Calibri" panose="020F0502020204030204" pitchFamily="34" charset="0"/>
                <a:cs typeface="Arial" panose="020B0604020202020204" pitchFamily="34" charset="0"/>
              </a:rPr>
              <a:t> pula </a:t>
            </a:r>
            <a:r>
              <a:rPr lang="en-ID" sz="1800" dirty="0" err="1">
                <a:effectLst/>
                <a:latin typeface="Arial" panose="020B0604020202020204" pitchFamily="34" charset="0"/>
                <a:ea typeface="Calibri" panose="020F0502020204030204" pitchFamily="34" charset="0"/>
                <a:cs typeface="Arial" panose="020B0604020202020204" pitchFamily="34" charset="0"/>
              </a:rPr>
              <a:t>halnya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dengan</a:t>
            </a:r>
            <a:r>
              <a:rPr lang="en-ID" sz="1800" dirty="0">
                <a:effectLst/>
                <a:latin typeface="Arial" panose="020B0604020202020204" pitchFamily="34" charset="0"/>
                <a:ea typeface="Calibri" panose="020F0502020204030204" pitchFamily="34" charset="0"/>
                <a:cs typeface="Arial" panose="020B0604020202020204" pitchFamily="34" charset="0"/>
              </a:rPr>
              <a:t> engine OLAP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proses deployment.</a:t>
            </a:r>
            <a:endParaRPr lang="en-ID" sz="1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407F7731-230E-0AAE-481D-8B429510B545}"/>
              </a:ext>
            </a:extLst>
          </p:cNvPr>
          <p:cNvSpPr txBox="1"/>
          <p:nvPr/>
        </p:nvSpPr>
        <p:spPr>
          <a:xfrm>
            <a:off x="10376068" y="2651422"/>
            <a:ext cx="5778332" cy="5027017"/>
          </a:xfrm>
          <a:prstGeom prst="rect">
            <a:avLst/>
          </a:prstGeom>
          <a:noFill/>
        </p:spPr>
        <p:txBody>
          <a:bodyPr wrap="square">
            <a:spAutoFit/>
          </a:bodyPr>
          <a:lstStyle/>
          <a:p>
            <a:pPr algn="just">
              <a:lnSpc>
                <a:spcPct val="150000"/>
              </a:lnSpc>
              <a:spcAft>
                <a:spcPts val="800"/>
              </a:spcAft>
            </a:pPr>
            <a:r>
              <a:rPr lang="en-ID" sz="1800" dirty="0" err="1">
                <a:effectLst/>
                <a:latin typeface="Arial" panose="020B0604020202020204" pitchFamily="34" charset="0"/>
                <a:ea typeface="Calibri" panose="020F0502020204030204" pitchFamily="34" charset="0"/>
                <a:cs typeface="Arial" panose="020B0604020202020204" pitchFamily="34" charset="0"/>
              </a:rPr>
              <a:t>Manfaat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Kelima</a:t>
            </a:r>
            <a:r>
              <a:rPr lang="en-ID" sz="1800" dirty="0">
                <a:effectLst/>
                <a:latin typeface="Arial" panose="020B0604020202020204" pitchFamily="34" charset="0"/>
                <a:ea typeface="Calibri" panose="020F0502020204030204" pitchFamily="34" charset="0"/>
                <a:cs typeface="Arial" panose="020B0604020202020204" pitchFamily="34" charset="0"/>
              </a:rPr>
              <a:t> yang </a:t>
            </a:r>
            <a:r>
              <a:rPr lang="en-ID" sz="1800" dirty="0" err="1">
                <a:effectLst/>
                <a:latin typeface="Arial" panose="020B0604020202020204" pitchFamily="34" charset="0"/>
                <a:ea typeface="Calibri" panose="020F0502020204030204" pitchFamily="34" charset="0"/>
                <a:cs typeface="Arial" panose="020B0604020202020204" pitchFamily="34" charset="0"/>
              </a:rPr>
              <a:t>diperoleh</a:t>
            </a:r>
            <a:r>
              <a:rPr lang="en-ID" sz="1800" dirty="0">
                <a:effectLst/>
                <a:latin typeface="Arial" panose="020B0604020202020204" pitchFamily="34" charset="0"/>
                <a:ea typeface="Calibri" panose="020F0502020204030204" pitchFamily="34" charset="0"/>
                <a:cs typeface="Arial" panose="020B0604020202020204" pitchFamily="34" charset="0"/>
              </a:rPr>
              <a:t> oleh </a:t>
            </a:r>
            <a:r>
              <a:rPr lang="en-ID" sz="18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dengan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kemudahan</a:t>
            </a:r>
            <a:r>
              <a:rPr lang="en-ID" sz="1800" dirty="0">
                <a:effectLst/>
                <a:latin typeface="Arial" panose="020B0604020202020204" pitchFamily="34" charset="0"/>
                <a:ea typeface="Calibri" panose="020F0502020204030204" pitchFamily="34" charset="0"/>
                <a:cs typeface="Arial" panose="020B0604020202020204" pitchFamily="34" charset="0"/>
              </a:rPr>
              <a:t> di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proses </a:t>
            </a:r>
            <a:r>
              <a:rPr lang="en-ID" sz="1800" dirty="0" err="1">
                <a:effectLst/>
                <a:latin typeface="Arial" panose="020B0604020202020204" pitchFamily="34" charset="0"/>
                <a:ea typeface="Calibri" panose="020F0502020204030204" pitchFamily="34" charset="0"/>
                <a:cs typeface="Arial" panose="020B0604020202020204" pitchFamily="34" charset="0"/>
              </a:rPr>
              <a:t>dokumentasi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Dokumentasi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hal</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penting</a:t>
            </a:r>
            <a:r>
              <a:rPr lang="en-ID" sz="1800" dirty="0">
                <a:effectLst/>
                <a:latin typeface="Arial" panose="020B0604020202020204" pitchFamily="34" charset="0"/>
                <a:ea typeface="Calibri" panose="020F0502020204030204" pitchFamily="34" charset="0"/>
                <a:cs typeface="Arial" panose="020B0604020202020204" pitchFamily="34" charset="0"/>
              </a:rPr>
              <a:t> yang </a:t>
            </a:r>
            <a:r>
              <a:rPr lang="en-ID" sz="1800" dirty="0" err="1">
                <a:effectLst/>
                <a:latin typeface="Arial" panose="020B0604020202020204" pitchFamily="34" charset="0"/>
                <a:ea typeface="Calibri" panose="020F0502020204030204" pitchFamily="34" charset="0"/>
                <a:cs typeface="Arial" panose="020B0604020202020204" pitchFamily="34" charset="0"/>
              </a:rPr>
              <a:t>harus</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diketahui</a:t>
            </a:r>
            <a:r>
              <a:rPr lang="en-ID" sz="1800" dirty="0">
                <a:effectLst/>
                <a:latin typeface="Arial" panose="020B0604020202020204" pitchFamily="34" charset="0"/>
                <a:ea typeface="Calibri" panose="020F0502020204030204" pitchFamily="34" charset="0"/>
                <a:cs typeface="Arial" panose="020B0604020202020204" pitchFamily="34" charset="0"/>
              </a:rPr>
              <a:t> oleh </a:t>
            </a:r>
            <a:r>
              <a:rPr lang="en-ID" sz="1800" dirty="0" err="1">
                <a:effectLst/>
                <a:latin typeface="Arial" panose="020B0604020202020204" pitchFamily="34" charset="0"/>
                <a:ea typeface="Calibri" panose="020F0502020204030204" pitchFamily="34" charset="0"/>
                <a:cs typeface="Arial" panose="020B0604020202020204" pitchFamily="34" charset="0"/>
              </a:rPr>
              <a:t>kedua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pilhak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hal</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ini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pihak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pihak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dapat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mempelajari</a:t>
            </a:r>
            <a:r>
              <a:rPr lang="en-ID" sz="1800" dirty="0">
                <a:effectLst/>
                <a:latin typeface="Arial" panose="020B0604020202020204" pitchFamily="34" charset="0"/>
                <a:ea typeface="Calibri" panose="020F0502020204030204" pitchFamily="34" charset="0"/>
                <a:cs typeface="Arial" panose="020B0604020202020204" pitchFamily="34" charset="0"/>
              </a:rPr>
              <a:t> system yang </a:t>
            </a:r>
            <a:r>
              <a:rPr lang="en-ID" sz="1800" dirty="0" err="1">
                <a:effectLst/>
                <a:latin typeface="Arial" panose="020B0604020202020204" pitchFamily="34" charset="0"/>
                <a:ea typeface="Calibri" panose="020F0502020204030204" pitchFamily="34" charset="0"/>
                <a:cs typeface="Arial" panose="020B0604020202020204" pitchFamily="34" charset="0"/>
              </a:rPr>
              <a:t>akan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mereka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kembangkan</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impelementasi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tersebut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berdasarkan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kepada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informasi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kebutuhan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rumusan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permasalahan</a:t>
            </a:r>
            <a:r>
              <a:rPr lang="en-ID" sz="1800" dirty="0">
                <a:effectLst/>
                <a:latin typeface="Arial" panose="020B0604020202020204" pitchFamily="34" charset="0"/>
                <a:ea typeface="Calibri" panose="020F0502020204030204" pitchFamily="34" charset="0"/>
                <a:cs typeface="Arial" panose="020B0604020202020204" pitchFamily="34" charset="0"/>
              </a:rPr>
              <a:t>, yang mana </a:t>
            </a:r>
            <a:r>
              <a:rPr lang="en-ID" sz="1800" dirty="0" err="1">
                <a:effectLst/>
                <a:latin typeface="Arial" panose="020B0604020202020204" pitchFamily="34" charset="0"/>
                <a:ea typeface="Calibri" panose="020F0502020204030204" pitchFamily="34" charset="0"/>
                <a:cs typeface="Arial" panose="020B0604020202020204" pitchFamily="34" charset="0"/>
              </a:rPr>
              <a:t>dapat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diberikan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solusi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bentuk</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maupun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terapan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laiinya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misalkan</a:t>
            </a:r>
            <a:r>
              <a:rPr lang="en-ID" sz="1800" dirty="0">
                <a:effectLst/>
                <a:latin typeface="Arial" panose="020B0604020202020204" pitchFamily="34" charset="0"/>
                <a:ea typeface="Calibri" panose="020F0502020204030204" pitchFamily="34" charset="0"/>
                <a:cs typeface="Arial" panose="020B0604020202020204" pitchFamily="34" charset="0"/>
              </a:rPr>
              <a:t> business intelligence)</a:t>
            </a:r>
            <a:r>
              <a:rPr lang="en-ID" sz="1800" kern="100" dirty="0">
                <a:effectLst/>
                <a:latin typeface="Arial" panose="020B0604020202020204" pitchFamily="34" charset="0"/>
                <a:ea typeface="Calibri" panose="020F0502020204030204" pitchFamily="34" charset="0"/>
                <a:cs typeface="Arial" panose="020B0604020202020204" pitchFamily="34" charset="0"/>
              </a:rPr>
              <a:t>.</a:t>
            </a:r>
          </a:p>
        </p:txBody>
      </p:sp>
      <p:sp>
        <p:nvSpPr>
          <p:cNvPr id="36" name="TextBox 35">
            <a:extLst>
              <a:ext uri="{FF2B5EF4-FFF2-40B4-BE49-F238E27FC236}">
                <a16:creationId xmlns:a16="http://schemas.microsoft.com/office/drawing/2014/main" id="{23640235-19F7-AAFE-9B4E-956B4535D593}"/>
              </a:ext>
            </a:extLst>
          </p:cNvPr>
          <p:cNvSpPr txBox="1"/>
          <p:nvPr/>
        </p:nvSpPr>
        <p:spPr>
          <a:xfrm>
            <a:off x="1753113" y="6853816"/>
            <a:ext cx="6705087" cy="2308324"/>
          </a:xfrm>
          <a:prstGeom prst="rect">
            <a:avLst/>
          </a:prstGeom>
          <a:noFill/>
        </p:spPr>
        <p:txBody>
          <a:bodyPr wrap="square">
            <a:spAutoFit/>
          </a:bodyPr>
          <a:lstStyle/>
          <a:p>
            <a:r>
              <a:rPr lang="en-ID" sz="1800" dirty="0" err="1">
                <a:effectLst/>
                <a:latin typeface="Arial" panose="020B0604020202020204" pitchFamily="34" charset="0"/>
                <a:ea typeface="Calibri" panose="020F0502020204030204" pitchFamily="34" charset="0"/>
                <a:cs typeface="Arial" panose="020B0604020202020204" pitchFamily="34" charset="0"/>
              </a:rPr>
              <a:t>Manfaat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keenam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data warehouse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membantu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di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memahami</a:t>
            </a:r>
            <a:r>
              <a:rPr lang="en-ID" sz="1800" dirty="0">
                <a:effectLst/>
                <a:latin typeface="Arial" panose="020B0604020202020204" pitchFamily="34" charset="0"/>
                <a:ea typeface="Calibri" panose="020F0502020204030204" pitchFamily="34" charset="0"/>
                <a:cs typeface="Arial" panose="020B0604020202020204" pitchFamily="34" charset="0"/>
              </a:rPr>
              <a:t> system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yang </a:t>
            </a:r>
            <a:r>
              <a:rPr lang="en-ID" sz="1800" dirty="0" err="1">
                <a:effectLst/>
                <a:latin typeface="Arial" panose="020B0604020202020204" pitchFamily="34" charset="0"/>
                <a:ea typeface="Calibri" panose="020F0502020204030204" pitchFamily="34" charset="0"/>
                <a:cs typeface="Arial" panose="020B0604020202020204" pitchFamily="34" charset="0"/>
              </a:rPr>
              <a:t>akan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mereka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bangun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tersebut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beserta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dengan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tahap</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pengujian</a:t>
            </a:r>
            <a:r>
              <a:rPr lang="en-ID" sz="1800" dirty="0">
                <a:effectLst/>
                <a:latin typeface="Arial" panose="020B0604020202020204" pitchFamily="34" charset="0"/>
                <a:ea typeface="Calibri" panose="020F0502020204030204" pitchFamily="34" charset="0"/>
                <a:cs typeface="Arial" panose="020B0604020202020204" pitchFamily="34" charset="0"/>
              </a:rPr>
              <a:t> system (Testing) yang </a:t>
            </a:r>
            <a:r>
              <a:rPr lang="en-ID" sz="1800" dirty="0" err="1">
                <a:effectLst/>
                <a:latin typeface="Arial" panose="020B0604020202020204" pitchFamily="34" charset="0"/>
                <a:ea typeface="Calibri" panose="020F0502020204030204" pitchFamily="34" charset="0"/>
                <a:cs typeface="Arial" panose="020B0604020202020204" pitchFamily="34" charset="0"/>
              </a:rPr>
              <a:t>akan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dilakukan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nantinya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secara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berkala</a:t>
            </a:r>
            <a:r>
              <a:rPr lang="en-ID" sz="1800" dirty="0">
                <a:effectLst/>
                <a:latin typeface="Arial" panose="020B0604020202020204" pitchFamily="34" charset="0"/>
                <a:ea typeface="Calibri" panose="020F0502020204030204" pitchFamily="34" charset="0"/>
                <a:cs typeface="Arial" panose="020B0604020202020204" pitchFamily="34" charset="0"/>
              </a:rPr>
              <a:t>. Desain </a:t>
            </a:r>
            <a:r>
              <a:rPr lang="en-ID" sz="1800" dirty="0" err="1">
                <a:effectLst/>
                <a:latin typeface="Arial" panose="020B0604020202020204" pitchFamily="34" charset="0"/>
                <a:ea typeface="Calibri" panose="020F0502020204030204" pitchFamily="34" charset="0"/>
                <a:cs typeface="Arial" panose="020B0604020202020204" pitchFamily="34" charset="0"/>
              </a:rPr>
              <a:t>mampu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menunjukkan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seperti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apa</a:t>
            </a:r>
            <a:r>
              <a:rPr lang="en-ID" sz="1800" dirty="0">
                <a:effectLst/>
                <a:latin typeface="Arial" panose="020B0604020202020204" pitchFamily="34" charset="0"/>
                <a:ea typeface="Calibri" panose="020F0502020204030204" pitchFamily="34" charset="0"/>
                <a:cs typeface="Arial" panose="020B0604020202020204" pitchFamily="34" charset="0"/>
              </a:rPr>
              <a:t> system yang </a:t>
            </a:r>
            <a:r>
              <a:rPr lang="en-ID" sz="1800" dirty="0" err="1">
                <a:effectLst/>
                <a:latin typeface="Arial" panose="020B0604020202020204" pitchFamily="34" charset="0"/>
                <a:ea typeface="Calibri" panose="020F0502020204030204" pitchFamily="34" charset="0"/>
                <a:cs typeface="Arial" panose="020B0604020202020204" pitchFamily="34" charset="0"/>
              </a:rPr>
              <a:t>akan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diwujudkan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diimplementasikan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dengan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menggunakan</a:t>
            </a:r>
            <a:r>
              <a:rPr lang="en-ID" sz="1800" dirty="0">
                <a:effectLst/>
                <a:latin typeface="Arial" panose="020B0604020202020204" pitchFamily="34" charset="0"/>
                <a:ea typeface="Calibri" panose="020F0502020204030204" pitchFamily="34" charset="0"/>
                <a:cs typeface="Arial" panose="020B0604020202020204" pitchFamily="34" charset="0"/>
              </a:rPr>
              <a:t> platform yang </a:t>
            </a:r>
            <a:r>
              <a:rPr lang="en-ID" sz="1800" dirty="0" err="1">
                <a:effectLst/>
                <a:latin typeface="Arial" panose="020B0604020202020204" pitchFamily="34" charset="0"/>
                <a:ea typeface="Calibri" panose="020F0502020204030204" pitchFamily="34" charset="0"/>
                <a:cs typeface="Arial" panose="020B0604020202020204" pitchFamily="34" charset="0"/>
              </a:rPr>
              <a:t>telah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disepakati</a:t>
            </a:r>
            <a:r>
              <a:rPr lang="en-ID" sz="1800" dirty="0">
                <a:effectLst/>
                <a:latin typeface="Arial" panose="020B0604020202020204" pitchFamily="34" charset="0"/>
                <a:ea typeface="Calibri" panose="020F0502020204030204" pitchFamily="34" charset="0"/>
                <a:cs typeface="Arial" panose="020B0604020202020204" pitchFamily="34" charset="0"/>
              </a:rPr>
              <a:t> (yang </a:t>
            </a:r>
            <a:r>
              <a:rPr lang="en-ID" sz="1800" dirty="0" err="1">
                <a:effectLst/>
                <a:latin typeface="Arial" panose="020B0604020202020204" pitchFamily="34" charset="0"/>
                <a:ea typeface="Calibri" panose="020F0502020204030204" pitchFamily="34" charset="0"/>
                <a:cs typeface="Arial" panose="020B0604020202020204" pitchFamily="34" charset="0"/>
              </a:rPr>
              <a:t>menjadi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kebebasan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itu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sendiri</a:t>
            </a:r>
            <a:r>
              <a:rPr lang="en-ID" sz="1800" dirty="0">
                <a:effectLst/>
                <a:latin typeface="Arial" panose="020B0604020202020204" pitchFamily="34" charset="0"/>
                <a:ea typeface="Calibri" panose="020F0502020204030204" pitchFamily="34" charset="0"/>
                <a:cs typeface="Arial" panose="020B0604020202020204" pitchFamily="34" charset="0"/>
              </a:rPr>
              <a:t>). </a:t>
            </a:r>
            <a:endParaRPr lang="en-ID"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308368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1429</TotalTime>
  <Words>2745</Words>
  <Application>Microsoft Office PowerPoint</Application>
  <PresentationFormat>Custom</PresentationFormat>
  <Paragraphs>168</Paragraphs>
  <Slides>25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Cabin</vt:lpstr>
      <vt:lpstr>Calibri</vt:lpstr>
      <vt:lpstr>Lucida Sans</vt:lpstr>
      <vt:lpstr>Montserrat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Sepuluh Manfaat Desain pada Data Warehouse</vt:lpstr>
      <vt:lpstr>Sepuluh Manfaat Desain pada Data Warehouse</vt:lpstr>
      <vt:lpstr>Sepuluh Manfaat Desain pada Data Warehouse</vt:lpstr>
      <vt:lpstr>Sepuluh Manfaat Desain pada Data Warehouse</vt:lpstr>
      <vt:lpstr>Empat Langkah Petunjuk Membangun Data Werehouse</vt:lpstr>
      <vt:lpstr>Empat Langkah Petunjuk Membangun Data Werehouse</vt:lpstr>
      <vt:lpstr>INFRASTRUKTUR DATA WEREHOUSE</vt:lpstr>
      <vt:lpstr>Kategori Infrastruktur Data Werehouse</vt:lpstr>
      <vt:lpstr>Kategori Infrastruktur Data Werehouse (Operasional)</vt:lpstr>
      <vt:lpstr>Kategori Infrastruktur Data Werehouse (Operasional)</vt:lpstr>
      <vt:lpstr>Kategori Infrastruktur Data Werehouse</vt:lpstr>
      <vt:lpstr>Kategori Infrastruktur Data Werehouse (Fisik)</vt:lpstr>
      <vt:lpstr>Kategori Infrastruktur Data Werehouse (Fisik)</vt:lpstr>
      <vt:lpstr>Kategori Infrastruktur Data Werehouse (Fisik)</vt:lpstr>
      <vt:lpstr>Kategori Infrastruktur Data Werehouse (Fisik)</vt:lpstr>
      <vt:lpstr>Kategori Infrastruktur Data Werehouse (Fisik)</vt:lpstr>
      <vt:lpstr>KESIMPULAN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Presentasi Merah Muda Pastel Kuning Muda Ilustrasi Anak-anak Sederhana Hari Ibu</dc:title>
  <dc:creator>Ma'idatul Fitriah</dc:creator>
  <cp:keywords>DAFUPOBjQ3c,BAFR0rcFvwk</cp:keywords>
  <cp:lastModifiedBy>asril basri</cp:lastModifiedBy>
  <cp:revision>30</cp:revision>
  <dcterms:created xsi:type="dcterms:W3CDTF">2022-12-09T04:25:57Z</dcterms:created>
  <dcterms:modified xsi:type="dcterms:W3CDTF">2025-11-24T14:41:14Z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2022-12-09T00:00:00Z</vt:filetime>
  </property>
  <property fmtid="{D5CDD505-2E9C-101B-9397-08002B2CF9AE}" pid="3" name="Creator">
    <vt:lpwstr>Canva</vt:lpwstr>
  </property>
  <property fmtid="{D5CDD505-2E9C-101B-9397-08002B2CF9AE}" pid="4" name="LastSaved">
    <vt:filetime>2022-12-09T00:00:00Z</vt:filetime>
  </property>
</Properties>
</file>