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468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7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1234440"/>
            <a:ext cx="105156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200" b="1">
                <a:solidFill>
                  <a:srgbClr val="FFFFFF"/>
                </a:solidFill>
              </a:defRPr>
            </a:pPr>
            <a:r>
              <a:t>PERENCANAAN PRODUK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2743200"/>
            <a:ext cx="1024128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DCE6F0"/>
                </a:solidFill>
              </a:defRPr>
            </a:pPr>
            <a:r>
              <a:t>Design Thinking • Perencanaan • Pasar • Strategi • Proses Pengembangan • Tim • Organisasi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5212080"/>
            <a:ext cx="10515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</a:defRPr>
            </a:pPr>
            <a:r>
              <a:t>Berbasis Product Design and Development – Ulrich, Eppinger &amp; Yang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Tujuan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Memahami peran perencanaan produk dalam keseluruhan proses pengembangan produk.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Menjelaskan hubungan kebutuhan pelanggan, peluang pasar, strategi, dan keputusan produk.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Memahami proses pengembangan generik serta aktivitas lintas fungsi.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Mengidentifikasi karakteristik tim dan struktur organisasi yang mendukung pengembangan produk.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Mampu menyusun kerangka awal perencanaan produk.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Roadmap Perencanaan Produk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1. Design Thinking – memahami masalah dan kebutuhan pengguna.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2. Proses Perencanaan Produk – memilih peluang dan menentukan proyek.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3. Business Landscape – memahami lingkungan bisnis dan tantangan.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4. Analisis Pasar dan Peluang – menilai kebutuhan, pasar, pesaing, dan peluang.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5. Strategi dan Proses Pengembangan Produk – menerjemahkan peluang menjadi arah produk.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6. Proses Pengembangan Generik – dari planning sampai production ramp-up.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7. Team Pengembangan Produk – membangun tim lintas fungsi.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8. Organisasi Pengembangan Produk – mengatur struktur, koordinasi, dan sumber daya.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7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31520" y="1234440"/>
            <a:ext cx="1188720" cy="1188720"/>
          </a:xfrm>
          <a:prstGeom prst="ellipse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527048"/>
            <a:ext cx="1188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9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8840" y="11430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FFFFFF"/>
                </a:solidFill>
              </a:defRPr>
            </a:pPr>
            <a:r>
              <a:t>Design Thinking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6272" y="2240280"/>
            <a:ext cx="89611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DCE6F0"/>
                </a:solidFill>
              </a:defRPr>
            </a:pPr>
            <a:r>
              <a:t>Berpikir berpusat pada pengguna untuk menemukan dan memvalidasi peluang produk.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Design Thinking dalam Pengembangan Produk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Menempatkan pengguna sebagai sumber utama pemahaman masalah dan kebutuhan.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Fokus bukan hanya menghasilkan ide, tetapi memahami masalah, menghasilkan alternatif, membuat konsep, dan belajar melalui pengujian.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Pendekatan bersifat iteratif: insight pengguna dapat mengubah kembali definisi masalah maupun konsep produk.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Dalam kerangka Ulrich, pemahaman kebutuhan pelanggan menjadi dasar penting bagi pengembangan konsep.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Siklus Design Thinking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Empathize → memahami pengguna, konteks, pain point, dan perilaku.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Define → merumuskan masalah dan kebutuhan yang harus diselesaikan.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Ideate → menghasilkan berbagai alternatif solusi secara divergen.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Prototype → membuat representasi konsep dengan tingkat detail yang sesuai.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Test → memperoleh umpan balik untuk memperbaiki atau mengubah konsep.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Iterate → mengulang proses sampai solusi semakin sesuai kebutuhan.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Divergence dan Convergence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Divergence: memperluas ruang solusi dan menghasilkan banyak alternatif.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Convergence: menyaring alternatif berdasarkan kebutuhan pelanggan, kelayakan teknis, biaya, risiko, dan potensi bisnis.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Keseimbangan keduanya mencegah tim terlalu cepat memilih satu ide atau terlalu lama menghasilkan alternatif.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Output: problem statement, customer needs, product concepts, prototype, dan learning.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7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31520" y="1234440"/>
            <a:ext cx="1188720" cy="1188720"/>
          </a:xfrm>
          <a:prstGeom prst="ellipse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527048"/>
            <a:ext cx="1188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9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8840" y="11430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FFFFFF"/>
                </a:solidFill>
              </a:defRPr>
            </a:pPr>
            <a:r>
              <a:t>Proses Perencanaan Produk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6272" y="2240280"/>
            <a:ext cx="89611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DCE6F0"/>
                </a:solidFill>
              </a:defRPr>
            </a:pPr>
            <a:r>
              <a:t>Menghubungkan peluang bisnis dengan keputusan portofolio dan proyek pengembangan produk.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Apa Itu Perencanaan Produk?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Perencanaan produk adalah aktivitas awal untuk menentukan produk apa yang akan dikembangkan dan bagaimana proyek diarahkan.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Keputusan mempertimbangkan strategi perusahaan, peluang pasar, kemampuan teknologi, sumber daya, dan risiko.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Hasilnya menjadi masukan bagi project mission dan tahapan pengembangan produk.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Perencanaan membantu perusahaan memilih proyek yang konsisten dengan arah bisnis dan sumber daya.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Input – Aktivitas – Output Perencanaan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INPUT: strategi perusahaan, peluang pasar, teknologi, produk eksisting, kompetitor, sumber daya, regulasi.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AKTIVITAS: identifikasi peluang → evaluasi → pemilihan proyek → penentuan portofolio → penyusunan rencana.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OUTPUT: product plan, project mission, target pasar, asumsi awal, jadwal tingkat tinggi, kebutuhan sumber daya.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Keputusan portofolio harus konsisten dengan strategi perusahaan.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Tahapan Perencanaan Produk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1. Identifikasi peluang produk.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2. Evaluasi dan pemeringkatan peluang.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3. Alokasi sumber daya dan pemilihan proyek.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4. Penyusunan product plan dan project mission statement.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5. Penetapan target pasar dan arah produk.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6. Persiapan masuk ke concept development.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7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31520" y="1234440"/>
            <a:ext cx="1188720" cy="1188720"/>
          </a:xfrm>
          <a:prstGeom prst="ellipse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527048"/>
            <a:ext cx="1188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9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8840" y="11430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FFFFFF"/>
                </a:solidFill>
              </a:defRPr>
            </a:pPr>
            <a:r>
              <a:t>Business Landscape dan Tantangannya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6272" y="2240280"/>
            <a:ext cx="89611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DCE6F0"/>
                </a:solidFill>
              </a:defRPr>
            </a:pPr>
            <a:r>
              <a:t>Produk dikembangkan dalam sistem bisnis yang dipengaruhi pasar, teknologi, kompetisi, regulasi, dan organisasi.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Business Landscape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Customer – pengguna, pembeli, dan pihak yang memengaruhi keputusan pembelian.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Competitors – pesaing langsung dan produk/substitusi alternatif.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Technology – teknologi yang memungkinkan atau membatasi solusi.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Suppliers &amp; partners – sumber material, teknologi, kemampuan, dan distribusi.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Regulation – standar, keselamatan, lingkungan, sertifikasi, dan persyaratan industri.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Company capability – kompetensi, kapasitas, aset, merek, dan sumber daya internal.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Tantangan Pengembangan Produk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Ketidakpastian kebutuhan pelanggan dan perubahan preferensi.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Tekanan waktu dan kebutuhan masuk pasar pada saat yang tepat.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Trade-off antara kualitas, biaya, waktu pengembangan, dan kemampuan pengembangan.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Perubahan teknologi dan risiko produk menjadi usang.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Kompleksitas koordinasi lintas fungsi.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Keterbatasan sumber daya dan kebutuhan memilih proyek yang tepat.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7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31520" y="1234440"/>
            <a:ext cx="1188720" cy="1188720"/>
          </a:xfrm>
          <a:prstGeom prst="ellipse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527048"/>
            <a:ext cx="1188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9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8840" y="11430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FFFFFF"/>
                </a:solidFill>
              </a:defRPr>
            </a:pPr>
            <a:r>
              <a:t>Analisis Pasar dan Peluang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6272" y="2240280"/>
            <a:ext cx="89611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DCE6F0"/>
                </a:solidFill>
              </a:defRPr>
            </a:pPr>
            <a:r>
              <a:t>Menentukan apakah suatu peluang cukup menarik untuk diterjemahkan menjadi proyek pengembangan.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Mengidentifikasi Peluang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Peluang dapat berasal dari kebutuhan pelanggan yang belum terpenuhi.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Perubahan teknologi dapat menciptakan cara baru menyelesaikan masalah.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Perubahan pasar, demografi, regulasi, atau pola konsumsi dapat membuka ruang produk baru.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Peluang juga dapat berasal dari kemampuan internal yang belum dimanfaatkan.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Kriteria awal: market attractiveness, strategic fit, technical feasibility, dan economic potential.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Analisis Pasar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Segmentasi – membagi pasar berdasarkan karakteristik dan kebutuhan yang relevan.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Targeting – memilih segmen yang paling menarik dan dapat dilayani.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Customer needs – memahami manfaat yang dicari, bukan hanya fitur.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Competitive analysis – membandingkan solusi, kinerja, harga, kanal, dan positioning.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Market size &amp; growth – menilai ukuran, pertumbuhan, dan potensi ekonomi.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Trend analysis – mengidentifikasi perubahan yang dapat memengaruhi permintaan.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Penyaringan dan Pemeringkatan Peluang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Gunakan kriteria yang konsisten agar peluang dapat dibandingkan.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Contoh kriteria: ukuran pasar, pertumbuhan, kompetisi, strategic fit, risiko, teknologi, dan investasi.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Scoring membantu diskusi dan transparansi keputusan.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Hasil akhir dapat berupa: pursue, hold, atau reject.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Keputusan tetap memerlukan judgment lintas fungsi.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7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31520" y="1234440"/>
            <a:ext cx="1188720" cy="1188720"/>
          </a:xfrm>
          <a:prstGeom prst="ellipse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527048"/>
            <a:ext cx="1188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9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8840" y="11430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FFFFFF"/>
                </a:solidFill>
              </a:defRPr>
            </a:pPr>
            <a:r>
              <a:t>Strategi dan Proses Pengembangan Produk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6272" y="2240280"/>
            <a:ext cx="89611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DCE6F0"/>
                </a:solidFill>
              </a:defRPr>
            </a:pPr>
            <a:r>
              <a:t>Strategi menentukan arah; proses pengembangan menerjemahkan arah tersebut menjadi produk.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Strategi Pengembangan Produk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Product strategy menjawab: produk apa, untuk siapa, dengan nilai apa, dan mengapa perusahaan mampu memenangkannya.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Strategi harus terhubung dengan corporate strategy dan product portfolio.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Pilihan dapat mencakup produk baru, platform baru, produk turunan, perbaikan produk, atau segmen baru.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Strategi yang jelas membantu tim menetapkan prioritas kebutuhan dan keputusan desain.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Product–Market 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Existing product – existing market: peningkatan/adaptasi produk untuk pasar yang telah dilayani.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New product – existing market: inovasi produk untuk pelanggan yang sudah dikenal.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Existing product – new market: perluasan penggunaan atau segmen.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New product – new market: tingkat ketidakpastian paling tinggi.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Semakin baru kombinasi produk dan pasar, semakin besar kebutuhan validasi dan pengelolaan risiko.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Dimensi Keberhasilan Produk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Quality – produk memenuhi kebutuhan pelanggan dan memiliki kinerja yang diharapkan.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Cost – biaya pengembangan dan produksi mendukung harga serta margin.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Development time – produk masuk pasar pada waktu yang tepat.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Development cost – investasi pengembangan sesuai nilai ekonomi proyek.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Development capability – proyek memperkuat kemampuan perusahaan mengembangkan produk berikutnya.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7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31520" y="1234440"/>
            <a:ext cx="1188720" cy="1188720"/>
          </a:xfrm>
          <a:prstGeom prst="ellipse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527048"/>
            <a:ext cx="1188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900" b="1">
                <a:solidFill>
                  <a:srgbClr val="FFFFFF"/>
                </a:solidFill>
              </a:defRPr>
            </a:pPr>
            <a: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8840" y="11430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FFFFFF"/>
                </a:solidFill>
              </a:defRPr>
            </a:pPr>
            <a:r>
              <a:t>Proses Pengembangan Generik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6272" y="2240280"/>
            <a:ext cx="89611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DCE6F0"/>
                </a:solidFill>
              </a:defRPr>
            </a:pPr>
            <a:r>
              <a:t>Kerangka umum dari peluang hingga peluncuran produk.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Enam Fase Proses Pengembangan Generik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Phase 0 – Planning: menentukan peluang, misi, target pasar, dan arah proyek.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Phase 1 – Concept Development: mengidentifikasi kebutuhan, menghasilkan dan memilih konsep.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Phase 2 – System-Level Design: menetapkan arsitektur produk dan pembagian subsistem.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Phase 3 – Detail Design: menetapkan spesifikasi rinci, komponen, material, dan proses.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Phase 4 – Testing and Refinement: menguji dan memperbaiki produk serta proses.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Phase 5 – Production Ramp-Up: meningkatkan produksi dan mempersiapkan peluncuran.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Phase 0 – Planning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Output utama: project mission statement.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Menentukan target pasar, business goals, key assumptions, dan constraints.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Menghubungkan peluang dengan strategi perusahaan.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Menentukan fungsi yang perlu terlibat dan sumber daya awal.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Planning yang baik mengurangi risiko mengembangkan produk yang tidak memiliki strategic fit.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Phase 1 – Concept Development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Identifikasi customer needs.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Menetapkan target specifications.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Menghasilkan product concepts.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Memilih konsep melalui screening dan scoring.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Menguji konsep dengan pelanggan bila diperlukan.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Menetapkan final specifications sebagai dasar desain berikutnya.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Phase 2–5: Arsitektur hingga Produksi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System-Level Design → arsitektur produk, subsistem, interface, dan pembagian fungsi.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Detail Design → spesifikasi komponen, material, toleransi, proses, dan dokumentasi.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Testing &amp; Refinement → prototype, verification, validation, dan perbaikan.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Production Ramp-Up → meningkatkan volume produksi sambil menjaga kualitas dan kesiapan proses.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Fase dapat saling memberi umpan balik dan tidak selalu berjalan sepenuhnya linear.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7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31520" y="1234440"/>
            <a:ext cx="1188720" cy="1188720"/>
          </a:xfrm>
          <a:prstGeom prst="ellipse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527048"/>
            <a:ext cx="1188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900" b="1">
                <a:solidFill>
                  <a:srgbClr val="FFFFFF"/>
                </a:solidFill>
              </a:defRPr>
            </a:pPr>
            <a: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8840" y="11430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FFFFFF"/>
                </a:solidFill>
              </a:defRPr>
            </a:pPr>
            <a:r>
              <a:t>Team Pengembangan Produk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6272" y="2240280"/>
            <a:ext cx="89611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DCE6F0"/>
                </a:solidFill>
              </a:defRPr>
            </a:pPr>
            <a:r>
              <a:t>Produk berhasil membutuhkan integrasi keahlian, bukan hanya keunggulan satu fungsi.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Mengapa Tim Lintas Fungsi?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Keputusan desain berdampak pada pemasaran, manufaktur, biaya, kualitas, layanan, dan supply chain.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Tim lintas fungsi mempercepat pertukaran informasi dan penyelesaian trade-off.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Keterlibatan fungsi sejak awal membantu mencegah masalah yang muncul pada tahap akhir.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Tim efektif membutuhkan tujuan bersama, peran jelas, komunikasi, dan mekanisme pengambilan keputusan.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Komposisi Tim Pengembangan Produk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Marketing – pelanggan, pasar, positioning, dan kebutuhan bisnis.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Design/Engineering – solusi teknis dan desain.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Manufacturing/Operations – kemampuan produksi dan proses.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Supply Chain/Purchasing – material, pemasok, biaya, dan lead time.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Finance – investasi, biaya, risiko, dan kelayakan ekonomi.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Quality/Regulatory – kualitas, keselamatan, standar, dan kepatuhan.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Karakteristik Tim yang Efektif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Memiliki project leader yang jelas.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Anggota memiliki kompetensi yang saling melengkapi.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Memiliki shared goal dan ukuran keberhasilan yang disepakati.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Komunikasi intensif dan pengambilan keputusan yang efektif.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Konflik dikelola secara konstruktif karena trade-off merupakan bagian dari pengembangan produk.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Memiliki akses terhadap sumber daya dan dukungan manajemen.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7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31520" y="1234440"/>
            <a:ext cx="1188720" cy="1188720"/>
          </a:xfrm>
          <a:prstGeom prst="ellipse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527048"/>
            <a:ext cx="1188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900" b="1">
                <a:solidFill>
                  <a:srgbClr val="FFFFFF"/>
                </a:solidFill>
              </a:defRPr>
            </a:pPr>
            <a: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8840" y="11430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FFFFFF"/>
                </a:solidFill>
              </a:defRPr>
            </a:pPr>
            <a:r>
              <a:t>Organisasi Pengembangan Produk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6272" y="2240280"/>
            <a:ext cx="89611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DCE6F0"/>
                </a:solidFill>
              </a:defRPr>
            </a:pPr>
            <a:r>
              <a:t>Struktur organisasi memengaruhi aliran informasi, koordinasi, kecepatan keputusan, dan efektivitas tim.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Struktur Organisasi dan Pengembangan Produk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Organisasi fungsional – keahlian terkelompok dalam fungsi; efisien untuk pengembangan kompetensi tetapi koordinasi proyek dapat lebih kompleks.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Organisasi proyek – fokus tinggi pada proyek; koordinasi cepat tetapi penggunaan sumber daya lintas proyek perlu dikelola.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Organisasi matriks – menggabungkan struktur fungsional dengan fokus proyek.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Tidak ada struktur yang selalu terbaik; pilihan bergantung pada strategi, jumlah proyek, kompleksitas produk, dan budaya organisasi.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Organisasi yang Mendukung Pengembangan Produk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Senior management menetapkan prioritas dan menyediakan sumber daya.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Project leader mengoordinasikan aktivitas, keputusan, jadwal, dan trade-off.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Core team menjalankan aktivitas utama pengembangan.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Extended team menyediakan keahlian dan dukungan spesifik.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Organisasi menyediakan mekanisme review, gate, dokumentasi, dan pembelajaran lintas proyek.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Hubungan Strategi – Tim – Organisasi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STRATEGI menentukan arah: produk apa dan pasar mana yang diprioritaskan.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PORTOFOLIO menentukan proyek mana yang dipilih dan sumber daya yang dialokasikan.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TIM menerjemahkan strategi menjadi keputusan produk.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PROSES memberikan tahapan dan aktivitas pengembangan.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ORGANISASI menyediakan struktur, kewenangan, sumber daya, dan koordinasi.</a:t>
            </a:r>
          </a:p>
          <a:p>
            <a:pPr>
              <a:spcAft>
                <a:spcPts val="900"/>
              </a:spcAft>
              <a:defRPr sz="1900">
                <a:solidFill>
                  <a:srgbClr val="282828"/>
                </a:solidFill>
              </a:defRPr>
            </a:pPr>
            <a:r>
              <a:t>Kinerja produk merupakan hasil interaksi kelima elemen tersebut.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Mini Case: Merancang Produk Baru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Kasus: perusahaan ingin mengembangkan produk baru untuk konsumen yang semakin sensitif terhadap harga dan keberlanjutan.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Tugas 1: tentukan customer segment dan masalah utama.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Tugas 2: identifikasi minimal 5 peluang produk.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Tugas 3: buat kriteria screening dan pilih 1 peluang terbaik.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Tugas 4: susun project mission statement.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Tugas 5: tentukan fungsi yang masuk core team dan extended team.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rPr dirty="0"/>
              <a:t>Template Project Mission Statement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Product description – apa produk yang akan dikembangkan?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Benefit proposition – manfaat utama apa yang diberikan?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Target market – siapa pengguna/pembeli utama?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Business goals – apa tujuan bisnis proyek?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Key assumptions &amp; constraints – asumsi dan batasan utama?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Stakeholders – siapa fungsi/mitra yang harus terlibat?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Success metrics – bagaimana keberhasilan produk diukur?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Ringkasan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Perencanaan produk menghubungkan strategi perusahaan dengan peluang dan proyek pengembangan.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Design thinking membantu memahami kebutuhan dan menghasilkan solusi yang berpusat pada pengguna.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Business landscape dan analisis pasar membantu memahami peluang, kompetisi, teknologi, dan batasan.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Strategi produk menentukan arah dan prioritas pengembangan.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Proses generik bergerak dari planning, concept development, system-level design, detail design, testing &amp; refinement, hingga production ramp-up.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Tim lintas fungsi dan organisasi yang tepat penting untuk mengelola trade-off dan mempercepat keputusan.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Pertanyaan Diskusi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Mengapa produk yang secara teknis bagus belum tentu berhasil di pasar?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Bagaimana perusahaan memilih peluang ketika sumber daya pengembangan terbatas?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Apa risiko jika fungsi manufacturing baru dilibatkan setelah desain selesai?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Struktur organisasi seperti apa yang sesuai untuk perusahaan dengan banyak proyek produk?</a:t>
            </a:r>
          </a:p>
          <a:p>
            <a:pPr>
              <a:spcAft>
                <a:spcPts val="900"/>
              </a:spcAft>
              <a:defRPr sz="1800">
                <a:solidFill>
                  <a:srgbClr val="282828"/>
                </a:solidFill>
              </a:defRPr>
            </a:pPr>
            <a:r>
              <a:t>Bagaimana Design Thinking dapat dipadukan dengan proses pengembangan yang terstruktur?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F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9144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Referensi Utama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82828"/>
                </a:solidFill>
              </a:defRPr>
            </a:pPr>
            <a:r>
              <a:t>Ulrich, K. T., Eppinger, S. D., &amp; Yang, M. C. (2020). Product Design and Development (7th ed.). McGraw-Hill Education.</a:t>
            </a:r>
          </a:p>
          <a:p>
            <a:pPr>
              <a:spcAft>
                <a:spcPts val="900"/>
              </a:spcAft>
              <a:defRPr sz="1700">
                <a:solidFill>
                  <a:srgbClr val="282828"/>
                </a:solidFill>
              </a:defRPr>
            </a:pPr>
            <a:r>
              <a:t>Materi merupakan sintesis pembelajaran dari kerangka Product Design and Development, khususnya product planning, generic development process, teams, dan organization.</a:t>
            </a:r>
          </a:p>
          <a:p>
            <a:pPr>
              <a:spcAft>
                <a:spcPts val="900"/>
              </a:spcAft>
              <a:defRPr sz="1700">
                <a:solidFill>
                  <a:srgbClr val="282828"/>
                </a:solidFill>
              </a:defRPr>
            </a:pPr>
            <a:r>
              <a:t>Catatan: slide tidak mereproduksi teks buku secara verbatim; materi diringkas untuk kebutuhan pembelajaran.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7878"/>
                </a:solidFill>
              </a:defRPr>
            </a:pPr>
            <a:r>
              <a:t>Perencanaan Produk – Ulrich, Eppinger &amp; Yang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7395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87878"/>
                </a:solidFill>
              </a:defRPr>
            </a:pPr>
            <a:r>
              <a:t>40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2524</Words>
  <Application>Microsoft Office PowerPoint</Application>
  <PresentationFormat>Layar Lebar</PresentationFormat>
  <Paragraphs>291</Paragraphs>
  <Slides>40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2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subject/>
  <dc:creator/>
  <cp:keywords/>
  <dc:description>generated using python-pptx</dc:description>
  <cp:lastModifiedBy>Henni Barmawi</cp:lastModifiedBy>
  <cp:revision>1</cp:revision>
  <dcterms:created xsi:type="dcterms:W3CDTF">2013-01-27T09:14:16Z</dcterms:created>
  <dcterms:modified xsi:type="dcterms:W3CDTF">2026-10-08T09:55:58Z</dcterms:modified>
  <cp:category/>
</cp:coreProperties>
</file>